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90" r:id="rId1"/>
  </p:sldMasterIdLst>
  <p:notesMasterIdLst>
    <p:notesMasterId r:id="rId146"/>
  </p:notesMasterIdLst>
  <p:handoutMasterIdLst>
    <p:handoutMasterId r:id="rId147"/>
  </p:handoutMasterIdLst>
  <p:sldIdLst>
    <p:sldId id="438" r:id="rId2"/>
    <p:sldId id="439" r:id="rId3"/>
    <p:sldId id="440" r:id="rId4"/>
    <p:sldId id="441" r:id="rId5"/>
    <p:sldId id="442" r:id="rId6"/>
    <p:sldId id="443" r:id="rId7"/>
    <p:sldId id="444" r:id="rId8"/>
    <p:sldId id="445" r:id="rId9"/>
    <p:sldId id="612" r:id="rId10"/>
    <p:sldId id="613" r:id="rId11"/>
    <p:sldId id="614" r:id="rId12"/>
    <p:sldId id="446" r:id="rId13"/>
    <p:sldId id="447" r:id="rId14"/>
    <p:sldId id="448" r:id="rId15"/>
    <p:sldId id="449" r:id="rId16"/>
    <p:sldId id="450" r:id="rId17"/>
    <p:sldId id="452" r:id="rId18"/>
    <p:sldId id="582" r:id="rId19"/>
    <p:sldId id="455" r:id="rId20"/>
    <p:sldId id="457" r:id="rId21"/>
    <p:sldId id="458" r:id="rId22"/>
    <p:sldId id="459" r:id="rId23"/>
    <p:sldId id="577" r:id="rId24"/>
    <p:sldId id="462" r:id="rId25"/>
    <p:sldId id="463" r:id="rId26"/>
    <p:sldId id="464" r:id="rId27"/>
    <p:sldId id="465" r:id="rId28"/>
    <p:sldId id="466" r:id="rId29"/>
    <p:sldId id="467" r:id="rId30"/>
    <p:sldId id="468" r:id="rId31"/>
    <p:sldId id="469" r:id="rId32"/>
    <p:sldId id="620" r:id="rId33"/>
    <p:sldId id="471" r:id="rId34"/>
    <p:sldId id="472" r:id="rId35"/>
    <p:sldId id="519" r:id="rId36"/>
    <p:sldId id="474" r:id="rId37"/>
    <p:sldId id="580" r:id="rId38"/>
    <p:sldId id="475" r:id="rId39"/>
    <p:sldId id="476" r:id="rId40"/>
    <p:sldId id="477" r:id="rId41"/>
    <p:sldId id="478" r:id="rId42"/>
    <p:sldId id="544" r:id="rId43"/>
    <p:sldId id="479" r:id="rId44"/>
    <p:sldId id="524" r:id="rId45"/>
    <p:sldId id="483" r:id="rId46"/>
    <p:sldId id="484" r:id="rId47"/>
    <p:sldId id="485" r:id="rId48"/>
    <p:sldId id="486" r:id="rId49"/>
    <p:sldId id="625" r:id="rId50"/>
    <p:sldId id="488" r:id="rId51"/>
    <p:sldId id="490" r:id="rId52"/>
    <p:sldId id="492" r:id="rId53"/>
    <p:sldId id="493" r:id="rId54"/>
    <p:sldId id="314" r:id="rId55"/>
    <p:sldId id="318" r:id="rId56"/>
    <p:sldId id="319" r:id="rId57"/>
    <p:sldId id="497" r:id="rId58"/>
    <p:sldId id="574" r:id="rId59"/>
    <p:sldId id="640" r:id="rId60"/>
    <p:sldId id="641" r:id="rId61"/>
    <p:sldId id="321" r:id="rId62"/>
    <p:sldId id="323" r:id="rId63"/>
    <p:sldId id="642" r:id="rId64"/>
    <p:sldId id="589" r:id="rId65"/>
    <p:sldId id="329" r:id="rId66"/>
    <p:sldId id="584" r:id="rId67"/>
    <p:sldId id="674" r:id="rId68"/>
    <p:sldId id="673" r:id="rId69"/>
    <p:sldId id="352" r:id="rId70"/>
    <p:sldId id="353" r:id="rId71"/>
    <p:sldId id="354" r:id="rId72"/>
    <p:sldId id="507" r:id="rId73"/>
    <p:sldId id="540" r:id="rId74"/>
    <p:sldId id="357" r:id="rId75"/>
    <p:sldId id="360" r:id="rId76"/>
    <p:sldId id="633" r:id="rId77"/>
    <p:sldId id="361" r:id="rId78"/>
    <p:sldId id="579" r:id="rId79"/>
    <p:sldId id="363" r:id="rId80"/>
    <p:sldId id="539" r:id="rId81"/>
    <p:sldId id="615" r:id="rId82"/>
    <p:sldId id="669" r:id="rId83"/>
    <p:sldId id="667" r:id="rId84"/>
    <p:sldId id="683" r:id="rId85"/>
    <p:sldId id="682" r:id="rId86"/>
    <p:sldId id="554" r:id="rId87"/>
    <p:sldId id="371" r:id="rId88"/>
    <p:sldId id="592" r:id="rId89"/>
    <p:sldId id="593" r:id="rId90"/>
    <p:sldId id="594" r:id="rId91"/>
    <p:sldId id="532" r:id="rId92"/>
    <p:sldId id="372" r:id="rId93"/>
    <p:sldId id="645" r:id="rId94"/>
    <p:sldId id="646" r:id="rId95"/>
    <p:sldId id="370" r:id="rId96"/>
    <p:sldId id="611" r:id="rId97"/>
    <p:sldId id="591" r:id="rId98"/>
    <p:sldId id="373" r:id="rId99"/>
    <p:sldId id="616" r:id="rId100"/>
    <p:sldId id="366" r:id="rId101"/>
    <p:sldId id="684" r:id="rId102"/>
    <p:sldId id="619" r:id="rId103"/>
    <p:sldId id="715" r:id="rId104"/>
    <p:sldId id="716" r:id="rId105"/>
    <p:sldId id="687" r:id="rId106"/>
    <p:sldId id="677" r:id="rId107"/>
    <p:sldId id="717" r:id="rId108"/>
    <p:sldId id="719" r:id="rId109"/>
    <p:sldId id="718" r:id="rId110"/>
    <p:sldId id="691" r:id="rId111"/>
    <p:sldId id="693" r:id="rId112"/>
    <p:sldId id="694" r:id="rId113"/>
    <p:sldId id="695" r:id="rId114"/>
    <p:sldId id="696" r:id="rId115"/>
    <p:sldId id="697" r:id="rId116"/>
    <p:sldId id="698" r:id="rId117"/>
    <p:sldId id="699" r:id="rId118"/>
    <p:sldId id="720" r:id="rId119"/>
    <p:sldId id="701" r:id="rId120"/>
    <p:sldId id="721" r:id="rId121"/>
    <p:sldId id="712" r:id="rId122"/>
    <p:sldId id="703" r:id="rId123"/>
    <p:sldId id="704" r:id="rId124"/>
    <p:sldId id="722" r:id="rId125"/>
    <p:sldId id="707" r:id="rId126"/>
    <p:sldId id="706" r:id="rId127"/>
    <p:sldId id="708" r:id="rId128"/>
    <p:sldId id="709" r:id="rId129"/>
    <p:sldId id="710" r:id="rId130"/>
    <p:sldId id="711" r:id="rId131"/>
    <p:sldId id="369" r:id="rId132"/>
    <p:sldId id="662" r:id="rId133"/>
    <p:sldId id="663" r:id="rId134"/>
    <p:sldId id="713" r:id="rId135"/>
    <p:sldId id="714" r:id="rId136"/>
    <p:sldId id="723" r:id="rId137"/>
    <p:sldId id="509" r:id="rId138"/>
    <p:sldId id="510" r:id="rId139"/>
    <p:sldId id="511" r:id="rId140"/>
    <p:sldId id="512" r:id="rId141"/>
    <p:sldId id="513" r:id="rId142"/>
    <p:sldId id="514" r:id="rId143"/>
    <p:sldId id="515" r:id="rId144"/>
    <p:sldId id="629" r:id="rId145"/>
  </p:sldIdLst>
  <p:sldSz cx="9144000" cy="5143500" type="screen16x9"/>
  <p:notesSz cx="6797675" cy="9929813"/>
  <p:embeddedFontLst>
    <p:embeddedFont>
      <p:font typeface="Calibri" panose="020F0502020204030204" pitchFamily="34" charset="0"/>
      <p:regular r:id="rId148"/>
      <p:bold r:id="rId149"/>
      <p:italic r:id="rId150"/>
      <p:boldItalic r:id="rId151"/>
    </p:embeddedFont>
    <p:embeddedFont>
      <p:font typeface="Calibri Light" panose="020F0302020204030204" pitchFamily="34" charset="0"/>
      <p:regular r:id="rId152"/>
      <p:italic r:id="rId153"/>
    </p:embeddedFont>
  </p:embeddedFontLst>
  <p:defaultTextStyle>
    <a:defPPr>
      <a:defRPr lang="fr-FR"/>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EEFF7"/>
    <a:srgbClr val="B3EFF5"/>
    <a:srgbClr val="B3EBF5"/>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5E9CA23-88E2-1760-DDA5-456BC7A2E702}" v="918" dt="2020-09-22T19:58:05.600"/>
    <p1510:client id="{4BB55BB7-5A23-071F-2493-C4ADBA29A548}" v="246" dt="2019-10-01T04:53:19.603"/>
    <p1510:client id="{0158E722-1820-487A-900B-C9554FD70D5F}" v="486" dt="2020-09-24T07:36:10.332"/>
    <p1510:client id="{C0E1AC8F-EDC0-BF04-B01D-83621A7ECCB9}" v="144" dt="2020-09-28T12:02:21.041"/>
    <p1510:client id="{1D90616F-297A-5255-4E68-97948DA3C85E}" v="589" dt="2019-10-01T20:32:36.931"/>
    <p1510:client id="{19E3788E-4C8C-4207-9D34-DBBE8E130B70}" v="1347" dt="2019-10-01T17:23:01.405"/>
    <p1510:client id="{1398E5F5-3754-49D9-9572-803B37DC0A2B}" v="158" dt="2020-09-28T12:02:14.280"/>
    <p1510:client id="{03715ECF-5ADB-8977-7904-99090573CCE3}" v="18" dt="2020-09-18T08:09:34.667"/>
    <p1510:client id="{1BC60434-1E27-DB2B-944A-42537C8D7374}" v="90" dt="2020-09-29T16:12:02.771"/>
    <p1510:client id="{0393F265-9847-52A8-71BE-AB08C5DF606A}" v="3" dt="2020-09-29T10:51:53.876"/>
    <p1510:client id="{085685EC-F845-3A7D-27A5-1596CD1CA782}" v="45" dt="2020-09-24T07:39:31.592"/>
    <p1510:client id="{4EBF9378-E711-77EB-A3A4-8443AF400D39}" v="1" dt="2020-09-23T09:09:32.128"/>
    <p1510:client id="{319C820F-3D42-7995-F3F7-A0C897F03BA5}" v="21" dt="2020-09-24T08:22:44.918"/>
    <p1510:client id="{17763E00-0364-860A-9BAD-55D22A1DF94F}" v="1500" dt="2019-09-30T15:56:24.298"/>
    <p1510:client id="{249AC57B-323E-5037-85DB-D494F213A8E1}" v="276" dt="2019-10-02T08:50:04.850"/>
    <p1510:client id="{59A9A3BB-D999-890F-FE89-B3339F63C605}" v="32" dt="2020-09-15T09:00:47.415"/>
    <p1510:client id="{542E6743-90E2-F975-123E-7AE97D04198F}" v="38" dt="2020-09-30T08:33:32.622"/>
    <p1510:client id="{26E0B312-FE1E-A509-0782-7E4E6EB47BD6}" v="102" dt="2020-09-25T04:57:00.430"/>
    <p1510:client id="{80411E9C-A005-AB08-DD60-243A92A9E9A5}" v="329" dt="2020-09-23T06:55:46.449"/>
    <p1510:client id="{2B00DD35-756D-5F1C-97AE-2D74C361F936}" v="211" dt="2020-09-25T07:10:58.204"/>
    <p1510:client id="{2FC122FB-2AE0-C791-25A1-852877B588A8}" v="684" dt="2019-10-02T04:52:08.366"/>
    <p1510:client id="{2F387499-0573-3095-13F7-DDF6CB86540A}" v="297" dt="2020-09-23T18:50:52.904"/>
    <p1510:client id="{3346F970-B94B-E83C-19C6-4C92AD53E70E}" v="222" dt="2020-09-24T08:49:09.097"/>
    <p1510:client id="{7FF07E67-FACE-C495-9D4E-D9C4B4E472E8}" v="257" dt="2020-09-17T08:58:16.767"/>
    <p1510:client id="{6828C99E-E4F9-A519-0F0D-6E5A4D7DF007}" v="30" dt="2019-10-01T07:15:59.496"/>
    <p1510:client id="{E2C2F53D-EA23-C648-FE38-511F46024FF6}" v="34" dt="2019-10-01T07:11:13.953"/>
    <p1510:client id="{48D8FEA7-008C-B7C2-CF2F-E02E37EB8C86}" v="64" dt="2020-10-01T06:00:04.335"/>
    <p1510:client id="{7D40EFB3-0B1B-3CA7-0B98-FFEE432A1D71}" v="229" dt="2019-10-02T08:06:03.468"/>
    <p1510:client id="{35E3C159-840D-75AC-004D-CCCA47AE9501}" v="298" dt="2020-09-28T08:29:54.893"/>
    <p1510:client id="{362F9D4F-0851-59E8-3A62-10D7C35BFCB5}" v="22" dt="2020-09-30T04:31:44.787"/>
    <p1510:client id="{66D8306D-AFD2-FE91-AFA6-0C73A3052E28}" v="136" dt="2019-10-01T05:39:12.877"/>
    <p1510:client id="{3773091E-C9EB-BBAE-F344-3CFA101B08DB}" v="797" dt="2019-10-01T18:28:21.945"/>
    <p1510:client id="{3B0609FC-04BD-88CC-0999-17B885CBB2E3}" v="484" dt="2019-10-01T07:00:14.145"/>
    <p1510:client id="{52F81C7F-E003-8C45-F6BE-66A30DE9AF4B}" v="9" dt="2020-09-29T19:21:15.181"/>
    <p1510:client id="{4FC7639C-8DA1-FC30-1D2C-EF225012C663}" v="311" dt="2020-09-20T17:11:35.395"/>
    <p1510:client id="{3CE7835E-D9C0-38DC-2378-32C1A3618098}" v="5" dt="2019-09-30T16:44:19.068"/>
    <p1510:client id="{3E9AE8C9-6EDC-444D-AE75-4FE5391C2ADA}" v="214" dt="2020-09-28T09:50:26.279"/>
    <p1510:client id="{F85DD7DC-A99B-F606-5BA8-D98F3029AF9B}" v="203" dt="2019-10-01T21:02:21.451"/>
    <p1510:client id="{58EE3268-C3A9-50E6-C4F6-75B458C61320}" v="35" dt="2020-09-17T09:03:05.209"/>
    <p1510:client id="{3EC2BB0E-ED76-1E3E-8187-C756FF2461A6}" v="1" dt="2020-09-23T08:02:06.804"/>
    <p1510:client id="{95DE03CE-CAD3-DB6E-FD6A-AE0627221D94}" v="65" dt="2020-09-15T12:50:23.101"/>
    <p1510:client id="{405859EF-11E0-300F-3E70-DA254AAE9E31}" v="2" dt="2020-09-25T11:28:58.332"/>
    <p1510:client id="{410979CD-D1A2-4DA1-2493-4EAC1D657452}" v="63" dt="2020-09-24T13:13:36.069"/>
    <p1510:client id="{7D6099D1-054E-550F-D073-CF55252E58CB}" v="12" dt="2020-09-24T19:15:44.741"/>
    <p1510:client id="{41AB0172-5047-BF88-7245-46567608B29F}" v="328" dt="2020-09-23T07:28:23.622"/>
    <p1510:client id="{6FC986E0-D06C-75AC-33DA-3A05E932BA86}" v="252" dt="2020-09-22T06:39:20.312"/>
    <p1510:client id="{42C4B9FA-31C4-B46C-3485-62B6888E523B}" v="215" dt="2020-09-23T15:57:45.995"/>
    <p1510:client id="{516CB364-9026-A3AB-3EFB-7FCDBEDD355C}" v="142" dt="2019-10-02T06:19:32.112"/>
    <p1510:client id="{45A36804-F57D-E390-2183-938E4E13323E}" v="49" dt="2020-09-28T08:50:28.591"/>
    <p1510:client id="{77D001AE-5601-0654-8B97-4AE5C67A0606}" v="1986" dt="2020-09-28T09:24:18.394"/>
    <p1510:client id="{86B8732A-DB54-3DB6-0CCB-B0F402805598}" v="470" dt="2020-09-16T11:06:15.618"/>
    <p1510:client id="{513A0A0C-F266-8C7E-6232-D099A70E327C}" v="336" dt="2020-09-15T07:50:51.595"/>
    <p1510:client id="{74A4F2F2-5D99-7E4E-7823-479F9EB35BAC}" v="173" dt="2020-09-28T12:36:43.295"/>
    <p1510:client id="{69EB8A3E-07C8-CE29-1750-22F89A911AD9}" v="116" dt="2019-09-30T15:29:04.966"/>
    <p1510:client id="{4B6317CC-ED25-9817-DA7B-AEF08AE37D26}" v="1548" dt="2019-09-30T20:13:01.867"/>
    <p1510:client id="{587B6458-9AD0-BCE5-E246-1F344C9B476D}" v="262" dt="2020-09-24T15:50:15.269"/>
    <p1510:client id="{4D11C055-F5BE-FF2B-A6F1-7C6B6D5898C8}" v="1004" dt="2020-09-30T13:15:43.088"/>
    <p1510:client id="{4F1506AF-EA1C-FA5A-321C-3DE9FB0AFE3F}" v="529" dt="2020-09-15T09:11:32.675"/>
    <p1510:client id="{583EB53B-65F7-F020-54A9-B5074A281B06}" v="64" dt="2019-10-01T11:40:27.927"/>
    <p1510:client id="{4FD77A57-BAE9-F12C-DBCE-946A7D478F9A}" v="92" dt="2020-09-23T11:54:30.805"/>
    <p1510:client id="{5B69A1EE-0DFD-6448-47D3-7DC49A50789F}" v="1322" dt="2020-09-23T12:24:33.396"/>
    <p1510:client id="{503270C7-74EE-27AF-17C8-DE14C15FFC5C}" v="1" dt="2020-09-30T09:19:33.822"/>
    <p1510:client id="{DBF052B9-0F2D-B6CC-619A-DFE13B1DA2DB}" v="1557" dt="2020-09-25T08:59:09.434"/>
    <p1510:client id="{52518D17-6BBD-917F-A328-1C8F686CBADB}" v="41" dt="2019-10-02T08:42:52.837"/>
    <p1510:client id="{56B467FA-EECB-3012-62ED-7DD2E518E357}" v="56" dt="2020-09-28T09:53:39.881"/>
    <p1510:client id="{674FF702-2A55-20C2-5690-1252EEC2D6F3}" v="30" dt="2019-10-01T20:49:01.158"/>
    <p1510:client id="{582B82CD-3C25-2C3A-D34E-1B43F7162453}" v="4" dt="2019-10-01T18:36:55.561"/>
    <p1510:client id="{5867B4C5-D915-4EC3-6115-4E0190CA4784}" v="1167" dt="2020-09-17T19:11:07.027"/>
    <p1510:client id="{5D295495-0212-4E41-0920-B28F01216462}" v="39" dt="2019-10-02T07:52:56.640"/>
    <p1510:client id="{5D3999FF-FECE-9EF8-5ED7-B15863459FE0}" v="89" dt="2020-09-28T08:21:40.611"/>
    <p1510:client id="{6423C541-1FBD-2793-CEBC-40E34C89267C}" v="347" dt="2019-09-30T16:40:14.664"/>
    <p1510:client id="{76196FFA-67FA-4FBD-9AED-4681FBE0E73B}" v="844" dt="2019-09-30T19:56:46.878"/>
    <p1510:client id="{83C60E79-83F8-E883-AB71-EA4E3F4B7A99}" v="27" dt="2019-10-01T20:38:27.810"/>
    <p1510:client id="{8477A705-F96A-A269-20F6-D0637E1B616F}" v="462" dt="2019-09-30T14:09:33.086"/>
    <p1510:client id="{86FF5442-C56E-0DF4-BC4F-BEA744B4A0D0}" v="74" dt="2020-09-29T06:50:34.108"/>
    <p1510:client id="{89AE7340-5081-B981-C749-411E331D4908}" v="823" dt="2019-10-01T19:48:51.144"/>
    <p1510:client id="{8A4EC529-3A38-0729-3CE1-A3093A938BE3}" v="189" dt="2020-09-25T04:53:54.778"/>
    <p1510:client id="{8C19C173-4671-5AB7-0053-1A1D56086E68}" v="733" dt="2019-09-30T21:04:16.717"/>
    <p1510:client id="{8CE74C33-55EA-E2BF-9E28-B87D5C1CA6C4}" v="350" dt="2020-09-23T20:12:50.786"/>
    <p1510:client id="{8D38EF21-F446-4344-812A-FD471DC63F0E}" v="654" dt="2020-09-24T16:00:42.516"/>
    <p1510:client id="{8D8CCBAD-08F2-EF59-B698-4883D3D32895}" v="51" dt="2020-09-21T09:40:43.805"/>
    <p1510:client id="{931E19EB-CC8B-94C4-AB6E-3A9B055CCD17}" v="27" dt="2020-10-01T06:35:17.351"/>
    <p1510:client id="{94ACAC85-6B08-E593-799F-D14351CA0D48}" v="1" dt="2020-09-25T07:26:38.391"/>
    <p1510:client id="{96D3656B-56EC-50FD-DD10-EA4E8C509ED8}" v="11" dt="2020-09-30T03:35:09.719"/>
    <p1510:client id="{99E42B14-65E6-9B4B-6C64-6C03F29B714D}" v="196" dt="2020-09-28T08:52:01.969"/>
    <p1510:client id="{9C87F150-3834-9DF8-90AA-6C099E03F895}" v="34" dt="2020-09-30T07:58:58.078"/>
    <p1510:client id="{9DE9177F-6DB7-A6B1-D66F-D79BABC819FB}" v="39" dt="2020-09-15T11:33:28.114"/>
    <p1510:client id="{A3BEBDD8-F120-B548-3A21-7F81E862AE20}" v="189" dt="2019-10-01T08:11:36.265"/>
    <p1510:client id="{A7E461F9-C573-3E04-8A93-0B86C03440F8}" v="59" dt="2020-09-30T06:00:08.013"/>
    <p1510:client id="{A89CEDF8-766E-9BC1-8785-431BC2E08C00}" v="1052" dt="2019-10-02T05:20:40.647"/>
    <p1510:client id="{AA20976E-DA20-9C3C-445A-80F3730905A8}" v="263" dt="2020-09-24T08:44:02.784"/>
    <p1510:client id="{B224AD97-D874-E08D-A1C5-F09C48E83BA6}" v="49" dt="2020-09-25T11:55:26.331"/>
    <p1510:client id="{B96C3B79-29AD-5D5C-CC01-A5DC12919004}" v="39" dt="2019-10-02T06:59:14.426"/>
    <p1510:client id="{BB4480DD-6B34-62D7-1B41-1CF9B964DE7D}" v="2364" dt="2020-09-24T21:41:46.955"/>
    <p1510:client id="{BB7559D8-6511-414E-81E7-1FC9C66C266C}" v="80" dt="2019-10-01T16:02:14.388"/>
    <p1510:client id="{BE1F01F5-116F-CD19-75BB-F6EEDDA1E75C}" v="724" dt="2020-09-28T11:47:43.803"/>
    <p1510:client id="{C0C3E6D1-187A-9018-B80E-684117F3A963}" v="546" dt="2020-09-20T18:51:35.829"/>
    <p1510:client id="{C3549A22-29CC-D0F6-C671-58AF9DA5992A}" v="300" dt="2020-09-30T20:53:20.704"/>
    <p1510:client id="{D9DAEDD0-7208-AA86-2545-E5C142FA5E4B}" v="143" dt="2020-09-29T11:27:23.612"/>
    <p1510:client id="{DA82B4BC-0F83-ED24-84FB-EF91A50EFFCA}" v="207" dt="2019-10-02T06:56:54.539"/>
    <p1510:client id="{DC039868-5F19-C65F-B239-30B6902F43B2}" v="1248" dt="2019-09-30T21:05:48.866"/>
    <p1510:client id="{DEC87A75-1D9A-DEDC-E4B9-2C65FBBC4514}" v="388" dt="2020-09-28T09:44:44.878"/>
    <p1510:client id="{DED54AF2-00C2-3B12-3220-DD1BA41DB38A}" v="324" dt="2020-09-24T20:36:06.155"/>
    <p1510:client id="{E102E348-1719-0E7E-A6E0-4E57E9F786D3}" v="239" dt="2020-09-22T12:31:47.744"/>
    <p1510:client id="{E5F9013D-42AE-67F6-BAB2-04658E7C0109}" v="198" dt="2020-09-23T13:07:28.599"/>
    <p1510:client id="{E650411A-4311-B36D-7792-451A1DC8672E}" v="158" dt="2020-09-15T07:58:48.780"/>
    <p1510:client id="{EB19D4DF-ED82-4416-161F-60BC921BE4A4}" v="100" dt="2020-09-15T09:54:43.228"/>
    <p1510:client id="{EDC18B96-1064-7809-1340-4F43D5055B24}" v="33" dt="2019-10-01T17:46:01.360"/>
    <p1510:client id="{F3CC70CD-5446-D3AA-A6F0-B3566B74A394}" v="23" dt="2019-09-30T17:02:12.359"/>
    <p1510:client id="{F88C880F-316A-4A06-A179-467661993F06}" v="632" dt="2019-10-02T06:17:12.598"/>
  </p1510:revLst>
</p1510:revInfo>
</file>

<file path=ppt/tableStyles.xml><?xml version="1.0" encoding="utf-8"?>
<a:tblStyleLst xmlns:a="http://schemas.openxmlformats.org/drawingml/2006/main" def="{3B4B98B0-60AC-42C2-AFA5-B58CD77FA1E5}">
  <a:tblStyle styleId="{354C8150-3BE9-4623-8613-B52F2F10F47B}" styleName="Table_0"/>
  <a:tblStyle styleId="{4C222215-8451-4680-ACA0-F6F45F1CE4CC}" styleName="Table_1"/>
  <a:tblStyle styleId="{29C83053-86B6-4B58-9E8F-5F3A808A9E98}" styleName="Table_2"/>
  <a:tblStyle styleId="{19EDD576-D4B3-41E2-AF88-5A075E870B79}" styleName="Table_3"/>
  <a:tblStyle styleId="{CCEB1A77-975C-4D38-8AD1-404CBE41926E}" styleName="Table_4"/>
  <a:tblStyle styleId="{A452B249-A651-4739-891B-7A685496856C}" styleName="Table_5"/>
  <a:tblStyle styleId="{9C04294B-A024-4E00-BAF7-056BEA36B47F}" styleName="Table_6"/>
  <a:tblStyle styleId="{65B8F2F5-D2E1-43C8-896D-79E50D0A8FB9}" styleName="Table_7"/>
  <a:tblStyle styleId="{D5F0EA5B-B87E-42AF-B362-0CE262A949C3}" styleName="Table_8"/>
  <a:tblStyle styleId="{DFD6D269-0187-4CF0-B9E0-B522C90A4E94}" styleName="Table_9"/>
  <a:tblStyle styleId="{D8D54DF7-6F1F-4F57-A3D8-26A0014E1E42}" styleName="Table_10"/>
  <a:tblStyle styleId="{8554257B-8B0E-40DD-BE9E-ECD9EBD0A90B}" styleName="Table_11"/>
  <a:tblStyle styleId="{A120BFDD-8CF0-4E30-AA04-48E9E2D5AFB1}" styleName="Table_12"/>
  <a:tblStyle styleId="{1FFCDD6C-2FF0-4F4E-99D9-E631666FEAF6}" styleName="Table_13"/>
  <a:tblStyle styleId="{7AB8D798-9F19-49D9-830E-0F3459D9CE2A}" styleName="Table_14"/>
  <a:tblStyle styleId="{3F874658-8F7D-4937-AFEB-01E379EA9ED0}" styleName="Table_15"/>
  <a:tblStyle styleId="{6120709E-A500-4FB7-9DED-7DFFB6BA18FD}" styleName="Table_16"/>
  <a:tblStyle styleId="{3C04EA68-659C-43D6-9D0A-EBE09A6F9441}" styleName="Table_17"/>
  <a:tblStyle styleId="{B90A158F-F101-4ECB-8718-7DC33CFDBF9B}" styleName="Table_18"/>
  <a:tblStyle styleId="{C7356F78-B06D-4DB9-B09D-CBC92BF826CF}" styleName="Table_19"/>
  <a:tblStyle styleId="{9EFA93A4-B0CF-4D58-8570-B21267C71B60}" styleName="Table_20"/>
  <a:tblStyle styleId="{81C8B63C-A398-4220-BCBD-8BE2BD775278}" styleName="Table_21"/>
  <a:tblStyle styleId="{B8D6B579-7412-4918-B2C5-5D30EDEDB95C}" styleName="Table_22"/>
  <a:tblStyle styleId="{D84794F6-B340-456D-A64E-78C0EF964DFB}" styleName="Table_23"/>
  <a:tblStyle styleId="{55C2F3E4-D6B6-41B7-8609-2DAC9418E047}" styleName="Table_24"/>
  <a:tblStyle styleId="{6AA1792C-0795-468D-B6B9-6BC0119A699D}" styleName="Table_25"/>
  <a:tblStyle styleId="{2310F7DE-A8DD-4AAF-83E7-55CABE04EBC2}" styleName="Table_26"/>
  <a:tblStyle styleId="{E67C2D11-6769-4AEE-BF44-5D42D649EB2B}" styleName="Table_27"/>
  <a:tblStyle styleId="{31941D5F-FF90-48FE-BF5E-58EAB5401CC1}" styleName="Table_28"/>
  <a:tblStyle styleId="{18BC648C-4FC3-4333-BDA7-EFF871DDBD80}" styleName="Table_29"/>
  <a:tblStyle styleId="{73C834F5-E80E-43DA-8A61-AB8F903CE1B9}" styleName="Table_30"/>
  <a:tblStyle styleId="{C1A69F50-D9D9-4C9F-AF1C-FDD069259A85}" styleName="Table_31"/>
  <a:tblStyle styleId="{338E4C7C-0BB5-4A82-A026-F9FE7218CD57}" styleName="Table_32"/>
  <a:tblStyle styleId="{EC29BD1C-762C-44EF-9D86-90F46F4558D1}" styleName="Table_33"/>
  <a:tblStyle styleId="{05E6CD4D-7E14-423F-AC34-1CC9ECB08EDE}" styleName="Table_34"/>
  <a:tblStyle styleId="{5671169B-EC63-4268-A8A4-8F305A171D2D}" styleName="Table_35"/>
  <a:tblStyle styleId="{82065B6D-5C26-42D9-89A1-1FDEFC05B40B}" styleName="Table_36"/>
  <a:tblStyle styleId="{1DCCAD71-52EE-46DA-B6B9-A308D1997736}" styleName="Table_37"/>
  <a:tblStyle styleId="{3C35B352-EF44-43AE-81EF-81B935820925}" styleName="Table_38"/>
  <a:tblStyle styleId="{D2CECCC1-EA75-43D1-922C-FE83CB0172E9}" styleName="Table_39"/>
  <a:tblStyle styleId="{FED2AAB9-EC26-4D95-BF05-5A781A0E48B4}" styleName="Table_40"/>
  <a:tblStyle styleId="{DF07480C-9CE8-4718-B46D-860353944049}" styleName="Table_41"/>
  <a:tblStyle styleId="{68A542E7-E9C9-4EF1-8E71-AE852C60AB10}" styleName="Table_42"/>
  <a:tblStyle styleId="{6246237D-3215-4085-8506-70E2A3B63287}" styleName="Table_43"/>
  <a:tblStyle styleId="{E60FF25F-9E6B-4751-A971-15E6972681BC}" styleName="Table_44"/>
  <a:tblStyle styleId="{F4A782FD-7C1B-4ED8-960D-6C24A13C22C8}" styleName="Table_45"/>
  <a:tblStyle styleId="{FC8EC231-2D1B-4BE5-BF4D-14D2067B0C5E}" styleName="Table_46"/>
  <a:tblStyle styleId="{CBCD8852-3A2E-45EB-95BC-138ED484A602}" styleName="Table_47"/>
  <a:tblStyle styleId="{56E2F9DB-DA6A-4CBB-8E7A-0F54816D6DED}" styleName="Table_48"/>
  <a:tblStyle styleId="{FF535D64-7EF3-4286-AE50-4B35053DBCE8}" styleName="Table_49"/>
  <a:tblStyle styleId="{A5219CCC-0356-4414-9635-2779207A2BD6}" styleName="Table_50"/>
  <a:tblStyle styleId="{2F4249A6-4F5A-4CB6-BBBE-D13C0B1B520A}" styleName="Table_51"/>
  <a:tblStyle styleId="{0A3D9E93-3C14-46DC-9A27-065D594721F9}" styleName="Table_52"/>
  <a:tblStyle styleId="{CBBB6E20-BA00-4A9E-90EB-F335113531A8}" styleName="Table_53"/>
  <a:tblStyle styleId="{FFB8E1A4-F14E-4012-A59B-E11EF9C61D1C}" styleName="Table_54"/>
  <a:tblStyle styleId="{0CA509D4-6F74-4C42-AA19-FB187BF6C900}" styleName="Table_55"/>
  <a:tblStyle styleId="{3337F02C-FB13-44F9-AB47-4A7100D9881A}" styleName="Table_56"/>
  <a:tblStyle styleId="{E9E28B45-F79C-4029-AF4B-76BCD6360AA8}" styleName="Table_57"/>
  <a:tblStyle styleId="{D7A65F22-5F0D-4FBE-A8A7-BF291B1A840B}" styleName="Table_58"/>
  <a:tblStyle styleId="{B7215DDF-EFB4-4212-9E5C-649D5B868BE0}" styleName="Table_59"/>
  <a:tblStyle styleId="{1964E2BF-93EE-4029-8CE9-87472262C746}" styleName="Table_60"/>
  <a:tblStyle styleId="{9C39F90D-736D-4988-B180-48C95E10BF57}" styleName="Table_61"/>
  <a:tblStyle styleId="{49344795-315C-43E9-A11E-A5BD5AC8B11C}" styleName="Table_62"/>
  <a:tblStyle styleId="{7B69FD92-7C73-4D23-AFE9-5538056A99F2}" styleName="Table_63"/>
  <a:tblStyle styleId="{316D4720-7E25-4729-AD5B-E00E098CAF36}" styleName="Table_64"/>
  <a:tblStyle styleId="{FB55CF2F-4945-4611-A61F-ABFFAAB24DB7}" styleName="Table_65"/>
  <a:tblStyle styleId="{105C9C07-4C9B-4BE5-8A9D-7396349782BB}" styleName="Table_66"/>
  <a:tblStyle styleId="{DFE7BB46-F602-4D5B-AFBC-2EA0F6C8B419}" styleName="Table_67"/>
  <a:tblStyle styleId="{EB97198E-0710-422B-AA65-4387A7B420C2}" styleName="Table_68"/>
  <a:tblStyle styleId="{92D3E61A-86AC-4A3E-A77C-C353D681B48C}" styleName="Table_69"/>
  <a:tblStyle styleId="{FAD3C3EF-6130-456C-9EB4-4C961D132B34}" styleName="Table_70"/>
  <a:tblStyle styleId="{8A06EEF8-71B9-49A6-91EA-2165E3A44940}" styleName="Table_71"/>
  <a:tblStyle styleId="{D86C359B-122A-4953-8FB1-19B06B81CF75}" styleName="Table_72"/>
  <a:tblStyle styleId="{124149AA-B8D8-4B00-A488-BE32A8707A76}" styleName="Table_73"/>
  <a:tblStyle styleId="{62E27016-9F1A-4233-81CF-5E33DD2BB36E}" styleName="Table_74"/>
  <a:tblStyle styleId="{56B31DC4-BA1F-4384-AD4D-21ADD9ABCC2C}" styleName="Table_75"/>
  <a:tblStyle styleId="{65B5BEC0-F9D3-4664-BF47-63FA231B1566}" styleName="Table_76"/>
  <a:tblStyle styleId="{C8F01F15-A556-4169-8D08-A6DC15E287AC}" styleName="Table_77"/>
  <a:tblStyle styleId="{A568EBDC-ACBD-4624-AC87-13260AEFBB24}" styleName="Table_78"/>
  <a:tblStyle styleId="{49F723ED-A101-4DCF-BBD1-19ED09B0B91F}" styleName="Table_79"/>
  <a:tblStyle styleId="{E29C7B45-AD33-44C4-B35A-42CF983998F7}" styleName="Table_80"/>
  <a:tblStyle styleId="{3CC72B1E-8C7F-413C-B0DF-B0F1D2EB1D4B}" styleName="Table_81"/>
  <a:tblStyle styleId="{75CD4CF5-6B5D-4747-A42D-7EBCCAA36D43}" styleName="Table_82"/>
  <a:tblStyle styleId="{CE70F29E-8F98-4595-B3B3-3CABA134C78C}" styleName="Table_83"/>
  <a:tblStyle styleId="{CA8B31CB-19EA-4457-8C56-C39536FE2065}" styleName="Table_84"/>
  <a:tblStyle styleId="{6B1A5C17-D68E-4AE2-8B0B-6DE5ADA52BC1}" styleName="Table_85"/>
  <a:tblStyle styleId="{5F6C0951-660B-4BC0-B130-4E28A0F2228A}" styleName="Table_86"/>
  <a:tblStyle styleId="{46CE3B14-0ED2-4D91-8939-38E9BBD3CCC3}" styleName="Table_87"/>
  <a:tblStyle styleId="{2553139D-12B7-4BEF-9CC5-6F294B097855}" styleName="Table_88"/>
  <a:tblStyle styleId="{F1F359F0-738E-4BC2-83C1-AC090DC29297}" styleName="Table_89"/>
  <a:tblStyle styleId="{446F3DFB-40F9-4090-B3AA-DE4486C1F73E}" styleName="Table_90"/>
  <a:tblStyle styleId="{7840AAA1-E046-4A0A-9BD5-6008F3F28E86}" styleName="Table_91"/>
  <a:tblStyle styleId="{07DB1CD2-5CE5-410E-81E7-C4B7BD4F1B6B}" styleName="Table_92"/>
  <a:tblStyle styleId="{58D59CE9-B427-48DD-A78F-1A75B2B260E0}" styleName="Table_93"/>
  <a:tblStyle styleId="{24BC49FD-7E32-4B30-B3A6-63EA7E2915DA}" styleName="Table_94"/>
  <a:tblStyle styleId="{40939FD2-EAED-406E-9BAD-B221B03DE7FB}" styleName="Table_95"/>
  <a:tblStyle styleId="{9D16A83E-B342-4288-A0C1-C909D0A5FC6E}" styleName="Table_96"/>
  <a:tblStyle styleId="{6317207A-CDD2-4749-854B-65D41C4EE491}" styleName="Table_97"/>
  <a:tblStyle styleId="{C3930038-86AA-4488-ACA9-44769608409F}" styleName="Table_98"/>
  <a:tblStyle styleId="{E765DCCD-2FCB-437F-8F17-39BCF4FA3835}" styleName="Table_99"/>
  <a:tblStyle styleId="{62D32882-9108-48CC-B00F-0F7A7356F73B}" styleName="Table_100"/>
  <a:tblStyle styleId="{AC4231D1-8F8F-4768-91DC-DE74E6A8ECD4}" styleName="Table_101"/>
  <a:tblStyle styleId="{0CC4791B-2041-463E-B978-50282BEC81BE}" styleName="Table_102"/>
  <a:tblStyle styleId="{EC2F1FE2-8FBD-46D9-9F36-9F8193E9F38F}" styleName="Table_103"/>
  <a:tblStyle styleId="{968584F3-A4ED-4C6C-AE13-644D3C28A7AD}" styleName="Table_104"/>
  <a:tblStyle styleId="{28B919DF-4CDC-419C-84EB-A702CBFF9EB7}" styleName="Table_105"/>
  <a:tblStyle styleId="{B2AE5CF4-265F-4336-B3DA-B588191C926E}" styleName="Table_106"/>
  <a:tblStyle styleId="{EF733B3E-B443-41FD-A567-562E2F1DBC9B}" styleName="Table_107"/>
  <a:tblStyle styleId="{979306B7-71D5-453B-871C-5436AF4E3293}" styleName="Table_108"/>
  <a:tblStyle styleId="{CECCBC8B-9179-4403-AA7A-A7C0F1D4FAB6}" styleName="Table_109"/>
  <a:tblStyle styleId="{9724F2AB-6464-4554-BE97-9990E81B2CF4}" styleName="Table_110"/>
  <a:tblStyle styleId="{5969FA33-A4D3-41B7-938D-74CC2C0690DC}" styleName="Table_111"/>
  <a:tblStyle styleId="{4E9BE55F-07B9-463D-A920-64BFB198B45D}" styleName="Table_112"/>
  <a:tblStyle styleId="{8700D7B5-6F48-429F-BC6D-9B6C45A4747C}" styleName="Table_113"/>
  <a:tblStyle styleId="{8FABA2CE-61C2-4040-9F43-3158A70C737A}" styleName="Table_114"/>
  <a:tblStyle styleId="{B10E12D4-A73B-4D4F-AECF-5617477844A4}" styleName="Table_115"/>
  <a:tblStyle styleId="{3A12F862-8B4C-42B4-922D-BCFE340C1F2B}" styleName="Table_116"/>
  <a:tblStyle styleId="{AEE7B704-379D-4D1A-891B-1F13348D1735}" styleName="Table_117"/>
  <a:tblStyle styleId="{780869B6-6643-4CFE-8C77-2CEECCAF6D88}" styleName="Table_118"/>
  <a:tblStyle styleId="{78030531-4E6F-414B-82A9-805628A9BABA}" styleName="Table_119"/>
  <a:tblStyle styleId="{0AE89A20-7D4E-4B37-82EF-0A44B5ABC3AA}" styleName="Table_120"/>
  <a:tblStyle styleId="{482820C0-CC30-4ED8-A279-77AB35222E4D}" styleName="Table_121"/>
  <a:tblStyle styleId="{B7F1AFA4-9581-4F1D-A5B7-4C590735A62C}" styleName="Table_122"/>
  <a:tblStyle styleId="{45A77E38-927B-4C74-A98A-9ECAFCE033A6}" styleName="Table_123"/>
  <a:tblStyle styleId="{22328320-B0DD-4AD7-922E-D022CD2C7681}" styleName="Table_124"/>
  <a:tblStyle styleId="{55F4493D-43A0-4970-9E55-D821F4FFA3D2}" styleName="Table_125"/>
  <a:tblStyle styleId="{079DAA29-EC90-4CA2-845A-4CF44073E305}" styleName="Table_126"/>
  <a:tblStyle styleId="{8799B23B-EC83-4686-B30A-512413B5E67A}" styleName="Svijetli stil 3 - Isticanje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1FECB4D8-DB02-4DC6-A0A2-4F2EBAE1DC90}" styleName="Srednji stil 1 - Isticanje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0505E3EF-67EA-436B-97B2-0124C06EBD24}" styleName="Srednji stil 4 - Isticanje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D7AC3CCA-C797-4891-BE02-D94E43425B78}" styleName="Srednji stil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7853C-536D-4A76-A0AE-DD22124D55A5}" styleName="Stil teme 1 - Isticanje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CAF9ED-07DC-4A11-8D7F-57B35C25682E}" styleName="Srednji stil 1 - Isticanje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D5ABB26-0587-4C30-8999-92F81FD0307C}" styleName="Bez stila, bez rešetk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E3FDE45-AF77-4B5C-9715-49D594BDF05E}" styleName="Svijetli stil 1 - Isticanje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75" autoAdjust="0"/>
    <p:restoredTop sz="94316" autoAdjust="0"/>
  </p:normalViewPr>
  <p:slideViewPr>
    <p:cSldViewPr snapToGrid="0">
      <p:cViewPr varScale="1">
        <p:scale>
          <a:sx n="126" d="100"/>
          <a:sy n="126" d="100"/>
        </p:scale>
        <p:origin x="126" y="540"/>
      </p:cViewPr>
      <p:guideLst>
        <p:guide orient="horz" pos="1620"/>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font" Target="fonts/font2.fntdata"/><Relationship Id="rId5" Type="http://schemas.openxmlformats.org/officeDocument/2006/relationships/slide" Target="slides/slide4.xml"/><Relationship Id="rId95" Type="http://schemas.openxmlformats.org/officeDocument/2006/relationships/slide" Target="slides/slide94.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font" Target="fonts/font3.fntdata"/><Relationship Id="rId155" Type="http://schemas.openxmlformats.org/officeDocument/2006/relationships/viewProps" Target="viewProp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font" Target="fonts/font4.fntdata"/><Relationship Id="rId156" Type="http://schemas.openxmlformats.org/officeDocument/2006/relationships/theme" Target="theme/theme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font" Target="fonts/font5.fntdata"/><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font" Target="fonts/font6.fntdata"/><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presProps" Target="presProps.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zaglavlja 1">
            <a:extLst>
              <a:ext uri="{FF2B5EF4-FFF2-40B4-BE49-F238E27FC236}">
                <a16:creationId xmlns:a16="http://schemas.microsoft.com/office/drawing/2014/main" id="{69E7D643-219F-43E1-B3B7-1055783B7CEF}"/>
              </a:ext>
            </a:extLst>
          </p:cNvPr>
          <p:cNvSpPr>
            <a:spLocks noGrp="1"/>
          </p:cNvSpPr>
          <p:nvPr>
            <p:ph type="hdr" sz="quarter"/>
          </p:nvPr>
        </p:nvSpPr>
        <p:spPr>
          <a:xfrm>
            <a:off x="0" y="0"/>
            <a:ext cx="2946247" cy="498488"/>
          </a:xfrm>
          <a:prstGeom prst="rect">
            <a:avLst/>
          </a:prstGeom>
        </p:spPr>
        <p:txBody>
          <a:bodyPr vert="horz" lIns="92126" tIns="46063" rIns="92126" bIns="46063" rtlCol="0"/>
          <a:lstStyle>
            <a:lvl1pPr algn="l">
              <a:defRPr sz="1200"/>
            </a:lvl1pPr>
          </a:lstStyle>
          <a:p>
            <a:endParaRPr lang="hr-HR"/>
          </a:p>
        </p:txBody>
      </p:sp>
      <p:sp>
        <p:nvSpPr>
          <p:cNvPr id="3" name="Rezervirano mjesto datuma 2">
            <a:extLst>
              <a:ext uri="{FF2B5EF4-FFF2-40B4-BE49-F238E27FC236}">
                <a16:creationId xmlns:a16="http://schemas.microsoft.com/office/drawing/2014/main" id="{76B755AD-E3E4-4289-AD7A-1EC5847CD7D1}"/>
              </a:ext>
            </a:extLst>
          </p:cNvPr>
          <p:cNvSpPr>
            <a:spLocks noGrp="1"/>
          </p:cNvSpPr>
          <p:nvPr>
            <p:ph type="dt" sz="quarter" idx="1"/>
          </p:nvPr>
        </p:nvSpPr>
        <p:spPr>
          <a:xfrm>
            <a:off x="3849826" y="0"/>
            <a:ext cx="2946246" cy="498488"/>
          </a:xfrm>
          <a:prstGeom prst="rect">
            <a:avLst/>
          </a:prstGeom>
        </p:spPr>
        <p:txBody>
          <a:bodyPr vert="horz" lIns="92126" tIns="46063" rIns="92126" bIns="46063" rtlCol="0"/>
          <a:lstStyle>
            <a:lvl1pPr algn="r">
              <a:defRPr sz="1200"/>
            </a:lvl1pPr>
          </a:lstStyle>
          <a:p>
            <a:fld id="{D8813CAE-33DA-486D-B382-17B45004D9AD}" type="datetimeFigureOut">
              <a:rPr lang="hr-HR" smtClean="0"/>
              <a:pPr/>
              <a:t>21.10.2021.</a:t>
            </a:fld>
            <a:endParaRPr lang="hr-HR"/>
          </a:p>
        </p:txBody>
      </p:sp>
      <p:sp>
        <p:nvSpPr>
          <p:cNvPr id="4" name="Rezervirano mjesto podnožja 3">
            <a:extLst>
              <a:ext uri="{FF2B5EF4-FFF2-40B4-BE49-F238E27FC236}">
                <a16:creationId xmlns:a16="http://schemas.microsoft.com/office/drawing/2014/main" id="{492175F8-1E51-4029-8ED9-102EE78036DB}"/>
              </a:ext>
            </a:extLst>
          </p:cNvPr>
          <p:cNvSpPr>
            <a:spLocks noGrp="1"/>
          </p:cNvSpPr>
          <p:nvPr>
            <p:ph type="ftr" sz="quarter" idx="2"/>
          </p:nvPr>
        </p:nvSpPr>
        <p:spPr>
          <a:xfrm>
            <a:off x="0" y="9431325"/>
            <a:ext cx="2946247" cy="498488"/>
          </a:xfrm>
          <a:prstGeom prst="rect">
            <a:avLst/>
          </a:prstGeom>
        </p:spPr>
        <p:txBody>
          <a:bodyPr vert="horz" lIns="92126" tIns="46063" rIns="92126" bIns="46063" rtlCol="0" anchor="b"/>
          <a:lstStyle>
            <a:lvl1pPr algn="l">
              <a:defRPr sz="1200"/>
            </a:lvl1pPr>
          </a:lstStyle>
          <a:p>
            <a:endParaRPr lang="hr-HR"/>
          </a:p>
        </p:txBody>
      </p:sp>
      <p:sp>
        <p:nvSpPr>
          <p:cNvPr id="5" name="Rezervirano mjesto broja slajda 4">
            <a:extLst>
              <a:ext uri="{FF2B5EF4-FFF2-40B4-BE49-F238E27FC236}">
                <a16:creationId xmlns:a16="http://schemas.microsoft.com/office/drawing/2014/main" id="{64012F9B-C962-45EA-8D58-D6998A800732}"/>
              </a:ext>
            </a:extLst>
          </p:cNvPr>
          <p:cNvSpPr>
            <a:spLocks noGrp="1"/>
          </p:cNvSpPr>
          <p:nvPr>
            <p:ph type="sldNum" sz="quarter" idx="3"/>
          </p:nvPr>
        </p:nvSpPr>
        <p:spPr>
          <a:xfrm>
            <a:off x="3849826" y="9431325"/>
            <a:ext cx="2946246" cy="498488"/>
          </a:xfrm>
          <a:prstGeom prst="rect">
            <a:avLst/>
          </a:prstGeom>
        </p:spPr>
        <p:txBody>
          <a:bodyPr vert="horz" lIns="92126" tIns="46063" rIns="92126" bIns="46063" rtlCol="0" anchor="b"/>
          <a:lstStyle>
            <a:lvl1pPr algn="r">
              <a:defRPr sz="1200"/>
            </a:lvl1pPr>
          </a:lstStyle>
          <a:p>
            <a:fld id="{8A83CA57-F951-47E0-9C68-7B7464114E28}" type="slidenum">
              <a:rPr lang="hr-HR" smtClean="0"/>
              <a:pPr/>
              <a:t>‹#›</a:t>
            </a:fld>
            <a:endParaRPr lang="hr-HR"/>
          </a:p>
        </p:txBody>
      </p:sp>
    </p:spTree>
    <p:extLst>
      <p:ext uri="{BB962C8B-B14F-4D97-AF65-F5344CB8AC3E}">
        <p14:creationId xmlns:p14="http://schemas.microsoft.com/office/powerpoint/2010/main" val="19353360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88900" y="744538"/>
            <a:ext cx="6621463" cy="37242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 name="Shape 3"/>
          <p:cNvSpPr txBox="1">
            <a:spLocks noGrp="1"/>
          </p:cNvSpPr>
          <p:nvPr>
            <p:ph type="body" idx="1"/>
          </p:nvPr>
        </p:nvSpPr>
        <p:spPr>
          <a:xfrm>
            <a:off x="679769" y="4716662"/>
            <a:ext cx="5438139" cy="4468416"/>
          </a:xfrm>
          <a:prstGeom prst="rect">
            <a:avLst/>
          </a:prstGeom>
          <a:noFill/>
          <a:ln>
            <a:noFill/>
          </a:ln>
        </p:spPr>
        <p:txBody>
          <a:bodyPr lIns="91613" tIns="91613" rIns="91613" bIns="91613"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2730294424"/>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txBox="1">
            <a:spLocks noGrp="1"/>
          </p:cNvSpPr>
          <p:nvPr>
            <p:ph type="body" idx="1"/>
          </p:nvPr>
        </p:nvSpPr>
        <p:spPr>
          <a:xfrm>
            <a:off x="679769" y="4716662"/>
            <a:ext cx="5438139" cy="4468416"/>
          </a:xfrm>
          <a:prstGeom prst="rect">
            <a:avLst/>
          </a:prstGeom>
        </p:spPr>
        <p:txBody>
          <a:bodyPr lIns="91613" tIns="91613" rIns="91613" bIns="91613" anchor="ctr" anchorCtr="0">
            <a:noAutofit/>
          </a:bodyPr>
          <a:lstStyle/>
          <a:p>
            <a:endParaRPr/>
          </a:p>
        </p:txBody>
      </p:sp>
      <p:sp>
        <p:nvSpPr>
          <p:cNvPr id="89" name="Shape 89"/>
          <p:cNvSpPr>
            <a:spLocks noGrp="1" noRot="1" noChangeAspect="1"/>
          </p:cNvSpPr>
          <p:nvPr>
            <p:ph type="sldImg" idx="2"/>
          </p:nvPr>
        </p:nvSpPr>
        <p:spPr>
          <a:xfrm>
            <a:off x="88900" y="744538"/>
            <a:ext cx="6619875" cy="37242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6060245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txBox="1">
            <a:spLocks noGrp="1"/>
          </p:cNvSpPr>
          <p:nvPr>
            <p:ph type="body" idx="1"/>
          </p:nvPr>
        </p:nvSpPr>
        <p:spPr>
          <a:xfrm>
            <a:off x="679769" y="4716662"/>
            <a:ext cx="5438139" cy="4468416"/>
          </a:xfrm>
          <a:prstGeom prst="rect">
            <a:avLst/>
          </a:prstGeom>
        </p:spPr>
        <p:txBody>
          <a:bodyPr lIns="91613" tIns="91613" rIns="91613" bIns="91613" anchor="ctr" anchorCtr="0">
            <a:noAutofit/>
          </a:bodyPr>
          <a:lstStyle/>
          <a:p>
            <a:endParaRPr/>
          </a:p>
        </p:txBody>
      </p:sp>
      <p:sp>
        <p:nvSpPr>
          <p:cNvPr id="144" name="Shape 144"/>
          <p:cNvSpPr>
            <a:spLocks noGrp="1" noRot="1" noChangeAspect="1"/>
          </p:cNvSpPr>
          <p:nvPr>
            <p:ph type="sldImg" idx="2"/>
          </p:nvPr>
        </p:nvSpPr>
        <p:spPr>
          <a:xfrm>
            <a:off x="88900" y="744538"/>
            <a:ext cx="6619875" cy="37242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054464090"/>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8"/>
        <p:cNvGrpSpPr/>
        <p:nvPr/>
      </p:nvGrpSpPr>
      <p:grpSpPr>
        <a:xfrm>
          <a:off x="0" y="0"/>
          <a:ext cx="0" cy="0"/>
          <a:chOff x="0" y="0"/>
          <a:chExt cx="0" cy="0"/>
        </a:xfrm>
      </p:grpSpPr>
      <p:sp>
        <p:nvSpPr>
          <p:cNvPr id="1229" name="Shape 1229"/>
          <p:cNvSpPr txBox="1">
            <a:spLocks noGrp="1"/>
          </p:cNvSpPr>
          <p:nvPr>
            <p:ph type="body" idx="1"/>
          </p:nvPr>
        </p:nvSpPr>
        <p:spPr>
          <a:xfrm>
            <a:off x="679769" y="4716662"/>
            <a:ext cx="5438139" cy="4468416"/>
          </a:xfrm>
          <a:prstGeom prst="rect">
            <a:avLst/>
          </a:prstGeom>
        </p:spPr>
        <p:txBody>
          <a:bodyPr lIns="91613" tIns="91613" rIns="91613" bIns="91613" anchor="ctr" anchorCtr="0">
            <a:noAutofit/>
          </a:bodyPr>
          <a:lstStyle/>
          <a:p>
            <a:endParaRPr/>
          </a:p>
        </p:txBody>
      </p:sp>
      <p:sp>
        <p:nvSpPr>
          <p:cNvPr id="1230" name="Shape 1230"/>
          <p:cNvSpPr>
            <a:spLocks noGrp="1" noRot="1" noChangeAspect="1"/>
          </p:cNvSpPr>
          <p:nvPr>
            <p:ph type="sldImg" idx="2"/>
          </p:nvPr>
        </p:nvSpPr>
        <p:spPr>
          <a:xfrm>
            <a:off x="88900" y="744538"/>
            <a:ext cx="6619875" cy="37242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135868086"/>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8"/>
        <p:cNvGrpSpPr/>
        <p:nvPr/>
      </p:nvGrpSpPr>
      <p:grpSpPr>
        <a:xfrm>
          <a:off x="0" y="0"/>
          <a:ext cx="0" cy="0"/>
          <a:chOff x="0" y="0"/>
          <a:chExt cx="0" cy="0"/>
        </a:xfrm>
      </p:grpSpPr>
      <p:sp>
        <p:nvSpPr>
          <p:cNvPr id="1229" name="Shape 1229"/>
          <p:cNvSpPr txBox="1">
            <a:spLocks noGrp="1"/>
          </p:cNvSpPr>
          <p:nvPr>
            <p:ph type="body" idx="1"/>
          </p:nvPr>
        </p:nvSpPr>
        <p:spPr>
          <a:xfrm>
            <a:off x="679769" y="4716662"/>
            <a:ext cx="5438139" cy="4468416"/>
          </a:xfrm>
          <a:prstGeom prst="rect">
            <a:avLst/>
          </a:prstGeom>
        </p:spPr>
        <p:txBody>
          <a:bodyPr lIns="91613" tIns="91613" rIns="91613" bIns="91613" anchor="ctr" anchorCtr="0">
            <a:noAutofit/>
          </a:bodyPr>
          <a:lstStyle/>
          <a:p>
            <a:endParaRPr/>
          </a:p>
        </p:txBody>
      </p:sp>
      <p:sp>
        <p:nvSpPr>
          <p:cNvPr id="1230" name="Shape 1230"/>
          <p:cNvSpPr>
            <a:spLocks noGrp="1" noRot="1" noChangeAspect="1"/>
          </p:cNvSpPr>
          <p:nvPr>
            <p:ph type="sldImg" idx="2"/>
          </p:nvPr>
        </p:nvSpPr>
        <p:spPr>
          <a:xfrm>
            <a:off x="88900" y="744538"/>
            <a:ext cx="6619875" cy="37242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133124796"/>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4"/>
        <p:cNvGrpSpPr/>
        <p:nvPr/>
      </p:nvGrpSpPr>
      <p:grpSpPr>
        <a:xfrm>
          <a:off x="0" y="0"/>
          <a:ext cx="0" cy="0"/>
          <a:chOff x="0" y="0"/>
          <a:chExt cx="0" cy="0"/>
        </a:xfrm>
      </p:grpSpPr>
      <p:sp>
        <p:nvSpPr>
          <p:cNvPr id="1215" name="Shape 1215"/>
          <p:cNvSpPr txBox="1">
            <a:spLocks noGrp="1"/>
          </p:cNvSpPr>
          <p:nvPr>
            <p:ph type="body" idx="1"/>
          </p:nvPr>
        </p:nvSpPr>
        <p:spPr>
          <a:xfrm>
            <a:off x="679769" y="4716662"/>
            <a:ext cx="5438139" cy="4468416"/>
          </a:xfrm>
          <a:prstGeom prst="rect">
            <a:avLst/>
          </a:prstGeom>
        </p:spPr>
        <p:txBody>
          <a:bodyPr lIns="91613" tIns="91613" rIns="91613" bIns="91613" anchor="ctr" anchorCtr="0">
            <a:noAutofit/>
          </a:bodyPr>
          <a:lstStyle/>
          <a:p>
            <a:endParaRPr/>
          </a:p>
        </p:txBody>
      </p:sp>
      <p:sp>
        <p:nvSpPr>
          <p:cNvPr id="1216" name="Shape 1216"/>
          <p:cNvSpPr>
            <a:spLocks noGrp="1" noRot="1" noChangeAspect="1"/>
          </p:cNvSpPr>
          <p:nvPr>
            <p:ph type="sldImg" idx="2"/>
          </p:nvPr>
        </p:nvSpPr>
        <p:spPr>
          <a:xfrm>
            <a:off x="88900" y="744538"/>
            <a:ext cx="6619875" cy="37242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003652726"/>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4"/>
        <p:cNvGrpSpPr/>
        <p:nvPr/>
      </p:nvGrpSpPr>
      <p:grpSpPr>
        <a:xfrm>
          <a:off x="0" y="0"/>
          <a:ext cx="0" cy="0"/>
          <a:chOff x="0" y="0"/>
          <a:chExt cx="0" cy="0"/>
        </a:xfrm>
      </p:grpSpPr>
      <p:sp>
        <p:nvSpPr>
          <p:cNvPr id="1215" name="Shape 1215"/>
          <p:cNvSpPr txBox="1">
            <a:spLocks noGrp="1"/>
          </p:cNvSpPr>
          <p:nvPr>
            <p:ph type="body" idx="1"/>
          </p:nvPr>
        </p:nvSpPr>
        <p:spPr>
          <a:xfrm>
            <a:off x="679769" y="4716662"/>
            <a:ext cx="5438139" cy="4468416"/>
          </a:xfrm>
          <a:prstGeom prst="rect">
            <a:avLst/>
          </a:prstGeom>
        </p:spPr>
        <p:txBody>
          <a:bodyPr lIns="91613" tIns="91613" rIns="91613" bIns="91613" anchor="ctr" anchorCtr="0">
            <a:noAutofit/>
          </a:bodyPr>
          <a:lstStyle/>
          <a:p>
            <a:endParaRPr/>
          </a:p>
        </p:txBody>
      </p:sp>
      <p:sp>
        <p:nvSpPr>
          <p:cNvPr id="1216" name="Shape 1216"/>
          <p:cNvSpPr>
            <a:spLocks noGrp="1" noRot="1" noChangeAspect="1"/>
          </p:cNvSpPr>
          <p:nvPr>
            <p:ph type="sldImg" idx="2"/>
          </p:nvPr>
        </p:nvSpPr>
        <p:spPr>
          <a:xfrm>
            <a:off x="88900" y="744538"/>
            <a:ext cx="6619875" cy="37242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601219279"/>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7"/>
        <p:cNvGrpSpPr/>
        <p:nvPr/>
      </p:nvGrpSpPr>
      <p:grpSpPr>
        <a:xfrm>
          <a:off x="0" y="0"/>
          <a:ext cx="0" cy="0"/>
          <a:chOff x="0" y="0"/>
          <a:chExt cx="0" cy="0"/>
        </a:xfrm>
      </p:grpSpPr>
      <p:sp>
        <p:nvSpPr>
          <p:cNvPr id="1208" name="Shape 1208"/>
          <p:cNvSpPr txBox="1">
            <a:spLocks noGrp="1"/>
          </p:cNvSpPr>
          <p:nvPr>
            <p:ph type="body" idx="1"/>
          </p:nvPr>
        </p:nvSpPr>
        <p:spPr>
          <a:xfrm>
            <a:off x="679769" y="4716662"/>
            <a:ext cx="5438139" cy="4468416"/>
          </a:xfrm>
          <a:prstGeom prst="rect">
            <a:avLst/>
          </a:prstGeom>
        </p:spPr>
        <p:txBody>
          <a:bodyPr lIns="91613" tIns="91613" rIns="91613" bIns="91613" anchor="ctr" anchorCtr="0">
            <a:noAutofit/>
          </a:bodyPr>
          <a:lstStyle/>
          <a:p>
            <a:endParaRPr/>
          </a:p>
        </p:txBody>
      </p:sp>
      <p:sp>
        <p:nvSpPr>
          <p:cNvPr id="1209" name="Shape 1209"/>
          <p:cNvSpPr>
            <a:spLocks noGrp="1" noRot="1" noChangeAspect="1"/>
          </p:cNvSpPr>
          <p:nvPr>
            <p:ph type="sldImg" idx="2"/>
          </p:nvPr>
        </p:nvSpPr>
        <p:spPr>
          <a:xfrm>
            <a:off x="88900" y="744538"/>
            <a:ext cx="6619875" cy="37242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147066521"/>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0"/>
        <p:cNvGrpSpPr/>
        <p:nvPr/>
      </p:nvGrpSpPr>
      <p:grpSpPr>
        <a:xfrm>
          <a:off x="0" y="0"/>
          <a:ext cx="0" cy="0"/>
          <a:chOff x="0" y="0"/>
          <a:chExt cx="0" cy="0"/>
        </a:xfrm>
      </p:grpSpPr>
      <p:sp>
        <p:nvSpPr>
          <p:cNvPr id="1201" name="Shape 1201"/>
          <p:cNvSpPr txBox="1">
            <a:spLocks noGrp="1"/>
          </p:cNvSpPr>
          <p:nvPr>
            <p:ph type="body" idx="1"/>
          </p:nvPr>
        </p:nvSpPr>
        <p:spPr>
          <a:xfrm>
            <a:off x="679769" y="4716662"/>
            <a:ext cx="5438139" cy="4468416"/>
          </a:xfrm>
          <a:prstGeom prst="rect">
            <a:avLst/>
          </a:prstGeom>
        </p:spPr>
        <p:txBody>
          <a:bodyPr lIns="91613" tIns="91613" rIns="91613" bIns="91613" anchor="ctr" anchorCtr="0">
            <a:noAutofit/>
          </a:bodyPr>
          <a:lstStyle/>
          <a:p>
            <a:endParaRPr/>
          </a:p>
        </p:txBody>
      </p:sp>
      <p:sp>
        <p:nvSpPr>
          <p:cNvPr id="1202" name="Shape 1202"/>
          <p:cNvSpPr>
            <a:spLocks noGrp="1" noRot="1" noChangeAspect="1"/>
          </p:cNvSpPr>
          <p:nvPr>
            <p:ph type="sldImg" idx="2"/>
          </p:nvPr>
        </p:nvSpPr>
        <p:spPr>
          <a:xfrm>
            <a:off x="88900" y="744538"/>
            <a:ext cx="6619875" cy="37242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338524350"/>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8"/>
        <p:cNvGrpSpPr/>
        <p:nvPr/>
      </p:nvGrpSpPr>
      <p:grpSpPr>
        <a:xfrm>
          <a:off x="0" y="0"/>
          <a:ext cx="0" cy="0"/>
          <a:chOff x="0" y="0"/>
          <a:chExt cx="0" cy="0"/>
        </a:xfrm>
      </p:grpSpPr>
      <p:sp>
        <p:nvSpPr>
          <p:cNvPr id="1229" name="Shape 1229"/>
          <p:cNvSpPr txBox="1">
            <a:spLocks noGrp="1"/>
          </p:cNvSpPr>
          <p:nvPr>
            <p:ph type="body" idx="1"/>
          </p:nvPr>
        </p:nvSpPr>
        <p:spPr>
          <a:xfrm>
            <a:off x="679769" y="4716662"/>
            <a:ext cx="5438139" cy="4468416"/>
          </a:xfrm>
          <a:prstGeom prst="rect">
            <a:avLst/>
          </a:prstGeom>
        </p:spPr>
        <p:txBody>
          <a:bodyPr lIns="91613" tIns="91613" rIns="91613" bIns="91613" anchor="ctr" anchorCtr="0">
            <a:noAutofit/>
          </a:bodyPr>
          <a:lstStyle/>
          <a:p>
            <a:endParaRPr/>
          </a:p>
        </p:txBody>
      </p:sp>
      <p:sp>
        <p:nvSpPr>
          <p:cNvPr id="1230" name="Shape 1230"/>
          <p:cNvSpPr>
            <a:spLocks noGrp="1" noRot="1" noChangeAspect="1"/>
          </p:cNvSpPr>
          <p:nvPr>
            <p:ph type="sldImg" idx="2"/>
          </p:nvPr>
        </p:nvSpPr>
        <p:spPr>
          <a:xfrm>
            <a:off x="88900" y="744538"/>
            <a:ext cx="6619875" cy="37242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233938355"/>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0"/>
        <p:cNvGrpSpPr/>
        <p:nvPr/>
      </p:nvGrpSpPr>
      <p:grpSpPr>
        <a:xfrm>
          <a:off x="0" y="0"/>
          <a:ext cx="0" cy="0"/>
          <a:chOff x="0" y="0"/>
          <a:chExt cx="0" cy="0"/>
        </a:xfrm>
      </p:grpSpPr>
      <p:sp>
        <p:nvSpPr>
          <p:cNvPr id="1151" name="Shape 1151"/>
          <p:cNvSpPr txBox="1">
            <a:spLocks noGrp="1"/>
          </p:cNvSpPr>
          <p:nvPr>
            <p:ph type="body" idx="1"/>
          </p:nvPr>
        </p:nvSpPr>
        <p:spPr>
          <a:xfrm>
            <a:off x="679769" y="4716662"/>
            <a:ext cx="5438139" cy="4468416"/>
          </a:xfrm>
          <a:prstGeom prst="rect">
            <a:avLst/>
          </a:prstGeom>
        </p:spPr>
        <p:txBody>
          <a:bodyPr lIns="91613" tIns="91613" rIns="91613" bIns="91613" anchor="ctr" anchorCtr="0">
            <a:noAutofit/>
          </a:bodyPr>
          <a:lstStyle/>
          <a:p>
            <a:endParaRPr/>
          </a:p>
        </p:txBody>
      </p:sp>
      <p:sp>
        <p:nvSpPr>
          <p:cNvPr id="1152" name="Shape 1152"/>
          <p:cNvSpPr>
            <a:spLocks noGrp="1" noRot="1" noChangeAspect="1"/>
          </p:cNvSpPr>
          <p:nvPr>
            <p:ph type="sldImg" idx="2"/>
          </p:nvPr>
        </p:nvSpPr>
        <p:spPr>
          <a:xfrm>
            <a:off x="88900" y="744538"/>
            <a:ext cx="6619875" cy="37242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205782752"/>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9"/>
        <p:cNvGrpSpPr/>
        <p:nvPr/>
      </p:nvGrpSpPr>
      <p:grpSpPr>
        <a:xfrm>
          <a:off x="0" y="0"/>
          <a:ext cx="0" cy="0"/>
          <a:chOff x="0" y="0"/>
          <a:chExt cx="0" cy="0"/>
        </a:xfrm>
      </p:grpSpPr>
      <p:sp>
        <p:nvSpPr>
          <p:cNvPr id="1030" name="Shape 1030"/>
          <p:cNvSpPr txBox="1">
            <a:spLocks noGrp="1"/>
          </p:cNvSpPr>
          <p:nvPr>
            <p:ph type="body" idx="1"/>
          </p:nvPr>
        </p:nvSpPr>
        <p:spPr>
          <a:xfrm>
            <a:off x="679769" y="4716662"/>
            <a:ext cx="5438139" cy="4468416"/>
          </a:xfrm>
          <a:prstGeom prst="rect">
            <a:avLst/>
          </a:prstGeom>
        </p:spPr>
        <p:txBody>
          <a:bodyPr lIns="91613" tIns="91613" rIns="91613" bIns="91613" anchor="ctr" anchorCtr="0">
            <a:noAutofit/>
          </a:bodyPr>
          <a:lstStyle/>
          <a:p>
            <a:endParaRPr/>
          </a:p>
        </p:txBody>
      </p:sp>
      <p:sp>
        <p:nvSpPr>
          <p:cNvPr id="1031" name="Shape 1031"/>
          <p:cNvSpPr>
            <a:spLocks noGrp="1" noRot="1" noChangeAspect="1"/>
          </p:cNvSpPr>
          <p:nvPr>
            <p:ph type="sldImg" idx="2"/>
          </p:nvPr>
        </p:nvSpPr>
        <p:spPr>
          <a:xfrm>
            <a:off x="88900" y="744538"/>
            <a:ext cx="6619875" cy="37242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233240468"/>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4"/>
        <p:cNvGrpSpPr/>
        <p:nvPr/>
      </p:nvGrpSpPr>
      <p:grpSpPr>
        <a:xfrm>
          <a:off x="0" y="0"/>
          <a:ext cx="0" cy="0"/>
          <a:chOff x="0" y="0"/>
          <a:chExt cx="0" cy="0"/>
        </a:xfrm>
      </p:grpSpPr>
      <p:sp>
        <p:nvSpPr>
          <p:cNvPr id="965" name="Shape 965"/>
          <p:cNvSpPr txBox="1">
            <a:spLocks noGrp="1"/>
          </p:cNvSpPr>
          <p:nvPr>
            <p:ph type="body" idx="1"/>
          </p:nvPr>
        </p:nvSpPr>
        <p:spPr>
          <a:xfrm>
            <a:off x="679769" y="4716662"/>
            <a:ext cx="5438139" cy="4468416"/>
          </a:xfrm>
          <a:prstGeom prst="rect">
            <a:avLst/>
          </a:prstGeom>
        </p:spPr>
        <p:txBody>
          <a:bodyPr lIns="91613" tIns="91613" rIns="91613" bIns="91613" anchor="ctr" anchorCtr="0">
            <a:noAutofit/>
          </a:bodyPr>
          <a:lstStyle/>
          <a:p>
            <a:endParaRPr/>
          </a:p>
        </p:txBody>
      </p:sp>
      <p:sp>
        <p:nvSpPr>
          <p:cNvPr id="966" name="Shape 966"/>
          <p:cNvSpPr>
            <a:spLocks noGrp="1" noRot="1" noChangeAspect="1"/>
          </p:cNvSpPr>
          <p:nvPr>
            <p:ph type="sldImg" idx="2"/>
          </p:nvPr>
        </p:nvSpPr>
        <p:spPr>
          <a:xfrm>
            <a:off x="88900" y="744538"/>
            <a:ext cx="6619875" cy="37242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3747168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txBox="1">
            <a:spLocks noGrp="1"/>
          </p:cNvSpPr>
          <p:nvPr>
            <p:ph type="body" idx="1"/>
          </p:nvPr>
        </p:nvSpPr>
        <p:spPr>
          <a:xfrm>
            <a:off x="679769" y="4716662"/>
            <a:ext cx="5438139" cy="4468416"/>
          </a:xfrm>
          <a:prstGeom prst="rect">
            <a:avLst/>
          </a:prstGeom>
        </p:spPr>
        <p:txBody>
          <a:bodyPr lIns="91613" tIns="91613" rIns="91613" bIns="91613" anchor="ctr" anchorCtr="0">
            <a:noAutofit/>
          </a:bodyPr>
          <a:lstStyle/>
          <a:p>
            <a:endParaRPr/>
          </a:p>
        </p:txBody>
      </p:sp>
      <p:sp>
        <p:nvSpPr>
          <p:cNvPr id="144" name="Shape 144"/>
          <p:cNvSpPr>
            <a:spLocks noGrp="1" noRot="1" noChangeAspect="1"/>
          </p:cNvSpPr>
          <p:nvPr>
            <p:ph type="sldImg" idx="2"/>
          </p:nvPr>
        </p:nvSpPr>
        <p:spPr>
          <a:xfrm>
            <a:off x="88900" y="744538"/>
            <a:ext cx="6619875" cy="37242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765800741"/>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4"/>
        <p:cNvGrpSpPr/>
        <p:nvPr/>
      </p:nvGrpSpPr>
      <p:grpSpPr>
        <a:xfrm>
          <a:off x="0" y="0"/>
          <a:ext cx="0" cy="0"/>
          <a:chOff x="0" y="0"/>
          <a:chExt cx="0" cy="0"/>
        </a:xfrm>
      </p:grpSpPr>
      <p:sp>
        <p:nvSpPr>
          <p:cNvPr id="965" name="Shape 965"/>
          <p:cNvSpPr txBox="1">
            <a:spLocks noGrp="1"/>
          </p:cNvSpPr>
          <p:nvPr>
            <p:ph type="body" idx="1"/>
          </p:nvPr>
        </p:nvSpPr>
        <p:spPr>
          <a:xfrm>
            <a:off x="679769" y="4716662"/>
            <a:ext cx="5438139" cy="4468416"/>
          </a:xfrm>
          <a:prstGeom prst="rect">
            <a:avLst/>
          </a:prstGeom>
        </p:spPr>
        <p:txBody>
          <a:bodyPr lIns="91613" tIns="91613" rIns="91613" bIns="91613" anchor="ctr" anchorCtr="0">
            <a:noAutofit/>
          </a:bodyPr>
          <a:lstStyle/>
          <a:p>
            <a:endParaRPr/>
          </a:p>
        </p:txBody>
      </p:sp>
      <p:sp>
        <p:nvSpPr>
          <p:cNvPr id="966" name="Shape 966"/>
          <p:cNvSpPr>
            <a:spLocks noGrp="1" noRot="1" noChangeAspect="1"/>
          </p:cNvSpPr>
          <p:nvPr>
            <p:ph type="sldImg" idx="2"/>
          </p:nvPr>
        </p:nvSpPr>
        <p:spPr>
          <a:xfrm>
            <a:off x="88900" y="744538"/>
            <a:ext cx="6619875" cy="37242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897766282"/>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4"/>
        <p:cNvGrpSpPr/>
        <p:nvPr/>
      </p:nvGrpSpPr>
      <p:grpSpPr>
        <a:xfrm>
          <a:off x="0" y="0"/>
          <a:ext cx="0" cy="0"/>
          <a:chOff x="0" y="0"/>
          <a:chExt cx="0" cy="0"/>
        </a:xfrm>
      </p:grpSpPr>
      <p:sp>
        <p:nvSpPr>
          <p:cNvPr id="965" name="Shape 965"/>
          <p:cNvSpPr txBox="1">
            <a:spLocks noGrp="1"/>
          </p:cNvSpPr>
          <p:nvPr>
            <p:ph type="body" idx="1"/>
          </p:nvPr>
        </p:nvSpPr>
        <p:spPr>
          <a:xfrm>
            <a:off x="679769" y="4716662"/>
            <a:ext cx="5438139" cy="4468416"/>
          </a:xfrm>
          <a:prstGeom prst="rect">
            <a:avLst/>
          </a:prstGeom>
        </p:spPr>
        <p:txBody>
          <a:bodyPr lIns="91613" tIns="91613" rIns="91613" bIns="91613" anchor="ctr" anchorCtr="0">
            <a:noAutofit/>
          </a:bodyPr>
          <a:lstStyle/>
          <a:p>
            <a:endParaRPr/>
          </a:p>
        </p:txBody>
      </p:sp>
      <p:sp>
        <p:nvSpPr>
          <p:cNvPr id="966" name="Shape 966"/>
          <p:cNvSpPr>
            <a:spLocks noGrp="1" noRot="1" noChangeAspect="1"/>
          </p:cNvSpPr>
          <p:nvPr>
            <p:ph type="sldImg" idx="2"/>
          </p:nvPr>
        </p:nvSpPr>
        <p:spPr>
          <a:xfrm>
            <a:off x="88900" y="744538"/>
            <a:ext cx="6619875" cy="37242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071084080"/>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5"/>
        <p:cNvGrpSpPr/>
        <p:nvPr/>
      </p:nvGrpSpPr>
      <p:grpSpPr>
        <a:xfrm>
          <a:off x="0" y="0"/>
          <a:ext cx="0" cy="0"/>
          <a:chOff x="0" y="0"/>
          <a:chExt cx="0" cy="0"/>
        </a:xfrm>
      </p:grpSpPr>
      <p:sp>
        <p:nvSpPr>
          <p:cNvPr id="1236" name="Shape 1236"/>
          <p:cNvSpPr txBox="1">
            <a:spLocks noGrp="1"/>
          </p:cNvSpPr>
          <p:nvPr>
            <p:ph type="body" idx="1"/>
          </p:nvPr>
        </p:nvSpPr>
        <p:spPr>
          <a:xfrm>
            <a:off x="679769" y="4716662"/>
            <a:ext cx="5438139" cy="4468416"/>
          </a:xfrm>
          <a:prstGeom prst="rect">
            <a:avLst/>
          </a:prstGeom>
        </p:spPr>
        <p:txBody>
          <a:bodyPr lIns="91613" tIns="91613" rIns="91613" bIns="91613" anchor="ctr" anchorCtr="0">
            <a:noAutofit/>
          </a:bodyPr>
          <a:lstStyle/>
          <a:p>
            <a:endParaRPr/>
          </a:p>
        </p:txBody>
      </p:sp>
      <p:sp>
        <p:nvSpPr>
          <p:cNvPr id="1237" name="Shape 1237"/>
          <p:cNvSpPr>
            <a:spLocks noGrp="1" noRot="1" noChangeAspect="1"/>
          </p:cNvSpPr>
          <p:nvPr>
            <p:ph type="sldImg" idx="2"/>
          </p:nvPr>
        </p:nvSpPr>
        <p:spPr>
          <a:xfrm>
            <a:off x="88900" y="744538"/>
            <a:ext cx="6619875" cy="37242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420872641"/>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2"/>
        <p:cNvGrpSpPr/>
        <p:nvPr/>
      </p:nvGrpSpPr>
      <p:grpSpPr>
        <a:xfrm>
          <a:off x="0" y="0"/>
          <a:ext cx="0" cy="0"/>
          <a:chOff x="0" y="0"/>
          <a:chExt cx="0" cy="0"/>
        </a:xfrm>
      </p:grpSpPr>
      <p:sp>
        <p:nvSpPr>
          <p:cNvPr id="1243" name="Shape 1243"/>
          <p:cNvSpPr txBox="1">
            <a:spLocks noGrp="1"/>
          </p:cNvSpPr>
          <p:nvPr>
            <p:ph type="body" idx="1"/>
          </p:nvPr>
        </p:nvSpPr>
        <p:spPr>
          <a:xfrm>
            <a:off x="679769" y="4716662"/>
            <a:ext cx="5438139" cy="4468416"/>
          </a:xfrm>
          <a:prstGeom prst="rect">
            <a:avLst/>
          </a:prstGeom>
        </p:spPr>
        <p:txBody>
          <a:bodyPr lIns="91613" tIns="91613" rIns="91613" bIns="91613" anchor="ctr" anchorCtr="0">
            <a:noAutofit/>
          </a:bodyPr>
          <a:lstStyle/>
          <a:p>
            <a:endParaRPr/>
          </a:p>
        </p:txBody>
      </p:sp>
      <p:sp>
        <p:nvSpPr>
          <p:cNvPr id="1244" name="Shape 1244"/>
          <p:cNvSpPr>
            <a:spLocks noGrp="1" noRot="1" noChangeAspect="1"/>
          </p:cNvSpPr>
          <p:nvPr>
            <p:ph type="sldImg" idx="2"/>
          </p:nvPr>
        </p:nvSpPr>
        <p:spPr>
          <a:xfrm>
            <a:off x="88900" y="744538"/>
            <a:ext cx="6619875" cy="37242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61113882"/>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8"/>
        <p:cNvGrpSpPr/>
        <p:nvPr/>
      </p:nvGrpSpPr>
      <p:grpSpPr>
        <a:xfrm>
          <a:off x="0" y="0"/>
          <a:ext cx="0" cy="0"/>
          <a:chOff x="0" y="0"/>
          <a:chExt cx="0" cy="0"/>
        </a:xfrm>
      </p:grpSpPr>
      <p:sp>
        <p:nvSpPr>
          <p:cNvPr id="1249" name="Shape 1249"/>
          <p:cNvSpPr txBox="1">
            <a:spLocks noGrp="1"/>
          </p:cNvSpPr>
          <p:nvPr>
            <p:ph type="body" idx="1"/>
          </p:nvPr>
        </p:nvSpPr>
        <p:spPr>
          <a:xfrm>
            <a:off x="679769" y="4716662"/>
            <a:ext cx="5438139" cy="4468416"/>
          </a:xfrm>
          <a:prstGeom prst="rect">
            <a:avLst/>
          </a:prstGeom>
        </p:spPr>
        <p:txBody>
          <a:bodyPr lIns="91613" tIns="91613" rIns="91613" bIns="91613" anchor="ctr" anchorCtr="0">
            <a:noAutofit/>
          </a:bodyPr>
          <a:lstStyle/>
          <a:p>
            <a:endParaRPr/>
          </a:p>
        </p:txBody>
      </p:sp>
      <p:sp>
        <p:nvSpPr>
          <p:cNvPr id="1250" name="Shape 1250"/>
          <p:cNvSpPr>
            <a:spLocks noGrp="1" noRot="1" noChangeAspect="1"/>
          </p:cNvSpPr>
          <p:nvPr>
            <p:ph type="sldImg" idx="2"/>
          </p:nvPr>
        </p:nvSpPr>
        <p:spPr>
          <a:xfrm>
            <a:off x="88900" y="744538"/>
            <a:ext cx="6619875" cy="37242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492571460"/>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4"/>
        <p:cNvGrpSpPr/>
        <p:nvPr/>
      </p:nvGrpSpPr>
      <p:grpSpPr>
        <a:xfrm>
          <a:off x="0" y="0"/>
          <a:ext cx="0" cy="0"/>
          <a:chOff x="0" y="0"/>
          <a:chExt cx="0" cy="0"/>
        </a:xfrm>
      </p:grpSpPr>
      <p:sp>
        <p:nvSpPr>
          <p:cNvPr id="1255" name="Shape 1255"/>
          <p:cNvSpPr txBox="1">
            <a:spLocks noGrp="1"/>
          </p:cNvSpPr>
          <p:nvPr>
            <p:ph type="body" idx="1"/>
          </p:nvPr>
        </p:nvSpPr>
        <p:spPr>
          <a:xfrm>
            <a:off x="679769" y="4716662"/>
            <a:ext cx="5438139" cy="4468416"/>
          </a:xfrm>
          <a:prstGeom prst="rect">
            <a:avLst/>
          </a:prstGeom>
        </p:spPr>
        <p:txBody>
          <a:bodyPr lIns="91613" tIns="91613" rIns="91613" bIns="91613" anchor="ctr" anchorCtr="0">
            <a:noAutofit/>
          </a:bodyPr>
          <a:lstStyle/>
          <a:p>
            <a:endParaRPr/>
          </a:p>
        </p:txBody>
      </p:sp>
      <p:sp>
        <p:nvSpPr>
          <p:cNvPr id="1256" name="Shape 1256"/>
          <p:cNvSpPr>
            <a:spLocks noGrp="1" noRot="1" noChangeAspect="1"/>
          </p:cNvSpPr>
          <p:nvPr>
            <p:ph type="sldImg" idx="2"/>
          </p:nvPr>
        </p:nvSpPr>
        <p:spPr>
          <a:xfrm>
            <a:off x="88900" y="744538"/>
            <a:ext cx="6619875" cy="37242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4118012156"/>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0"/>
        <p:cNvGrpSpPr/>
        <p:nvPr/>
      </p:nvGrpSpPr>
      <p:grpSpPr>
        <a:xfrm>
          <a:off x="0" y="0"/>
          <a:ext cx="0" cy="0"/>
          <a:chOff x="0" y="0"/>
          <a:chExt cx="0" cy="0"/>
        </a:xfrm>
      </p:grpSpPr>
      <p:sp>
        <p:nvSpPr>
          <p:cNvPr id="1261" name="Shape 1261"/>
          <p:cNvSpPr txBox="1">
            <a:spLocks noGrp="1"/>
          </p:cNvSpPr>
          <p:nvPr>
            <p:ph type="body" idx="1"/>
          </p:nvPr>
        </p:nvSpPr>
        <p:spPr>
          <a:xfrm>
            <a:off x="679769" y="4716662"/>
            <a:ext cx="5438139" cy="4468416"/>
          </a:xfrm>
          <a:prstGeom prst="rect">
            <a:avLst/>
          </a:prstGeom>
        </p:spPr>
        <p:txBody>
          <a:bodyPr lIns="91613" tIns="91613" rIns="91613" bIns="91613" anchor="ctr" anchorCtr="0">
            <a:noAutofit/>
          </a:bodyPr>
          <a:lstStyle/>
          <a:p>
            <a:endParaRPr/>
          </a:p>
        </p:txBody>
      </p:sp>
      <p:sp>
        <p:nvSpPr>
          <p:cNvPr id="1262" name="Shape 1262"/>
          <p:cNvSpPr>
            <a:spLocks noGrp="1" noRot="1" noChangeAspect="1"/>
          </p:cNvSpPr>
          <p:nvPr>
            <p:ph type="sldImg" idx="2"/>
          </p:nvPr>
        </p:nvSpPr>
        <p:spPr>
          <a:xfrm>
            <a:off x="88900" y="744538"/>
            <a:ext cx="6619875" cy="37242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976748700"/>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6"/>
        <p:cNvGrpSpPr/>
        <p:nvPr/>
      </p:nvGrpSpPr>
      <p:grpSpPr>
        <a:xfrm>
          <a:off x="0" y="0"/>
          <a:ext cx="0" cy="0"/>
          <a:chOff x="0" y="0"/>
          <a:chExt cx="0" cy="0"/>
        </a:xfrm>
      </p:grpSpPr>
      <p:sp>
        <p:nvSpPr>
          <p:cNvPr id="1267" name="Shape 1267"/>
          <p:cNvSpPr txBox="1">
            <a:spLocks noGrp="1"/>
          </p:cNvSpPr>
          <p:nvPr>
            <p:ph type="body" idx="1"/>
          </p:nvPr>
        </p:nvSpPr>
        <p:spPr>
          <a:xfrm>
            <a:off x="679769" y="4716662"/>
            <a:ext cx="5438139" cy="4468416"/>
          </a:xfrm>
          <a:prstGeom prst="rect">
            <a:avLst/>
          </a:prstGeom>
        </p:spPr>
        <p:txBody>
          <a:bodyPr lIns="91613" tIns="91613" rIns="91613" bIns="91613" anchor="ctr" anchorCtr="0">
            <a:noAutofit/>
          </a:bodyPr>
          <a:lstStyle/>
          <a:p>
            <a:endParaRPr/>
          </a:p>
        </p:txBody>
      </p:sp>
      <p:sp>
        <p:nvSpPr>
          <p:cNvPr id="1268" name="Shape 1268"/>
          <p:cNvSpPr>
            <a:spLocks noGrp="1" noRot="1" noChangeAspect="1"/>
          </p:cNvSpPr>
          <p:nvPr>
            <p:ph type="sldImg" idx="2"/>
          </p:nvPr>
        </p:nvSpPr>
        <p:spPr>
          <a:xfrm>
            <a:off x="88900" y="744538"/>
            <a:ext cx="6619875" cy="37242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58204293"/>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2"/>
        <p:cNvGrpSpPr/>
        <p:nvPr/>
      </p:nvGrpSpPr>
      <p:grpSpPr>
        <a:xfrm>
          <a:off x="0" y="0"/>
          <a:ext cx="0" cy="0"/>
          <a:chOff x="0" y="0"/>
          <a:chExt cx="0" cy="0"/>
        </a:xfrm>
      </p:grpSpPr>
      <p:sp>
        <p:nvSpPr>
          <p:cNvPr id="1273" name="Shape 1273"/>
          <p:cNvSpPr txBox="1">
            <a:spLocks noGrp="1"/>
          </p:cNvSpPr>
          <p:nvPr>
            <p:ph type="body" idx="1"/>
          </p:nvPr>
        </p:nvSpPr>
        <p:spPr>
          <a:xfrm>
            <a:off x="679769" y="4716662"/>
            <a:ext cx="5438139" cy="4468416"/>
          </a:xfrm>
          <a:prstGeom prst="rect">
            <a:avLst/>
          </a:prstGeom>
        </p:spPr>
        <p:txBody>
          <a:bodyPr lIns="91613" tIns="91613" rIns="91613" bIns="91613" anchor="ctr" anchorCtr="0">
            <a:noAutofit/>
          </a:bodyPr>
          <a:lstStyle/>
          <a:p>
            <a:endParaRPr/>
          </a:p>
        </p:txBody>
      </p:sp>
      <p:sp>
        <p:nvSpPr>
          <p:cNvPr id="1274" name="Shape 1274"/>
          <p:cNvSpPr>
            <a:spLocks noGrp="1" noRot="1" noChangeAspect="1"/>
          </p:cNvSpPr>
          <p:nvPr>
            <p:ph type="sldImg" idx="2"/>
          </p:nvPr>
        </p:nvSpPr>
        <p:spPr>
          <a:xfrm>
            <a:off x="88900" y="744538"/>
            <a:ext cx="6619875" cy="37242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476231692"/>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8"/>
        <p:cNvGrpSpPr/>
        <p:nvPr/>
      </p:nvGrpSpPr>
      <p:grpSpPr>
        <a:xfrm>
          <a:off x="0" y="0"/>
          <a:ext cx="0" cy="0"/>
          <a:chOff x="0" y="0"/>
          <a:chExt cx="0" cy="0"/>
        </a:xfrm>
      </p:grpSpPr>
      <p:sp>
        <p:nvSpPr>
          <p:cNvPr id="1229" name="Shape 1229"/>
          <p:cNvSpPr txBox="1">
            <a:spLocks noGrp="1"/>
          </p:cNvSpPr>
          <p:nvPr>
            <p:ph type="body" idx="1"/>
          </p:nvPr>
        </p:nvSpPr>
        <p:spPr>
          <a:xfrm>
            <a:off x="679769" y="4716662"/>
            <a:ext cx="5438139" cy="4468416"/>
          </a:xfrm>
          <a:prstGeom prst="rect">
            <a:avLst/>
          </a:prstGeom>
        </p:spPr>
        <p:txBody>
          <a:bodyPr lIns="91613" tIns="91613" rIns="91613" bIns="91613" anchor="ctr" anchorCtr="0">
            <a:noAutofit/>
          </a:bodyPr>
          <a:lstStyle/>
          <a:p>
            <a:endParaRPr/>
          </a:p>
        </p:txBody>
      </p:sp>
      <p:sp>
        <p:nvSpPr>
          <p:cNvPr id="1230" name="Shape 1230"/>
          <p:cNvSpPr>
            <a:spLocks noGrp="1" noRot="1" noChangeAspect="1"/>
          </p:cNvSpPr>
          <p:nvPr>
            <p:ph type="sldImg" idx="2"/>
          </p:nvPr>
        </p:nvSpPr>
        <p:spPr>
          <a:xfrm>
            <a:off x="88900" y="744538"/>
            <a:ext cx="6619875" cy="37242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1603541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txBox="1">
            <a:spLocks noGrp="1"/>
          </p:cNvSpPr>
          <p:nvPr>
            <p:ph type="body" idx="1"/>
          </p:nvPr>
        </p:nvSpPr>
        <p:spPr>
          <a:xfrm>
            <a:off x="679769" y="4716662"/>
            <a:ext cx="5438139" cy="4468416"/>
          </a:xfrm>
          <a:prstGeom prst="rect">
            <a:avLst/>
          </a:prstGeom>
        </p:spPr>
        <p:txBody>
          <a:bodyPr lIns="91613" tIns="91613" rIns="91613" bIns="91613" anchor="ctr" anchorCtr="0">
            <a:noAutofit/>
          </a:bodyPr>
          <a:lstStyle/>
          <a:p>
            <a:endParaRPr/>
          </a:p>
        </p:txBody>
      </p:sp>
      <p:sp>
        <p:nvSpPr>
          <p:cNvPr id="153" name="Shape 153"/>
          <p:cNvSpPr>
            <a:spLocks noGrp="1" noRot="1" noChangeAspect="1"/>
          </p:cNvSpPr>
          <p:nvPr>
            <p:ph type="sldImg" idx="2"/>
          </p:nvPr>
        </p:nvSpPr>
        <p:spPr>
          <a:xfrm>
            <a:off x="88900" y="744538"/>
            <a:ext cx="6619875" cy="37242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5027988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Shape 161"/>
          <p:cNvSpPr txBox="1">
            <a:spLocks noGrp="1"/>
          </p:cNvSpPr>
          <p:nvPr>
            <p:ph type="body" idx="1"/>
          </p:nvPr>
        </p:nvSpPr>
        <p:spPr>
          <a:xfrm>
            <a:off x="679769" y="4716662"/>
            <a:ext cx="5438139" cy="4468416"/>
          </a:xfrm>
          <a:prstGeom prst="rect">
            <a:avLst/>
          </a:prstGeom>
        </p:spPr>
        <p:txBody>
          <a:bodyPr lIns="91613" tIns="91613" rIns="91613" bIns="91613" anchor="ctr" anchorCtr="0">
            <a:noAutofit/>
          </a:bodyPr>
          <a:lstStyle/>
          <a:p>
            <a:endParaRPr/>
          </a:p>
        </p:txBody>
      </p:sp>
      <p:sp>
        <p:nvSpPr>
          <p:cNvPr id="162" name="Shape 162"/>
          <p:cNvSpPr>
            <a:spLocks noGrp="1" noRot="1" noChangeAspect="1"/>
          </p:cNvSpPr>
          <p:nvPr>
            <p:ph type="sldImg" idx="2"/>
          </p:nvPr>
        </p:nvSpPr>
        <p:spPr>
          <a:xfrm>
            <a:off x="88900" y="744538"/>
            <a:ext cx="6619875" cy="37242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5981165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Shape 168"/>
          <p:cNvSpPr txBox="1">
            <a:spLocks noGrp="1"/>
          </p:cNvSpPr>
          <p:nvPr>
            <p:ph type="body" idx="1"/>
          </p:nvPr>
        </p:nvSpPr>
        <p:spPr>
          <a:xfrm>
            <a:off x="679769" y="4716662"/>
            <a:ext cx="5438139" cy="4468416"/>
          </a:xfrm>
          <a:prstGeom prst="rect">
            <a:avLst/>
          </a:prstGeom>
        </p:spPr>
        <p:txBody>
          <a:bodyPr lIns="91613" tIns="91613" rIns="91613" bIns="91613" anchor="ctr" anchorCtr="0">
            <a:noAutofit/>
          </a:bodyPr>
          <a:lstStyle/>
          <a:p>
            <a:endParaRPr/>
          </a:p>
        </p:txBody>
      </p:sp>
      <p:sp>
        <p:nvSpPr>
          <p:cNvPr id="169" name="Shape 169"/>
          <p:cNvSpPr>
            <a:spLocks noGrp="1" noRot="1" noChangeAspect="1"/>
          </p:cNvSpPr>
          <p:nvPr>
            <p:ph type="sldImg" idx="2"/>
          </p:nvPr>
        </p:nvSpPr>
        <p:spPr>
          <a:xfrm>
            <a:off x="88900" y="744538"/>
            <a:ext cx="6619875" cy="37242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3717510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Shape 175"/>
          <p:cNvSpPr txBox="1">
            <a:spLocks noGrp="1"/>
          </p:cNvSpPr>
          <p:nvPr>
            <p:ph type="body" idx="1"/>
          </p:nvPr>
        </p:nvSpPr>
        <p:spPr>
          <a:xfrm>
            <a:off x="679769" y="4716662"/>
            <a:ext cx="5438139" cy="4468416"/>
          </a:xfrm>
          <a:prstGeom prst="rect">
            <a:avLst/>
          </a:prstGeom>
        </p:spPr>
        <p:txBody>
          <a:bodyPr lIns="91613" tIns="91613" rIns="91613" bIns="91613" anchor="ctr" anchorCtr="0">
            <a:noAutofit/>
          </a:bodyPr>
          <a:lstStyle/>
          <a:p>
            <a:endParaRPr/>
          </a:p>
        </p:txBody>
      </p:sp>
      <p:sp>
        <p:nvSpPr>
          <p:cNvPr id="176" name="Shape 176"/>
          <p:cNvSpPr>
            <a:spLocks noGrp="1" noRot="1" noChangeAspect="1"/>
          </p:cNvSpPr>
          <p:nvPr>
            <p:ph type="sldImg" idx="2"/>
          </p:nvPr>
        </p:nvSpPr>
        <p:spPr>
          <a:xfrm>
            <a:off x="88900" y="744538"/>
            <a:ext cx="6619875" cy="37242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913894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Shape 182"/>
          <p:cNvSpPr txBox="1">
            <a:spLocks noGrp="1"/>
          </p:cNvSpPr>
          <p:nvPr>
            <p:ph type="body" idx="1"/>
          </p:nvPr>
        </p:nvSpPr>
        <p:spPr>
          <a:xfrm>
            <a:off x="679769" y="4716662"/>
            <a:ext cx="5438139" cy="4468416"/>
          </a:xfrm>
          <a:prstGeom prst="rect">
            <a:avLst/>
          </a:prstGeom>
        </p:spPr>
        <p:txBody>
          <a:bodyPr lIns="91613" tIns="91613" rIns="91613" bIns="91613" anchor="ctr" anchorCtr="0">
            <a:noAutofit/>
          </a:bodyPr>
          <a:lstStyle/>
          <a:p>
            <a:endParaRPr/>
          </a:p>
        </p:txBody>
      </p:sp>
      <p:sp>
        <p:nvSpPr>
          <p:cNvPr id="183" name="Shape 183"/>
          <p:cNvSpPr>
            <a:spLocks noGrp="1" noRot="1" noChangeAspect="1"/>
          </p:cNvSpPr>
          <p:nvPr>
            <p:ph type="sldImg" idx="2"/>
          </p:nvPr>
        </p:nvSpPr>
        <p:spPr>
          <a:xfrm>
            <a:off x="88900" y="744538"/>
            <a:ext cx="6619875" cy="37242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4288293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Shape 206"/>
          <p:cNvSpPr txBox="1">
            <a:spLocks noGrp="1"/>
          </p:cNvSpPr>
          <p:nvPr>
            <p:ph type="body" idx="1"/>
          </p:nvPr>
        </p:nvSpPr>
        <p:spPr>
          <a:xfrm>
            <a:off x="679769" y="4716662"/>
            <a:ext cx="5438139" cy="4468416"/>
          </a:xfrm>
          <a:prstGeom prst="rect">
            <a:avLst/>
          </a:prstGeom>
        </p:spPr>
        <p:txBody>
          <a:bodyPr lIns="91613" tIns="91613" rIns="91613" bIns="91613" anchor="ctr" anchorCtr="0">
            <a:noAutofit/>
          </a:bodyPr>
          <a:lstStyle/>
          <a:p>
            <a:endParaRPr/>
          </a:p>
        </p:txBody>
      </p:sp>
      <p:sp>
        <p:nvSpPr>
          <p:cNvPr id="207" name="Shape 207"/>
          <p:cNvSpPr>
            <a:spLocks noGrp="1" noRot="1" noChangeAspect="1"/>
          </p:cNvSpPr>
          <p:nvPr>
            <p:ph type="sldImg" idx="2"/>
          </p:nvPr>
        </p:nvSpPr>
        <p:spPr>
          <a:xfrm>
            <a:off x="88900" y="744538"/>
            <a:ext cx="6619875" cy="37242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9409421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Shape 213"/>
          <p:cNvSpPr txBox="1">
            <a:spLocks noGrp="1"/>
          </p:cNvSpPr>
          <p:nvPr>
            <p:ph type="body" idx="1"/>
          </p:nvPr>
        </p:nvSpPr>
        <p:spPr>
          <a:xfrm>
            <a:off x="679769" y="4716662"/>
            <a:ext cx="5438139" cy="4468416"/>
          </a:xfrm>
          <a:prstGeom prst="rect">
            <a:avLst/>
          </a:prstGeom>
        </p:spPr>
        <p:txBody>
          <a:bodyPr lIns="91613" tIns="91613" rIns="91613" bIns="91613" anchor="ctr" anchorCtr="0">
            <a:noAutofit/>
          </a:bodyPr>
          <a:lstStyle/>
          <a:p>
            <a:endParaRPr/>
          </a:p>
        </p:txBody>
      </p:sp>
      <p:sp>
        <p:nvSpPr>
          <p:cNvPr id="214" name="Shape 214"/>
          <p:cNvSpPr>
            <a:spLocks noGrp="1" noRot="1" noChangeAspect="1"/>
          </p:cNvSpPr>
          <p:nvPr>
            <p:ph type="sldImg" idx="2"/>
          </p:nvPr>
        </p:nvSpPr>
        <p:spPr>
          <a:xfrm>
            <a:off x="88900" y="744538"/>
            <a:ext cx="6619875" cy="37242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274945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txBox="1">
            <a:spLocks noGrp="1"/>
          </p:cNvSpPr>
          <p:nvPr>
            <p:ph type="body" idx="1"/>
          </p:nvPr>
        </p:nvSpPr>
        <p:spPr>
          <a:xfrm>
            <a:off x="679769" y="4716662"/>
            <a:ext cx="5438139" cy="4468416"/>
          </a:xfrm>
          <a:prstGeom prst="rect">
            <a:avLst/>
          </a:prstGeom>
        </p:spPr>
        <p:txBody>
          <a:bodyPr lIns="91613" tIns="91613" rIns="91613" bIns="91613" anchor="ctr" anchorCtr="0">
            <a:noAutofit/>
          </a:bodyPr>
          <a:lstStyle/>
          <a:p>
            <a:endParaRPr/>
          </a:p>
        </p:txBody>
      </p:sp>
      <p:sp>
        <p:nvSpPr>
          <p:cNvPr id="228" name="Shape 228"/>
          <p:cNvSpPr>
            <a:spLocks noGrp="1" noRot="1" noChangeAspect="1"/>
          </p:cNvSpPr>
          <p:nvPr>
            <p:ph type="sldImg" idx="2"/>
          </p:nvPr>
        </p:nvSpPr>
        <p:spPr>
          <a:xfrm>
            <a:off x="88900" y="744538"/>
            <a:ext cx="6619875" cy="37242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72394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88900" y="744538"/>
            <a:ext cx="6619875" cy="37242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96" name="Shape 96"/>
          <p:cNvSpPr txBox="1">
            <a:spLocks noGrp="1"/>
          </p:cNvSpPr>
          <p:nvPr>
            <p:ph type="body" idx="1"/>
          </p:nvPr>
        </p:nvSpPr>
        <p:spPr>
          <a:xfrm>
            <a:off x="679769" y="4716662"/>
            <a:ext cx="5438139" cy="4468416"/>
          </a:xfrm>
          <a:prstGeom prst="rect">
            <a:avLst/>
          </a:prstGeom>
          <a:noFill/>
          <a:ln>
            <a:noFill/>
          </a:ln>
        </p:spPr>
        <p:txBody>
          <a:bodyPr lIns="91613" tIns="45794" rIns="91613" bIns="45794" anchor="t" anchorCtr="0">
            <a:noAutofit/>
          </a:bodyPr>
          <a:lstStyle/>
          <a:p>
            <a:endParaRPr/>
          </a:p>
        </p:txBody>
      </p:sp>
      <p:sp>
        <p:nvSpPr>
          <p:cNvPr id="97" name="Shape 97"/>
          <p:cNvSpPr txBox="1"/>
          <p:nvPr/>
        </p:nvSpPr>
        <p:spPr>
          <a:xfrm>
            <a:off x="3850442" y="9431597"/>
            <a:ext cx="2945659" cy="496491"/>
          </a:xfrm>
          <a:prstGeom prst="rect">
            <a:avLst/>
          </a:prstGeom>
          <a:noFill/>
          <a:ln>
            <a:noFill/>
          </a:ln>
        </p:spPr>
        <p:txBody>
          <a:bodyPr lIns="91613" tIns="45794" rIns="91613" bIns="45794" anchor="b" anchorCtr="0">
            <a:noAutofit/>
          </a:bodyPr>
          <a:lstStyle/>
          <a:p>
            <a:pPr algn="r">
              <a:buClr>
                <a:srgbClr val="000000"/>
              </a:buClr>
              <a:buSzPct val="25000"/>
            </a:pPr>
            <a:fld id="{00000000-1234-1234-1234-123412341234}" type="slidenum">
              <a:rPr lang="en" sz="1200"/>
              <a:pPr algn="r">
                <a:buClr>
                  <a:srgbClr val="000000"/>
                </a:buClr>
                <a:buSzPct val="25000"/>
              </a:pPr>
              <a:t>2</a:t>
            </a:fld>
            <a:endParaRPr lang="en" sz="1200"/>
          </a:p>
        </p:txBody>
      </p:sp>
    </p:spTree>
    <p:extLst>
      <p:ext uri="{BB962C8B-B14F-4D97-AF65-F5344CB8AC3E}">
        <p14:creationId xmlns:p14="http://schemas.microsoft.com/office/powerpoint/2010/main" val="7488613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Shape 241"/>
          <p:cNvSpPr txBox="1">
            <a:spLocks noGrp="1"/>
          </p:cNvSpPr>
          <p:nvPr>
            <p:ph type="body" idx="1"/>
          </p:nvPr>
        </p:nvSpPr>
        <p:spPr>
          <a:xfrm>
            <a:off x="679769" y="4716662"/>
            <a:ext cx="5438139" cy="4468416"/>
          </a:xfrm>
          <a:prstGeom prst="rect">
            <a:avLst/>
          </a:prstGeom>
        </p:spPr>
        <p:txBody>
          <a:bodyPr lIns="91613" tIns="91613" rIns="91613" bIns="91613" anchor="ctr" anchorCtr="0">
            <a:noAutofit/>
          </a:bodyPr>
          <a:lstStyle/>
          <a:p>
            <a:endParaRPr/>
          </a:p>
        </p:txBody>
      </p:sp>
      <p:sp>
        <p:nvSpPr>
          <p:cNvPr id="242" name="Shape 242"/>
          <p:cNvSpPr>
            <a:spLocks noGrp="1" noRot="1" noChangeAspect="1"/>
          </p:cNvSpPr>
          <p:nvPr>
            <p:ph type="sldImg" idx="2"/>
          </p:nvPr>
        </p:nvSpPr>
        <p:spPr>
          <a:xfrm>
            <a:off x="88900" y="744538"/>
            <a:ext cx="6619875" cy="37242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7404166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Shape 248"/>
          <p:cNvSpPr txBox="1">
            <a:spLocks noGrp="1"/>
          </p:cNvSpPr>
          <p:nvPr>
            <p:ph type="body" idx="1"/>
          </p:nvPr>
        </p:nvSpPr>
        <p:spPr>
          <a:xfrm>
            <a:off x="679769" y="4716662"/>
            <a:ext cx="5438139" cy="4468416"/>
          </a:xfrm>
          <a:prstGeom prst="rect">
            <a:avLst/>
          </a:prstGeom>
        </p:spPr>
        <p:txBody>
          <a:bodyPr lIns="91613" tIns="91613" rIns="91613" bIns="91613" anchor="ctr" anchorCtr="0">
            <a:noAutofit/>
          </a:bodyPr>
          <a:lstStyle/>
          <a:p>
            <a:endParaRPr/>
          </a:p>
        </p:txBody>
      </p:sp>
      <p:sp>
        <p:nvSpPr>
          <p:cNvPr id="249" name="Shape 249"/>
          <p:cNvSpPr>
            <a:spLocks noGrp="1" noRot="1" noChangeAspect="1"/>
          </p:cNvSpPr>
          <p:nvPr>
            <p:ph type="sldImg" idx="2"/>
          </p:nvPr>
        </p:nvSpPr>
        <p:spPr>
          <a:xfrm>
            <a:off x="88900" y="744538"/>
            <a:ext cx="6619875" cy="37242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4842401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Shape 255"/>
          <p:cNvSpPr txBox="1">
            <a:spLocks noGrp="1"/>
          </p:cNvSpPr>
          <p:nvPr>
            <p:ph type="body" idx="1"/>
          </p:nvPr>
        </p:nvSpPr>
        <p:spPr>
          <a:xfrm>
            <a:off x="679769" y="4716662"/>
            <a:ext cx="5438139" cy="4468416"/>
          </a:xfrm>
          <a:prstGeom prst="rect">
            <a:avLst/>
          </a:prstGeom>
        </p:spPr>
        <p:txBody>
          <a:bodyPr lIns="91613" tIns="91613" rIns="91613" bIns="91613" anchor="ctr" anchorCtr="0">
            <a:noAutofit/>
          </a:bodyPr>
          <a:lstStyle/>
          <a:p>
            <a:endParaRPr/>
          </a:p>
        </p:txBody>
      </p:sp>
      <p:sp>
        <p:nvSpPr>
          <p:cNvPr id="256" name="Shape 256"/>
          <p:cNvSpPr>
            <a:spLocks noGrp="1" noRot="1" noChangeAspect="1"/>
          </p:cNvSpPr>
          <p:nvPr>
            <p:ph type="sldImg" idx="2"/>
          </p:nvPr>
        </p:nvSpPr>
        <p:spPr>
          <a:xfrm>
            <a:off x="88900" y="744538"/>
            <a:ext cx="6619875" cy="37242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1983587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Shape 269"/>
          <p:cNvSpPr txBox="1">
            <a:spLocks noGrp="1"/>
          </p:cNvSpPr>
          <p:nvPr>
            <p:ph type="body" idx="1"/>
          </p:nvPr>
        </p:nvSpPr>
        <p:spPr>
          <a:xfrm>
            <a:off x="679769" y="4716662"/>
            <a:ext cx="5438139" cy="4468416"/>
          </a:xfrm>
          <a:prstGeom prst="rect">
            <a:avLst/>
          </a:prstGeom>
        </p:spPr>
        <p:txBody>
          <a:bodyPr lIns="91613" tIns="91613" rIns="91613" bIns="91613" anchor="ctr" anchorCtr="0">
            <a:noAutofit/>
          </a:bodyPr>
          <a:lstStyle/>
          <a:p>
            <a:endParaRPr/>
          </a:p>
        </p:txBody>
      </p:sp>
      <p:sp>
        <p:nvSpPr>
          <p:cNvPr id="270" name="Shape 270"/>
          <p:cNvSpPr>
            <a:spLocks noGrp="1" noRot="1" noChangeAspect="1"/>
          </p:cNvSpPr>
          <p:nvPr>
            <p:ph type="sldImg" idx="2"/>
          </p:nvPr>
        </p:nvSpPr>
        <p:spPr>
          <a:xfrm>
            <a:off x="88900" y="744538"/>
            <a:ext cx="6619875" cy="37242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0305790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Shape 278"/>
          <p:cNvSpPr txBox="1">
            <a:spLocks noGrp="1"/>
          </p:cNvSpPr>
          <p:nvPr>
            <p:ph type="body" idx="1"/>
          </p:nvPr>
        </p:nvSpPr>
        <p:spPr>
          <a:xfrm>
            <a:off x="679769" y="4716662"/>
            <a:ext cx="5438139" cy="4468416"/>
          </a:xfrm>
          <a:prstGeom prst="rect">
            <a:avLst/>
          </a:prstGeom>
        </p:spPr>
        <p:txBody>
          <a:bodyPr lIns="91613" tIns="91613" rIns="91613" bIns="91613" anchor="ctr" anchorCtr="0">
            <a:noAutofit/>
          </a:bodyPr>
          <a:lstStyle/>
          <a:p>
            <a:endParaRPr/>
          </a:p>
        </p:txBody>
      </p:sp>
      <p:sp>
        <p:nvSpPr>
          <p:cNvPr id="279" name="Shape 279"/>
          <p:cNvSpPr>
            <a:spLocks noGrp="1" noRot="1" noChangeAspect="1"/>
          </p:cNvSpPr>
          <p:nvPr>
            <p:ph type="sldImg" idx="2"/>
          </p:nvPr>
        </p:nvSpPr>
        <p:spPr>
          <a:xfrm>
            <a:off x="88900" y="744538"/>
            <a:ext cx="6619875" cy="37242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9002124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Shape 285"/>
          <p:cNvSpPr txBox="1">
            <a:spLocks noGrp="1"/>
          </p:cNvSpPr>
          <p:nvPr>
            <p:ph type="body" idx="1"/>
          </p:nvPr>
        </p:nvSpPr>
        <p:spPr>
          <a:xfrm>
            <a:off x="679769" y="4716662"/>
            <a:ext cx="5438139" cy="4468416"/>
          </a:xfrm>
          <a:prstGeom prst="rect">
            <a:avLst/>
          </a:prstGeom>
        </p:spPr>
        <p:txBody>
          <a:bodyPr lIns="91613" tIns="91613" rIns="91613" bIns="91613" anchor="ctr" anchorCtr="0">
            <a:noAutofit/>
          </a:bodyPr>
          <a:lstStyle/>
          <a:p>
            <a:endParaRPr/>
          </a:p>
        </p:txBody>
      </p:sp>
      <p:sp>
        <p:nvSpPr>
          <p:cNvPr id="286" name="Shape 286"/>
          <p:cNvSpPr>
            <a:spLocks noGrp="1" noRot="1" noChangeAspect="1"/>
          </p:cNvSpPr>
          <p:nvPr>
            <p:ph type="sldImg" idx="2"/>
          </p:nvPr>
        </p:nvSpPr>
        <p:spPr>
          <a:xfrm>
            <a:off x="88900" y="744538"/>
            <a:ext cx="6619875" cy="37242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56723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Shape 292"/>
          <p:cNvSpPr txBox="1">
            <a:spLocks noGrp="1"/>
          </p:cNvSpPr>
          <p:nvPr>
            <p:ph type="body" idx="1"/>
          </p:nvPr>
        </p:nvSpPr>
        <p:spPr>
          <a:xfrm>
            <a:off x="679769" y="4716662"/>
            <a:ext cx="5438139" cy="4468416"/>
          </a:xfrm>
          <a:prstGeom prst="rect">
            <a:avLst/>
          </a:prstGeom>
        </p:spPr>
        <p:txBody>
          <a:bodyPr lIns="91613" tIns="91613" rIns="91613" bIns="91613" anchor="ctr" anchorCtr="0">
            <a:noAutofit/>
          </a:bodyPr>
          <a:lstStyle/>
          <a:p>
            <a:endParaRPr/>
          </a:p>
        </p:txBody>
      </p:sp>
      <p:sp>
        <p:nvSpPr>
          <p:cNvPr id="293" name="Shape 293"/>
          <p:cNvSpPr>
            <a:spLocks noGrp="1" noRot="1" noChangeAspect="1"/>
          </p:cNvSpPr>
          <p:nvPr>
            <p:ph type="sldImg" idx="2"/>
          </p:nvPr>
        </p:nvSpPr>
        <p:spPr>
          <a:xfrm>
            <a:off x="88900" y="744538"/>
            <a:ext cx="6619875" cy="37242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6533119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Shape 308"/>
          <p:cNvSpPr txBox="1">
            <a:spLocks noGrp="1"/>
          </p:cNvSpPr>
          <p:nvPr>
            <p:ph type="body" idx="1"/>
          </p:nvPr>
        </p:nvSpPr>
        <p:spPr>
          <a:xfrm>
            <a:off x="679769" y="4716662"/>
            <a:ext cx="5438139" cy="4468416"/>
          </a:xfrm>
          <a:prstGeom prst="rect">
            <a:avLst/>
          </a:prstGeom>
        </p:spPr>
        <p:txBody>
          <a:bodyPr lIns="91613" tIns="91613" rIns="91613" bIns="91613" anchor="ctr" anchorCtr="0">
            <a:noAutofit/>
          </a:bodyPr>
          <a:lstStyle/>
          <a:p>
            <a:endParaRPr/>
          </a:p>
        </p:txBody>
      </p:sp>
      <p:sp>
        <p:nvSpPr>
          <p:cNvPr id="309" name="Shape 309"/>
          <p:cNvSpPr>
            <a:spLocks noGrp="1" noRot="1" noChangeAspect="1"/>
          </p:cNvSpPr>
          <p:nvPr>
            <p:ph type="sldImg" idx="2"/>
          </p:nvPr>
        </p:nvSpPr>
        <p:spPr>
          <a:xfrm>
            <a:off x="88900" y="744538"/>
            <a:ext cx="6619875" cy="37242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8308015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Shape 317"/>
          <p:cNvSpPr txBox="1">
            <a:spLocks noGrp="1"/>
          </p:cNvSpPr>
          <p:nvPr>
            <p:ph type="body" idx="1"/>
          </p:nvPr>
        </p:nvSpPr>
        <p:spPr>
          <a:xfrm>
            <a:off x="679769" y="4716662"/>
            <a:ext cx="5438139" cy="4468416"/>
          </a:xfrm>
          <a:prstGeom prst="rect">
            <a:avLst/>
          </a:prstGeom>
        </p:spPr>
        <p:txBody>
          <a:bodyPr lIns="91613" tIns="91613" rIns="91613" bIns="91613" anchor="ctr" anchorCtr="0">
            <a:noAutofit/>
          </a:bodyPr>
          <a:lstStyle/>
          <a:p>
            <a:endParaRPr/>
          </a:p>
        </p:txBody>
      </p:sp>
      <p:sp>
        <p:nvSpPr>
          <p:cNvPr id="318" name="Shape 318"/>
          <p:cNvSpPr>
            <a:spLocks noGrp="1" noRot="1" noChangeAspect="1"/>
          </p:cNvSpPr>
          <p:nvPr>
            <p:ph type="sldImg" idx="2"/>
          </p:nvPr>
        </p:nvSpPr>
        <p:spPr>
          <a:xfrm>
            <a:off x="88900" y="744538"/>
            <a:ext cx="6619875" cy="37242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9095295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Shape 324"/>
          <p:cNvSpPr txBox="1">
            <a:spLocks noGrp="1"/>
          </p:cNvSpPr>
          <p:nvPr>
            <p:ph type="body" idx="1"/>
          </p:nvPr>
        </p:nvSpPr>
        <p:spPr>
          <a:xfrm>
            <a:off x="679769" y="4716662"/>
            <a:ext cx="5438139" cy="4468416"/>
          </a:xfrm>
          <a:prstGeom prst="rect">
            <a:avLst/>
          </a:prstGeom>
        </p:spPr>
        <p:txBody>
          <a:bodyPr lIns="91613" tIns="91613" rIns="91613" bIns="91613" anchor="ctr" anchorCtr="0">
            <a:noAutofit/>
          </a:bodyPr>
          <a:lstStyle/>
          <a:p>
            <a:endParaRPr/>
          </a:p>
        </p:txBody>
      </p:sp>
      <p:sp>
        <p:nvSpPr>
          <p:cNvPr id="325" name="Shape 325"/>
          <p:cNvSpPr>
            <a:spLocks noGrp="1" noRot="1" noChangeAspect="1"/>
          </p:cNvSpPr>
          <p:nvPr>
            <p:ph type="sldImg" idx="2"/>
          </p:nvPr>
        </p:nvSpPr>
        <p:spPr>
          <a:xfrm>
            <a:off x="88900" y="744538"/>
            <a:ext cx="6619875" cy="37242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0717144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txBox="1">
            <a:spLocks noGrp="1"/>
          </p:cNvSpPr>
          <p:nvPr>
            <p:ph type="body" idx="1"/>
          </p:nvPr>
        </p:nvSpPr>
        <p:spPr>
          <a:xfrm>
            <a:off x="679769" y="4716662"/>
            <a:ext cx="5438139" cy="4468416"/>
          </a:xfrm>
          <a:prstGeom prst="rect">
            <a:avLst/>
          </a:prstGeom>
        </p:spPr>
        <p:txBody>
          <a:bodyPr lIns="91613" tIns="91613" rIns="91613" bIns="91613" anchor="ctr" anchorCtr="0">
            <a:noAutofit/>
          </a:bodyPr>
          <a:lstStyle/>
          <a:p>
            <a:endParaRPr/>
          </a:p>
        </p:txBody>
      </p:sp>
      <p:sp>
        <p:nvSpPr>
          <p:cNvPr id="107" name="Shape 107"/>
          <p:cNvSpPr>
            <a:spLocks noGrp="1" noRot="1" noChangeAspect="1"/>
          </p:cNvSpPr>
          <p:nvPr>
            <p:ph type="sldImg" idx="2"/>
          </p:nvPr>
        </p:nvSpPr>
        <p:spPr>
          <a:xfrm>
            <a:off x="88900" y="744538"/>
            <a:ext cx="6619875" cy="37242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8210322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Shape 331"/>
          <p:cNvSpPr txBox="1">
            <a:spLocks noGrp="1"/>
          </p:cNvSpPr>
          <p:nvPr>
            <p:ph type="body" idx="1"/>
          </p:nvPr>
        </p:nvSpPr>
        <p:spPr>
          <a:xfrm>
            <a:off x="679769" y="4716662"/>
            <a:ext cx="5438139" cy="4468416"/>
          </a:xfrm>
          <a:prstGeom prst="rect">
            <a:avLst/>
          </a:prstGeom>
        </p:spPr>
        <p:txBody>
          <a:bodyPr lIns="91613" tIns="91613" rIns="91613" bIns="91613" anchor="ctr" anchorCtr="0">
            <a:noAutofit/>
          </a:bodyPr>
          <a:lstStyle/>
          <a:p>
            <a:endParaRPr/>
          </a:p>
        </p:txBody>
      </p:sp>
      <p:sp>
        <p:nvSpPr>
          <p:cNvPr id="332" name="Shape 332"/>
          <p:cNvSpPr>
            <a:spLocks noGrp="1" noRot="1" noChangeAspect="1"/>
          </p:cNvSpPr>
          <p:nvPr>
            <p:ph type="sldImg" idx="2"/>
          </p:nvPr>
        </p:nvSpPr>
        <p:spPr>
          <a:xfrm>
            <a:off x="88900" y="744538"/>
            <a:ext cx="6619875" cy="37242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8675419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Shape 338"/>
          <p:cNvSpPr txBox="1">
            <a:spLocks noGrp="1"/>
          </p:cNvSpPr>
          <p:nvPr>
            <p:ph type="body" idx="1"/>
          </p:nvPr>
        </p:nvSpPr>
        <p:spPr>
          <a:xfrm>
            <a:off x="679769" y="4716662"/>
            <a:ext cx="5438139" cy="4468416"/>
          </a:xfrm>
          <a:prstGeom prst="rect">
            <a:avLst/>
          </a:prstGeom>
        </p:spPr>
        <p:txBody>
          <a:bodyPr lIns="91613" tIns="91613" rIns="91613" bIns="91613" anchor="ctr" anchorCtr="0">
            <a:noAutofit/>
          </a:bodyPr>
          <a:lstStyle/>
          <a:p>
            <a:endParaRPr/>
          </a:p>
        </p:txBody>
      </p:sp>
      <p:sp>
        <p:nvSpPr>
          <p:cNvPr id="339" name="Shape 339"/>
          <p:cNvSpPr>
            <a:spLocks noGrp="1" noRot="1" noChangeAspect="1"/>
          </p:cNvSpPr>
          <p:nvPr>
            <p:ph type="sldImg" idx="2"/>
          </p:nvPr>
        </p:nvSpPr>
        <p:spPr>
          <a:xfrm>
            <a:off x="88900" y="744538"/>
            <a:ext cx="6619875" cy="37242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41485852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Shape 338"/>
          <p:cNvSpPr txBox="1">
            <a:spLocks noGrp="1"/>
          </p:cNvSpPr>
          <p:nvPr>
            <p:ph type="body" idx="1"/>
          </p:nvPr>
        </p:nvSpPr>
        <p:spPr>
          <a:xfrm>
            <a:off x="679769" y="4716662"/>
            <a:ext cx="5438139" cy="4468416"/>
          </a:xfrm>
          <a:prstGeom prst="rect">
            <a:avLst/>
          </a:prstGeom>
        </p:spPr>
        <p:txBody>
          <a:bodyPr lIns="91613" tIns="91613" rIns="91613" bIns="91613" anchor="ctr" anchorCtr="0">
            <a:noAutofit/>
          </a:bodyPr>
          <a:lstStyle/>
          <a:p>
            <a:endParaRPr/>
          </a:p>
        </p:txBody>
      </p:sp>
      <p:sp>
        <p:nvSpPr>
          <p:cNvPr id="339" name="Shape 339"/>
          <p:cNvSpPr>
            <a:spLocks noGrp="1" noRot="1" noChangeAspect="1"/>
          </p:cNvSpPr>
          <p:nvPr>
            <p:ph type="sldImg" idx="2"/>
          </p:nvPr>
        </p:nvSpPr>
        <p:spPr>
          <a:xfrm>
            <a:off x="88900" y="744538"/>
            <a:ext cx="6619875" cy="37242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5109001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Shape 355"/>
          <p:cNvSpPr txBox="1">
            <a:spLocks noGrp="1"/>
          </p:cNvSpPr>
          <p:nvPr>
            <p:ph type="body" idx="1"/>
          </p:nvPr>
        </p:nvSpPr>
        <p:spPr>
          <a:xfrm>
            <a:off x="679769" y="4716662"/>
            <a:ext cx="5438139" cy="4468416"/>
          </a:xfrm>
          <a:prstGeom prst="rect">
            <a:avLst/>
          </a:prstGeom>
        </p:spPr>
        <p:txBody>
          <a:bodyPr lIns="91613" tIns="91613" rIns="91613" bIns="91613" anchor="ctr" anchorCtr="0">
            <a:noAutofit/>
          </a:bodyPr>
          <a:lstStyle/>
          <a:p>
            <a:endParaRPr/>
          </a:p>
        </p:txBody>
      </p:sp>
      <p:sp>
        <p:nvSpPr>
          <p:cNvPr id="356" name="Shape 356"/>
          <p:cNvSpPr>
            <a:spLocks noGrp="1" noRot="1" noChangeAspect="1"/>
          </p:cNvSpPr>
          <p:nvPr>
            <p:ph type="sldImg" idx="2"/>
          </p:nvPr>
        </p:nvSpPr>
        <p:spPr>
          <a:xfrm>
            <a:off x="88900" y="744538"/>
            <a:ext cx="6619875" cy="37242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19003185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Shape 363"/>
          <p:cNvSpPr txBox="1">
            <a:spLocks noGrp="1"/>
          </p:cNvSpPr>
          <p:nvPr>
            <p:ph type="body" idx="1"/>
          </p:nvPr>
        </p:nvSpPr>
        <p:spPr>
          <a:xfrm>
            <a:off x="679769" y="4716662"/>
            <a:ext cx="5438139" cy="4468416"/>
          </a:xfrm>
          <a:prstGeom prst="rect">
            <a:avLst/>
          </a:prstGeom>
        </p:spPr>
        <p:txBody>
          <a:bodyPr lIns="91613" tIns="91613" rIns="91613" bIns="91613" anchor="ctr" anchorCtr="0">
            <a:noAutofit/>
          </a:bodyPr>
          <a:lstStyle/>
          <a:p>
            <a:endParaRPr/>
          </a:p>
        </p:txBody>
      </p:sp>
      <p:sp>
        <p:nvSpPr>
          <p:cNvPr id="364" name="Shape 364"/>
          <p:cNvSpPr>
            <a:spLocks noGrp="1" noRot="1" noChangeAspect="1"/>
          </p:cNvSpPr>
          <p:nvPr>
            <p:ph type="sldImg" idx="2"/>
          </p:nvPr>
        </p:nvSpPr>
        <p:spPr>
          <a:xfrm>
            <a:off x="88900" y="744538"/>
            <a:ext cx="6619875" cy="37242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79579715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Shape 392"/>
          <p:cNvSpPr txBox="1">
            <a:spLocks noGrp="1"/>
          </p:cNvSpPr>
          <p:nvPr>
            <p:ph type="body" idx="1"/>
          </p:nvPr>
        </p:nvSpPr>
        <p:spPr>
          <a:xfrm>
            <a:off x="679769" y="4716662"/>
            <a:ext cx="5438139" cy="4468416"/>
          </a:xfrm>
          <a:prstGeom prst="rect">
            <a:avLst/>
          </a:prstGeom>
        </p:spPr>
        <p:txBody>
          <a:bodyPr lIns="91613" tIns="91613" rIns="91613" bIns="91613" anchor="ctr" anchorCtr="0">
            <a:noAutofit/>
          </a:bodyPr>
          <a:lstStyle/>
          <a:p>
            <a:endParaRPr/>
          </a:p>
        </p:txBody>
      </p:sp>
      <p:sp>
        <p:nvSpPr>
          <p:cNvPr id="393" name="Shape 393"/>
          <p:cNvSpPr>
            <a:spLocks noGrp="1" noRot="1" noChangeAspect="1"/>
          </p:cNvSpPr>
          <p:nvPr>
            <p:ph type="sldImg" idx="2"/>
          </p:nvPr>
        </p:nvSpPr>
        <p:spPr>
          <a:xfrm>
            <a:off x="88900" y="744538"/>
            <a:ext cx="6619875" cy="37242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44524766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Shape 399"/>
          <p:cNvSpPr txBox="1">
            <a:spLocks noGrp="1"/>
          </p:cNvSpPr>
          <p:nvPr>
            <p:ph type="body" idx="1"/>
          </p:nvPr>
        </p:nvSpPr>
        <p:spPr>
          <a:xfrm>
            <a:off x="679769" y="4716662"/>
            <a:ext cx="5438139" cy="4468416"/>
          </a:xfrm>
          <a:prstGeom prst="rect">
            <a:avLst/>
          </a:prstGeom>
        </p:spPr>
        <p:txBody>
          <a:bodyPr lIns="91613" tIns="91613" rIns="91613" bIns="91613" anchor="ctr" anchorCtr="0">
            <a:noAutofit/>
          </a:bodyPr>
          <a:lstStyle/>
          <a:p>
            <a:endParaRPr/>
          </a:p>
        </p:txBody>
      </p:sp>
      <p:sp>
        <p:nvSpPr>
          <p:cNvPr id="400" name="Shape 400"/>
          <p:cNvSpPr>
            <a:spLocks noGrp="1" noRot="1" noChangeAspect="1"/>
          </p:cNvSpPr>
          <p:nvPr>
            <p:ph type="sldImg" idx="2"/>
          </p:nvPr>
        </p:nvSpPr>
        <p:spPr>
          <a:xfrm>
            <a:off x="88900" y="744538"/>
            <a:ext cx="6619875" cy="37242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53267518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Shape 406"/>
          <p:cNvSpPr txBox="1">
            <a:spLocks noGrp="1"/>
          </p:cNvSpPr>
          <p:nvPr>
            <p:ph type="body" idx="1"/>
          </p:nvPr>
        </p:nvSpPr>
        <p:spPr>
          <a:xfrm>
            <a:off x="679769" y="4716662"/>
            <a:ext cx="5438139" cy="4468416"/>
          </a:xfrm>
          <a:prstGeom prst="rect">
            <a:avLst/>
          </a:prstGeom>
        </p:spPr>
        <p:txBody>
          <a:bodyPr lIns="91613" tIns="91613" rIns="91613" bIns="91613" anchor="ctr" anchorCtr="0">
            <a:noAutofit/>
          </a:bodyPr>
          <a:lstStyle/>
          <a:p>
            <a:endParaRPr/>
          </a:p>
        </p:txBody>
      </p:sp>
      <p:sp>
        <p:nvSpPr>
          <p:cNvPr id="407" name="Shape 407"/>
          <p:cNvSpPr>
            <a:spLocks noGrp="1" noRot="1" noChangeAspect="1"/>
          </p:cNvSpPr>
          <p:nvPr>
            <p:ph type="sldImg" idx="2"/>
          </p:nvPr>
        </p:nvSpPr>
        <p:spPr>
          <a:xfrm>
            <a:off x="88900" y="744538"/>
            <a:ext cx="6619875" cy="37242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27635855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Shape 413"/>
          <p:cNvSpPr txBox="1">
            <a:spLocks noGrp="1"/>
          </p:cNvSpPr>
          <p:nvPr>
            <p:ph type="body" idx="1"/>
          </p:nvPr>
        </p:nvSpPr>
        <p:spPr>
          <a:xfrm>
            <a:off x="679769" y="4716662"/>
            <a:ext cx="5438139" cy="4468416"/>
          </a:xfrm>
          <a:prstGeom prst="rect">
            <a:avLst/>
          </a:prstGeom>
        </p:spPr>
        <p:txBody>
          <a:bodyPr lIns="91613" tIns="91613" rIns="91613" bIns="91613" anchor="ctr" anchorCtr="0">
            <a:noAutofit/>
          </a:bodyPr>
          <a:lstStyle/>
          <a:p>
            <a:endParaRPr/>
          </a:p>
        </p:txBody>
      </p:sp>
      <p:sp>
        <p:nvSpPr>
          <p:cNvPr id="414" name="Shape 414"/>
          <p:cNvSpPr>
            <a:spLocks noGrp="1" noRot="1" noChangeAspect="1"/>
          </p:cNvSpPr>
          <p:nvPr>
            <p:ph type="sldImg" idx="2"/>
          </p:nvPr>
        </p:nvSpPr>
        <p:spPr>
          <a:xfrm>
            <a:off x="88900" y="744538"/>
            <a:ext cx="6619875" cy="37242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18979374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Shape 423"/>
          <p:cNvSpPr txBox="1">
            <a:spLocks noGrp="1"/>
          </p:cNvSpPr>
          <p:nvPr>
            <p:ph type="body" idx="1"/>
          </p:nvPr>
        </p:nvSpPr>
        <p:spPr>
          <a:xfrm>
            <a:off x="679769" y="4716662"/>
            <a:ext cx="5438139" cy="4468416"/>
          </a:xfrm>
          <a:prstGeom prst="rect">
            <a:avLst/>
          </a:prstGeom>
        </p:spPr>
        <p:txBody>
          <a:bodyPr lIns="91613" tIns="91613" rIns="91613" bIns="91613" anchor="ctr" anchorCtr="0">
            <a:noAutofit/>
          </a:bodyPr>
          <a:lstStyle/>
          <a:p>
            <a:endParaRPr/>
          </a:p>
        </p:txBody>
      </p:sp>
      <p:sp>
        <p:nvSpPr>
          <p:cNvPr id="424" name="Shape 424"/>
          <p:cNvSpPr>
            <a:spLocks noGrp="1" noRot="1" noChangeAspect="1"/>
          </p:cNvSpPr>
          <p:nvPr>
            <p:ph type="sldImg" idx="2"/>
          </p:nvPr>
        </p:nvSpPr>
        <p:spPr>
          <a:xfrm>
            <a:off x="88900" y="744538"/>
            <a:ext cx="6619875" cy="37242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42589888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txBox="1">
            <a:spLocks noGrp="1"/>
          </p:cNvSpPr>
          <p:nvPr>
            <p:ph type="body" idx="1"/>
          </p:nvPr>
        </p:nvSpPr>
        <p:spPr>
          <a:xfrm>
            <a:off x="679769" y="4716662"/>
            <a:ext cx="5438139" cy="4468416"/>
          </a:xfrm>
          <a:prstGeom prst="rect">
            <a:avLst/>
          </a:prstGeom>
        </p:spPr>
        <p:txBody>
          <a:bodyPr lIns="91613" tIns="91613" rIns="91613" bIns="91613" anchor="ctr" anchorCtr="0">
            <a:noAutofit/>
          </a:bodyPr>
          <a:lstStyle/>
          <a:p>
            <a:endParaRPr/>
          </a:p>
        </p:txBody>
      </p:sp>
      <p:sp>
        <p:nvSpPr>
          <p:cNvPr id="114" name="Shape 114"/>
          <p:cNvSpPr>
            <a:spLocks noGrp="1" noRot="1" noChangeAspect="1"/>
          </p:cNvSpPr>
          <p:nvPr>
            <p:ph type="sldImg" idx="2"/>
          </p:nvPr>
        </p:nvSpPr>
        <p:spPr>
          <a:xfrm>
            <a:off x="88900" y="744538"/>
            <a:ext cx="6619875" cy="37242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52361444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Shape 437"/>
          <p:cNvSpPr txBox="1">
            <a:spLocks noGrp="1"/>
          </p:cNvSpPr>
          <p:nvPr>
            <p:ph type="body" idx="1"/>
          </p:nvPr>
        </p:nvSpPr>
        <p:spPr>
          <a:xfrm>
            <a:off x="679769" y="4716662"/>
            <a:ext cx="5438139" cy="4468416"/>
          </a:xfrm>
          <a:prstGeom prst="rect">
            <a:avLst/>
          </a:prstGeom>
        </p:spPr>
        <p:txBody>
          <a:bodyPr lIns="91613" tIns="91613" rIns="91613" bIns="91613" anchor="ctr" anchorCtr="0">
            <a:noAutofit/>
          </a:bodyPr>
          <a:lstStyle/>
          <a:p>
            <a:endParaRPr/>
          </a:p>
        </p:txBody>
      </p:sp>
      <p:sp>
        <p:nvSpPr>
          <p:cNvPr id="438" name="Shape 438"/>
          <p:cNvSpPr>
            <a:spLocks noGrp="1" noRot="1" noChangeAspect="1"/>
          </p:cNvSpPr>
          <p:nvPr>
            <p:ph type="sldImg" idx="2"/>
          </p:nvPr>
        </p:nvSpPr>
        <p:spPr>
          <a:xfrm>
            <a:off x="88900" y="744538"/>
            <a:ext cx="6619875" cy="37242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71787294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Shape 437"/>
          <p:cNvSpPr txBox="1">
            <a:spLocks noGrp="1"/>
          </p:cNvSpPr>
          <p:nvPr>
            <p:ph type="body" idx="1"/>
          </p:nvPr>
        </p:nvSpPr>
        <p:spPr>
          <a:xfrm>
            <a:off x="679769" y="4716662"/>
            <a:ext cx="5438139" cy="4468416"/>
          </a:xfrm>
          <a:prstGeom prst="rect">
            <a:avLst/>
          </a:prstGeom>
        </p:spPr>
        <p:txBody>
          <a:bodyPr lIns="91613" tIns="91613" rIns="91613" bIns="91613" anchor="ctr" anchorCtr="0">
            <a:noAutofit/>
          </a:bodyPr>
          <a:lstStyle/>
          <a:p>
            <a:endParaRPr/>
          </a:p>
        </p:txBody>
      </p:sp>
      <p:sp>
        <p:nvSpPr>
          <p:cNvPr id="438" name="Shape 438"/>
          <p:cNvSpPr>
            <a:spLocks noGrp="1" noRot="1" noChangeAspect="1"/>
          </p:cNvSpPr>
          <p:nvPr>
            <p:ph type="sldImg" idx="2"/>
          </p:nvPr>
        </p:nvSpPr>
        <p:spPr>
          <a:xfrm>
            <a:off x="88900" y="744538"/>
            <a:ext cx="6619875" cy="37242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68158029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Shape 444"/>
          <p:cNvSpPr>
            <a:spLocks noGrp="1" noRot="1" noChangeAspect="1"/>
          </p:cNvSpPr>
          <p:nvPr>
            <p:ph type="sldImg" idx="2"/>
          </p:nvPr>
        </p:nvSpPr>
        <p:spPr>
          <a:xfrm>
            <a:off x="88900" y="744538"/>
            <a:ext cx="6619875" cy="37242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445" name="Shape 445"/>
          <p:cNvSpPr txBox="1">
            <a:spLocks noGrp="1"/>
          </p:cNvSpPr>
          <p:nvPr>
            <p:ph type="body" idx="1"/>
          </p:nvPr>
        </p:nvSpPr>
        <p:spPr>
          <a:xfrm>
            <a:off x="679769" y="4716662"/>
            <a:ext cx="5438139" cy="4468416"/>
          </a:xfrm>
          <a:prstGeom prst="rect">
            <a:avLst/>
          </a:prstGeom>
          <a:noFill/>
          <a:ln>
            <a:noFill/>
          </a:ln>
        </p:spPr>
        <p:txBody>
          <a:bodyPr lIns="91613" tIns="45794" rIns="91613" bIns="45794" anchor="t" anchorCtr="0">
            <a:noAutofit/>
          </a:bodyPr>
          <a:lstStyle/>
          <a:p>
            <a:endParaRPr/>
          </a:p>
        </p:txBody>
      </p:sp>
      <p:sp>
        <p:nvSpPr>
          <p:cNvPr id="446" name="Shape 446"/>
          <p:cNvSpPr txBox="1"/>
          <p:nvPr/>
        </p:nvSpPr>
        <p:spPr>
          <a:xfrm>
            <a:off x="3850442" y="9431597"/>
            <a:ext cx="2945659" cy="496491"/>
          </a:xfrm>
          <a:prstGeom prst="rect">
            <a:avLst/>
          </a:prstGeom>
          <a:noFill/>
          <a:ln>
            <a:noFill/>
          </a:ln>
        </p:spPr>
        <p:txBody>
          <a:bodyPr lIns="91613" tIns="45794" rIns="91613" bIns="45794" anchor="b" anchorCtr="0">
            <a:noAutofit/>
          </a:bodyPr>
          <a:lstStyle/>
          <a:p>
            <a:pPr algn="r">
              <a:buClr>
                <a:srgbClr val="000000"/>
              </a:buClr>
              <a:buSzPct val="25000"/>
            </a:pPr>
            <a:fld id="{00000000-1234-1234-1234-123412341234}" type="slidenum">
              <a:rPr lang="en" sz="1200"/>
              <a:pPr algn="r">
                <a:buClr>
                  <a:srgbClr val="000000"/>
                </a:buClr>
                <a:buSzPct val="25000"/>
              </a:pPr>
              <a:t>43</a:t>
            </a:fld>
            <a:endParaRPr lang="en" sz="1200"/>
          </a:p>
        </p:txBody>
      </p:sp>
    </p:spTree>
    <p:extLst>
      <p:ext uri="{BB962C8B-B14F-4D97-AF65-F5344CB8AC3E}">
        <p14:creationId xmlns:p14="http://schemas.microsoft.com/office/powerpoint/2010/main" val="377875484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Shape 473"/>
          <p:cNvSpPr txBox="1">
            <a:spLocks noGrp="1"/>
          </p:cNvSpPr>
          <p:nvPr>
            <p:ph type="body" idx="1"/>
          </p:nvPr>
        </p:nvSpPr>
        <p:spPr>
          <a:xfrm>
            <a:off x="679769" y="4716662"/>
            <a:ext cx="5438139" cy="4468416"/>
          </a:xfrm>
          <a:prstGeom prst="rect">
            <a:avLst/>
          </a:prstGeom>
        </p:spPr>
        <p:txBody>
          <a:bodyPr lIns="91613" tIns="91613" rIns="91613" bIns="91613" anchor="ctr" anchorCtr="0">
            <a:noAutofit/>
          </a:bodyPr>
          <a:lstStyle/>
          <a:p>
            <a:endParaRPr/>
          </a:p>
        </p:txBody>
      </p:sp>
      <p:sp>
        <p:nvSpPr>
          <p:cNvPr id="474" name="Shape 474"/>
          <p:cNvSpPr>
            <a:spLocks noGrp="1" noRot="1" noChangeAspect="1"/>
          </p:cNvSpPr>
          <p:nvPr>
            <p:ph type="sldImg" idx="2"/>
          </p:nvPr>
        </p:nvSpPr>
        <p:spPr>
          <a:xfrm>
            <a:off x="88900" y="744538"/>
            <a:ext cx="6619875" cy="37242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66334618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8"/>
        <p:cNvGrpSpPr/>
        <p:nvPr/>
      </p:nvGrpSpPr>
      <p:grpSpPr>
        <a:xfrm>
          <a:off x="0" y="0"/>
          <a:ext cx="0" cy="0"/>
          <a:chOff x="0" y="0"/>
          <a:chExt cx="0" cy="0"/>
        </a:xfrm>
      </p:grpSpPr>
      <p:sp>
        <p:nvSpPr>
          <p:cNvPr id="559" name="Shape 559"/>
          <p:cNvSpPr txBox="1">
            <a:spLocks noGrp="1"/>
          </p:cNvSpPr>
          <p:nvPr>
            <p:ph type="body" idx="1"/>
          </p:nvPr>
        </p:nvSpPr>
        <p:spPr>
          <a:xfrm>
            <a:off x="679769" y="4716662"/>
            <a:ext cx="5438139" cy="4468416"/>
          </a:xfrm>
          <a:prstGeom prst="rect">
            <a:avLst/>
          </a:prstGeom>
        </p:spPr>
        <p:txBody>
          <a:bodyPr lIns="91613" tIns="91613" rIns="91613" bIns="91613" anchor="ctr" anchorCtr="0">
            <a:noAutofit/>
          </a:bodyPr>
          <a:lstStyle/>
          <a:p>
            <a:endParaRPr/>
          </a:p>
        </p:txBody>
      </p:sp>
      <p:sp>
        <p:nvSpPr>
          <p:cNvPr id="560" name="Shape 560"/>
          <p:cNvSpPr>
            <a:spLocks noGrp="1" noRot="1" noChangeAspect="1"/>
          </p:cNvSpPr>
          <p:nvPr>
            <p:ph type="sldImg" idx="2"/>
          </p:nvPr>
        </p:nvSpPr>
        <p:spPr>
          <a:xfrm>
            <a:off x="88900" y="744538"/>
            <a:ext cx="6619875" cy="37242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53700221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5"/>
        <p:cNvGrpSpPr/>
        <p:nvPr/>
      </p:nvGrpSpPr>
      <p:grpSpPr>
        <a:xfrm>
          <a:off x="0" y="0"/>
          <a:ext cx="0" cy="0"/>
          <a:chOff x="0" y="0"/>
          <a:chExt cx="0" cy="0"/>
        </a:xfrm>
      </p:grpSpPr>
      <p:sp>
        <p:nvSpPr>
          <p:cNvPr id="566" name="Shape 566"/>
          <p:cNvSpPr txBox="1">
            <a:spLocks noGrp="1"/>
          </p:cNvSpPr>
          <p:nvPr>
            <p:ph type="body" idx="1"/>
          </p:nvPr>
        </p:nvSpPr>
        <p:spPr>
          <a:xfrm>
            <a:off x="679769" y="4716662"/>
            <a:ext cx="5438139" cy="4468416"/>
          </a:xfrm>
          <a:prstGeom prst="rect">
            <a:avLst/>
          </a:prstGeom>
        </p:spPr>
        <p:txBody>
          <a:bodyPr lIns="91613" tIns="91613" rIns="91613" bIns="91613" anchor="ctr" anchorCtr="0">
            <a:noAutofit/>
          </a:bodyPr>
          <a:lstStyle/>
          <a:p>
            <a:endParaRPr/>
          </a:p>
        </p:txBody>
      </p:sp>
      <p:sp>
        <p:nvSpPr>
          <p:cNvPr id="567" name="Shape 567"/>
          <p:cNvSpPr>
            <a:spLocks noGrp="1" noRot="1" noChangeAspect="1"/>
          </p:cNvSpPr>
          <p:nvPr>
            <p:ph type="sldImg" idx="2"/>
          </p:nvPr>
        </p:nvSpPr>
        <p:spPr>
          <a:xfrm>
            <a:off x="88900" y="744538"/>
            <a:ext cx="6619875" cy="37242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85089784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2"/>
        <p:cNvGrpSpPr/>
        <p:nvPr/>
      </p:nvGrpSpPr>
      <p:grpSpPr>
        <a:xfrm>
          <a:off x="0" y="0"/>
          <a:ext cx="0" cy="0"/>
          <a:chOff x="0" y="0"/>
          <a:chExt cx="0" cy="0"/>
        </a:xfrm>
      </p:grpSpPr>
      <p:sp>
        <p:nvSpPr>
          <p:cNvPr id="573" name="Shape 573"/>
          <p:cNvSpPr txBox="1">
            <a:spLocks noGrp="1"/>
          </p:cNvSpPr>
          <p:nvPr>
            <p:ph type="body" idx="1"/>
          </p:nvPr>
        </p:nvSpPr>
        <p:spPr>
          <a:xfrm>
            <a:off x="679769" y="4716662"/>
            <a:ext cx="5438139" cy="4468416"/>
          </a:xfrm>
          <a:prstGeom prst="rect">
            <a:avLst/>
          </a:prstGeom>
        </p:spPr>
        <p:txBody>
          <a:bodyPr lIns="91613" tIns="91613" rIns="91613" bIns="91613" anchor="ctr" anchorCtr="0">
            <a:noAutofit/>
          </a:bodyPr>
          <a:lstStyle/>
          <a:p>
            <a:endParaRPr/>
          </a:p>
        </p:txBody>
      </p:sp>
      <p:sp>
        <p:nvSpPr>
          <p:cNvPr id="574" name="Shape 574"/>
          <p:cNvSpPr>
            <a:spLocks noGrp="1" noRot="1" noChangeAspect="1"/>
          </p:cNvSpPr>
          <p:nvPr>
            <p:ph type="sldImg" idx="2"/>
          </p:nvPr>
        </p:nvSpPr>
        <p:spPr>
          <a:xfrm>
            <a:off x="88900" y="744538"/>
            <a:ext cx="6619875" cy="37242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65221253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2"/>
        <p:cNvGrpSpPr/>
        <p:nvPr/>
      </p:nvGrpSpPr>
      <p:grpSpPr>
        <a:xfrm>
          <a:off x="0" y="0"/>
          <a:ext cx="0" cy="0"/>
          <a:chOff x="0" y="0"/>
          <a:chExt cx="0" cy="0"/>
        </a:xfrm>
      </p:grpSpPr>
      <p:sp>
        <p:nvSpPr>
          <p:cNvPr id="573" name="Shape 573"/>
          <p:cNvSpPr txBox="1">
            <a:spLocks noGrp="1"/>
          </p:cNvSpPr>
          <p:nvPr>
            <p:ph type="body" idx="1"/>
          </p:nvPr>
        </p:nvSpPr>
        <p:spPr>
          <a:xfrm>
            <a:off x="679769" y="4716662"/>
            <a:ext cx="5438139" cy="4468416"/>
          </a:xfrm>
          <a:prstGeom prst="rect">
            <a:avLst/>
          </a:prstGeom>
        </p:spPr>
        <p:txBody>
          <a:bodyPr lIns="91613" tIns="91613" rIns="91613" bIns="91613" anchor="ctr" anchorCtr="0">
            <a:noAutofit/>
          </a:bodyPr>
          <a:lstStyle/>
          <a:p>
            <a:endParaRPr/>
          </a:p>
        </p:txBody>
      </p:sp>
      <p:sp>
        <p:nvSpPr>
          <p:cNvPr id="574" name="Shape 574"/>
          <p:cNvSpPr>
            <a:spLocks noGrp="1" noRot="1" noChangeAspect="1"/>
          </p:cNvSpPr>
          <p:nvPr>
            <p:ph type="sldImg" idx="2"/>
          </p:nvPr>
        </p:nvSpPr>
        <p:spPr>
          <a:xfrm>
            <a:off x="88900" y="744538"/>
            <a:ext cx="6619875" cy="37242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409747728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6"/>
        <p:cNvGrpSpPr/>
        <p:nvPr/>
      </p:nvGrpSpPr>
      <p:grpSpPr>
        <a:xfrm>
          <a:off x="0" y="0"/>
          <a:ext cx="0" cy="0"/>
          <a:chOff x="0" y="0"/>
          <a:chExt cx="0" cy="0"/>
        </a:xfrm>
      </p:grpSpPr>
      <p:sp>
        <p:nvSpPr>
          <p:cNvPr id="587" name="Shape 587"/>
          <p:cNvSpPr txBox="1">
            <a:spLocks noGrp="1"/>
          </p:cNvSpPr>
          <p:nvPr>
            <p:ph type="body" idx="1"/>
          </p:nvPr>
        </p:nvSpPr>
        <p:spPr>
          <a:xfrm>
            <a:off x="679769" y="4716662"/>
            <a:ext cx="5438139" cy="4468416"/>
          </a:xfrm>
          <a:prstGeom prst="rect">
            <a:avLst/>
          </a:prstGeom>
        </p:spPr>
        <p:txBody>
          <a:bodyPr lIns="91613" tIns="91613" rIns="91613" bIns="91613" anchor="ctr" anchorCtr="0">
            <a:noAutofit/>
          </a:bodyPr>
          <a:lstStyle/>
          <a:p>
            <a:endParaRPr/>
          </a:p>
        </p:txBody>
      </p:sp>
      <p:sp>
        <p:nvSpPr>
          <p:cNvPr id="588" name="Shape 588"/>
          <p:cNvSpPr>
            <a:spLocks noGrp="1" noRot="1" noChangeAspect="1"/>
          </p:cNvSpPr>
          <p:nvPr>
            <p:ph type="sldImg" idx="2"/>
          </p:nvPr>
        </p:nvSpPr>
        <p:spPr>
          <a:xfrm>
            <a:off x="88900" y="744538"/>
            <a:ext cx="6619875" cy="37242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64705189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3"/>
        <p:cNvGrpSpPr/>
        <p:nvPr/>
      </p:nvGrpSpPr>
      <p:grpSpPr>
        <a:xfrm>
          <a:off x="0" y="0"/>
          <a:ext cx="0" cy="0"/>
          <a:chOff x="0" y="0"/>
          <a:chExt cx="0" cy="0"/>
        </a:xfrm>
      </p:grpSpPr>
      <p:sp>
        <p:nvSpPr>
          <p:cNvPr id="594" name="Shape 594"/>
          <p:cNvSpPr txBox="1">
            <a:spLocks noGrp="1"/>
          </p:cNvSpPr>
          <p:nvPr>
            <p:ph type="body" idx="1"/>
          </p:nvPr>
        </p:nvSpPr>
        <p:spPr>
          <a:xfrm>
            <a:off x="679769" y="4716662"/>
            <a:ext cx="5438139" cy="4468416"/>
          </a:xfrm>
          <a:prstGeom prst="rect">
            <a:avLst/>
          </a:prstGeom>
        </p:spPr>
        <p:txBody>
          <a:bodyPr lIns="91613" tIns="91613" rIns="91613" bIns="91613" anchor="ctr" anchorCtr="0">
            <a:noAutofit/>
          </a:bodyPr>
          <a:lstStyle/>
          <a:p>
            <a:endParaRPr/>
          </a:p>
        </p:txBody>
      </p:sp>
      <p:sp>
        <p:nvSpPr>
          <p:cNvPr id="595" name="Shape 595"/>
          <p:cNvSpPr>
            <a:spLocks noGrp="1" noRot="1" noChangeAspect="1"/>
          </p:cNvSpPr>
          <p:nvPr>
            <p:ph type="sldImg" idx="2"/>
          </p:nvPr>
        </p:nvSpPr>
        <p:spPr>
          <a:xfrm>
            <a:off x="88900" y="744538"/>
            <a:ext cx="6619875" cy="37242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6706487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txBox="1">
            <a:spLocks noGrp="1"/>
          </p:cNvSpPr>
          <p:nvPr>
            <p:ph type="body" idx="1"/>
          </p:nvPr>
        </p:nvSpPr>
        <p:spPr>
          <a:xfrm>
            <a:off x="679769" y="4716662"/>
            <a:ext cx="5438139" cy="4468416"/>
          </a:xfrm>
          <a:prstGeom prst="rect">
            <a:avLst/>
          </a:prstGeom>
        </p:spPr>
        <p:txBody>
          <a:bodyPr lIns="91613" tIns="91613" rIns="91613" bIns="91613" anchor="ctr" anchorCtr="0">
            <a:noAutofit/>
          </a:bodyPr>
          <a:lstStyle/>
          <a:p>
            <a:endParaRPr/>
          </a:p>
        </p:txBody>
      </p:sp>
      <p:sp>
        <p:nvSpPr>
          <p:cNvPr id="122" name="Shape 122"/>
          <p:cNvSpPr>
            <a:spLocks noGrp="1" noRot="1" noChangeAspect="1"/>
          </p:cNvSpPr>
          <p:nvPr>
            <p:ph type="sldImg" idx="2"/>
          </p:nvPr>
        </p:nvSpPr>
        <p:spPr>
          <a:xfrm>
            <a:off x="88900" y="744538"/>
            <a:ext cx="6619875" cy="37242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97211761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6"/>
        <p:cNvGrpSpPr/>
        <p:nvPr/>
      </p:nvGrpSpPr>
      <p:grpSpPr>
        <a:xfrm>
          <a:off x="0" y="0"/>
          <a:ext cx="0" cy="0"/>
          <a:chOff x="0" y="0"/>
          <a:chExt cx="0" cy="0"/>
        </a:xfrm>
      </p:grpSpPr>
      <p:sp>
        <p:nvSpPr>
          <p:cNvPr id="607" name="Shape 607"/>
          <p:cNvSpPr txBox="1">
            <a:spLocks noGrp="1"/>
          </p:cNvSpPr>
          <p:nvPr>
            <p:ph type="body" idx="1"/>
          </p:nvPr>
        </p:nvSpPr>
        <p:spPr>
          <a:xfrm>
            <a:off x="679769" y="4716662"/>
            <a:ext cx="5438139" cy="4468416"/>
          </a:xfrm>
          <a:prstGeom prst="rect">
            <a:avLst/>
          </a:prstGeom>
        </p:spPr>
        <p:txBody>
          <a:bodyPr lIns="91613" tIns="91613" rIns="91613" bIns="91613" anchor="ctr" anchorCtr="0">
            <a:noAutofit/>
          </a:bodyPr>
          <a:lstStyle/>
          <a:p>
            <a:endParaRPr/>
          </a:p>
        </p:txBody>
      </p:sp>
      <p:sp>
        <p:nvSpPr>
          <p:cNvPr id="608" name="Shape 608"/>
          <p:cNvSpPr>
            <a:spLocks noGrp="1" noRot="1" noChangeAspect="1"/>
          </p:cNvSpPr>
          <p:nvPr>
            <p:ph type="sldImg" idx="2"/>
          </p:nvPr>
        </p:nvSpPr>
        <p:spPr>
          <a:xfrm>
            <a:off x="88900" y="744538"/>
            <a:ext cx="6619875" cy="37242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66909604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3"/>
        <p:cNvGrpSpPr/>
        <p:nvPr/>
      </p:nvGrpSpPr>
      <p:grpSpPr>
        <a:xfrm>
          <a:off x="0" y="0"/>
          <a:ext cx="0" cy="0"/>
          <a:chOff x="0" y="0"/>
          <a:chExt cx="0" cy="0"/>
        </a:xfrm>
      </p:grpSpPr>
      <p:sp>
        <p:nvSpPr>
          <p:cNvPr id="614" name="Shape 614"/>
          <p:cNvSpPr txBox="1">
            <a:spLocks noGrp="1"/>
          </p:cNvSpPr>
          <p:nvPr>
            <p:ph type="body" idx="1"/>
          </p:nvPr>
        </p:nvSpPr>
        <p:spPr>
          <a:xfrm>
            <a:off x="679769" y="4716662"/>
            <a:ext cx="5438139" cy="4468416"/>
          </a:xfrm>
          <a:prstGeom prst="rect">
            <a:avLst/>
          </a:prstGeom>
        </p:spPr>
        <p:txBody>
          <a:bodyPr lIns="91613" tIns="91613" rIns="91613" bIns="91613" anchor="ctr" anchorCtr="0">
            <a:noAutofit/>
          </a:bodyPr>
          <a:lstStyle/>
          <a:p>
            <a:endParaRPr/>
          </a:p>
        </p:txBody>
      </p:sp>
      <p:sp>
        <p:nvSpPr>
          <p:cNvPr id="615" name="Shape 615"/>
          <p:cNvSpPr>
            <a:spLocks noGrp="1" noRot="1" noChangeAspect="1"/>
          </p:cNvSpPr>
          <p:nvPr>
            <p:ph type="sldImg" idx="2"/>
          </p:nvPr>
        </p:nvSpPr>
        <p:spPr>
          <a:xfrm>
            <a:off x="88900" y="744538"/>
            <a:ext cx="6619875" cy="37242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46770377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7"/>
        <p:cNvGrpSpPr/>
        <p:nvPr/>
      </p:nvGrpSpPr>
      <p:grpSpPr>
        <a:xfrm>
          <a:off x="0" y="0"/>
          <a:ext cx="0" cy="0"/>
          <a:chOff x="0" y="0"/>
          <a:chExt cx="0" cy="0"/>
        </a:xfrm>
      </p:grpSpPr>
      <p:sp>
        <p:nvSpPr>
          <p:cNvPr id="628" name="Shape 628"/>
          <p:cNvSpPr txBox="1">
            <a:spLocks noGrp="1"/>
          </p:cNvSpPr>
          <p:nvPr>
            <p:ph type="body" idx="1"/>
          </p:nvPr>
        </p:nvSpPr>
        <p:spPr>
          <a:xfrm>
            <a:off x="679769" y="4716662"/>
            <a:ext cx="5438139" cy="4468416"/>
          </a:xfrm>
          <a:prstGeom prst="rect">
            <a:avLst/>
          </a:prstGeom>
        </p:spPr>
        <p:txBody>
          <a:bodyPr lIns="91613" tIns="91613" rIns="91613" bIns="91613" anchor="ctr" anchorCtr="0">
            <a:noAutofit/>
          </a:bodyPr>
          <a:lstStyle/>
          <a:p>
            <a:endParaRPr/>
          </a:p>
        </p:txBody>
      </p:sp>
      <p:sp>
        <p:nvSpPr>
          <p:cNvPr id="629" name="Shape 629"/>
          <p:cNvSpPr>
            <a:spLocks noGrp="1" noRot="1" noChangeAspect="1"/>
          </p:cNvSpPr>
          <p:nvPr>
            <p:ph type="sldImg" idx="2"/>
          </p:nvPr>
        </p:nvSpPr>
        <p:spPr>
          <a:xfrm>
            <a:off x="88900" y="744538"/>
            <a:ext cx="6619875" cy="37242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75074442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5"/>
        <p:cNvGrpSpPr/>
        <p:nvPr/>
      </p:nvGrpSpPr>
      <p:grpSpPr>
        <a:xfrm>
          <a:off x="0" y="0"/>
          <a:ext cx="0" cy="0"/>
          <a:chOff x="0" y="0"/>
          <a:chExt cx="0" cy="0"/>
        </a:xfrm>
      </p:grpSpPr>
      <p:sp>
        <p:nvSpPr>
          <p:cNvPr id="656" name="Shape 656"/>
          <p:cNvSpPr txBox="1">
            <a:spLocks noGrp="1"/>
          </p:cNvSpPr>
          <p:nvPr>
            <p:ph type="body" idx="1"/>
          </p:nvPr>
        </p:nvSpPr>
        <p:spPr>
          <a:xfrm>
            <a:off x="679769" y="4716662"/>
            <a:ext cx="5438139" cy="4468416"/>
          </a:xfrm>
          <a:prstGeom prst="rect">
            <a:avLst/>
          </a:prstGeom>
        </p:spPr>
        <p:txBody>
          <a:bodyPr lIns="91613" tIns="91613" rIns="91613" bIns="91613" anchor="ctr" anchorCtr="0">
            <a:noAutofit/>
          </a:bodyPr>
          <a:lstStyle/>
          <a:p>
            <a:endParaRPr/>
          </a:p>
        </p:txBody>
      </p:sp>
      <p:sp>
        <p:nvSpPr>
          <p:cNvPr id="657" name="Shape 657"/>
          <p:cNvSpPr>
            <a:spLocks noGrp="1" noRot="1" noChangeAspect="1"/>
          </p:cNvSpPr>
          <p:nvPr>
            <p:ph type="sldImg" idx="2"/>
          </p:nvPr>
        </p:nvSpPr>
        <p:spPr>
          <a:xfrm>
            <a:off x="88900" y="744538"/>
            <a:ext cx="6619875" cy="37242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28106641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2"/>
        <p:cNvGrpSpPr/>
        <p:nvPr/>
      </p:nvGrpSpPr>
      <p:grpSpPr>
        <a:xfrm>
          <a:off x="0" y="0"/>
          <a:ext cx="0" cy="0"/>
          <a:chOff x="0" y="0"/>
          <a:chExt cx="0" cy="0"/>
        </a:xfrm>
      </p:grpSpPr>
      <p:sp>
        <p:nvSpPr>
          <p:cNvPr id="663" name="Shape 663"/>
          <p:cNvSpPr txBox="1">
            <a:spLocks noGrp="1"/>
          </p:cNvSpPr>
          <p:nvPr>
            <p:ph type="body" idx="1"/>
          </p:nvPr>
        </p:nvSpPr>
        <p:spPr>
          <a:xfrm>
            <a:off x="679769" y="4716662"/>
            <a:ext cx="5438139" cy="4468416"/>
          </a:xfrm>
          <a:prstGeom prst="rect">
            <a:avLst/>
          </a:prstGeom>
        </p:spPr>
        <p:txBody>
          <a:bodyPr lIns="91613" tIns="91613" rIns="91613" bIns="91613" anchor="ctr" anchorCtr="0">
            <a:noAutofit/>
          </a:bodyPr>
          <a:lstStyle/>
          <a:p>
            <a:endParaRPr/>
          </a:p>
        </p:txBody>
      </p:sp>
      <p:sp>
        <p:nvSpPr>
          <p:cNvPr id="664" name="Shape 664"/>
          <p:cNvSpPr>
            <a:spLocks noGrp="1" noRot="1" noChangeAspect="1"/>
          </p:cNvSpPr>
          <p:nvPr>
            <p:ph type="sldImg" idx="2"/>
          </p:nvPr>
        </p:nvSpPr>
        <p:spPr>
          <a:xfrm>
            <a:off x="88900" y="744538"/>
            <a:ext cx="6619875" cy="37242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53878528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8"/>
        <p:cNvGrpSpPr/>
        <p:nvPr/>
      </p:nvGrpSpPr>
      <p:grpSpPr>
        <a:xfrm>
          <a:off x="0" y="0"/>
          <a:ext cx="0" cy="0"/>
          <a:chOff x="0" y="0"/>
          <a:chExt cx="0" cy="0"/>
        </a:xfrm>
      </p:grpSpPr>
      <p:sp>
        <p:nvSpPr>
          <p:cNvPr id="679" name="Shape 679"/>
          <p:cNvSpPr txBox="1">
            <a:spLocks noGrp="1"/>
          </p:cNvSpPr>
          <p:nvPr>
            <p:ph type="body" idx="1"/>
          </p:nvPr>
        </p:nvSpPr>
        <p:spPr>
          <a:xfrm>
            <a:off x="679769" y="4716662"/>
            <a:ext cx="5438139" cy="4468416"/>
          </a:xfrm>
          <a:prstGeom prst="rect">
            <a:avLst/>
          </a:prstGeom>
        </p:spPr>
        <p:txBody>
          <a:bodyPr lIns="91613" tIns="91613" rIns="91613" bIns="91613" anchor="ctr" anchorCtr="0">
            <a:noAutofit/>
          </a:bodyPr>
          <a:lstStyle/>
          <a:p>
            <a:endParaRPr/>
          </a:p>
        </p:txBody>
      </p:sp>
      <p:sp>
        <p:nvSpPr>
          <p:cNvPr id="680" name="Shape 680"/>
          <p:cNvSpPr>
            <a:spLocks noGrp="1" noRot="1" noChangeAspect="1"/>
          </p:cNvSpPr>
          <p:nvPr>
            <p:ph type="sldImg" idx="2"/>
          </p:nvPr>
        </p:nvSpPr>
        <p:spPr>
          <a:xfrm>
            <a:off x="88900" y="744538"/>
            <a:ext cx="6619875" cy="37242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04796582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4"/>
        <p:cNvGrpSpPr/>
        <p:nvPr/>
      </p:nvGrpSpPr>
      <p:grpSpPr>
        <a:xfrm>
          <a:off x="0" y="0"/>
          <a:ext cx="0" cy="0"/>
          <a:chOff x="0" y="0"/>
          <a:chExt cx="0" cy="0"/>
        </a:xfrm>
      </p:grpSpPr>
      <p:sp>
        <p:nvSpPr>
          <p:cNvPr id="695" name="Shape 695"/>
          <p:cNvSpPr txBox="1">
            <a:spLocks noGrp="1"/>
          </p:cNvSpPr>
          <p:nvPr>
            <p:ph type="body" idx="1"/>
          </p:nvPr>
        </p:nvSpPr>
        <p:spPr>
          <a:xfrm>
            <a:off x="679769" y="4716662"/>
            <a:ext cx="5438139" cy="4468416"/>
          </a:xfrm>
          <a:prstGeom prst="rect">
            <a:avLst/>
          </a:prstGeom>
        </p:spPr>
        <p:txBody>
          <a:bodyPr lIns="91613" tIns="91613" rIns="91613" bIns="91613" anchor="ctr" anchorCtr="0">
            <a:noAutofit/>
          </a:bodyPr>
          <a:lstStyle/>
          <a:p>
            <a:endParaRPr/>
          </a:p>
        </p:txBody>
      </p:sp>
      <p:sp>
        <p:nvSpPr>
          <p:cNvPr id="696" name="Shape 696"/>
          <p:cNvSpPr>
            <a:spLocks noGrp="1" noRot="1" noChangeAspect="1"/>
          </p:cNvSpPr>
          <p:nvPr>
            <p:ph type="sldImg" idx="2"/>
          </p:nvPr>
        </p:nvSpPr>
        <p:spPr>
          <a:xfrm>
            <a:off x="88900" y="744538"/>
            <a:ext cx="6619875" cy="37242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33910884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4"/>
        <p:cNvGrpSpPr/>
        <p:nvPr/>
      </p:nvGrpSpPr>
      <p:grpSpPr>
        <a:xfrm>
          <a:off x="0" y="0"/>
          <a:ext cx="0" cy="0"/>
          <a:chOff x="0" y="0"/>
          <a:chExt cx="0" cy="0"/>
        </a:xfrm>
      </p:grpSpPr>
      <p:sp>
        <p:nvSpPr>
          <p:cNvPr id="695" name="Shape 695"/>
          <p:cNvSpPr txBox="1">
            <a:spLocks noGrp="1"/>
          </p:cNvSpPr>
          <p:nvPr>
            <p:ph type="body" idx="1"/>
          </p:nvPr>
        </p:nvSpPr>
        <p:spPr>
          <a:xfrm>
            <a:off x="679769" y="4716662"/>
            <a:ext cx="5438139" cy="4468416"/>
          </a:xfrm>
          <a:prstGeom prst="rect">
            <a:avLst/>
          </a:prstGeom>
        </p:spPr>
        <p:txBody>
          <a:bodyPr lIns="91613" tIns="91613" rIns="91613" bIns="91613" anchor="ctr" anchorCtr="0">
            <a:noAutofit/>
          </a:bodyPr>
          <a:lstStyle/>
          <a:p>
            <a:endParaRPr/>
          </a:p>
        </p:txBody>
      </p:sp>
      <p:sp>
        <p:nvSpPr>
          <p:cNvPr id="696" name="Shape 696"/>
          <p:cNvSpPr>
            <a:spLocks noGrp="1" noRot="1" noChangeAspect="1"/>
          </p:cNvSpPr>
          <p:nvPr>
            <p:ph type="sldImg" idx="2"/>
          </p:nvPr>
        </p:nvSpPr>
        <p:spPr>
          <a:xfrm>
            <a:off x="88900" y="744538"/>
            <a:ext cx="6619875" cy="37242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34196626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8"/>
        <p:cNvGrpSpPr/>
        <p:nvPr/>
      </p:nvGrpSpPr>
      <p:grpSpPr>
        <a:xfrm>
          <a:off x="0" y="0"/>
          <a:ext cx="0" cy="0"/>
          <a:chOff x="0" y="0"/>
          <a:chExt cx="0" cy="0"/>
        </a:xfrm>
      </p:grpSpPr>
      <p:sp>
        <p:nvSpPr>
          <p:cNvPr id="739" name="Shape 739"/>
          <p:cNvSpPr txBox="1">
            <a:spLocks noGrp="1"/>
          </p:cNvSpPr>
          <p:nvPr>
            <p:ph type="body" idx="1"/>
          </p:nvPr>
        </p:nvSpPr>
        <p:spPr>
          <a:xfrm>
            <a:off x="679769" y="4716662"/>
            <a:ext cx="5438139" cy="4468416"/>
          </a:xfrm>
          <a:prstGeom prst="rect">
            <a:avLst/>
          </a:prstGeom>
        </p:spPr>
        <p:txBody>
          <a:bodyPr lIns="91613" tIns="91613" rIns="91613" bIns="91613" anchor="ctr" anchorCtr="0">
            <a:noAutofit/>
          </a:bodyPr>
          <a:lstStyle/>
          <a:p>
            <a:endParaRPr/>
          </a:p>
        </p:txBody>
      </p:sp>
      <p:sp>
        <p:nvSpPr>
          <p:cNvPr id="740" name="Shape 740"/>
          <p:cNvSpPr>
            <a:spLocks noGrp="1" noRot="1" noChangeAspect="1"/>
          </p:cNvSpPr>
          <p:nvPr>
            <p:ph type="sldImg" idx="2"/>
          </p:nvPr>
        </p:nvSpPr>
        <p:spPr>
          <a:xfrm>
            <a:off x="88900" y="744538"/>
            <a:ext cx="6619875" cy="37242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74374532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0"/>
        <p:cNvGrpSpPr/>
        <p:nvPr/>
      </p:nvGrpSpPr>
      <p:grpSpPr>
        <a:xfrm>
          <a:off x="0" y="0"/>
          <a:ext cx="0" cy="0"/>
          <a:chOff x="0" y="0"/>
          <a:chExt cx="0" cy="0"/>
        </a:xfrm>
      </p:grpSpPr>
      <p:sp>
        <p:nvSpPr>
          <p:cNvPr id="781" name="Shape 781"/>
          <p:cNvSpPr txBox="1">
            <a:spLocks noGrp="1"/>
          </p:cNvSpPr>
          <p:nvPr>
            <p:ph type="body" idx="1"/>
          </p:nvPr>
        </p:nvSpPr>
        <p:spPr>
          <a:xfrm>
            <a:off x="679769" y="4716662"/>
            <a:ext cx="5438139" cy="4468416"/>
          </a:xfrm>
          <a:prstGeom prst="rect">
            <a:avLst/>
          </a:prstGeom>
        </p:spPr>
        <p:txBody>
          <a:bodyPr lIns="91613" tIns="91613" rIns="91613" bIns="91613" anchor="ctr" anchorCtr="0">
            <a:noAutofit/>
          </a:bodyPr>
          <a:lstStyle/>
          <a:p>
            <a:endParaRPr/>
          </a:p>
        </p:txBody>
      </p:sp>
      <p:sp>
        <p:nvSpPr>
          <p:cNvPr id="782" name="Shape 782"/>
          <p:cNvSpPr>
            <a:spLocks noGrp="1" noRot="1" noChangeAspect="1"/>
          </p:cNvSpPr>
          <p:nvPr>
            <p:ph type="sldImg" idx="2"/>
          </p:nvPr>
        </p:nvSpPr>
        <p:spPr>
          <a:xfrm>
            <a:off x="88900" y="744538"/>
            <a:ext cx="6619875" cy="37242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6833425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Shape 129"/>
          <p:cNvSpPr txBox="1">
            <a:spLocks noGrp="1"/>
          </p:cNvSpPr>
          <p:nvPr>
            <p:ph type="body" idx="1"/>
          </p:nvPr>
        </p:nvSpPr>
        <p:spPr>
          <a:xfrm>
            <a:off x="679769" y="4716662"/>
            <a:ext cx="5438139" cy="4468416"/>
          </a:xfrm>
          <a:prstGeom prst="rect">
            <a:avLst/>
          </a:prstGeom>
        </p:spPr>
        <p:txBody>
          <a:bodyPr lIns="91613" tIns="91613" rIns="91613" bIns="91613" anchor="ctr" anchorCtr="0">
            <a:noAutofit/>
          </a:bodyPr>
          <a:lstStyle/>
          <a:p>
            <a:endParaRPr/>
          </a:p>
        </p:txBody>
      </p:sp>
      <p:sp>
        <p:nvSpPr>
          <p:cNvPr id="130" name="Shape 130"/>
          <p:cNvSpPr>
            <a:spLocks noGrp="1" noRot="1" noChangeAspect="1"/>
          </p:cNvSpPr>
          <p:nvPr>
            <p:ph type="sldImg" idx="2"/>
          </p:nvPr>
        </p:nvSpPr>
        <p:spPr>
          <a:xfrm>
            <a:off x="88900" y="744538"/>
            <a:ext cx="6619875" cy="37242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72377690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0"/>
        <p:cNvGrpSpPr/>
        <p:nvPr/>
      </p:nvGrpSpPr>
      <p:grpSpPr>
        <a:xfrm>
          <a:off x="0" y="0"/>
          <a:ext cx="0" cy="0"/>
          <a:chOff x="0" y="0"/>
          <a:chExt cx="0" cy="0"/>
        </a:xfrm>
      </p:grpSpPr>
      <p:sp>
        <p:nvSpPr>
          <p:cNvPr id="781" name="Shape 781"/>
          <p:cNvSpPr txBox="1">
            <a:spLocks noGrp="1"/>
          </p:cNvSpPr>
          <p:nvPr>
            <p:ph type="body" idx="1"/>
          </p:nvPr>
        </p:nvSpPr>
        <p:spPr>
          <a:xfrm>
            <a:off x="679769" y="4716662"/>
            <a:ext cx="5438139" cy="4468416"/>
          </a:xfrm>
          <a:prstGeom prst="rect">
            <a:avLst/>
          </a:prstGeom>
        </p:spPr>
        <p:txBody>
          <a:bodyPr lIns="91613" tIns="91613" rIns="91613" bIns="91613" anchor="ctr" anchorCtr="0">
            <a:noAutofit/>
          </a:bodyPr>
          <a:lstStyle/>
          <a:p>
            <a:endParaRPr/>
          </a:p>
        </p:txBody>
      </p:sp>
      <p:sp>
        <p:nvSpPr>
          <p:cNvPr id="782" name="Shape 782"/>
          <p:cNvSpPr>
            <a:spLocks noGrp="1" noRot="1" noChangeAspect="1"/>
          </p:cNvSpPr>
          <p:nvPr>
            <p:ph type="sldImg" idx="2"/>
          </p:nvPr>
        </p:nvSpPr>
        <p:spPr>
          <a:xfrm>
            <a:off x="88900" y="744538"/>
            <a:ext cx="6619875" cy="37242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68334252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0"/>
        <p:cNvGrpSpPr/>
        <p:nvPr/>
      </p:nvGrpSpPr>
      <p:grpSpPr>
        <a:xfrm>
          <a:off x="0" y="0"/>
          <a:ext cx="0" cy="0"/>
          <a:chOff x="0" y="0"/>
          <a:chExt cx="0" cy="0"/>
        </a:xfrm>
      </p:grpSpPr>
      <p:sp>
        <p:nvSpPr>
          <p:cNvPr id="781" name="Shape 781"/>
          <p:cNvSpPr txBox="1">
            <a:spLocks noGrp="1"/>
          </p:cNvSpPr>
          <p:nvPr>
            <p:ph type="body" idx="1"/>
          </p:nvPr>
        </p:nvSpPr>
        <p:spPr>
          <a:xfrm>
            <a:off x="679769" y="4716662"/>
            <a:ext cx="5438139" cy="4468416"/>
          </a:xfrm>
          <a:prstGeom prst="rect">
            <a:avLst/>
          </a:prstGeom>
        </p:spPr>
        <p:txBody>
          <a:bodyPr lIns="91613" tIns="91613" rIns="91613" bIns="91613" anchor="ctr" anchorCtr="0">
            <a:noAutofit/>
          </a:bodyPr>
          <a:lstStyle/>
          <a:p>
            <a:endParaRPr/>
          </a:p>
        </p:txBody>
      </p:sp>
      <p:sp>
        <p:nvSpPr>
          <p:cNvPr id="782" name="Shape 782"/>
          <p:cNvSpPr>
            <a:spLocks noGrp="1" noRot="1" noChangeAspect="1"/>
          </p:cNvSpPr>
          <p:nvPr>
            <p:ph type="sldImg" idx="2"/>
          </p:nvPr>
        </p:nvSpPr>
        <p:spPr>
          <a:xfrm>
            <a:off x="88900" y="744538"/>
            <a:ext cx="6619875" cy="37242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68334252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3"/>
        <p:cNvGrpSpPr/>
        <p:nvPr/>
      </p:nvGrpSpPr>
      <p:grpSpPr>
        <a:xfrm>
          <a:off x="0" y="0"/>
          <a:ext cx="0" cy="0"/>
          <a:chOff x="0" y="0"/>
          <a:chExt cx="0" cy="0"/>
        </a:xfrm>
      </p:grpSpPr>
      <p:sp>
        <p:nvSpPr>
          <p:cNvPr id="904" name="Shape 904"/>
          <p:cNvSpPr txBox="1">
            <a:spLocks noGrp="1"/>
          </p:cNvSpPr>
          <p:nvPr>
            <p:ph type="body" idx="1"/>
          </p:nvPr>
        </p:nvSpPr>
        <p:spPr>
          <a:xfrm>
            <a:off x="679769" y="4716662"/>
            <a:ext cx="5438139" cy="4468416"/>
          </a:xfrm>
          <a:prstGeom prst="rect">
            <a:avLst/>
          </a:prstGeom>
        </p:spPr>
        <p:txBody>
          <a:bodyPr lIns="91613" tIns="91613" rIns="91613" bIns="91613" anchor="ctr" anchorCtr="0">
            <a:noAutofit/>
          </a:bodyPr>
          <a:lstStyle/>
          <a:p>
            <a:endParaRPr/>
          </a:p>
        </p:txBody>
      </p:sp>
      <p:sp>
        <p:nvSpPr>
          <p:cNvPr id="905" name="Shape 905"/>
          <p:cNvSpPr>
            <a:spLocks noGrp="1" noRot="1" noChangeAspect="1"/>
          </p:cNvSpPr>
          <p:nvPr>
            <p:ph type="sldImg" idx="2"/>
          </p:nvPr>
        </p:nvSpPr>
        <p:spPr>
          <a:xfrm>
            <a:off x="88900" y="744538"/>
            <a:ext cx="6619875" cy="37242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1599068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0"/>
        <p:cNvGrpSpPr/>
        <p:nvPr/>
      </p:nvGrpSpPr>
      <p:grpSpPr>
        <a:xfrm>
          <a:off x="0" y="0"/>
          <a:ext cx="0" cy="0"/>
          <a:chOff x="0" y="0"/>
          <a:chExt cx="0" cy="0"/>
        </a:xfrm>
      </p:grpSpPr>
      <p:sp>
        <p:nvSpPr>
          <p:cNvPr id="911" name="Shape 911"/>
          <p:cNvSpPr txBox="1">
            <a:spLocks noGrp="1"/>
          </p:cNvSpPr>
          <p:nvPr>
            <p:ph type="body" idx="1"/>
          </p:nvPr>
        </p:nvSpPr>
        <p:spPr>
          <a:xfrm>
            <a:off x="679769" y="4716662"/>
            <a:ext cx="5438139" cy="4468416"/>
          </a:xfrm>
          <a:prstGeom prst="rect">
            <a:avLst/>
          </a:prstGeom>
        </p:spPr>
        <p:txBody>
          <a:bodyPr lIns="91613" tIns="91613" rIns="91613" bIns="91613" anchor="ctr" anchorCtr="0">
            <a:noAutofit/>
          </a:bodyPr>
          <a:lstStyle/>
          <a:p>
            <a:endParaRPr/>
          </a:p>
        </p:txBody>
      </p:sp>
      <p:sp>
        <p:nvSpPr>
          <p:cNvPr id="912" name="Shape 912"/>
          <p:cNvSpPr>
            <a:spLocks noGrp="1" noRot="1" noChangeAspect="1"/>
          </p:cNvSpPr>
          <p:nvPr>
            <p:ph type="sldImg" idx="2"/>
          </p:nvPr>
        </p:nvSpPr>
        <p:spPr>
          <a:xfrm>
            <a:off x="88900" y="744538"/>
            <a:ext cx="6619875" cy="37242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51259474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7"/>
        <p:cNvGrpSpPr/>
        <p:nvPr/>
      </p:nvGrpSpPr>
      <p:grpSpPr>
        <a:xfrm>
          <a:off x="0" y="0"/>
          <a:ext cx="0" cy="0"/>
          <a:chOff x="0" y="0"/>
          <a:chExt cx="0" cy="0"/>
        </a:xfrm>
      </p:grpSpPr>
      <p:sp>
        <p:nvSpPr>
          <p:cNvPr id="918" name="Shape 918"/>
          <p:cNvSpPr txBox="1">
            <a:spLocks noGrp="1"/>
          </p:cNvSpPr>
          <p:nvPr>
            <p:ph type="body" idx="1"/>
          </p:nvPr>
        </p:nvSpPr>
        <p:spPr>
          <a:xfrm>
            <a:off x="679769" y="4716662"/>
            <a:ext cx="5438139" cy="4468416"/>
          </a:xfrm>
          <a:prstGeom prst="rect">
            <a:avLst/>
          </a:prstGeom>
        </p:spPr>
        <p:txBody>
          <a:bodyPr lIns="91613" tIns="91613" rIns="91613" bIns="91613" anchor="ctr" anchorCtr="0">
            <a:noAutofit/>
          </a:bodyPr>
          <a:lstStyle/>
          <a:p>
            <a:endParaRPr/>
          </a:p>
        </p:txBody>
      </p:sp>
      <p:sp>
        <p:nvSpPr>
          <p:cNvPr id="919" name="Shape 919"/>
          <p:cNvSpPr>
            <a:spLocks noGrp="1" noRot="1" noChangeAspect="1"/>
          </p:cNvSpPr>
          <p:nvPr>
            <p:ph type="sldImg" idx="2"/>
          </p:nvPr>
        </p:nvSpPr>
        <p:spPr>
          <a:xfrm>
            <a:off x="88900" y="744538"/>
            <a:ext cx="6619875" cy="37242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76868096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7"/>
        <p:cNvGrpSpPr/>
        <p:nvPr/>
      </p:nvGrpSpPr>
      <p:grpSpPr>
        <a:xfrm>
          <a:off x="0" y="0"/>
          <a:ext cx="0" cy="0"/>
          <a:chOff x="0" y="0"/>
          <a:chExt cx="0" cy="0"/>
        </a:xfrm>
      </p:grpSpPr>
      <p:sp>
        <p:nvSpPr>
          <p:cNvPr id="918" name="Shape 918"/>
          <p:cNvSpPr txBox="1">
            <a:spLocks noGrp="1"/>
          </p:cNvSpPr>
          <p:nvPr>
            <p:ph type="body" idx="1"/>
          </p:nvPr>
        </p:nvSpPr>
        <p:spPr>
          <a:xfrm>
            <a:off x="679769" y="4716662"/>
            <a:ext cx="5438139" cy="4468416"/>
          </a:xfrm>
          <a:prstGeom prst="rect">
            <a:avLst/>
          </a:prstGeom>
        </p:spPr>
        <p:txBody>
          <a:bodyPr lIns="91613" tIns="91613" rIns="91613" bIns="91613" anchor="ctr" anchorCtr="0">
            <a:noAutofit/>
          </a:bodyPr>
          <a:lstStyle/>
          <a:p>
            <a:endParaRPr/>
          </a:p>
        </p:txBody>
      </p:sp>
      <p:sp>
        <p:nvSpPr>
          <p:cNvPr id="919" name="Shape 919"/>
          <p:cNvSpPr>
            <a:spLocks noGrp="1" noRot="1" noChangeAspect="1"/>
          </p:cNvSpPr>
          <p:nvPr>
            <p:ph type="sldImg" idx="2"/>
          </p:nvPr>
        </p:nvSpPr>
        <p:spPr>
          <a:xfrm>
            <a:off x="88900" y="744538"/>
            <a:ext cx="6619875" cy="37242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74858662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2"/>
        <p:cNvGrpSpPr/>
        <p:nvPr/>
      </p:nvGrpSpPr>
      <p:grpSpPr>
        <a:xfrm>
          <a:off x="0" y="0"/>
          <a:ext cx="0" cy="0"/>
          <a:chOff x="0" y="0"/>
          <a:chExt cx="0" cy="0"/>
        </a:xfrm>
      </p:grpSpPr>
      <p:sp>
        <p:nvSpPr>
          <p:cNvPr id="943" name="Shape 943"/>
          <p:cNvSpPr txBox="1">
            <a:spLocks noGrp="1"/>
          </p:cNvSpPr>
          <p:nvPr>
            <p:ph type="body" idx="1"/>
          </p:nvPr>
        </p:nvSpPr>
        <p:spPr>
          <a:xfrm>
            <a:off x="679769" y="4716662"/>
            <a:ext cx="5438139" cy="4468416"/>
          </a:xfrm>
          <a:prstGeom prst="rect">
            <a:avLst/>
          </a:prstGeom>
        </p:spPr>
        <p:txBody>
          <a:bodyPr lIns="91613" tIns="91613" rIns="91613" bIns="91613" anchor="ctr" anchorCtr="0">
            <a:noAutofit/>
          </a:bodyPr>
          <a:lstStyle/>
          <a:p>
            <a:endParaRPr/>
          </a:p>
        </p:txBody>
      </p:sp>
      <p:sp>
        <p:nvSpPr>
          <p:cNvPr id="944" name="Shape 944"/>
          <p:cNvSpPr>
            <a:spLocks noGrp="1" noRot="1" noChangeAspect="1"/>
          </p:cNvSpPr>
          <p:nvPr>
            <p:ph type="sldImg" idx="2"/>
          </p:nvPr>
        </p:nvSpPr>
        <p:spPr>
          <a:xfrm>
            <a:off x="88900" y="744538"/>
            <a:ext cx="6619875" cy="37242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01527807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4"/>
        <p:cNvGrpSpPr/>
        <p:nvPr/>
      </p:nvGrpSpPr>
      <p:grpSpPr>
        <a:xfrm>
          <a:off x="0" y="0"/>
          <a:ext cx="0" cy="0"/>
          <a:chOff x="0" y="0"/>
          <a:chExt cx="0" cy="0"/>
        </a:xfrm>
      </p:grpSpPr>
      <p:sp>
        <p:nvSpPr>
          <p:cNvPr id="965" name="Shape 965"/>
          <p:cNvSpPr txBox="1">
            <a:spLocks noGrp="1"/>
          </p:cNvSpPr>
          <p:nvPr>
            <p:ph type="body" idx="1"/>
          </p:nvPr>
        </p:nvSpPr>
        <p:spPr>
          <a:xfrm>
            <a:off x="679769" y="4716662"/>
            <a:ext cx="5438139" cy="4468416"/>
          </a:xfrm>
          <a:prstGeom prst="rect">
            <a:avLst/>
          </a:prstGeom>
        </p:spPr>
        <p:txBody>
          <a:bodyPr lIns="91613" tIns="91613" rIns="91613" bIns="91613" anchor="ctr" anchorCtr="0">
            <a:noAutofit/>
          </a:bodyPr>
          <a:lstStyle/>
          <a:p>
            <a:endParaRPr/>
          </a:p>
        </p:txBody>
      </p:sp>
      <p:sp>
        <p:nvSpPr>
          <p:cNvPr id="966" name="Shape 966"/>
          <p:cNvSpPr>
            <a:spLocks noGrp="1" noRot="1" noChangeAspect="1"/>
          </p:cNvSpPr>
          <p:nvPr>
            <p:ph type="sldImg" idx="2"/>
          </p:nvPr>
        </p:nvSpPr>
        <p:spPr>
          <a:xfrm>
            <a:off x="88900" y="744538"/>
            <a:ext cx="6619875" cy="37242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412607088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1"/>
        <p:cNvGrpSpPr/>
        <p:nvPr/>
      </p:nvGrpSpPr>
      <p:grpSpPr>
        <a:xfrm>
          <a:off x="0" y="0"/>
          <a:ext cx="0" cy="0"/>
          <a:chOff x="0" y="0"/>
          <a:chExt cx="0" cy="0"/>
        </a:xfrm>
      </p:grpSpPr>
      <p:sp>
        <p:nvSpPr>
          <p:cNvPr id="972" name="Shape 972"/>
          <p:cNvSpPr txBox="1">
            <a:spLocks noGrp="1"/>
          </p:cNvSpPr>
          <p:nvPr>
            <p:ph type="body" idx="1"/>
          </p:nvPr>
        </p:nvSpPr>
        <p:spPr>
          <a:xfrm>
            <a:off x="679769" y="4716662"/>
            <a:ext cx="5438139" cy="4468416"/>
          </a:xfrm>
          <a:prstGeom prst="rect">
            <a:avLst/>
          </a:prstGeom>
        </p:spPr>
        <p:txBody>
          <a:bodyPr lIns="91613" tIns="91613" rIns="91613" bIns="91613" anchor="ctr" anchorCtr="0">
            <a:noAutofit/>
          </a:bodyPr>
          <a:lstStyle/>
          <a:p>
            <a:endParaRPr/>
          </a:p>
        </p:txBody>
      </p:sp>
      <p:sp>
        <p:nvSpPr>
          <p:cNvPr id="973" name="Shape 973"/>
          <p:cNvSpPr>
            <a:spLocks noGrp="1" noRot="1" noChangeAspect="1"/>
          </p:cNvSpPr>
          <p:nvPr>
            <p:ph type="sldImg" idx="2"/>
          </p:nvPr>
        </p:nvSpPr>
        <p:spPr>
          <a:xfrm>
            <a:off x="88900" y="744538"/>
            <a:ext cx="6619875" cy="37242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52935523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5"/>
        <p:cNvGrpSpPr/>
        <p:nvPr/>
      </p:nvGrpSpPr>
      <p:grpSpPr>
        <a:xfrm>
          <a:off x="0" y="0"/>
          <a:ext cx="0" cy="0"/>
          <a:chOff x="0" y="0"/>
          <a:chExt cx="0" cy="0"/>
        </a:xfrm>
      </p:grpSpPr>
      <p:sp>
        <p:nvSpPr>
          <p:cNvPr id="986" name="Shape 986"/>
          <p:cNvSpPr txBox="1">
            <a:spLocks noGrp="1"/>
          </p:cNvSpPr>
          <p:nvPr>
            <p:ph type="body" idx="1"/>
          </p:nvPr>
        </p:nvSpPr>
        <p:spPr>
          <a:xfrm>
            <a:off x="679769" y="4716662"/>
            <a:ext cx="5438139" cy="4468416"/>
          </a:xfrm>
          <a:prstGeom prst="rect">
            <a:avLst/>
          </a:prstGeom>
        </p:spPr>
        <p:txBody>
          <a:bodyPr lIns="91613" tIns="91613" rIns="91613" bIns="91613" anchor="ctr" anchorCtr="0">
            <a:noAutofit/>
          </a:bodyPr>
          <a:lstStyle/>
          <a:p>
            <a:endParaRPr/>
          </a:p>
        </p:txBody>
      </p:sp>
      <p:sp>
        <p:nvSpPr>
          <p:cNvPr id="987" name="Shape 987"/>
          <p:cNvSpPr>
            <a:spLocks noGrp="1" noRot="1" noChangeAspect="1"/>
          </p:cNvSpPr>
          <p:nvPr>
            <p:ph type="sldImg" idx="2"/>
          </p:nvPr>
        </p:nvSpPr>
        <p:spPr>
          <a:xfrm>
            <a:off x="88900" y="744538"/>
            <a:ext cx="6619875" cy="37242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7372354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Shape 136"/>
          <p:cNvSpPr txBox="1">
            <a:spLocks noGrp="1"/>
          </p:cNvSpPr>
          <p:nvPr>
            <p:ph type="body" idx="1"/>
          </p:nvPr>
        </p:nvSpPr>
        <p:spPr>
          <a:xfrm>
            <a:off x="679769" y="4716662"/>
            <a:ext cx="5438139" cy="4468416"/>
          </a:xfrm>
          <a:prstGeom prst="rect">
            <a:avLst/>
          </a:prstGeom>
        </p:spPr>
        <p:txBody>
          <a:bodyPr lIns="91613" tIns="91613" rIns="91613" bIns="91613" anchor="ctr" anchorCtr="0">
            <a:noAutofit/>
          </a:bodyPr>
          <a:lstStyle/>
          <a:p>
            <a:endParaRPr/>
          </a:p>
        </p:txBody>
      </p:sp>
      <p:sp>
        <p:nvSpPr>
          <p:cNvPr id="137" name="Shape 137"/>
          <p:cNvSpPr>
            <a:spLocks noGrp="1" noRot="1" noChangeAspect="1"/>
          </p:cNvSpPr>
          <p:nvPr>
            <p:ph type="sldImg" idx="2"/>
          </p:nvPr>
        </p:nvSpPr>
        <p:spPr>
          <a:xfrm>
            <a:off x="88900" y="744538"/>
            <a:ext cx="6619875" cy="37242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17574615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8"/>
        <p:cNvGrpSpPr/>
        <p:nvPr/>
      </p:nvGrpSpPr>
      <p:grpSpPr>
        <a:xfrm>
          <a:off x="0" y="0"/>
          <a:ext cx="0" cy="0"/>
          <a:chOff x="0" y="0"/>
          <a:chExt cx="0" cy="0"/>
        </a:xfrm>
      </p:grpSpPr>
      <p:sp>
        <p:nvSpPr>
          <p:cNvPr id="1229" name="Shape 1229"/>
          <p:cNvSpPr txBox="1">
            <a:spLocks noGrp="1"/>
          </p:cNvSpPr>
          <p:nvPr>
            <p:ph type="body" idx="1"/>
          </p:nvPr>
        </p:nvSpPr>
        <p:spPr>
          <a:xfrm>
            <a:off x="679769" y="4716662"/>
            <a:ext cx="5438139" cy="4468416"/>
          </a:xfrm>
          <a:prstGeom prst="rect">
            <a:avLst/>
          </a:prstGeom>
        </p:spPr>
        <p:txBody>
          <a:bodyPr lIns="91613" tIns="91613" rIns="91613" bIns="91613" anchor="ctr" anchorCtr="0">
            <a:noAutofit/>
          </a:bodyPr>
          <a:lstStyle/>
          <a:p>
            <a:endParaRPr/>
          </a:p>
        </p:txBody>
      </p:sp>
      <p:sp>
        <p:nvSpPr>
          <p:cNvPr id="1230" name="Shape 1230"/>
          <p:cNvSpPr>
            <a:spLocks noGrp="1" noRot="1" noChangeAspect="1"/>
          </p:cNvSpPr>
          <p:nvPr>
            <p:ph type="sldImg" idx="2"/>
          </p:nvPr>
        </p:nvSpPr>
        <p:spPr>
          <a:xfrm>
            <a:off x="88900" y="744538"/>
            <a:ext cx="6619875" cy="37242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65678600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4"/>
        <p:cNvGrpSpPr/>
        <p:nvPr/>
      </p:nvGrpSpPr>
      <p:grpSpPr>
        <a:xfrm>
          <a:off x="0" y="0"/>
          <a:ext cx="0" cy="0"/>
          <a:chOff x="0" y="0"/>
          <a:chExt cx="0" cy="0"/>
        </a:xfrm>
      </p:grpSpPr>
      <p:sp>
        <p:nvSpPr>
          <p:cNvPr id="1045" name="Shape 1045"/>
          <p:cNvSpPr txBox="1">
            <a:spLocks noGrp="1"/>
          </p:cNvSpPr>
          <p:nvPr>
            <p:ph type="body" idx="1"/>
          </p:nvPr>
        </p:nvSpPr>
        <p:spPr>
          <a:xfrm>
            <a:off x="679769" y="4716662"/>
            <a:ext cx="5438139" cy="4468416"/>
          </a:xfrm>
          <a:prstGeom prst="rect">
            <a:avLst/>
          </a:prstGeom>
        </p:spPr>
        <p:txBody>
          <a:bodyPr lIns="91613" tIns="91613" rIns="91613" bIns="91613" anchor="ctr" anchorCtr="0">
            <a:noAutofit/>
          </a:bodyPr>
          <a:lstStyle/>
          <a:p>
            <a:endParaRPr/>
          </a:p>
        </p:txBody>
      </p:sp>
      <p:sp>
        <p:nvSpPr>
          <p:cNvPr id="1046" name="Shape 1046"/>
          <p:cNvSpPr>
            <a:spLocks noGrp="1" noRot="1" noChangeAspect="1"/>
          </p:cNvSpPr>
          <p:nvPr>
            <p:ph type="sldImg" idx="2"/>
          </p:nvPr>
        </p:nvSpPr>
        <p:spPr>
          <a:xfrm>
            <a:off x="88900" y="744538"/>
            <a:ext cx="6619875" cy="37242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76033676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4"/>
        <p:cNvGrpSpPr/>
        <p:nvPr/>
      </p:nvGrpSpPr>
      <p:grpSpPr>
        <a:xfrm>
          <a:off x="0" y="0"/>
          <a:ext cx="0" cy="0"/>
          <a:chOff x="0" y="0"/>
          <a:chExt cx="0" cy="0"/>
        </a:xfrm>
      </p:grpSpPr>
      <p:sp>
        <p:nvSpPr>
          <p:cNvPr id="1045" name="Shape 1045"/>
          <p:cNvSpPr txBox="1">
            <a:spLocks noGrp="1"/>
          </p:cNvSpPr>
          <p:nvPr>
            <p:ph type="body" idx="1"/>
          </p:nvPr>
        </p:nvSpPr>
        <p:spPr>
          <a:xfrm>
            <a:off x="679769" y="4716662"/>
            <a:ext cx="5438139" cy="4468416"/>
          </a:xfrm>
          <a:prstGeom prst="rect">
            <a:avLst/>
          </a:prstGeom>
        </p:spPr>
        <p:txBody>
          <a:bodyPr lIns="91613" tIns="91613" rIns="91613" bIns="91613" anchor="ctr" anchorCtr="0">
            <a:noAutofit/>
          </a:bodyPr>
          <a:lstStyle/>
          <a:p>
            <a:endParaRPr/>
          </a:p>
        </p:txBody>
      </p:sp>
      <p:sp>
        <p:nvSpPr>
          <p:cNvPr id="1046" name="Shape 1046"/>
          <p:cNvSpPr>
            <a:spLocks noGrp="1" noRot="1" noChangeAspect="1"/>
          </p:cNvSpPr>
          <p:nvPr>
            <p:ph type="sldImg" idx="2"/>
          </p:nvPr>
        </p:nvSpPr>
        <p:spPr>
          <a:xfrm>
            <a:off x="88900" y="744538"/>
            <a:ext cx="6619875" cy="37242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96964743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4"/>
        <p:cNvGrpSpPr/>
        <p:nvPr/>
      </p:nvGrpSpPr>
      <p:grpSpPr>
        <a:xfrm>
          <a:off x="0" y="0"/>
          <a:ext cx="0" cy="0"/>
          <a:chOff x="0" y="0"/>
          <a:chExt cx="0" cy="0"/>
        </a:xfrm>
      </p:grpSpPr>
      <p:sp>
        <p:nvSpPr>
          <p:cNvPr id="1045" name="Shape 1045"/>
          <p:cNvSpPr txBox="1">
            <a:spLocks noGrp="1"/>
          </p:cNvSpPr>
          <p:nvPr>
            <p:ph type="body" idx="1"/>
          </p:nvPr>
        </p:nvSpPr>
        <p:spPr>
          <a:xfrm>
            <a:off x="679769" y="4716662"/>
            <a:ext cx="5438139" cy="4468416"/>
          </a:xfrm>
          <a:prstGeom prst="rect">
            <a:avLst/>
          </a:prstGeom>
        </p:spPr>
        <p:txBody>
          <a:bodyPr lIns="91613" tIns="91613" rIns="91613" bIns="91613" anchor="ctr" anchorCtr="0">
            <a:noAutofit/>
          </a:bodyPr>
          <a:lstStyle/>
          <a:p>
            <a:endParaRPr/>
          </a:p>
        </p:txBody>
      </p:sp>
      <p:sp>
        <p:nvSpPr>
          <p:cNvPr id="1046" name="Shape 1046"/>
          <p:cNvSpPr>
            <a:spLocks noGrp="1" noRot="1" noChangeAspect="1"/>
          </p:cNvSpPr>
          <p:nvPr>
            <p:ph type="sldImg" idx="2"/>
          </p:nvPr>
        </p:nvSpPr>
        <p:spPr>
          <a:xfrm>
            <a:off x="88900" y="744538"/>
            <a:ext cx="6619875" cy="37242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2626830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4"/>
        <p:cNvGrpSpPr/>
        <p:nvPr/>
      </p:nvGrpSpPr>
      <p:grpSpPr>
        <a:xfrm>
          <a:off x="0" y="0"/>
          <a:ext cx="0" cy="0"/>
          <a:chOff x="0" y="0"/>
          <a:chExt cx="0" cy="0"/>
        </a:xfrm>
      </p:grpSpPr>
      <p:sp>
        <p:nvSpPr>
          <p:cNvPr id="1045" name="Shape 1045"/>
          <p:cNvSpPr txBox="1">
            <a:spLocks noGrp="1"/>
          </p:cNvSpPr>
          <p:nvPr>
            <p:ph type="body" idx="1"/>
          </p:nvPr>
        </p:nvSpPr>
        <p:spPr>
          <a:xfrm>
            <a:off x="679769" y="4716662"/>
            <a:ext cx="5438139" cy="4468416"/>
          </a:xfrm>
          <a:prstGeom prst="rect">
            <a:avLst/>
          </a:prstGeom>
        </p:spPr>
        <p:txBody>
          <a:bodyPr lIns="91613" tIns="91613" rIns="91613" bIns="91613" anchor="ctr" anchorCtr="0">
            <a:noAutofit/>
          </a:bodyPr>
          <a:lstStyle/>
          <a:p>
            <a:endParaRPr/>
          </a:p>
        </p:txBody>
      </p:sp>
      <p:sp>
        <p:nvSpPr>
          <p:cNvPr id="1046" name="Shape 1046"/>
          <p:cNvSpPr>
            <a:spLocks noGrp="1" noRot="1" noChangeAspect="1"/>
          </p:cNvSpPr>
          <p:nvPr>
            <p:ph type="sldImg" idx="2"/>
          </p:nvPr>
        </p:nvSpPr>
        <p:spPr>
          <a:xfrm>
            <a:off x="88900" y="744538"/>
            <a:ext cx="6619875" cy="37242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02668648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1"/>
        <p:cNvGrpSpPr/>
        <p:nvPr/>
      </p:nvGrpSpPr>
      <p:grpSpPr>
        <a:xfrm>
          <a:off x="0" y="0"/>
          <a:ext cx="0" cy="0"/>
          <a:chOff x="0" y="0"/>
          <a:chExt cx="0" cy="0"/>
        </a:xfrm>
      </p:grpSpPr>
      <p:sp>
        <p:nvSpPr>
          <p:cNvPr id="1052" name="Shape 1052"/>
          <p:cNvSpPr txBox="1">
            <a:spLocks noGrp="1"/>
          </p:cNvSpPr>
          <p:nvPr>
            <p:ph type="body" idx="1"/>
          </p:nvPr>
        </p:nvSpPr>
        <p:spPr>
          <a:xfrm>
            <a:off x="679769" y="4716662"/>
            <a:ext cx="5438139" cy="4468416"/>
          </a:xfrm>
          <a:prstGeom prst="rect">
            <a:avLst/>
          </a:prstGeom>
        </p:spPr>
        <p:txBody>
          <a:bodyPr lIns="91613" tIns="91613" rIns="91613" bIns="91613" anchor="ctr" anchorCtr="0">
            <a:noAutofit/>
          </a:bodyPr>
          <a:lstStyle/>
          <a:p>
            <a:endParaRPr/>
          </a:p>
        </p:txBody>
      </p:sp>
      <p:sp>
        <p:nvSpPr>
          <p:cNvPr id="1053" name="Shape 1053"/>
          <p:cNvSpPr>
            <a:spLocks noGrp="1" noRot="1" noChangeAspect="1"/>
          </p:cNvSpPr>
          <p:nvPr>
            <p:ph type="sldImg" idx="2"/>
          </p:nvPr>
        </p:nvSpPr>
        <p:spPr>
          <a:xfrm>
            <a:off x="88900" y="744538"/>
            <a:ext cx="6619875" cy="37242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53417516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1"/>
        <p:cNvGrpSpPr/>
        <p:nvPr/>
      </p:nvGrpSpPr>
      <p:grpSpPr>
        <a:xfrm>
          <a:off x="0" y="0"/>
          <a:ext cx="0" cy="0"/>
          <a:chOff x="0" y="0"/>
          <a:chExt cx="0" cy="0"/>
        </a:xfrm>
      </p:grpSpPr>
      <p:sp>
        <p:nvSpPr>
          <p:cNvPr id="1052" name="Shape 1052"/>
          <p:cNvSpPr txBox="1">
            <a:spLocks noGrp="1"/>
          </p:cNvSpPr>
          <p:nvPr>
            <p:ph type="body" idx="1"/>
          </p:nvPr>
        </p:nvSpPr>
        <p:spPr>
          <a:xfrm>
            <a:off x="679769" y="4716662"/>
            <a:ext cx="5438139" cy="4468416"/>
          </a:xfrm>
          <a:prstGeom prst="rect">
            <a:avLst/>
          </a:prstGeom>
        </p:spPr>
        <p:txBody>
          <a:bodyPr lIns="91613" tIns="91613" rIns="91613" bIns="91613" anchor="ctr" anchorCtr="0">
            <a:noAutofit/>
          </a:bodyPr>
          <a:lstStyle/>
          <a:p>
            <a:endParaRPr/>
          </a:p>
        </p:txBody>
      </p:sp>
      <p:sp>
        <p:nvSpPr>
          <p:cNvPr id="1053" name="Shape 1053"/>
          <p:cNvSpPr>
            <a:spLocks noGrp="1" noRot="1" noChangeAspect="1"/>
          </p:cNvSpPr>
          <p:nvPr>
            <p:ph type="sldImg" idx="2"/>
          </p:nvPr>
        </p:nvSpPr>
        <p:spPr>
          <a:xfrm>
            <a:off x="88900" y="744538"/>
            <a:ext cx="6619875" cy="37242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75165508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1"/>
        <p:cNvGrpSpPr/>
        <p:nvPr/>
      </p:nvGrpSpPr>
      <p:grpSpPr>
        <a:xfrm>
          <a:off x="0" y="0"/>
          <a:ext cx="0" cy="0"/>
          <a:chOff x="0" y="0"/>
          <a:chExt cx="0" cy="0"/>
        </a:xfrm>
      </p:grpSpPr>
      <p:sp>
        <p:nvSpPr>
          <p:cNvPr id="1052" name="Shape 1052"/>
          <p:cNvSpPr txBox="1">
            <a:spLocks noGrp="1"/>
          </p:cNvSpPr>
          <p:nvPr>
            <p:ph type="body" idx="1"/>
          </p:nvPr>
        </p:nvSpPr>
        <p:spPr>
          <a:xfrm>
            <a:off x="679769" y="4716662"/>
            <a:ext cx="5438139" cy="4468416"/>
          </a:xfrm>
          <a:prstGeom prst="rect">
            <a:avLst/>
          </a:prstGeom>
        </p:spPr>
        <p:txBody>
          <a:bodyPr lIns="91613" tIns="91613" rIns="91613" bIns="91613" anchor="ctr" anchorCtr="0">
            <a:noAutofit/>
          </a:bodyPr>
          <a:lstStyle/>
          <a:p>
            <a:endParaRPr/>
          </a:p>
        </p:txBody>
      </p:sp>
      <p:sp>
        <p:nvSpPr>
          <p:cNvPr id="1053" name="Shape 1053"/>
          <p:cNvSpPr>
            <a:spLocks noGrp="1" noRot="1" noChangeAspect="1"/>
          </p:cNvSpPr>
          <p:nvPr>
            <p:ph type="sldImg" idx="2"/>
          </p:nvPr>
        </p:nvSpPr>
        <p:spPr>
          <a:xfrm>
            <a:off x="88900" y="744538"/>
            <a:ext cx="6619875" cy="37242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91837357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7"/>
        <p:cNvGrpSpPr/>
        <p:nvPr/>
      </p:nvGrpSpPr>
      <p:grpSpPr>
        <a:xfrm>
          <a:off x="0" y="0"/>
          <a:ext cx="0" cy="0"/>
          <a:chOff x="0" y="0"/>
          <a:chExt cx="0" cy="0"/>
        </a:xfrm>
      </p:grpSpPr>
      <p:sp>
        <p:nvSpPr>
          <p:cNvPr id="1038" name="Shape 1038"/>
          <p:cNvSpPr txBox="1">
            <a:spLocks noGrp="1"/>
          </p:cNvSpPr>
          <p:nvPr>
            <p:ph type="body" idx="1"/>
          </p:nvPr>
        </p:nvSpPr>
        <p:spPr>
          <a:xfrm>
            <a:off x="679769" y="4716662"/>
            <a:ext cx="5438139" cy="4468416"/>
          </a:xfrm>
          <a:prstGeom prst="rect">
            <a:avLst/>
          </a:prstGeom>
        </p:spPr>
        <p:txBody>
          <a:bodyPr lIns="91613" tIns="91613" rIns="91613" bIns="91613" anchor="ctr" anchorCtr="0">
            <a:noAutofit/>
          </a:bodyPr>
          <a:lstStyle/>
          <a:p>
            <a:endParaRPr/>
          </a:p>
        </p:txBody>
      </p:sp>
      <p:sp>
        <p:nvSpPr>
          <p:cNvPr id="1039" name="Shape 1039"/>
          <p:cNvSpPr>
            <a:spLocks noGrp="1" noRot="1" noChangeAspect="1"/>
          </p:cNvSpPr>
          <p:nvPr>
            <p:ph type="sldImg" idx="2"/>
          </p:nvPr>
        </p:nvSpPr>
        <p:spPr>
          <a:xfrm>
            <a:off x="88900" y="744538"/>
            <a:ext cx="6619875" cy="37242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30437838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7"/>
        <p:cNvGrpSpPr/>
        <p:nvPr/>
      </p:nvGrpSpPr>
      <p:grpSpPr>
        <a:xfrm>
          <a:off x="0" y="0"/>
          <a:ext cx="0" cy="0"/>
          <a:chOff x="0" y="0"/>
          <a:chExt cx="0" cy="0"/>
        </a:xfrm>
      </p:grpSpPr>
      <p:sp>
        <p:nvSpPr>
          <p:cNvPr id="1038" name="Shape 1038"/>
          <p:cNvSpPr txBox="1">
            <a:spLocks noGrp="1"/>
          </p:cNvSpPr>
          <p:nvPr>
            <p:ph type="body" idx="1"/>
          </p:nvPr>
        </p:nvSpPr>
        <p:spPr>
          <a:xfrm>
            <a:off x="679769" y="4716662"/>
            <a:ext cx="5438139" cy="4468416"/>
          </a:xfrm>
          <a:prstGeom prst="rect">
            <a:avLst/>
          </a:prstGeom>
        </p:spPr>
        <p:txBody>
          <a:bodyPr lIns="91613" tIns="91613" rIns="91613" bIns="91613" anchor="ctr" anchorCtr="0">
            <a:noAutofit/>
          </a:bodyPr>
          <a:lstStyle/>
          <a:p>
            <a:endParaRPr/>
          </a:p>
        </p:txBody>
      </p:sp>
      <p:sp>
        <p:nvSpPr>
          <p:cNvPr id="1039" name="Shape 1039"/>
          <p:cNvSpPr>
            <a:spLocks noGrp="1" noRot="1" noChangeAspect="1"/>
          </p:cNvSpPr>
          <p:nvPr>
            <p:ph type="sldImg" idx="2"/>
          </p:nvPr>
        </p:nvSpPr>
        <p:spPr>
          <a:xfrm>
            <a:off x="88900" y="744538"/>
            <a:ext cx="6619875" cy="37242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3043783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txBox="1">
            <a:spLocks noGrp="1"/>
          </p:cNvSpPr>
          <p:nvPr>
            <p:ph type="body" idx="1"/>
          </p:nvPr>
        </p:nvSpPr>
        <p:spPr>
          <a:xfrm>
            <a:off x="679769" y="4716662"/>
            <a:ext cx="5438139" cy="4468416"/>
          </a:xfrm>
          <a:prstGeom prst="rect">
            <a:avLst/>
          </a:prstGeom>
        </p:spPr>
        <p:txBody>
          <a:bodyPr lIns="91613" tIns="91613" rIns="91613" bIns="91613" anchor="ctr" anchorCtr="0">
            <a:noAutofit/>
          </a:bodyPr>
          <a:lstStyle/>
          <a:p>
            <a:endParaRPr/>
          </a:p>
        </p:txBody>
      </p:sp>
      <p:sp>
        <p:nvSpPr>
          <p:cNvPr id="144" name="Shape 144"/>
          <p:cNvSpPr>
            <a:spLocks noGrp="1" noRot="1" noChangeAspect="1"/>
          </p:cNvSpPr>
          <p:nvPr>
            <p:ph type="sldImg" idx="2"/>
          </p:nvPr>
        </p:nvSpPr>
        <p:spPr>
          <a:xfrm>
            <a:off x="88900" y="744538"/>
            <a:ext cx="6619875" cy="37242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46028013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7"/>
        <p:cNvGrpSpPr/>
        <p:nvPr/>
      </p:nvGrpSpPr>
      <p:grpSpPr>
        <a:xfrm>
          <a:off x="0" y="0"/>
          <a:ext cx="0" cy="0"/>
          <a:chOff x="0" y="0"/>
          <a:chExt cx="0" cy="0"/>
        </a:xfrm>
      </p:grpSpPr>
      <p:sp>
        <p:nvSpPr>
          <p:cNvPr id="1038" name="Shape 1038"/>
          <p:cNvSpPr txBox="1">
            <a:spLocks noGrp="1"/>
          </p:cNvSpPr>
          <p:nvPr>
            <p:ph type="body" idx="1"/>
          </p:nvPr>
        </p:nvSpPr>
        <p:spPr>
          <a:xfrm>
            <a:off x="679769" y="4716662"/>
            <a:ext cx="5438139" cy="4468416"/>
          </a:xfrm>
          <a:prstGeom prst="rect">
            <a:avLst/>
          </a:prstGeom>
        </p:spPr>
        <p:txBody>
          <a:bodyPr lIns="91613" tIns="91613" rIns="91613" bIns="91613" anchor="ctr" anchorCtr="0">
            <a:noAutofit/>
          </a:bodyPr>
          <a:lstStyle/>
          <a:p>
            <a:endParaRPr/>
          </a:p>
        </p:txBody>
      </p:sp>
      <p:sp>
        <p:nvSpPr>
          <p:cNvPr id="1039" name="Shape 1039"/>
          <p:cNvSpPr>
            <a:spLocks noGrp="1" noRot="1" noChangeAspect="1"/>
          </p:cNvSpPr>
          <p:nvPr>
            <p:ph type="sldImg" idx="2"/>
          </p:nvPr>
        </p:nvSpPr>
        <p:spPr>
          <a:xfrm>
            <a:off x="88900" y="744538"/>
            <a:ext cx="6619875" cy="37242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09052589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8"/>
        <p:cNvGrpSpPr/>
        <p:nvPr/>
      </p:nvGrpSpPr>
      <p:grpSpPr>
        <a:xfrm>
          <a:off x="0" y="0"/>
          <a:ext cx="0" cy="0"/>
          <a:chOff x="0" y="0"/>
          <a:chExt cx="0" cy="0"/>
        </a:xfrm>
      </p:grpSpPr>
      <p:sp>
        <p:nvSpPr>
          <p:cNvPr id="1059" name="Shape 1059"/>
          <p:cNvSpPr txBox="1">
            <a:spLocks noGrp="1"/>
          </p:cNvSpPr>
          <p:nvPr>
            <p:ph type="body" idx="1"/>
          </p:nvPr>
        </p:nvSpPr>
        <p:spPr>
          <a:xfrm>
            <a:off x="679769" y="4716662"/>
            <a:ext cx="5438139" cy="4468416"/>
          </a:xfrm>
          <a:prstGeom prst="rect">
            <a:avLst/>
          </a:prstGeom>
        </p:spPr>
        <p:txBody>
          <a:bodyPr lIns="91613" tIns="91613" rIns="91613" bIns="91613" anchor="ctr" anchorCtr="0">
            <a:noAutofit/>
          </a:bodyPr>
          <a:lstStyle/>
          <a:p>
            <a:endParaRPr/>
          </a:p>
        </p:txBody>
      </p:sp>
      <p:sp>
        <p:nvSpPr>
          <p:cNvPr id="1060" name="Shape 1060"/>
          <p:cNvSpPr>
            <a:spLocks noGrp="1" noRot="1" noChangeAspect="1"/>
          </p:cNvSpPr>
          <p:nvPr>
            <p:ph type="sldImg" idx="2"/>
          </p:nvPr>
        </p:nvSpPr>
        <p:spPr>
          <a:xfrm>
            <a:off x="88900" y="744538"/>
            <a:ext cx="6619875" cy="37242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66538265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8"/>
        <p:cNvGrpSpPr/>
        <p:nvPr/>
      </p:nvGrpSpPr>
      <p:grpSpPr>
        <a:xfrm>
          <a:off x="0" y="0"/>
          <a:ext cx="0" cy="0"/>
          <a:chOff x="0" y="0"/>
          <a:chExt cx="0" cy="0"/>
        </a:xfrm>
      </p:grpSpPr>
      <p:sp>
        <p:nvSpPr>
          <p:cNvPr id="1059" name="Shape 1059"/>
          <p:cNvSpPr txBox="1">
            <a:spLocks noGrp="1"/>
          </p:cNvSpPr>
          <p:nvPr>
            <p:ph type="body" idx="1"/>
          </p:nvPr>
        </p:nvSpPr>
        <p:spPr>
          <a:xfrm>
            <a:off x="679769" y="4716662"/>
            <a:ext cx="5438139" cy="4468416"/>
          </a:xfrm>
          <a:prstGeom prst="rect">
            <a:avLst/>
          </a:prstGeom>
        </p:spPr>
        <p:txBody>
          <a:bodyPr lIns="91613" tIns="91613" rIns="91613" bIns="91613" anchor="ctr" anchorCtr="0">
            <a:noAutofit/>
          </a:bodyPr>
          <a:lstStyle/>
          <a:p>
            <a:endParaRPr/>
          </a:p>
        </p:txBody>
      </p:sp>
      <p:sp>
        <p:nvSpPr>
          <p:cNvPr id="1060" name="Shape 1060"/>
          <p:cNvSpPr>
            <a:spLocks noGrp="1" noRot="1" noChangeAspect="1"/>
          </p:cNvSpPr>
          <p:nvPr>
            <p:ph type="sldImg" idx="2"/>
          </p:nvPr>
        </p:nvSpPr>
        <p:spPr>
          <a:xfrm>
            <a:off x="88900" y="744538"/>
            <a:ext cx="6619875" cy="37242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958473452"/>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8"/>
        <p:cNvGrpSpPr/>
        <p:nvPr/>
      </p:nvGrpSpPr>
      <p:grpSpPr>
        <a:xfrm>
          <a:off x="0" y="0"/>
          <a:ext cx="0" cy="0"/>
          <a:chOff x="0" y="0"/>
          <a:chExt cx="0" cy="0"/>
        </a:xfrm>
      </p:grpSpPr>
      <p:sp>
        <p:nvSpPr>
          <p:cNvPr id="1009" name="Shape 1009"/>
          <p:cNvSpPr txBox="1">
            <a:spLocks noGrp="1"/>
          </p:cNvSpPr>
          <p:nvPr>
            <p:ph type="body" idx="1"/>
          </p:nvPr>
        </p:nvSpPr>
        <p:spPr>
          <a:xfrm>
            <a:off x="679769" y="4716662"/>
            <a:ext cx="5438139" cy="4468416"/>
          </a:xfrm>
          <a:prstGeom prst="rect">
            <a:avLst/>
          </a:prstGeom>
        </p:spPr>
        <p:txBody>
          <a:bodyPr lIns="91613" tIns="91613" rIns="91613" bIns="91613" anchor="ctr" anchorCtr="0">
            <a:noAutofit/>
          </a:bodyPr>
          <a:lstStyle/>
          <a:p>
            <a:endParaRPr/>
          </a:p>
        </p:txBody>
      </p:sp>
      <p:sp>
        <p:nvSpPr>
          <p:cNvPr id="1010" name="Shape 1010"/>
          <p:cNvSpPr>
            <a:spLocks noGrp="1" noRot="1" noChangeAspect="1"/>
          </p:cNvSpPr>
          <p:nvPr>
            <p:ph type="sldImg" idx="2"/>
          </p:nvPr>
        </p:nvSpPr>
        <p:spPr>
          <a:xfrm>
            <a:off x="88900" y="744538"/>
            <a:ext cx="6619875" cy="37242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44694782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4"/>
        <p:cNvGrpSpPr/>
        <p:nvPr/>
      </p:nvGrpSpPr>
      <p:grpSpPr>
        <a:xfrm>
          <a:off x="0" y="0"/>
          <a:ext cx="0" cy="0"/>
          <a:chOff x="0" y="0"/>
          <a:chExt cx="0" cy="0"/>
        </a:xfrm>
      </p:grpSpPr>
      <p:sp>
        <p:nvSpPr>
          <p:cNvPr id="965" name="Shape 965"/>
          <p:cNvSpPr txBox="1">
            <a:spLocks noGrp="1"/>
          </p:cNvSpPr>
          <p:nvPr>
            <p:ph type="body" idx="1"/>
          </p:nvPr>
        </p:nvSpPr>
        <p:spPr>
          <a:xfrm>
            <a:off x="679769" y="4716662"/>
            <a:ext cx="5438139" cy="4468416"/>
          </a:xfrm>
          <a:prstGeom prst="rect">
            <a:avLst/>
          </a:prstGeom>
        </p:spPr>
        <p:txBody>
          <a:bodyPr lIns="91613" tIns="91613" rIns="91613" bIns="91613" anchor="ctr" anchorCtr="0">
            <a:noAutofit/>
          </a:bodyPr>
          <a:lstStyle/>
          <a:p>
            <a:endParaRPr/>
          </a:p>
        </p:txBody>
      </p:sp>
      <p:sp>
        <p:nvSpPr>
          <p:cNvPr id="966" name="Shape 966"/>
          <p:cNvSpPr>
            <a:spLocks noGrp="1" noRot="1" noChangeAspect="1"/>
          </p:cNvSpPr>
          <p:nvPr>
            <p:ph type="sldImg" idx="2"/>
          </p:nvPr>
        </p:nvSpPr>
        <p:spPr>
          <a:xfrm>
            <a:off x="88900" y="744538"/>
            <a:ext cx="6619875" cy="37242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62092293"/>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5"/>
        <p:cNvGrpSpPr/>
        <p:nvPr/>
      </p:nvGrpSpPr>
      <p:grpSpPr>
        <a:xfrm>
          <a:off x="0" y="0"/>
          <a:ext cx="0" cy="0"/>
          <a:chOff x="0" y="0"/>
          <a:chExt cx="0" cy="0"/>
        </a:xfrm>
      </p:grpSpPr>
      <p:sp>
        <p:nvSpPr>
          <p:cNvPr id="1016" name="Shape 1016"/>
          <p:cNvSpPr txBox="1">
            <a:spLocks noGrp="1"/>
          </p:cNvSpPr>
          <p:nvPr>
            <p:ph type="body" idx="1"/>
          </p:nvPr>
        </p:nvSpPr>
        <p:spPr>
          <a:xfrm>
            <a:off x="679769" y="4716662"/>
            <a:ext cx="5438139" cy="4468416"/>
          </a:xfrm>
          <a:prstGeom prst="rect">
            <a:avLst/>
          </a:prstGeom>
        </p:spPr>
        <p:txBody>
          <a:bodyPr lIns="91613" tIns="91613" rIns="91613" bIns="91613" anchor="ctr" anchorCtr="0">
            <a:noAutofit/>
          </a:bodyPr>
          <a:lstStyle/>
          <a:p>
            <a:endParaRPr/>
          </a:p>
        </p:txBody>
      </p:sp>
      <p:sp>
        <p:nvSpPr>
          <p:cNvPr id="1017" name="Shape 1017"/>
          <p:cNvSpPr>
            <a:spLocks noGrp="1" noRot="1" noChangeAspect="1"/>
          </p:cNvSpPr>
          <p:nvPr>
            <p:ph type="sldImg" idx="2"/>
          </p:nvPr>
        </p:nvSpPr>
        <p:spPr>
          <a:xfrm>
            <a:off x="88900" y="744538"/>
            <a:ext cx="6619875" cy="37242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798291176"/>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8"/>
        <p:cNvGrpSpPr/>
        <p:nvPr/>
      </p:nvGrpSpPr>
      <p:grpSpPr>
        <a:xfrm>
          <a:off x="0" y="0"/>
          <a:ext cx="0" cy="0"/>
          <a:chOff x="0" y="0"/>
          <a:chExt cx="0" cy="0"/>
        </a:xfrm>
      </p:grpSpPr>
      <p:sp>
        <p:nvSpPr>
          <p:cNvPr id="1009" name="Shape 1009"/>
          <p:cNvSpPr txBox="1">
            <a:spLocks noGrp="1"/>
          </p:cNvSpPr>
          <p:nvPr>
            <p:ph type="body" idx="1"/>
          </p:nvPr>
        </p:nvSpPr>
        <p:spPr>
          <a:xfrm>
            <a:off x="679769" y="4716662"/>
            <a:ext cx="5438139" cy="4468416"/>
          </a:xfrm>
          <a:prstGeom prst="rect">
            <a:avLst/>
          </a:prstGeom>
        </p:spPr>
        <p:txBody>
          <a:bodyPr lIns="91613" tIns="91613" rIns="91613" bIns="91613" anchor="ctr" anchorCtr="0">
            <a:noAutofit/>
          </a:bodyPr>
          <a:lstStyle/>
          <a:p>
            <a:endParaRPr/>
          </a:p>
        </p:txBody>
      </p:sp>
      <p:sp>
        <p:nvSpPr>
          <p:cNvPr id="1010" name="Shape 1010"/>
          <p:cNvSpPr>
            <a:spLocks noGrp="1" noRot="1" noChangeAspect="1"/>
          </p:cNvSpPr>
          <p:nvPr>
            <p:ph type="sldImg" idx="2"/>
          </p:nvPr>
        </p:nvSpPr>
        <p:spPr>
          <a:xfrm>
            <a:off x="88900" y="744538"/>
            <a:ext cx="6619875" cy="37242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719405809"/>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8"/>
        <p:cNvGrpSpPr/>
        <p:nvPr/>
      </p:nvGrpSpPr>
      <p:grpSpPr>
        <a:xfrm>
          <a:off x="0" y="0"/>
          <a:ext cx="0" cy="0"/>
          <a:chOff x="0" y="0"/>
          <a:chExt cx="0" cy="0"/>
        </a:xfrm>
      </p:grpSpPr>
      <p:sp>
        <p:nvSpPr>
          <p:cNvPr id="1009" name="Shape 1009"/>
          <p:cNvSpPr txBox="1">
            <a:spLocks noGrp="1"/>
          </p:cNvSpPr>
          <p:nvPr>
            <p:ph type="body" idx="1"/>
          </p:nvPr>
        </p:nvSpPr>
        <p:spPr>
          <a:xfrm>
            <a:off x="679769" y="4716662"/>
            <a:ext cx="5438139" cy="4468416"/>
          </a:xfrm>
          <a:prstGeom prst="rect">
            <a:avLst/>
          </a:prstGeom>
        </p:spPr>
        <p:txBody>
          <a:bodyPr lIns="91613" tIns="91613" rIns="91613" bIns="91613" anchor="ctr" anchorCtr="0">
            <a:noAutofit/>
          </a:bodyPr>
          <a:lstStyle/>
          <a:p>
            <a:endParaRPr/>
          </a:p>
        </p:txBody>
      </p:sp>
      <p:sp>
        <p:nvSpPr>
          <p:cNvPr id="1010" name="Shape 1010"/>
          <p:cNvSpPr>
            <a:spLocks noGrp="1" noRot="1" noChangeAspect="1"/>
          </p:cNvSpPr>
          <p:nvPr>
            <p:ph type="sldImg" idx="2"/>
          </p:nvPr>
        </p:nvSpPr>
        <p:spPr>
          <a:xfrm>
            <a:off x="88900" y="744538"/>
            <a:ext cx="6619875" cy="37242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344175430"/>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8"/>
        <p:cNvGrpSpPr/>
        <p:nvPr/>
      </p:nvGrpSpPr>
      <p:grpSpPr>
        <a:xfrm>
          <a:off x="0" y="0"/>
          <a:ext cx="0" cy="0"/>
          <a:chOff x="0" y="0"/>
          <a:chExt cx="0" cy="0"/>
        </a:xfrm>
      </p:grpSpPr>
      <p:sp>
        <p:nvSpPr>
          <p:cNvPr id="1229" name="Shape 1229"/>
          <p:cNvSpPr txBox="1">
            <a:spLocks noGrp="1"/>
          </p:cNvSpPr>
          <p:nvPr>
            <p:ph type="body" idx="1"/>
          </p:nvPr>
        </p:nvSpPr>
        <p:spPr>
          <a:xfrm>
            <a:off x="679769" y="4716662"/>
            <a:ext cx="5438139" cy="4468416"/>
          </a:xfrm>
          <a:prstGeom prst="rect">
            <a:avLst/>
          </a:prstGeom>
        </p:spPr>
        <p:txBody>
          <a:bodyPr lIns="91613" tIns="91613" rIns="91613" bIns="91613" anchor="ctr" anchorCtr="0">
            <a:noAutofit/>
          </a:bodyPr>
          <a:lstStyle/>
          <a:p>
            <a:endParaRPr/>
          </a:p>
        </p:txBody>
      </p:sp>
      <p:sp>
        <p:nvSpPr>
          <p:cNvPr id="1230" name="Shape 1230"/>
          <p:cNvSpPr>
            <a:spLocks noGrp="1" noRot="1" noChangeAspect="1"/>
          </p:cNvSpPr>
          <p:nvPr>
            <p:ph type="sldImg" idx="2"/>
          </p:nvPr>
        </p:nvSpPr>
        <p:spPr>
          <a:xfrm>
            <a:off x="88900" y="744538"/>
            <a:ext cx="6619875" cy="37242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441070471"/>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9"/>
        <p:cNvGrpSpPr/>
        <p:nvPr/>
      </p:nvGrpSpPr>
      <p:grpSpPr>
        <a:xfrm>
          <a:off x="0" y="0"/>
          <a:ext cx="0" cy="0"/>
          <a:chOff x="0" y="0"/>
          <a:chExt cx="0" cy="0"/>
        </a:xfrm>
      </p:grpSpPr>
      <p:sp>
        <p:nvSpPr>
          <p:cNvPr id="1180" name="Shape 1180"/>
          <p:cNvSpPr txBox="1">
            <a:spLocks noGrp="1"/>
          </p:cNvSpPr>
          <p:nvPr>
            <p:ph type="body" idx="1"/>
          </p:nvPr>
        </p:nvSpPr>
        <p:spPr>
          <a:xfrm>
            <a:off x="679769" y="4716662"/>
            <a:ext cx="5438139" cy="4468416"/>
          </a:xfrm>
          <a:prstGeom prst="rect">
            <a:avLst/>
          </a:prstGeom>
        </p:spPr>
        <p:txBody>
          <a:bodyPr lIns="91613" tIns="91613" rIns="91613" bIns="91613" anchor="ctr" anchorCtr="0">
            <a:noAutofit/>
          </a:bodyPr>
          <a:lstStyle/>
          <a:p>
            <a:endParaRPr/>
          </a:p>
        </p:txBody>
      </p:sp>
      <p:sp>
        <p:nvSpPr>
          <p:cNvPr id="1181" name="Shape 1181"/>
          <p:cNvSpPr>
            <a:spLocks noGrp="1" noRot="1" noChangeAspect="1"/>
          </p:cNvSpPr>
          <p:nvPr>
            <p:ph type="sldImg" idx="2"/>
          </p:nvPr>
        </p:nvSpPr>
        <p:spPr>
          <a:xfrm>
            <a:off x="88900" y="744538"/>
            <a:ext cx="6619875" cy="37242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520456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txBox="1">
            <a:spLocks noGrp="1"/>
          </p:cNvSpPr>
          <p:nvPr>
            <p:ph type="body" idx="1"/>
          </p:nvPr>
        </p:nvSpPr>
        <p:spPr>
          <a:xfrm>
            <a:off x="679769" y="4716662"/>
            <a:ext cx="5438139" cy="4468416"/>
          </a:xfrm>
          <a:prstGeom prst="rect">
            <a:avLst/>
          </a:prstGeom>
        </p:spPr>
        <p:txBody>
          <a:bodyPr lIns="91613" tIns="91613" rIns="91613" bIns="91613" anchor="ctr" anchorCtr="0">
            <a:noAutofit/>
          </a:bodyPr>
          <a:lstStyle/>
          <a:p>
            <a:endParaRPr/>
          </a:p>
        </p:txBody>
      </p:sp>
      <p:sp>
        <p:nvSpPr>
          <p:cNvPr id="144" name="Shape 144"/>
          <p:cNvSpPr>
            <a:spLocks noGrp="1" noRot="1" noChangeAspect="1"/>
          </p:cNvSpPr>
          <p:nvPr>
            <p:ph type="sldImg" idx="2"/>
          </p:nvPr>
        </p:nvSpPr>
        <p:spPr>
          <a:xfrm>
            <a:off x="88900" y="744538"/>
            <a:ext cx="6619875" cy="37242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362051201"/>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2"/>
        <p:cNvGrpSpPr/>
        <p:nvPr/>
      </p:nvGrpSpPr>
      <p:grpSpPr>
        <a:xfrm>
          <a:off x="0" y="0"/>
          <a:ext cx="0" cy="0"/>
          <a:chOff x="0" y="0"/>
          <a:chExt cx="0" cy="0"/>
        </a:xfrm>
      </p:grpSpPr>
      <p:sp>
        <p:nvSpPr>
          <p:cNvPr id="1173" name="Shape 1173"/>
          <p:cNvSpPr txBox="1">
            <a:spLocks noGrp="1"/>
          </p:cNvSpPr>
          <p:nvPr>
            <p:ph type="body" idx="1"/>
          </p:nvPr>
        </p:nvSpPr>
        <p:spPr>
          <a:xfrm>
            <a:off x="679769" y="4716662"/>
            <a:ext cx="5438139" cy="4468416"/>
          </a:xfrm>
          <a:prstGeom prst="rect">
            <a:avLst/>
          </a:prstGeom>
        </p:spPr>
        <p:txBody>
          <a:bodyPr lIns="91613" tIns="91613" rIns="91613" bIns="91613" anchor="ctr" anchorCtr="0">
            <a:noAutofit/>
          </a:bodyPr>
          <a:lstStyle/>
          <a:p>
            <a:endParaRPr/>
          </a:p>
        </p:txBody>
      </p:sp>
      <p:sp>
        <p:nvSpPr>
          <p:cNvPr id="1174" name="Shape 1174"/>
          <p:cNvSpPr>
            <a:spLocks noGrp="1" noRot="1" noChangeAspect="1"/>
          </p:cNvSpPr>
          <p:nvPr>
            <p:ph type="sldImg" idx="2"/>
          </p:nvPr>
        </p:nvSpPr>
        <p:spPr>
          <a:xfrm>
            <a:off x="88900" y="744538"/>
            <a:ext cx="6619875" cy="37242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436472397"/>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0"/>
        <p:cNvGrpSpPr/>
        <p:nvPr/>
      </p:nvGrpSpPr>
      <p:grpSpPr>
        <a:xfrm>
          <a:off x="0" y="0"/>
          <a:ext cx="0" cy="0"/>
          <a:chOff x="0" y="0"/>
          <a:chExt cx="0" cy="0"/>
        </a:xfrm>
      </p:grpSpPr>
      <p:sp>
        <p:nvSpPr>
          <p:cNvPr id="1201" name="Shape 1201"/>
          <p:cNvSpPr txBox="1">
            <a:spLocks noGrp="1"/>
          </p:cNvSpPr>
          <p:nvPr>
            <p:ph type="body" idx="1"/>
          </p:nvPr>
        </p:nvSpPr>
        <p:spPr>
          <a:xfrm>
            <a:off x="679769" y="4716662"/>
            <a:ext cx="5438139" cy="4468416"/>
          </a:xfrm>
          <a:prstGeom prst="rect">
            <a:avLst/>
          </a:prstGeom>
        </p:spPr>
        <p:txBody>
          <a:bodyPr lIns="91613" tIns="91613" rIns="91613" bIns="91613" anchor="ctr" anchorCtr="0">
            <a:noAutofit/>
          </a:bodyPr>
          <a:lstStyle/>
          <a:p>
            <a:endParaRPr/>
          </a:p>
        </p:txBody>
      </p:sp>
      <p:sp>
        <p:nvSpPr>
          <p:cNvPr id="1202" name="Shape 1202"/>
          <p:cNvSpPr>
            <a:spLocks noGrp="1" noRot="1" noChangeAspect="1"/>
          </p:cNvSpPr>
          <p:nvPr>
            <p:ph type="sldImg" idx="2"/>
          </p:nvPr>
        </p:nvSpPr>
        <p:spPr>
          <a:xfrm>
            <a:off x="88900" y="744538"/>
            <a:ext cx="6619875" cy="37242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208464519"/>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0"/>
        <p:cNvGrpSpPr/>
        <p:nvPr/>
      </p:nvGrpSpPr>
      <p:grpSpPr>
        <a:xfrm>
          <a:off x="0" y="0"/>
          <a:ext cx="0" cy="0"/>
          <a:chOff x="0" y="0"/>
          <a:chExt cx="0" cy="0"/>
        </a:xfrm>
      </p:grpSpPr>
      <p:sp>
        <p:nvSpPr>
          <p:cNvPr id="1201" name="Shape 1201"/>
          <p:cNvSpPr txBox="1">
            <a:spLocks noGrp="1"/>
          </p:cNvSpPr>
          <p:nvPr>
            <p:ph type="body" idx="1"/>
          </p:nvPr>
        </p:nvSpPr>
        <p:spPr>
          <a:xfrm>
            <a:off x="679769" y="4716662"/>
            <a:ext cx="5438139" cy="4468416"/>
          </a:xfrm>
          <a:prstGeom prst="rect">
            <a:avLst/>
          </a:prstGeom>
        </p:spPr>
        <p:txBody>
          <a:bodyPr lIns="91613" tIns="91613" rIns="91613" bIns="91613" anchor="ctr" anchorCtr="0">
            <a:noAutofit/>
          </a:bodyPr>
          <a:lstStyle/>
          <a:p>
            <a:endParaRPr/>
          </a:p>
        </p:txBody>
      </p:sp>
      <p:sp>
        <p:nvSpPr>
          <p:cNvPr id="1202" name="Shape 1202"/>
          <p:cNvSpPr>
            <a:spLocks noGrp="1" noRot="1" noChangeAspect="1"/>
          </p:cNvSpPr>
          <p:nvPr>
            <p:ph type="sldImg" idx="2"/>
          </p:nvPr>
        </p:nvSpPr>
        <p:spPr>
          <a:xfrm>
            <a:off x="88900" y="744538"/>
            <a:ext cx="6619875" cy="37242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536347923"/>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6"/>
        <p:cNvGrpSpPr/>
        <p:nvPr/>
      </p:nvGrpSpPr>
      <p:grpSpPr>
        <a:xfrm>
          <a:off x="0" y="0"/>
          <a:ext cx="0" cy="0"/>
          <a:chOff x="0" y="0"/>
          <a:chExt cx="0" cy="0"/>
        </a:xfrm>
      </p:grpSpPr>
      <p:sp>
        <p:nvSpPr>
          <p:cNvPr id="1187" name="Shape 1187"/>
          <p:cNvSpPr txBox="1">
            <a:spLocks noGrp="1"/>
          </p:cNvSpPr>
          <p:nvPr>
            <p:ph type="body" idx="1"/>
          </p:nvPr>
        </p:nvSpPr>
        <p:spPr>
          <a:xfrm>
            <a:off x="679769" y="4716662"/>
            <a:ext cx="5438139" cy="4468416"/>
          </a:xfrm>
          <a:prstGeom prst="rect">
            <a:avLst/>
          </a:prstGeom>
        </p:spPr>
        <p:txBody>
          <a:bodyPr lIns="91613" tIns="91613" rIns="91613" bIns="91613" anchor="ctr" anchorCtr="0">
            <a:noAutofit/>
          </a:bodyPr>
          <a:lstStyle/>
          <a:p>
            <a:endParaRPr/>
          </a:p>
        </p:txBody>
      </p:sp>
      <p:sp>
        <p:nvSpPr>
          <p:cNvPr id="1188" name="Shape 1188"/>
          <p:cNvSpPr>
            <a:spLocks noGrp="1" noRot="1" noChangeAspect="1"/>
          </p:cNvSpPr>
          <p:nvPr>
            <p:ph type="sldImg" idx="2"/>
          </p:nvPr>
        </p:nvSpPr>
        <p:spPr>
          <a:xfrm>
            <a:off x="88900" y="744538"/>
            <a:ext cx="6619875" cy="37242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711175912"/>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6"/>
        <p:cNvGrpSpPr/>
        <p:nvPr/>
      </p:nvGrpSpPr>
      <p:grpSpPr>
        <a:xfrm>
          <a:off x="0" y="0"/>
          <a:ext cx="0" cy="0"/>
          <a:chOff x="0" y="0"/>
          <a:chExt cx="0" cy="0"/>
        </a:xfrm>
      </p:grpSpPr>
      <p:sp>
        <p:nvSpPr>
          <p:cNvPr id="1187" name="Shape 1187"/>
          <p:cNvSpPr txBox="1">
            <a:spLocks noGrp="1"/>
          </p:cNvSpPr>
          <p:nvPr>
            <p:ph type="body" idx="1"/>
          </p:nvPr>
        </p:nvSpPr>
        <p:spPr>
          <a:xfrm>
            <a:off x="679769" y="4716662"/>
            <a:ext cx="5438139" cy="4468416"/>
          </a:xfrm>
          <a:prstGeom prst="rect">
            <a:avLst/>
          </a:prstGeom>
        </p:spPr>
        <p:txBody>
          <a:bodyPr lIns="91613" tIns="91613" rIns="91613" bIns="91613" anchor="ctr" anchorCtr="0">
            <a:noAutofit/>
          </a:bodyPr>
          <a:lstStyle/>
          <a:p>
            <a:endParaRPr/>
          </a:p>
        </p:txBody>
      </p:sp>
      <p:sp>
        <p:nvSpPr>
          <p:cNvPr id="1188" name="Shape 1188"/>
          <p:cNvSpPr>
            <a:spLocks noGrp="1" noRot="1" noChangeAspect="1"/>
          </p:cNvSpPr>
          <p:nvPr>
            <p:ph type="sldImg" idx="2"/>
          </p:nvPr>
        </p:nvSpPr>
        <p:spPr>
          <a:xfrm>
            <a:off x="88900" y="744538"/>
            <a:ext cx="6619875" cy="37242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261306706"/>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9"/>
        <p:cNvGrpSpPr/>
        <p:nvPr/>
      </p:nvGrpSpPr>
      <p:grpSpPr>
        <a:xfrm>
          <a:off x="0" y="0"/>
          <a:ext cx="0" cy="0"/>
          <a:chOff x="0" y="0"/>
          <a:chExt cx="0" cy="0"/>
        </a:xfrm>
      </p:grpSpPr>
      <p:sp>
        <p:nvSpPr>
          <p:cNvPr id="1180" name="Shape 1180"/>
          <p:cNvSpPr txBox="1">
            <a:spLocks noGrp="1"/>
          </p:cNvSpPr>
          <p:nvPr>
            <p:ph type="body" idx="1"/>
          </p:nvPr>
        </p:nvSpPr>
        <p:spPr>
          <a:xfrm>
            <a:off x="679769" y="4716662"/>
            <a:ext cx="5438139" cy="4468416"/>
          </a:xfrm>
          <a:prstGeom prst="rect">
            <a:avLst/>
          </a:prstGeom>
        </p:spPr>
        <p:txBody>
          <a:bodyPr lIns="91613" tIns="91613" rIns="91613" bIns="91613" anchor="ctr" anchorCtr="0">
            <a:noAutofit/>
          </a:bodyPr>
          <a:lstStyle/>
          <a:p>
            <a:endParaRPr/>
          </a:p>
        </p:txBody>
      </p:sp>
      <p:sp>
        <p:nvSpPr>
          <p:cNvPr id="1181" name="Shape 1181"/>
          <p:cNvSpPr>
            <a:spLocks noGrp="1" noRot="1" noChangeAspect="1"/>
          </p:cNvSpPr>
          <p:nvPr>
            <p:ph type="sldImg" idx="2"/>
          </p:nvPr>
        </p:nvSpPr>
        <p:spPr>
          <a:xfrm>
            <a:off x="88900" y="744538"/>
            <a:ext cx="6619875" cy="37242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248757078"/>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8"/>
        <p:cNvGrpSpPr/>
        <p:nvPr/>
      </p:nvGrpSpPr>
      <p:grpSpPr>
        <a:xfrm>
          <a:off x="0" y="0"/>
          <a:ext cx="0" cy="0"/>
          <a:chOff x="0" y="0"/>
          <a:chExt cx="0" cy="0"/>
        </a:xfrm>
      </p:grpSpPr>
      <p:sp>
        <p:nvSpPr>
          <p:cNvPr id="1229" name="Shape 1229"/>
          <p:cNvSpPr txBox="1">
            <a:spLocks noGrp="1"/>
          </p:cNvSpPr>
          <p:nvPr>
            <p:ph type="body" idx="1"/>
          </p:nvPr>
        </p:nvSpPr>
        <p:spPr>
          <a:xfrm>
            <a:off x="679769" y="4716662"/>
            <a:ext cx="5438139" cy="4468416"/>
          </a:xfrm>
          <a:prstGeom prst="rect">
            <a:avLst/>
          </a:prstGeom>
        </p:spPr>
        <p:txBody>
          <a:bodyPr lIns="91613" tIns="91613" rIns="91613" bIns="91613" anchor="ctr" anchorCtr="0">
            <a:noAutofit/>
          </a:bodyPr>
          <a:lstStyle/>
          <a:p>
            <a:endParaRPr/>
          </a:p>
        </p:txBody>
      </p:sp>
      <p:sp>
        <p:nvSpPr>
          <p:cNvPr id="1230" name="Shape 1230"/>
          <p:cNvSpPr>
            <a:spLocks noGrp="1" noRot="1" noChangeAspect="1"/>
          </p:cNvSpPr>
          <p:nvPr>
            <p:ph type="sldImg" idx="2"/>
          </p:nvPr>
        </p:nvSpPr>
        <p:spPr>
          <a:xfrm>
            <a:off x="88900" y="744538"/>
            <a:ext cx="6619875" cy="37242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983942755"/>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8"/>
        <p:cNvGrpSpPr/>
        <p:nvPr/>
      </p:nvGrpSpPr>
      <p:grpSpPr>
        <a:xfrm>
          <a:off x="0" y="0"/>
          <a:ext cx="0" cy="0"/>
          <a:chOff x="0" y="0"/>
          <a:chExt cx="0" cy="0"/>
        </a:xfrm>
      </p:grpSpPr>
      <p:sp>
        <p:nvSpPr>
          <p:cNvPr id="1229" name="Shape 1229"/>
          <p:cNvSpPr txBox="1">
            <a:spLocks noGrp="1"/>
          </p:cNvSpPr>
          <p:nvPr>
            <p:ph type="body" idx="1"/>
          </p:nvPr>
        </p:nvSpPr>
        <p:spPr>
          <a:xfrm>
            <a:off x="679769" y="4716662"/>
            <a:ext cx="5438139" cy="4468416"/>
          </a:xfrm>
          <a:prstGeom prst="rect">
            <a:avLst/>
          </a:prstGeom>
        </p:spPr>
        <p:txBody>
          <a:bodyPr lIns="91613" tIns="91613" rIns="91613" bIns="91613" anchor="ctr" anchorCtr="0">
            <a:noAutofit/>
          </a:bodyPr>
          <a:lstStyle/>
          <a:p>
            <a:endParaRPr/>
          </a:p>
        </p:txBody>
      </p:sp>
      <p:sp>
        <p:nvSpPr>
          <p:cNvPr id="1230" name="Shape 1230"/>
          <p:cNvSpPr>
            <a:spLocks noGrp="1" noRot="1" noChangeAspect="1"/>
          </p:cNvSpPr>
          <p:nvPr>
            <p:ph type="sldImg" idx="2"/>
          </p:nvPr>
        </p:nvSpPr>
        <p:spPr>
          <a:xfrm>
            <a:off x="88900" y="744538"/>
            <a:ext cx="6619875" cy="37242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575587961"/>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0"/>
        <p:cNvGrpSpPr/>
        <p:nvPr/>
      </p:nvGrpSpPr>
      <p:grpSpPr>
        <a:xfrm>
          <a:off x="0" y="0"/>
          <a:ext cx="0" cy="0"/>
          <a:chOff x="0" y="0"/>
          <a:chExt cx="0" cy="0"/>
        </a:xfrm>
      </p:grpSpPr>
      <p:sp>
        <p:nvSpPr>
          <p:cNvPr id="1201" name="Shape 1201"/>
          <p:cNvSpPr txBox="1">
            <a:spLocks noGrp="1"/>
          </p:cNvSpPr>
          <p:nvPr>
            <p:ph type="body" idx="1"/>
          </p:nvPr>
        </p:nvSpPr>
        <p:spPr>
          <a:xfrm>
            <a:off x="679769" y="4716662"/>
            <a:ext cx="5438139" cy="4468416"/>
          </a:xfrm>
          <a:prstGeom prst="rect">
            <a:avLst/>
          </a:prstGeom>
        </p:spPr>
        <p:txBody>
          <a:bodyPr lIns="91613" tIns="91613" rIns="91613" bIns="91613" anchor="ctr" anchorCtr="0">
            <a:noAutofit/>
          </a:bodyPr>
          <a:lstStyle/>
          <a:p>
            <a:endParaRPr/>
          </a:p>
        </p:txBody>
      </p:sp>
      <p:sp>
        <p:nvSpPr>
          <p:cNvPr id="1202" name="Shape 1202"/>
          <p:cNvSpPr>
            <a:spLocks noGrp="1" noRot="1" noChangeAspect="1"/>
          </p:cNvSpPr>
          <p:nvPr>
            <p:ph type="sldImg" idx="2"/>
          </p:nvPr>
        </p:nvSpPr>
        <p:spPr>
          <a:xfrm>
            <a:off x="88900" y="744538"/>
            <a:ext cx="6619875" cy="37242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536166896"/>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8"/>
        <p:cNvGrpSpPr/>
        <p:nvPr/>
      </p:nvGrpSpPr>
      <p:grpSpPr>
        <a:xfrm>
          <a:off x="0" y="0"/>
          <a:ext cx="0" cy="0"/>
          <a:chOff x="0" y="0"/>
          <a:chExt cx="0" cy="0"/>
        </a:xfrm>
      </p:grpSpPr>
      <p:sp>
        <p:nvSpPr>
          <p:cNvPr id="1229" name="Shape 1229"/>
          <p:cNvSpPr txBox="1">
            <a:spLocks noGrp="1"/>
          </p:cNvSpPr>
          <p:nvPr>
            <p:ph type="body" idx="1"/>
          </p:nvPr>
        </p:nvSpPr>
        <p:spPr>
          <a:xfrm>
            <a:off x="679769" y="4716662"/>
            <a:ext cx="5438139" cy="4468416"/>
          </a:xfrm>
          <a:prstGeom prst="rect">
            <a:avLst/>
          </a:prstGeom>
        </p:spPr>
        <p:txBody>
          <a:bodyPr lIns="91613" tIns="91613" rIns="91613" bIns="91613" anchor="ctr" anchorCtr="0">
            <a:noAutofit/>
          </a:bodyPr>
          <a:lstStyle/>
          <a:p>
            <a:endParaRPr/>
          </a:p>
        </p:txBody>
      </p:sp>
      <p:sp>
        <p:nvSpPr>
          <p:cNvPr id="1230" name="Shape 1230"/>
          <p:cNvSpPr>
            <a:spLocks noGrp="1" noRot="1" noChangeAspect="1"/>
          </p:cNvSpPr>
          <p:nvPr>
            <p:ph type="sldImg" idx="2"/>
          </p:nvPr>
        </p:nvSpPr>
        <p:spPr>
          <a:xfrm>
            <a:off x="88900" y="744538"/>
            <a:ext cx="6619875" cy="37242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2800009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Naslovni slajd">
    <p:spTree>
      <p:nvGrpSpPr>
        <p:cNvPr id="1" name=""/>
        <p:cNvGrpSpPr/>
        <p:nvPr/>
      </p:nvGrpSpPr>
      <p:grpSpPr>
        <a:xfrm>
          <a:off x="0" y="0"/>
          <a:ext cx="0" cy="0"/>
          <a:chOff x="0" y="0"/>
          <a:chExt cx="0" cy="0"/>
        </a:xfrm>
      </p:grpSpPr>
      <p:pic>
        <p:nvPicPr>
          <p:cNvPr id="8" name="Slika 7">
            <a:extLst>
              <a:ext uri="{FF2B5EF4-FFF2-40B4-BE49-F238E27FC236}">
                <a16:creationId xmlns:a16="http://schemas.microsoft.com/office/drawing/2014/main" id="{D9815279-7D0A-4122-836F-5B3CAE50FEE9}"/>
              </a:ext>
            </a:extLst>
          </p:cNvPr>
          <p:cNvPicPr>
            <a:picLocks noChangeAspect="1"/>
          </p:cNvPicPr>
          <p:nvPr userDrawn="1"/>
        </p:nvPicPr>
        <p:blipFill rotWithShape="1">
          <a:blip r:embed="rId2"/>
          <a:srcRect l="4646" b="2461"/>
          <a:stretch/>
        </p:blipFill>
        <p:spPr>
          <a:xfrm>
            <a:off x="0" y="0"/>
            <a:ext cx="9144000" cy="5143500"/>
          </a:xfrm>
          <a:prstGeom prst="rect">
            <a:avLst/>
          </a:prstGeom>
        </p:spPr>
      </p:pic>
      <p:sp>
        <p:nvSpPr>
          <p:cNvPr id="2" name="Naslov 1">
            <a:extLst>
              <a:ext uri="{FF2B5EF4-FFF2-40B4-BE49-F238E27FC236}">
                <a16:creationId xmlns:a16="http://schemas.microsoft.com/office/drawing/2014/main" id="{EABCD6DC-F54F-4A69-8098-805FFA7BBFBB}"/>
              </a:ext>
            </a:extLst>
          </p:cNvPr>
          <p:cNvSpPr>
            <a:spLocks noGrp="1"/>
          </p:cNvSpPr>
          <p:nvPr>
            <p:ph type="ctrTitle"/>
          </p:nvPr>
        </p:nvSpPr>
        <p:spPr>
          <a:xfrm>
            <a:off x="1143000" y="841772"/>
            <a:ext cx="6858000" cy="1790700"/>
          </a:xfrm>
        </p:spPr>
        <p:txBody>
          <a:bodyPr anchor="b"/>
          <a:lstStyle>
            <a:lvl1pPr algn="ctr">
              <a:defRPr sz="4500" b="1">
                <a:solidFill>
                  <a:schemeClr val="accent2">
                    <a:lumMod val="75000"/>
                  </a:schemeClr>
                </a:solidFill>
                <a:effectLst>
                  <a:outerShdw blurRad="38100" dist="38100" dir="2700000" algn="tl">
                    <a:srgbClr val="000000">
                      <a:alpha val="43137"/>
                    </a:srgbClr>
                  </a:outerShdw>
                </a:effectLst>
              </a:defRPr>
            </a:lvl1pPr>
          </a:lstStyle>
          <a:p>
            <a:r>
              <a:rPr lang="hr-HR"/>
              <a:t>Kliknite da biste uredili stil naslova matrice</a:t>
            </a:r>
          </a:p>
        </p:txBody>
      </p:sp>
      <p:sp>
        <p:nvSpPr>
          <p:cNvPr id="3" name="Podnaslov 2">
            <a:extLst>
              <a:ext uri="{FF2B5EF4-FFF2-40B4-BE49-F238E27FC236}">
                <a16:creationId xmlns:a16="http://schemas.microsoft.com/office/drawing/2014/main" id="{AEB073FA-9AD8-4D8D-85E8-64F5B2B0D611}"/>
              </a:ext>
            </a:extLst>
          </p:cNvPr>
          <p:cNvSpPr>
            <a:spLocks noGrp="1"/>
          </p:cNvSpPr>
          <p:nvPr>
            <p:ph type="subTitle" idx="1"/>
          </p:nvPr>
        </p:nvSpPr>
        <p:spPr>
          <a:xfrm>
            <a:off x="1143000" y="2701528"/>
            <a:ext cx="6858000" cy="1241822"/>
          </a:xfrm>
        </p:spPr>
        <p:txBody>
          <a:bodyPr/>
          <a:lstStyle>
            <a:lvl1pPr marL="0" indent="0" algn="ctr">
              <a:buNone/>
              <a:defRPr sz="1800">
                <a:solidFill>
                  <a:schemeClr val="accent2">
                    <a:lumMod val="75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hr-HR"/>
              <a:t>Kliknite da biste uredili stil podnaslova matrice</a:t>
            </a:r>
          </a:p>
        </p:txBody>
      </p:sp>
      <p:sp>
        <p:nvSpPr>
          <p:cNvPr id="4" name="Rezervirano mjesto datuma 3">
            <a:extLst>
              <a:ext uri="{FF2B5EF4-FFF2-40B4-BE49-F238E27FC236}">
                <a16:creationId xmlns:a16="http://schemas.microsoft.com/office/drawing/2014/main" id="{B05CFF62-74A3-4152-AF87-3D295836065E}"/>
              </a:ext>
            </a:extLst>
          </p:cNvPr>
          <p:cNvSpPr>
            <a:spLocks noGrp="1"/>
          </p:cNvSpPr>
          <p:nvPr>
            <p:ph type="dt" sz="half" idx="10"/>
          </p:nvPr>
        </p:nvSpPr>
        <p:spPr/>
        <p:txBody>
          <a:bodyPr/>
          <a:lstStyle/>
          <a:p>
            <a:endParaRPr lang="hr-HR"/>
          </a:p>
        </p:txBody>
      </p:sp>
      <p:sp>
        <p:nvSpPr>
          <p:cNvPr id="5" name="Rezervirano mjesto podnožja 4">
            <a:extLst>
              <a:ext uri="{FF2B5EF4-FFF2-40B4-BE49-F238E27FC236}">
                <a16:creationId xmlns:a16="http://schemas.microsoft.com/office/drawing/2014/main" id="{6959EC1F-95C3-4EDB-A7A2-468DBB4F296C}"/>
              </a:ext>
            </a:extLst>
          </p:cNvPr>
          <p:cNvSpPr>
            <a:spLocks noGrp="1"/>
          </p:cNvSpPr>
          <p:nvPr>
            <p:ph type="ftr" sz="quarter" idx="11"/>
          </p:nvPr>
        </p:nvSpPr>
        <p:spPr/>
        <p:txBody>
          <a:bodyPr/>
          <a:lstStyle/>
          <a:p>
            <a:endParaRPr lang="hr-HR"/>
          </a:p>
        </p:txBody>
      </p:sp>
      <p:sp>
        <p:nvSpPr>
          <p:cNvPr id="6" name="Rezervirano mjesto broja slajda 5">
            <a:extLst>
              <a:ext uri="{FF2B5EF4-FFF2-40B4-BE49-F238E27FC236}">
                <a16:creationId xmlns:a16="http://schemas.microsoft.com/office/drawing/2014/main" id="{171F53B9-0B59-4084-9A60-8A1107A88404}"/>
              </a:ext>
            </a:extLst>
          </p:cNvPr>
          <p:cNvSpPr>
            <a:spLocks noGrp="1"/>
          </p:cNvSpPr>
          <p:nvPr>
            <p:ph type="sldNum" sz="quarter" idx="12"/>
          </p:nvPr>
        </p:nvSpPr>
        <p:spPr/>
        <p:txBody>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en" sz="1200" b="0" i="0" u="none" strike="noStrike" cap="none" baseline="0" smtClean="0">
                <a:solidFill>
                  <a:srgbClr val="898989"/>
                </a:solidFill>
                <a:latin typeface="Calibri"/>
                <a:ea typeface="Calibri"/>
                <a:cs typeface="Calibri"/>
                <a:sym typeface="Calibri"/>
              </a:rPr>
              <a:pPr marL="0" marR="0" lvl="0" indent="0" algn="r" rtl="0">
                <a:lnSpc>
                  <a:spcPct val="100000"/>
                </a:lnSpc>
                <a:spcBef>
                  <a:spcPts val="0"/>
                </a:spcBef>
                <a:spcAft>
                  <a:spcPts val="0"/>
                </a:spcAft>
                <a:buClr>
                  <a:srgbClr val="898989"/>
                </a:buClr>
                <a:buSzPct val="25000"/>
                <a:buFont typeface="Calibri"/>
                <a:buNone/>
              </a:pPr>
              <a:t>‹#›</a:t>
            </a:fld>
            <a:endParaRPr lang="en" sz="1200" b="0" i="0" u="none" strike="noStrike" cap="none" baseline="0">
              <a:solidFill>
                <a:srgbClr val="898989"/>
              </a:solidFill>
              <a:latin typeface="Calibri"/>
              <a:ea typeface="Calibri"/>
              <a:cs typeface="Calibri"/>
              <a:sym typeface="Calibri"/>
            </a:endParaRPr>
          </a:p>
        </p:txBody>
      </p:sp>
    </p:spTree>
    <p:extLst>
      <p:ext uri="{BB962C8B-B14F-4D97-AF65-F5344CB8AC3E}">
        <p14:creationId xmlns:p14="http://schemas.microsoft.com/office/powerpoint/2010/main" val="1450706319"/>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Naslov i okomiti tekst">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2B932A9-2AAA-4CB9-BA18-F40634BA60A4}"/>
              </a:ext>
            </a:extLst>
          </p:cNvPr>
          <p:cNvSpPr>
            <a:spLocks noGrp="1"/>
          </p:cNvSpPr>
          <p:nvPr>
            <p:ph type="title"/>
          </p:nvPr>
        </p:nvSpPr>
        <p:spPr/>
        <p:txBody>
          <a:bodyPr/>
          <a:lstStyle/>
          <a:p>
            <a:r>
              <a:rPr lang="hr-HR"/>
              <a:t>Kliknite da biste uredili stil naslova matrice</a:t>
            </a:r>
          </a:p>
        </p:txBody>
      </p:sp>
      <p:sp>
        <p:nvSpPr>
          <p:cNvPr id="3" name="Rezervirano mjesto okomitog teksta 2">
            <a:extLst>
              <a:ext uri="{FF2B5EF4-FFF2-40B4-BE49-F238E27FC236}">
                <a16:creationId xmlns:a16="http://schemas.microsoft.com/office/drawing/2014/main" id="{75973AA0-3BF5-4F79-A50A-BD11C2971A57}"/>
              </a:ext>
            </a:extLst>
          </p:cNvPr>
          <p:cNvSpPr>
            <a:spLocks noGrp="1"/>
          </p:cNvSpPr>
          <p:nvPr>
            <p:ph type="body" orient="vert" idx="1"/>
          </p:nvPr>
        </p:nvSpPr>
        <p:spPr/>
        <p:txBody>
          <a:bodyPr vert="eaVert"/>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4" name="Rezervirano mjesto datuma 3">
            <a:extLst>
              <a:ext uri="{FF2B5EF4-FFF2-40B4-BE49-F238E27FC236}">
                <a16:creationId xmlns:a16="http://schemas.microsoft.com/office/drawing/2014/main" id="{61944644-5440-4891-8496-E8C12D020A42}"/>
              </a:ext>
            </a:extLst>
          </p:cNvPr>
          <p:cNvSpPr>
            <a:spLocks noGrp="1"/>
          </p:cNvSpPr>
          <p:nvPr>
            <p:ph type="dt" sz="half" idx="10"/>
          </p:nvPr>
        </p:nvSpPr>
        <p:spPr/>
        <p:txBody>
          <a:bodyPr/>
          <a:lstStyle/>
          <a:p>
            <a:endParaRPr lang="hr-HR"/>
          </a:p>
        </p:txBody>
      </p:sp>
      <p:sp>
        <p:nvSpPr>
          <p:cNvPr id="5" name="Rezervirano mjesto podnožja 4">
            <a:extLst>
              <a:ext uri="{FF2B5EF4-FFF2-40B4-BE49-F238E27FC236}">
                <a16:creationId xmlns:a16="http://schemas.microsoft.com/office/drawing/2014/main" id="{F11AB670-EBFB-4EEF-BB64-F616153233A6}"/>
              </a:ext>
            </a:extLst>
          </p:cNvPr>
          <p:cNvSpPr>
            <a:spLocks noGrp="1"/>
          </p:cNvSpPr>
          <p:nvPr>
            <p:ph type="ftr" sz="quarter" idx="11"/>
          </p:nvPr>
        </p:nvSpPr>
        <p:spPr/>
        <p:txBody>
          <a:bodyPr/>
          <a:lstStyle/>
          <a:p>
            <a:endParaRPr lang="hr-HR"/>
          </a:p>
        </p:txBody>
      </p:sp>
      <p:sp>
        <p:nvSpPr>
          <p:cNvPr id="6" name="Rezervirano mjesto broja slajda 5">
            <a:extLst>
              <a:ext uri="{FF2B5EF4-FFF2-40B4-BE49-F238E27FC236}">
                <a16:creationId xmlns:a16="http://schemas.microsoft.com/office/drawing/2014/main" id="{F62E9B30-CE76-4157-815A-EBA749A5C7C9}"/>
              </a:ext>
            </a:extLst>
          </p:cNvPr>
          <p:cNvSpPr>
            <a:spLocks noGrp="1"/>
          </p:cNvSpPr>
          <p:nvPr>
            <p:ph type="sldNum" sz="quarter" idx="12"/>
          </p:nvPr>
        </p:nvSpPr>
        <p:spPr/>
        <p:txBody>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en" sz="1200" b="0" i="0" u="none" strike="noStrike" cap="none" baseline="0" smtClean="0">
                <a:solidFill>
                  <a:srgbClr val="898989"/>
                </a:solidFill>
                <a:latin typeface="Calibri"/>
                <a:ea typeface="Calibri"/>
                <a:cs typeface="Calibri"/>
                <a:sym typeface="Calibri"/>
              </a:rPr>
              <a:pPr marL="0" marR="0" lvl="0" indent="0" algn="r" rtl="0">
                <a:lnSpc>
                  <a:spcPct val="100000"/>
                </a:lnSpc>
                <a:spcBef>
                  <a:spcPts val="0"/>
                </a:spcBef>
                <a:spcAft>
                  <a:spcPts val="0"/>
                </a:spcAft>
                <a:buClr>
                  <a:srgbClr val="898989"/>
                </a:buClr>
                <a:buSzPct val="25000"/>
                <a:buFont typeface="Calibri"/>
                <a:buNone/>
              </a:pPr>
              <a:t>‹#›</a:t>
            </a:fld>
            <a:endParaRPr lang="en" sz="1200" b="0" i="0" u="none" strike="noStrike" cap="none" baseline="0">
              <a:solidFill>
                <a:srgbClr val="898989"/>
              </a:solidFill>
              <a:latin typeface="Calibri"/>
              <a:ea typeface="Calibri"/>
              <a:cs typeface="Calibri"/>
              <a:sym typeface="Calibri"/>
            </a:endParaRPr>
          </a:p>
        </p:txBody>
      </p:sp>
      <p:pic>
        <p:nvPicPr>
          <p:cNvPr id="7" name="Slika 6">
            <a:extLst>
              <a:ext uri="{FF2B5EF4-FFF2-40B4-BE49-F238E27FC236}">
                <a16:creationId xmlns:a16="http://schemas.microsoft.com/office/drawing/2014/main" id="{45660180-B1AA-480B-A41A-2CAE3FBA47B0}"/>
              </a:ext>
            </a:extLst>
          </p:cNvPr>
          <p:cNvPicPr>
            <a:picLocks noChangeAspect="1"/>
          </p:cNvPicPr>
          <p:nvPr userDrawn="1"/>
        </p:nvPicPr>
        <p:blipFill>
          <a:blip r:embed="rId2"/>
          <a:stretch>
            <a:fillRect/>
          </a:stretch>
        </p:blipFill>
        <p:spPr>
          <a:xfrm>
            <a:off x="8665633" y="0"/>
            <a:ext cx="478367" cy="609600"/>
          </a:xfrm>
          <a:prstGeom prst="rect">
            <a:avLst/>
          </a:prstGeom>
        </p:spPr>
      </p:pic>
    </p:spTree>
    <p:extLst>
      <p:ext uri="{BB962C8B-B14F-4D97-AF65-F5344CB8AC3E}">
        <p14:creationId xmlns:p14="http://schemas.microsoft.com/office/powerpoint/2010/main" val="220265388"/>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Okomiti naslov i tekst">
    <p:spTree>
      <p:nvGrpSpPr>
        <p:cNvPr id="1" name=""/>
        <p:cNvGrpSpPr/>
        <p:nvPr/>
      </p:nvGrpSpPr>
      <p:grpSpPr>
        <a:xfrm>
          <a:off x="0" y="0"/>
          <a:ext cx="0" cy="0"/>
          <a:chOff x="0" y="0"/>
          <a:chExt cx="0" cy="0"/>
        </a:xfrm>
      </p:grpSpPr>
      <p:sp>
        <p:nvSpPr>
          <p:cNvPr id="2" name="Okomiti naslov 1">
            <a:extLst>
              <a:ext uri="{FF2B5EF4-FFF2-40B4-BE49-F238E27FC236}">
                <a16:creationId xmlns:a16="http://schemas.microsoft.com/office/drawing/2014/main" id="{D02BD0FA-D5EC-4827-A96F-DBF437ADC7A2}"/>
              </a:ext>
            </a:extLst>
          </p:cNvPr>
          <p:cNvSpPr>
            <a:spLocks noGrp="1"/>
          </p:cNvSpPr>
          <p:nvPr>
            <p:ph type="title" orient="vert"/>
          </p:nvPr>
        </p:nvSpPr>
        <p:spPr>
          <a:xfrm>
            <a:off x="6543675" y="273844"/>
            <a:ext cx="1971675" cy="4358879"/>
          </a:xfrm>
        </p:spPr>
        <p:txBody>
          <a:bodyPr vert="eaVert"/>
          <a:lstStyle/>
          <a:p>
            <a:r>
              <a:rPr lang="hr-HR"/>
              <a:t>Kliknite da biste uredili stil naslova matrice</a:t>
            </a:r>
          </a:p>
        </p:txBody>
      </p:sp>
      <p:sp>
        <p:nvSpPr>
          <p:cNvPr id="3" name="Rezervirano mjesto okomitog teksta 2">
            <a:extLst>
              <a:ext uri="{FF2B5EF4-FFF2-40B4-BE49-F238E27FC236}">
                <a16:creationId xmlns:a16="http://schemas.microsoft.com/office/drawing/2014/main" id="{95800106-98B5-49BF-A4C7-111A0FE7986A}"/>
              </a:ext>
            </a:extLst>
          </p:cNvPr>
          <p:cNvSpPr>
            <a:spLocks noGrp="1"/>
          </p:cNvSpPr>
          <p:nvPr>
            <p:ph type="body" orient="vert" idx="1"/>
          </p:nvPr>
        </p:nvSpPr>
        <p:spPr>
          <a:xfrm>
            <a:off x="628650" y="273844"/>
            <a:ext cx="5800725" cy="4358879"/>
          </a:xfrm>
        </p:spPr>
        <p:txBody>
          <a:bodyPr vert="eaVert"/>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4" name="Rezervirano mjesto datuma 3">
            <a:extLst>
              <a:ext uri="{FF2B5EF4-FFF2-40B4-BE49-F238E27FC236}">
                <a16:creationId xmlns:a16="http://schemas.microsoft.com/office/drawing/2014/main" id="{96212118-00C4-495E-93F6-BC977C8ECDA2}"/>
              </a:ext>
            </a:extLst>
          </p:cNvPr>
          <p:cNvSpPr>
            <a:spLocks noGrp="1"/>
          </p:cNvSpPr>
          <p:nvPr>
            <p:ph type="dt" sz="half" idx="10"/>
          </p:nvPr>
        </p:nvSpPr>
        <p:spPr/>
        <p:txBody>
          <a:bodyPr/>
          <a:lstStyle/>
          <a:p>
            <a:endParaRPr lang="hr-HR"/>
          </a:p>
        </p:txBody>
      </p:sp>
      <p:sp>
        <p:nvSpPr>
          <p:cNvPr id="5" name="Rezervirano mjesto podnožja 4">
            <a:extLst>
              <a:ext uri="{FF2B5EF4-FFF2-40B4-BE49-F238E27FC236}">
                <a16:creationId xmlns:a16="http://schemas.microsoft.com/office/drawing/2014/main" id="{FA0ED5F0-02BA-466F-9045-136B156A2668}"/>
              </a:ext>
            </a:extLst>
          </p:cNvPr>
          <p:cNvSpPr>
            <a:spLocks noGrp="1"/>
          </p:cNvSpPr>
          <p:nvPr>
            <p:ph type="ftr" sz="quarter" idx="11"/>
          </p:nvPr>
        </p:nvSpPr>
        <p:spPr/>
        <p:txBody>
          <a:bodyPr/>
          <a:lstStyle/>
          <a:p>
            <a:endParaRPr lang="hr-HR"/>
          </a:p>
        </p:txBody>
      </p:sp>
      <p:sp>
        <p:nvSpPr>
          <p:cNvPr id="6" name="Rezervirano mjesto broja slajda 5">
            <a:extLst>
              <a:ext uri="{FF2B5EF4-FFF2-40B4-BE49-F238E27FC236}">
                <a16:creationId xmlns:a16="http://schemas.microsoft.com/office/drawing/2014/main" id="{04BDBB1C-BB2B-4E0B-AF86-EFD0A44687E8}"/>
              </a:ext>
            </a:extLst>
          </p:cNvPr>
          <p:cNvSpPr>
            <a:spLocks noGrp="1"/>
          </p:cNvSpPr>
          <p:nvPr>
            <p:ph type="sldNum" sz="quarter" idx="12"/>
          </p:nvPr>
        </p:nvSpPr>
        <p:spPr/>
        <p:txBody>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en" sz="1200" b="0" i="0" u="none" strike="noStrike" cap="none" baseline="0" smtClean="0">
                <a:solidFill>
                  <a:srgbClr val="898989"/>
                </a:solidFill>
                <a:latin typeface="Calibri"/>
                <a:ea typeface="Calibri"/>
                <a:cs typeface="Calibri"/>
                <a:sym typeface="Calibri"/>
              </a:rPr>
              <a:pPr marL="0" marR="0" lvl="0" indent="0" algn="r" rtl="0">
                <a:lnSpc>
                  <a:spcPct val="100000"/>
                </a:lnSpc>
                <a:spcBef>
                  <a:spcPts val="0"/>
                </a:spcBef>
                <a:spcAft>
                  <a:spcPts val="0"/>
                </a:spcAft>
                <a:buClr>
                  <a:srgbClr val="898989"/>
                </a:buClr>
                <a:buSzPct val="25000"/>
                <a:buFont typeface="Calibri"/>
                <a:buNone/>
              </a:pPr>
              <a:t>‹#›</a:t>
            </a:fld>
            <a:endParaRPr lang="en" sz="1200" b="0" i="0" u="none" strike="noStrike" cap="none" baseline="0">
              <a:solidFill>
                <a:srgbClr val="898989"/>
              </a:solidFill>
              <a:latin typeface="Calibri"/>
              <a:ea typeface="Calibri"/>
              <a:cs typeface="Calibri"/>
              <a:sym typeface="Calibri"/>
            </a:endParaRPr>
          </a:p>
        </p:txBody>
      </p:sp>
      <p:pic>
        <p:nvPicPr>
          <p:cNvPr id="7" name="Slika 6">
            <a:extLst>
              <a:ext uri="{FF2B5EF4-FFF2-40B4-BE49-F238E27FC236}">
                <a16:creationId xmlns:a16="http://schemas.microsoft.com/office/drawing/2014/main" id="{A9771DEF-C52F-45AB-83D0-FEE7222EFEDD}"/>
              </a:ext>
            </a:extLst>
          </p:cNvPr>
          <p:cNvPicPr>
            <a:picLocks noChangeAspect="1"/>
          </p:cNvPicPr>
          <p:nvPr userDrawn="1"/>
        </p:nvPicPr>
        <p:blipFill>
          <a:blip r:embed="rId2"/>
          <a:stretch>
            <a:fillRect/>
          </a:stretch>
        </p:blipFill>
        <p:spPr>
          <a:xfrm>
            <a:off x="8665633" y="0"/>
            <a:ext cx="478367" cy="609600"/>
          </a:xfrm>
          <a:prstGeom prst="rect">
            <a:avLst/>
          </a:prstGeom>
        </p:spPr>
      </p:pic>
    </p:spTree>
    <p:extLst>
      <p:ext uri="{BB962C8B-B14F-4D97-AF65-F5344CB8AC3E}">
        <p14:creationId xmlns:p14="http://schemas.microsoft.com/office/powerpoint/2010/main" val="3229150848"/>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Section Header w Pho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A99D1-0EB2-4F85-B3D4-6C023514AE78}"/>
              </a:ext>
            </a:extLst>
          </p:cNvPr>
          <p:cNvSpPr>
            <a:spLocks noGrp="1"/>
          </p:cNvSpPr>
          <p:nvPr>
            <p:ph type="title"/>
          </p:nvPr>
        </p:nvSpPr>
        <p:spPr>
          <a:xfrm>
            <a:off x="623888" y="1282304"/>
            <a:ext cx="7886700" cy="2139553"/>
          </a:xfrm>
        </p:spPr>
        <p:txBody>
          <a:bodyPr anchor="b"/>
          <a:lstStyle>
            <a:lvl1pPr>
              <a:defRPr sz="4500"/>
            </a:lvl1pPr>
          </a:lstStyle>
          <a:p>
            <a:r>
              <a:rPr lang="hr-HR"/>
              <a:t>Kliknite da biste uredili stil naslova matrice</a:t>
            </a:r>
            <a:endParaRPr lang="en-US"/>
          </a:p>
        </p:txBody>
      </p:sp>
      <p:sp>
        <p:nvSpPr>
          <p:cNvPr id="3" name="Text Placeholder 2">
            <a:extLst>
              <a:ext uri="{FF2B5EF4-FFF2-40B4-BE49-F238E27FC236}">
                <a16:creationId xmlns:a16="http://schemas.microsoft.com/office/drawing/2014/main" id="{CB55DBC6-1891-4D4E-9B5A-BDCEB78A6708}"/>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hr-HR"/>
              <a:t>Uredite stilove teksta matrice</a:t>
            </a:r>
          </a:p>
        </p:txBody>
      </p:sp>
      <p:sp>
        <p:nvSpPr>
          <p:cNvPr id="4" name="Date Placeholder 3">
            <a:extLst>
              <a:ext uri="{FF2B5EF4-FFF2-40B4-BE49-F238E27FC236}">
                <a16:creationId xmlns:a16="http://schemas.microsoft.com/office/drawing/2014/main" id="{B5AFBD2E-EA4D-44AC-A4BD-0C5AA171131C}"/>
              </a:ext>
            </a:extLst>
          </p:cNvPr>
          <p:cNvSpPr>
            <a:spLocks noGrp="1"/>
          </p:cNvSpPr>
          <p:nvPr>
            <p:ph type="dt" sz="half" idx="10"/>
          </p:nvPr>
        </p:nvSpPr>
        <p:spPr/>
        <p:txBody>
          <a:bodyPr/>
          <a:lstStyle/>
          <a:p>
            <a:endParaRPr lang="hr-HR"/>
          </a:p>
        </p:txBody>
      </p:sp>
      <p:sp>
        <p:nvSpPr>
          <p:cNvPr id="5" name="Footer Placeholder 4">
            <a:extLst>
              <a:ext uri="{FF2B5EF4-FFF2-40B4-BE49-F238E27FC236}">
                <a16:creationId xmlns:a16="http://schemas.microsoft.com/office/drawing/2014/main" id="{0D823A92-51DF-4C54-8C80-1CB70C893E2A}"/>
              </a:ext>
            </a:extLst>
          </p:cNvPr>
          <p:cNvSpPr>
            <a:spLocks noGrp="1"/>
          </p:cNvSpPr>
          <p:nvPr>
            <p:ph type="ftr" sz="quarter" idx="11"/>
          </p:nvPr>
        </p:nvSpPr>
        <p:spPr/>
        <p:txBody>
          <a:bodyPr/>
          <a:lstStyle/>
          <a:p>
            <a:endParaRPr lang="hr-HR"/>
          </a:p>
        </p:txBody>
      </p:sp>
      <p:sp>
        <p:nvSpPr>
          <p:cNvPr id="6" name="Slide Number Placeholder 5">
            <a:extLst>
              <a:ext uri="{FF2B5EF4-FFF2-40B4-BE49-F238E27FC236}">
                <a16:creationId xmlns:a16="http://schemas.microsoft.com/office/drawing/2014/main" id="{51992B16-E765-430F-BC89-DE8C329489FD}"/>
              </a:ext>
            </a:extLst>
          </p:cNvPr>
          <p:cNvSpPr>
            <a:spLocks noGrp="1"/>
          </p:cNvSpPr>
          <p:nvPr>
            <p:ph type="sldNum" sz="quarter" idx="12"/>
          </p:nvPr>
        </p:nvSpPr>
        <p:spPr/>
        <p:txBody>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en" sz="1200" b="0" i="0" u="none" strike="noStrike" cap="none" baseline="0" smtClean="0">
                <a:solidFill>
                  <a:srgbClr val="898989"/>
                </a:solidFill>
                <a:latin typeface="Calibri"/>
                <a:ea typeface="Calibri"/>
                <a:cs typeface="Calibri"/>
                <a:sym typeface="Calibri"/>
              </a:rPr>
              <a:pPr marL="0" marR="0" lvl="0" indent="0" algn="r" rtl="0">
                <a:lnSpc>
                  <a:spcPct val="100000"/>
                </a:lnSpc>
                <a:spcBef>
                  <a:spcPts val="0"/>
                </a:spcBef>
                <a:spcAft>
                  <a:spcPts val="0"/>
                </a:spcAft>
                <a:buClr>
                  <a:srgbClr val="898989"/>
                </a:buClr>
                <a:buSzPct val="25000"/>
                <a:buFont typeface="Calibri"/>
                <a:buNone/>
              </a:pPr>
              <a:t>‹#›</a:t>
            </a:fld>
            <a:endParaRPr lang="en" sz="1200" b="0" i="0" u="none" strike="noStrike" cap="none" baseline="0">
              <a:solidFill>
                <a:srgbClr val="898989"/>
              </a:solidFill>
              <a:latin typeface="Calibri"/>
              <a:ea typeface="Calibri"/>
              <a:cs typeface="Calibri"/>
              <a:sym typeface="Calibri"/>
            </a:endParaRPr>
          </a:p>
        </p:txBody>
      </p:sp>
      <p:sp>
        <p:nvSpPr>
          <p:cNvPr id="30" name="Picture Placeholder 29">
            <a:extLst>
              <a:ext uri="{FF2B5EF4-FFF2-40B4-BE49-F238E27FC236}">
                <a16:creationId xmlns:a16="http://schemas.microsoft.com/office/drawing/2014/main" id="{5E753932-AFD4-4105-9EE3-5F7970C933DA}"/>
              </a:ext>
            </a:extLst>
          </p:cNvPr>
          <p:cNvSpPr>
            <a:spLocks noGrp="1"/>
          </p:cNvSpPr>
          <p:nvPr>
            <p:ph type="pic" sz="quarter" idx="13"/>
          </p:nvPr>
        </p:nvSpPr>
        <p:spPr>
          <a:xfrm>
            <a:off x="5123539" y="0"/>
            <a:ext cx="4020463" cy="2731677"/>
          </a:xfrm>
          <a:custGeom>
            <a:avLst/>
            <a:gdLst>
              <a:gd name="connsiteX0" fmla="*/ 320472 w 5360617"/>
              <a:gd name="connsiteY0" fmla="*/ 0 h 3642236"/>
              <a:gd name="connsiteX1" fmla="*/ 5360617 w 5360617"/>
              <a:gd name="connsiteY1" fmla="*/ 0 h 3642236"/>
              <a:gd name="connsiteX2" fmla="*/ 5360617 w 5360617"/>
              <a:gd name="connsiteY2" fmla="*/ 3227025 h 3642236"/>
              <a:gd name="connsiteX3" fmla="*/ 5351732 w 5360617"/>
              <a:gd name="connsiteY3" fmla="*/ 3232995 h 3642236"/>
              <a:gd name="connsiteX4" fmla="*/ 4028504 w 5360617"/>
              <a:gd name="connsiteY4" fmla="*/ 3642236 h 3642236"/>
              <a:gd name="connsiteX5" fmla="*/ 0 w 5360617"/>
              <a:gd name="connsiteY5" fmla="*/ 624863 h 3642236"/>
              <a:gd name="connsiteX6" fmla="*/ 286013 w 5360617"/>
              <a:gd name="connsiteY6" fmla="*/ 23255 h 3642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60617" h="3642236">
                <a:moveTo>
                  <a:pt x="320472" y="0"/>
                </a:moveTo>
                <a:lnTo>
                  <a:pt x="5360617" y="0"/>
                </a:lnTo>
                <a:lnTo>
                  <a:pt x="5360617" y="3227025"/>
                </a:lnTo>
                <a:lnTo>
                  <a:pt x="5351732" y="3232995"/>
                </a:lnTo>
                <a:cubicBezTo>
                  <a:pt x="4933670" y="3488463"/>
                  <a:pt x="4475851" y="3642236"/>
                  <a:pt x="4028504" y="3642236"/>
                </a:cubicBezTo>
                <a:cubicBezTo>
                  <a:pt x="2596996" y="3642236"/>
                  <a:pt x="0" y="2067594"/>
                  <a:pt x="0" y="624863"/>
                </a:cubicBezTo>
                <a:cubicBezTo>
                  <a:pt x="0" y="354352"/>
                  <a:pt x="105767" y="161846"/>
                  <a:pt x="286013" y="23255"/>
                </a:cubicBezTo>
                <a:close/>
              </a:path>
            </a:pathLst>
          </a:custGeom>
        </p:spPr>
        <p:txBody>
          <a:bodyPr wrap="square" tIns="1097280">
            <a:noAutofit/>
          </a:bodyPr>
          <a:lstStyle>
            <a:lvl1pPr algn="ctr">
              <a:defRPr/>
            </a:lvl1pPr>
          </a:lstStyle>
          <a:p>
            <a:r>
              <a:rPr lang="hr-HR"/>
              <a:t>Kliknite ikonu da biste dodali  sliku</a:t>
            </a:r>
            <a:endParaRPr lang="en-US"/>
          </a:p>
        </p:txBody>
      </p:sp>
      <p:pic>
        <p:nvPicPr>
          <p:cNvPr id="13" name="Slika 12">
            <a:extLst>
              <a:ext uri="{FF2B5EF4-FFF2-40B4-BE49-F238E27FC236}">
                <a16:creationId xmlns:a16="http://schemas.microsoft.com/office/drawing/2014/main" id="{BB899BCC-B511-4614-B89F-8FD5198934DC}"/>
              </a:ext>
            </a:extLst>
          </p:cNvPr>
          <p:cNvPicPr>
            <a:picLocks noChangeAspect="1"/>
          </p:cNvPicPr>
          <p:nvPr userDrawn="1"/>
        </p:nvPicPr>
        <p:blipFill>
          <a:blip r:embed="rId2"/>
          <a:stretch>
            <a:fillRect/>
          </a:stretch>
        </p:blipFill>
        <p:spPr>
          <a:xfrm>
            <a:off x="8665633" y="0"/>
            <a:ext cx="478367" cy="609600"/>
          </a:xfrm>
          <a:prstGeom prst="rect">
            <a:avLst/>
          </a:prstGeom>
        </p:spPr>
      </p:pic>
    </p:spTree>
    <p:extLst>
      <p:ext uri="{BB962C8B-B14F-4D97-AF65-F5344CB8AC3E}">
        <p14:creationId xmlns:p14="http://schemas.microsoft.com/office/powerpoint/2010/main" val="4061567622"/>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Title and Content w Numb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2BE77-6C43-40AD-ABCF-E64E36A513F3}"/>
              </a:ext>
            </a:extLst>
          </p:cNvPr>
          <p:cNvSpPr>
            <a:spLocks noGrp="1"/>
          </p:cNvSpPr>
          <p:nvPr>
            <p:ph type="title"/>
          </p:nvPr>
        </p:nvSpPr>
        <p:spPr>
          <a:xfrm>
            <a:off x="2193953" y="102394"/>
            <a:ext cx="6321397" cy="849176"/>
          </a:xfrm>
        </p:spPr>
        <p:txBody>
          <a:bodyPr>
            <a:normAutofit/>
          </a:bodyPr>
          <a:lstStyle>
            <a:lvl1pPr>
              <a:defRPr sz="3300"/>
            </a:lvl1pPr>
          </a:lstStyle>
          <a:p>
            <a:r>
              <a:rPr lang="hr-HR"/>
              <a:t>Kliknite da biste uredili stil naslova matrice</a:t>
            </a:r>
            <a:endParaRPr lang="en-US"/>
          </a:p>
        </p:txBody>
      </p:sp>
      <p:sp>
        <p:nvSpPr>
          <p:cNvPr id="3" name="Content Placeholder 2">
            <a:extLst>
              <a:ext uri="{FF2B5EF4-FFF2-40B4-BE49-F238E27FC236}">
                <a16:creationId xmlns:a16="http://schemas.microsoft.com/office/drawing/2014/main" id="{BE762276-1662-4EB6-B7CB-4BCCA4334D09}"/>
              </a:ext>
            </a:extLst>
          </p:cNvPr>
          <p:cNvSpPr>
            <a:spLocks noGrp="1"/>
          </p:cNvSpPr>
          <p:nvPr>
            <p:ph idx="1"/>
          </p:nvPr>
        </p:nvSpPr>
        <p:spPr>
          <a:xfrm>
            <a:off x="628650" y="1545637"/>
            <a:ext cx="7886700" cy="3087086"/>
          </a:xfrm>
        </p:spPr>
        <p:txBody>
          <a:bodyPr>
            <a:normAutofit/>
          </a:bodyPr>
          <a:lstStyle>
            <a:lvl1pPr marL="427435" indent="-427435">
              <a:spcAft>
                <a:spcPts val="900"/>
              </a:spcAft>
              <a:buFontTx/>
              <a:buBlip>
                <a:blip r:embed="rId2"/>
              </a:buBlip>
              <a:tabLst>
                <a:tab pos="685800" algn="l"/>
              </a:tabLst>
              <a:defRPr sz="2700"/>
            </a:lvl1pPr>
            <a:lvl2pPr marL="514350" indent="-171450">
              <a:spcAft>
                <a:spcPts val="900"/>
              </a:spcAft>
              <a:buFontTx/>
              <a:buBlip>
                <a:blip r:embed="rId2"/>
              </a:buBlip>
              <a:tabLst>
                <a:tab pos="685800" algn="l"/>
              </a:tabLst>
              <a:defRPr sz="2400"/>
            </a:lvl2pPr>
            <a:lvl3pPr marL="857250" indent="-171450">
              <a:spcAft>
                <a:spcPts val="900"/>
              </a:spcAft>
              <a:buFontTx/>
              <a:buBlip>
                <a:blip r:embed="rId2"/>
              </a:buBlip>
              <a:tabLst>
                <a:tab pos="685800" algn="l"/>
              </a:tabLst>
              <a:defRPr sz="2100"/>
            </a:lvl3pPr>
            <a:lvl4pPr marL="1200150" indent="-171450">
              <a:spcAft>
                <a:spcPts val="900"/>
              </a:spcAft>
              <a:buFontTx/>
              <a:buBlip>
                <a:blip r:embed="rId2"/>
              </a:buBlip>
              <a:tabLst>
                <a:tab pos="685800" algn="l"/>
              </a:tabLst>
              <a:defRPr sz="1800"/>
            </a:lvl4pPr>
            <a:lvl5pPr marL="1543050" indent="-171450">
              <a:spcAft>
                <a:spcPts val="900"/>
              </a:spcAft>
              <a:buFontTx/>
              <a:buBlip>
                <a:blip r:embed="rId2"/>
              </a:buBlip>
              <a:tabLst>
                <a:tab pos="685800" algn="l"/>
              </a:tabLst>
              <a:defRPr sz="1800"/>
            </a:lvl5p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a:p>
        </p:txBody>
      </p:sp>
      <p:sp>
        <p:nvSpPr>
          <p:cNvPr id="4" name="Date Placeholder 3">
            <a:extLst>
              <a:ext uri="{FF2B5EF4-FFF2-40B4-BE49-F238E27FC236}">
                <a16:creationId xmlns:a16="http://schemas.microsoft.com/office/drawing/2014/main" id="{99216D0A-CC06-4975-A732-F53359E90DB7}"/>
              </a:ext>
            </a:extLst>
          </p:cNvPr>
          <p:cNvSpPr>
            <a:spLocks noGrp="1"/>
          </p:cNvSpPr>
          <p:nvPr>
            <p:ph type="dt" sz="half" idx="10"/>
          </p:nvPr>
        </p:nvSpPr>
        <p:spPr/>
        <p:txBody>
          <a:bodyPr/>
          <a:lstStyle/>
          <a:p>
            <a:endParaRPr lang="hr-HR"/>
          </a:p>
        </p:txBody>
      </p:sp>
      <p:sp>
        <p:nvSpPr>
          <p:cNvPr id="5" name="Footer Placeholder 4">
            <a:extLst>
              <a:ext uri="{FF2B5EF4-FFF2-40B4-BE49-F238E27FC236}">
                <a16:creationId xmlns:a16="http://schemas.microsoft.com/office/drawing/2014/main" id="{81154B79-E7FE-48ED-B0DA-7D78B70358EB}"/>
              </a:ext>
            </a:extLst>
          </p:cNvPr>
          <p:cNvSpPr>
            <a:spLocks noGrp="1"/>
          </p:cNvSpPr>
          <p:nvPr>
            <p:ph type="ftr" sz="quarter" idx="11"/>
          </p:nvPr>
        </p:nvSpPr>
        <p:spPr/>
        <p:txBody>
          <a:bodyPr/>
          <a:lstStyle/>
          <a:p>
            <a:endParaRPr lang="hr-HR"/>
          </a:p>
        </p:txBody>
      </p:sp>
      <p:sp>
        <p:nvSpPr>
          <p:cNvPr id="6" name="Slide Number Placeholder 5">
            <a:extLst>
              <a:ext uri="{FF2B5EF4-FFF2-40B4-BE49-F238E27FC236}">
                <a16:creationId xmlns:a16="http://schemas.microsoft.com/office/drawing/2014/main" id="{7E6E6126-25F8-4B03-BBC1-DF5D33FFE17F}"/>
              </a:ext>
            </a:extLst>
          </p:cNvPr>
          <p:cNvSpPr>
            <a:spLocks noGrp="1"/>
          </p:cNvSpPr>
          <p:nvPr>
            <p:ph type="sldNum" sz="quarter" idx="12"/>
          </p:nvPr>
        </p:nvSpPr>
        <p:spPr/>
        <p:txBody>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en" sz="1200" b="0" i="0" u="none" strike="noStrike" cap="none" baseline="0" smtClean="0">
                <a:solidFill>
                  <a:srgbClr val="898989"/>
                </a:solidFill>
                <a:latin typeface="Calibri"/>
                <a:ea typeface="Calibri"/>
                <a:cs typeface="Calibri"/>
                <a:sym typeface="Calibri"/>
              </a:rPr>
              <a:pPr marL="0" marR="0" lvl="0" indent="0" algn="r" rtl="0">
                <a:lnSpc>
                  <a:spcPct val="100000"/>
                </a:lnSpc>
                <a:spcBef>
                  <a:spcPts val="0"/>
                </a:spcBef>
                <a:spcAft>
                  <a:spcPts val="0"/>
                </a:spcAft>
                <a:buClr>
                  <a:srgbClr val="898989"/>
                </a:buClr>
                <a:buSzPct val="25000"/>
                <a:buFont typeface="Calibri"/>
                <a:buNone/>
              </a:pPr>
              <a:t>‹#›</a:t>
            </a:fld>
            <a:endParaRPr lang="en" sz="1200" b="0" i="0" u="none" strike="noStrike" cap="none" baseline="0">
              <a:solidFill>
                <a:srgbClr val="898989"/>
              </a:solidFill>
              <a:latin typeface="Calibri"/>
              <a:ea typeface="Calibri"/>
              <a:cs typeface="Calibri"/>
              <a:sym typeface="Calibri"/>
            </a:endParaRPr>
          </a:p>
        </p:txBody>
      </p:sp>
      <p:pic>
        <p:nvPicPr>
          <p:cNvPr id="13" name="Slika 12">
            <a:extLst>
              <a:ext uri="{FF2B5EF4-FFF2-40B4-BE49-F238E27FC236}">
                <a16:creationId xmlns:a16="http://schemas.microsoft.com/office/drawing/2014/main" id="{74DB5318-2768-4846-B19D-BDD54E88F96E}"/>
              </a:ext>
            </a:extLst>
          </p:cNvPr>
          <p:cNvPicPr>
            <a:picLocks noChangeAspect="1"/>
          </p:cNvPicPr>
          <p:nvPr userDrawn="1"/>
        </p:nvPicPr>
        <p:blipFill>
          <a:blip r:embed="rId3"/>
          <a:stretch>
            <a:fillRect/>
          </a:stretch>
        </p:blipFill>
        <p:spPr>
          <a:xfrm>
            <a:off x="8665633" y="0"/>
            <a:ext cx="478367" cy="609600"/>
          </a:xfrm>
          <a:prstGeom prst="rect">
            <a:avLst/>
          </a:prstGeom>
        </p:spPr>
      </p:pic>
    </p:spTree>
    <p:extLst>
      <p:ext uri="{BB962C8B-B14F-4D97-AF65-F5344CB8AC3E}">
        <p14:creationId xmlns:p14="http://schemas.microsoft.com/office/powerpoint/2010/main" val="3173458254"/>
      </p:ext>
    </p:extLst>
  </p:cSld>
  <p:clrMapOvr>
    <a:masterClrMapping/>
  </p:clrMapOvr>
  <p:hf sldNum="0" hdr="0" ftr="0" dt="0"/>
  <p:extLst mod="1">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bl">
  <p:cSld name="Naslov i tablica">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675216" y="180975"/>
            <a:ext cx="8229600" cy="857250"/>
          </a:xfrm>
          <a:prstGeom prst="rect">
            <a:avLst/>
          </a:prstGeom>
          <a:noFill/>
          <a:ln>
            <a:noFill/>
          </a:ln>
        </p:spPr>
        <p:txBody>
          <a:bodyPr lIns="91425" tIns="91425" rIns="91425" bIns="91425" anchor="ctr" anchorCtr="0"/>
          <a:lstStyle>
            <a:lvl1pPr algn="l" rtl="0">
              <a:lnSpc>
                <a:spcPct val="90000"/>
              </a:lnSpc>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3" name="Shape 33"/>
          <p:cNvSpPr txBox="1">
            <a:spLocks noGrp="1"/>
          </p:cNvSpPr>
          <p:nvPr>
            <p:ph type="dt" idx="10"/>
          </p:nvPr>
        </p:nvSpPr>
        <p:spPr>
          <a:xfrm>
            <a:off x="628650" y="4767262"/>
            <a:ext cx="2057400" cy="273843"/>
          </a:xfrm>
          <a:prstGeom prst="rect">
            <a:avLst/>
          </a:prstGeom>
          <a:noFill/>
          <a:ln>
            <a:noFill/>
          </a:ln>
        </p:spPr>
        <p:txBody>
          <a:bodyPr lIns="91425" tIns="91425" rIns="91425" bIns="91425" anchor="ctr" anchorCtr="0"/>
          <a:lstStyle>
            <a:lvl1pPr marL="0" marR="0" indent="0" algn="l" rtl="0">
              <a:spcBef>
                <a:spcPts val="0"/>
              </a:spcBef>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34" name="Shape 34"/>
          <p:cNvSpPr txBox="1">
            <a:spLocks noGrp="1"/>
          </p:cNvSpPr>
          <p:nvPr>
            <p:ph type="ftr" idx="11"/>
          </p:nvPr>
        </p:nvSpPr>
        <p:spPr>
          <a:xfrm>
            <a:off x="3028950" y="4767262"/>
            <a:ext cx="3086099" cy="273843"/>
          </a:xfrm>
          <a:prstGeom prst="rect">
            <a:avLst/>
          </a:prstGeom>
          <a:noFill/>
          <a:ln>
            <a:noFill/>
          </a:ln>
        </p:spPr>
        <p:txBody>
          <a:bodyPr lIns="91425" tIns="91425" rIns="91425" bIns="91425" anchor="ctr" anchorCtr="0"/>
          <a:lstStyle>
            <a:lvl1pPr marL="0" marR="0" indent="0" algn="l" rtl="0">
              <a:spcBef>
                <a:spcPts val="0"/>
              </a:spcBef>
              <a:defRPr/>
            </a:lvl1pPr>
            <a:lvl2pPr marL="342900" marR="0" indent="0" algn="l" rtl="0">
              <a:spcBef>
                <a:spcPts val="0"/>
              </a:spcBef>
              <a:defRPr/>
            </a:lvl2pPr>
            <a:lvl3pPr marL="685800" marR="0" indent="0" algn="l" rtl="0">
              <a:spcBef>
                <a:spcPts val="0"/>
              </a:spcBef>
              <a:defRPr/>
            </a:lvl3pPr>
            <a:lvl4pPr marL="1028700" marR="0" indent="0" algn="l" rtl="0">
              <a:spcBef>
                <a:spcPts val="0"/>
              </a:spcBef>
              <a:defRPr/>
            </a:lvl4pPr>
            <a:lvl5pPr marL="1371600" marR="0" indent="0" algn="l" rtl="0">
              <a:spcBef>
                <a:spcPts val="0"/>
              </a:spcBef>
              <a:defRPr/>
            </a:lvl5pPr>
            <a:lvl6pPr marL="1714500" marR="0" indent="0" algn="l" rtl="0">
              <a:spcBef>
                <a:spcPts val="0"/>
              </a:spcBef>
              <a:defRPr/>
            </a:lvl6pPr>
            <a:lvl7pPr marL="2057400" marR="0" indent="0" algn="l" rtl="0">
              <a:spcBef>
                <a:spcPts val="0"/>
              </a:spcBef>
              <a:defRPr/>
            </a:lvl7pPr>
            <a:lvl8pPr marL="2400300" marR="0" indent="0" algn="l" rtl="0">
              <a:spcBef>
                <a:spcPts val="0"/>
              </a:spcBef>
              <a:defRPr/>
            </a:lvl8pPr>
            <a:lvl9pPr marL="2743200" marR="0" indent="0" algn="l" rtl="0">
              <a:spcBef>
                <a:spcPts val="0"/>
              </a:spcBef>
              <a:defRPr/>
            </a:lvl9pPr>
          </a:lstStyle>
          <a:p>
            <a:endParaRPr/>
          </a:p>
        </p:txBody>
      </p:sp>
      <p:sp>
        <p:nvSpPr>
          <p:cNvPr id="35" name="Shape 35"/>
          <p:cNvSpPr txBox="1">
            <a:spLocks noGrp="1"/>
          </p:cNvSpPr>
          <p:nvPr>
            <p:ph type="sldNum" idx="12"/>
          </p:nvPr>
        </p:nvSpPr>
        <p:spPr>
          <a:xfrm>
            <a:off x="6457950" y="4767262"/>
            <a:ext cx="2057400" cy="273843"/>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Arial"/>
              <a:buNone/>
            </a:pPr>
            <a:fld id="{00000000-1234-1234-1234-123412341234}" type="slidenum">
              <a:rPr lang="en" sz="900" b="0" i="0" u="none" strike="noStrike" cap="none" baseline="0">
                <a:solidFill>
                  <a:srgbClr val="898989"/>
                </a:solidFill>
                <a:latin typeface="Arial"/>
                <a:ea typeface="Arial"/>
                <a:cs typeface="Arial"/>
                <a:sym typeface="Arial"/>
              </a:rPr>
              <a:pPr marL="0" marR="0" lvl="0" indent="0" algn="r" rtl="0">
                <a:lnSpc>
                  <a:spcPct val="100000"/>
                </a:lnSpc>
                <a:spcBef>
                  <a:spcPts val="0"/>
                </a:spcBef>
                <a:spcAft>
                  <a:spcPts val="0"/>
                </a:spcAft>
                <a:buClr>
                  <a:srgbClr val="898989"/>
                </a:buClr>
                <a:buSzPct val="25000"/>
                <a:buFont typeface="Arial"/>
                <a:buNone/>
              </a:pPr>
              <a:t>‹#›</a:t>
            </a:fld>
            <a:endParaRPr lang="en" sz="900" b="0" i="0" u="none" strike="noStrike" cap="none" baseline="0">
              <a:solidFill>
                <a:srgbClr val="898989"/>
              </a:solidFill>
              <a:latin typeface="Arial"/>
              <a:ea typeface="Arial"/>
              <a:cs typeface="Arial"/>
              <a:sym typeface="Arial"/>
            </a:endParaRPr>
          </a:p>
        </p:txBody>
      </p:sp>
      <p:pic>
        <p:nvPicPr>
          <p:cNvPr id="6" name="Slika 5">
            <a:extLst>
              <a:ext uri="{FF2B5EF4-FFF2-40B4-BE49-F238E27FC236}">
                <a16:creationId xmlns:a16="http://schemas.microsoft.com/office/drawing/2014/main" id="{B73B8DBE-65C5-4BC2-894B-E8130E87C200}"/>
              </a:ext>
            </a:extLst>
          </p:cNvPr>
          <p:cNvPicPr>
            <a:picLocks noChangeAspect="1"/>
          </p:cNvPicPr>
          <p:nvPr userDrawn="1"/>
        </p:nvPicPr>
        <p:blipFill>
          <a:blip r:embed="rId2"/>
          <a:stretch>
            <a:fillRect/>
          </a:stretch>
        </p:blipFill>
        <p:spPr>
          <a:xfrm>
            <a:off x="8665633" y="0"/>
            <a:ext cx="478367" cy="609600"/>
          </a:xfrm>
          <a:prstGeom prst="rect">
            <a:avLst/>
          </a:prstGeom>
        </p:spPr>
      </p:pic>
    </p:spTree>
    <p:extLst>
      <p:ext uri="{BB962C8B-B14F-4D97-AF65-F5344CB8AC3E}">
        <p14:creationId xmlns:p14="http://schemas.microsoft.com/office/powerpoint/2010/main" val="1623658248"/>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Naslov i sadržaj">
    <p:spTree>
      <p:nvGrpSpPr>
        <p:cNvPr id="1" name=""/>
        <p:cNvGrpSpPr/>
        <p:nvPr/>
      </p:nvGrpSpPr>
      <p:grpSpPr>
        <a:xfrm>
          <a:off x="0" y="0"/>
          <a:ext cx="0" cy="0"/>
          <a:chOff x="0" y="0"/>
          <a:chExt cx="0" cy="0"/>
        </a:xfrm>
      </p:grpSpPr>
      <p:pic>
        <p:nvPicPr>
          <p:cNvPr id="8" name="Slika 7">
            <a:extLst>
              <a:ext uri="{FF2B5EF4-FFF2-40B4-BE49-F238E27FC236}">
                <a16:creationId xmlns:a16="http://schemas.microsoft.com/office/drawing/2014/main" id="{350B28E1-9CDC-4ADA-B532-65D2C768FA8F}"/>
              </a:ext>
            </a:extLst>
          </p:cNvPr>
          <p:cNvPicPr>
            <a:picLocks noChangeAspect="1"/>
          </p:cNvPicPr>
          <p:nvPr userDrawn="1"/>
        </p:nvPicPr>
        <p:blipFill rotWithShape="1">
          <a:blip r:embed="rId2"/>
          <a:srcRect l="20625"/>
          <a:stretch/>
        </p:blipFill>
        <p:spPr>
          <a:xfrm>
            <a:off x="0" y="0"/>
            <a:ext cx="7258050" cy="5143500"/>
          </a:xfrm>
          <a:prstGeom prst="rect">
            <a:avLst/>
          </a:prstGeom>
        </p:spPr>
      </p:pic>
      <p:sp>
        <p:nvSpPr>
          <p:cNvPr id="9" name="Pravokutnik 8">
            <a:extLst>
              <a:ext uri="{FF2B5EF4-FFF2-40B4-BE49-F238E27FC236}">
                <a16:creationId xmlns:a16="http://schemas.microsoft.com/office/drawing/2014/main" id="{0DB841F3-4F70-4699-B12E-55A08B94B0B7}"/>
              </a:ext>
            </a:extLst>
          </p:cNvPr>
          <p:cNvSpPr/>
          <p:nvPr userDrawn="1"/>
        </p:nvSpPr>
        <p:spPr>
          <a:xfrm>
            <a:off x="785446" y="0"/>
            <a:ext cx="8358554" cy="5143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2" name="Naslov 1">
            <a:extLst>
              <a:ext uri="{FF2B5EF4-FFF2-40B4-BE49-F238E27FC236}">
                <a16:creationId xmlns:a16="http://schemas.microsoft.com/office/drawing/2014/main" id="{5D5BF974-A406-47BA-B786-096354C2F037}"/>
              </a:ext>
            </a:extLst>
          </p:cNvPr>
          <p:cNvSpPr>
            <a:spLocks noGrp="1"/>
          </p:cNvSpPr>
          <p:nvPr>
            <p:ph type="title"/>
          </p:nvPr>
        </p:nvSpPr>
        <p:spPr>
          <a:xfrm>
            <a:off x="785446" y="273843"/>
            <a:ext cx="7886700" cy="994172"/>
          </a:xfrm>
        </p:spPr>
        <p:txBody>
          <a:bodyPr/>
          <a:lstStyle>
            <a:lvl1pPr algn="l">
              <a:defRPr/>
            </a:lvl1pPr>
          </a:lstStyle>
          <a:p>
            <a:r>
              <a:rPr lang="hr-HR"/>
              <a:t>Kliknite da biste uredili stil naslova matrice</a:t>
            </a:r>
          </a:p>
        </p:txBody>
      </p:sp>
      <p:sp>
        <p:nvSpPr>
          <p:cNvPr id="3" name="Rezervirano mjesto sadržaja 2">
            <a:extLst>
              <a:ext uri="{FF2B5EF4-FFF2-40B4-BE49-F238E27FC236}">
                <a16:creationId xmlns:a16="http://schemas.microsoft.com/office/drawing/2014/main" id="{4D5A6BBF-9F45-4488-8ECD-DE03DFE4AD6D}"/>
              </a:ext>
            </a:extLst>
          </p:cNvPr>
          <p:cNvSpPr>
            <a:spLocks noGrp="1"/>
          </p:cNvSpPr>
          <p:nvPr>
            <p:ph idx="1"/>
          </p:nvPr>
        </p:nvSpPr>
        <p:spPr>
          <a:xfrm>
            <a:off x="785446" y="1385887"/>
            <a:ext cx="7886700" cy="3263504"/>
          </a:xfrm>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4" name="Rezervirano mjesto datuma 3">
            <a:extLst>
              <a:ext uri="{FF2B5EF4-FFF2-40B4-BE49-F238E27FC236}">
                <a16:creationId xmlns:a16="http://schemas.microsoft.com/office/drawing/2014/main" id="{FF0F9216-BBD8-4A0C-BA04-C7398857634F}"/>
              </a:ext>
            </a:extLst>
          </p:cNvPr>
          <p:cNvSpPr>
            <a:spLocks noGrp="1"/>
          </p:cNvSpPr>
          <p:nvPr>
            <p:ph type="dt" sz="half" idx="10"/>
          </p:nvPr>
        </p:nvSpPr>
        <p:spPr/>
        <p:txBody>
          <a:bodyPr/>
          <a:lstStyle/>
          <a:p>
            <a:endParaRPr lang="hr-HR"/>
          </a:p>
        </p:txBody>
      </p:sp>
      <p:sp>
        <p:nvSpPr>
          <p:cNvPr id="5" name="Rezervirano mjesto podnožja 4">
            <a:extLst>
              <a:ext uri="{FF2B5EF4-FFF2-40B4-BE49-F238E27FC236}">
                <a16:creationId xmlns:a16="http://schemas.microsoft.com/office/drawing/2014/main" id="{768FC483-368E-4371-A1C1-94EAC2B2A3FD}"/>
              </a:ext>
            </a:extLst>
          </p:cNvPr>
          <p:cNvSpPr>
            <a:spLocks noGrp="1"/>
          </p:cNvSpPr>
          <p:nvPr>
            <p:ph type="ftr" sz="quarter" idx="11"/>
          </p:nvPr>
        </p:nvSpPr>
        <p:spPr/>
        <p:txBody>
          <a:bodyPr/>
          <a:lstStyle/>
          <a:p>
            <a:endParaRPr lang="hr-HR"/>
          </a:p>
        </p:txBody>
      </p:sp>
      <p:sp>
        <p:nvSpPr>
          <p:cNvPr id="6" name="Rezervirano mjesto broja slajda 5">
            <a:extLst>
              <a:ext uri="{FF2B5EF4-FFF2-40B4-BE49-F238E27FC236}">
                <a16:creationId xmlns:a16="http://schemas.microsoft.com/office/drawing/2014/main" id="{96AB3548-9C79-4AF1-8E09-7959FD8E052A}"/>
              </a:ext>
            </a:extLst>
          </p:cNvPr>
          <p:cNvSpPr>
            <a:spLocks noGrp="1"/>
          </p:cNvSpPr>
          <p:nvPr>
            <p:ph type="sldNum" sz="quarter" idx="12"/>
          </p:nvPr>
        </p:nvSpPr>
        <p:spPr/>
        <p:txBody>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en" sz="1200" b="0" i="0" u="none" strike="noStrike" cap="none" baseline="0" smtClean="0">
                <a:solidFill>
                  <a:srgbClr val="898989"/>
                </a:solidFill>
                <a:latin typeface="Calibri"/>
                <a:ea typeface="Calibri"/>
                <a:cs typeface="Calibri"/>
                <a:sym typeface="Calibri"/>
              </a:rPr>
              <a:pPr marL="0" marR="0" lvl="0" indent="0" algn="r" rtl="0">
                <a:lnSpc>
                  <a:spcPct val="100000"/>
                </a:lnSpc>
                <a:spcBef>
                  <a:spcPts val="0"/>
                </a:spcBef>
                <a:spcAft>
                  <a:spcPts val="0"/>
                </a:spcAft>
                <a:buClr>
                  <a:srgbClr val="898989"/>
                </a:buClr>
                <a:buSzPct val="25000"/>
                <a:buFont typeface="Calibri"/>
                <a:buNone/>
              </a:pPr>
              <a:t>‹#›</a:t>
            </a:fld>
            <a:endParaRPr lang="en" sz="1200" b="0" i="0" u="none" strike="noStrike" cap="none" baseline="0">
              <a:solidFill>
                <a:srgbClr val="898989"/>
              </a:solidFill>
              <a:latin typeface="Calibri"/>
              <a:ea typeface="Calibri"/>
              <a:cs typeface="Calibri"/>
              <a:sym typeface="Calibri"/>
            </a:endParaRPr>
          </a:p>
        </p:txBody>
      </p:sp>
      <p:pic>
        <p:nvPicPr>
          <p:cNvPr id="10" name="Slika 9">
            <a:extLst>
              <a:ext uri="{FF2B5EF4-FFF2-40B4-BE49-F238E27FC236}">
                <a16:creationId xmlns:a16="http://schemas.microsoft.com/office/drawing/2014/main" id="{B3F317D8-C6D6-49C0-B29A-FA630C096A65}"/>
              </a:ext>
            </a:extLst>
          </p:cNvPr>
          <p:cNvPicPr>
            <a:picLocks noChangeAspect="1"/>
          </p:cNvPicPr>
          <p:nvPr userDrawn="1"/>
        </p:nvPicPr>
        <p:blipFill>
          <a:blip r:embed="rId3"/>
          <a:stretch>
            <a:fillRect/>
          </a:stretch>
        </p:blipFill>
        <p:spPr>
          <a:xfrm>
            <a:off x="8698523" y="-30957"/>
            <a:ext cx="478367" cy="609600"/>
          </a:xfrm>
          <a:prstGeom prst="rect">
            <a:avLst/>
          </a:prstGeom>
        </p:spPr>
      </p:pic>
    </p:spTree>
    <p:extLst>
      <p:ext uri="{BB962C8B-B14F-4D97-AF65-F5344CB8AC3E}">
        <p14:creationId xmlns:p14="http://schemas.microsoft.com/office/powerpoint/2010/main" val="2718279459"/>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aglavlje sekcije">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42D741F-C801-4247-BF21-1A527F92508F}"/>
              </a:ext>
            </a:extLst>
          </p:cNvPr>
          <p:cNvSpPr>
            <a:spLocks noGrp="1"/>
          </p:cNvSpPr>
          <p:nvPr>
            <p:ph type="title"/>
          </p:nvPr>
        </p:nvSpPr>
        <p:spPr>
          <a:xfrm>
            <a:off x="852488" y="1302545"/>
            <a:ext cx="7886700" cy="2139553"/>
          </a:xfrm>
        </p:spPr>
        <p:txBody>
          <a:bodyPr anchor="b">
            <a:normAutofit/>
          </a:bodyPr>
          <a:lstStyle>
            <a:lvl1pPr algn="ctr">
              <a:defRPr sz="3600">
                <a:solidFill>
                  <a:schemeClr val="accent2">
                    <a:lumMod val="75000"/>
                  </a:schemeClr>
                </a:solidFill>
                <a:effectLst>
                  <a:outerShdw blurRad="38100" dist="38100" dir="2700000" algn="tl">
                    <a:srgbClr val="000000">
                      <a:alpha val="43137"/>
                    </a:srgbClr>
                  </a:outerShdw>
                </a:effectLst>
              </a:defRPr>
            </a:lvl1pPr>
          </a:lstStyle>
          <a:p>
            <a:r>
              <a:rPr lang="hr-HR"/>
              <a:t>Kliknite da biste uredili stil naslova matrice</a:t>
            </a:r>
          </a:p>
        </p:txBody>
      </p:sp>
      <p:sp>
        <p:nvSpPr>
          <p:cNvPr id="3" name="Rezervirano mjesto teksta 2">
            <a:extLst>
              <a:ext uri="{FF2B5EF4-FFF2-40B4-BE49-F238E27FC236}">
                <a16:creationId xmlns:a16="http://schemas.microsoft.com/office/drawing/2014/main" id="{A50201FF-E209-4610-B541-43B9DE1DA963}"/>
              </a:ext>
            </a:extLst>
          </p:cNvPr>
          <p:cNvSpPr>
            <a:spLocks noGrp="1"/>
          </p:cNvSpPr>
          <p:nvPr>
            <p:ph type="body" idx="1"/>
          </p:nvPr>
        </p:nvSpPr>
        <p:spPr>
          <a:xfrm>
            <a:off x="852488" y="3470078"/>
            <a:ext cx="7886700" cy="1125140"/>
          </a:xfrm>
        </p:spPr>
        <p:txBody>
          <a:bodyPr/>
          <a:lstStyle>
            <a:lvl1pPr marL="0" indent="0" algn="ctr">
              <a:buNone/>
              <a:defRPr sz="1800" b="1">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hr-HR"/>
              <a:t>Uredite stilove teksta matrice</a:t>
            </a:r>
          </a:p>
        </p:txBody>
      </p:sp>
      <p:sp>
        <p:nvSpPr>
          <p:cNvPr id="4" name="Rezervirano mjesto datuma 3">
            <a:extLst>
              <a:ext uri="{FF2B5EF4-FFF2-40B4-BE49-F238E27FC236}">
                <a16:creationId xmlns:a16="http://schemas.microsoft.com/office/drawing/2014/main" id="{73BA8241-947F-4008-B858-F7969E58AC50}"/>
              </a:ext>
            </a:extLst>
          </p:cNvPr>
          <p:cNvSpPr>
            <a:spLocks noGrp="1"/>
          </p:cNvSpPr>
          <p:nvPr>
            <p:ph type="dt" sz="half" idx="10"/>
          </p:nvPr>
        </p:nvSpPr>
        <p:spPr/>
        <p:txBody>
          <a:bodyPr/>
          <a:lstStyle/>
          <a:p>
            <a:endParaRPr lang="hr-HR"/>
          </a:p>
        </p:txBody>
      </p:sp>
      <p:sp>
        <p:nvSpPr>
          <p:cNvPr id="5" name="Rezervirano mjesto podnožja 4">
            <a:extLst>
              <a:ext uri="{FF2B5EF4-FFF2-40B4-BE49-F238E27FC236}">
                <a16:creationId xmlns:a16="http://schemas.microsoft.com/office/drawing/2014/main" id="{82780112-9539-4551-A1E0-9A556AF73A78}"/>
              </a:ext>
            </a:extLst>
          </p:cNvPr>
          <p:cNvSpPr>
            <a:spLocks noGrp="1"/>
          </p:cNvSpPr>
          <p:nvPr>
            <p:ph type="ftr" sz="quarter" idx="11"/>
          </p:nvPr>
        </p:nvSpPr>
        <p:spPr/>
        <p:txBody>
          <a:bodyPr/>
          <a:lstStyle/>
          <a:p>
            <a:endParaRPr lang="hr-HR"/>
          </a:p>
        </p:txBody>
      </p:sp>
      <p:sp>
        <p:nvSpPr>
          <p:cNvPr id="6" name="Rezervirano mjesto broja slajda 5">
            <a:extLst>
              <a:ext uri="{FF2B5EF4-FFF2-40B4-BE49-F238E27FC236}">
                <a16:creationId xmlns:a16="http://schemas.microsoft.com/office/drawing/2014/main" id="{22BED2DC-5CEC-4532-A6BF-3E53BADA9280}"/>
              </a:ext>
            </a:extLst>
          </p:cNvPr>
          <p:cNvSpPr>
            <a:spLocks noGrp="1"/>
          </p:cNvSpPr>
          <p:nvPr>
            <p:ph type="sldNum" sz="quarter" idx="12"/>
          </p:nvPr>
        </p:nvSpPr>
        <p:spPr/>
        <p:txBody>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en" sz="1200" b="0" i="0" u="none" strike="noStrike" cap="none" baseline="0" smtClean="0">
                <a:solidFill>
                  <a:srgbClr val="898989"/>
                </a:solidFill>
                <a:latin typeface="Calibri"/>
                <a:ea typeface="Calibri"/>
                <a:cs typeface="Calibri"/>
                <a:sym typeface="Calibri"/>
              </a:rPr>
              <a:pPr marL="0" marR="0" lvl="0" indent="0" algn="r" rtl="0">
                <a:lnSpc>
                  <a:spcPct val="100000"/>
                </a:lnSpc>
                <a:spcBef>
                  <a:spcPts val="0"/>
                </a:spcBef>
                <a:spcAft>
                  <a:spcPts val="0"/>
                </a:spcAft>
                <a:buClr>
                  <a:srgbClr val="898989"/>
                </a:buClr>
                <a:buSzPct val="25000"/>
                <a:buFont typeface="Calibri"/>
                <a:buNone/>
              </a:pPr>
              <a:t>‹#›</a:t>
            </a:fld>
            <a:endParaRPr lang="en" sz="1200" b="0" i="0" u="none" strike="noStrike" cap="none" baseline="0">
              <a:solidFill>
                <a:srgbClr val="898989"/>
              </a:solidFill>
              <a:latin typeface="Calibri"/>
              <a:ea typeface="Calibri"/>
              <a:cs typeface="Calibri"/>
              <a:sym typeface="Calibri"/>
            </a:endParaRPr>
          </a:p>
        </p:txBody>
      </p:sp>
      <p:pic>
        <p:nvPicPr>
          <p:cNvPr id="8" name="Slika 7">
            <a:extLst>
              <a:ext uri="{FF2B5EF4-FFF2-40B4-BE49-F238E27FC236}">
                <a16:creationId xmlns:a16="http://schemas.microsoft.com/office/drawing/2014/main" id="{2C71B807-9110-4983-A218-1F4C3191E652}"/>
              </a:ext>
            </a:extLst>
          </p:cNvPr>
          <p:cNvPicPr>
            <a:picLocks noChangeAspect="1"/>
          </p:cNvPicPr>
          <p:nvPr userDrawn="1"/>
        </p:nvPicPr>
        <p:blipFill>
          <a:blip r:embed="rId2"/>
          <a:stretch>
            <a:fillRect/>
          </a:stretch>
        </p:blipFill>
        <p:spPr>
          <a:xfrm>
            <a:off x="7820026" y="131564"/>
            <a:ext cx="1028700" cy="1276350"/>
          </a:xfrm>
          <a:prstGeom prst="rect">
            <a:avLst/>
          </a:prstGeom>
        </p:spPr>
      </p:pic>
    </p:spTree>
    <p:extLst>
      <p:ext uri="{BB962C8B-B14F-4D97-AF65-F5344CB8AC3E}">
        <p14:creationId xmlns:p14="http://schemas.microsoft.com/office/powerpoint/2010/main" val="220603555"/>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va sadržaj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B55FCC52-6F3F-4523-82F6-AFD112313EDD}"/>
              </a:ext>
            </a:extLst>
          </p:cNvPr>
          <p:cNvSpPr>
            <a:spLocks noGrp="1"/>
          </p:cNvSpPr>
          <p:nvPr>
            <p:ph type="title"/>
          </p:nvPr>
        </p:nvSpPr>
        <p:spPr>
          <a:xfrm>
            <a:off x="838200" y="348854"/>
            <a:ext cx="7886700" cy="994172"/>
          </a:xfrm>
        </p:spPr>
        <p:txBody>
          <a:bodyPr/>
          <a:lstStyle>
            <a:lvl1pPr algn="l">
              <a:defRPr/>
            </a:lvl1pPr>
          </a:lstStyle>
          <a:p>
            <a:r>
              <a:rPr lang="hr-HR"/>
              <a:t>Kliknite da biste uredili stil naslova matrice</a:t>
            </a:r>
          </a:p>
        </p:txBody>
      </p:sp>
      <p:sp>
        <p:nvSpPr>
          <p:cNvPr id="3" name="Rezervirano mjesto sadržaja 2">
            <a:extLst>
              <a:ext uri="{FF2B5EF4-FFF2-40B4-BE49-F238E27FC236}">
                <a16:creationId xmlns:a16="http://schemas.microsoft.com/office/drawing/2014/main" id="{FB503DAF-9121-42C7-89E5-EA80462FA9EF}"/>
              </a:ext>
            </a:extLst>
          </p:cNvPr>
          <p:cNvSpPr>
            <a:spLocks noGrp="1"/>
          </p:cNvSpPr>
          <p:nvPr>
            <p:ph sz="half" idx="1"/>
          </p:nvPr>
        </p:nvSpPr>
        <p:spPr>
          <a:xfrm>
            <a:off x="857250" y="1369219"/>
            <a:ext cx="3886200" cy="3263504"/>
          </a:xfrm>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4" name="Rezervirano mjesto sadržaja 3">
            <a:extLst>
              <a:ext uri="{FF2B5EF4-FFF2-40B4-BE49-F238E27FC236}">
                <a16:creationId xmlns:a16="http://schemas.microsoft.com/office/drawing/2014/main" id="{FEAA76D9-9563-4EFC-A2DC-3C14E6B867E2}"/>
              </a:ext>
            </a:extLst>
          </p:cNvPr>
          <p:cNvSpPr>
            <a:spLocks noGrp="1"/>
          </p:cNvSpPr>
          <p:nvPr>
            <p:ph sz="half" idx="2"/>
          </p:nvPr>
        </p:nvSpPr>
        <p:spPr>
          <a:xfrm>
            <a:off x="4838700" y="1369219"/>
            <a:ext cx="3886200" cy="3263504"/>
          </a:xfrm>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5" name="Rezervirano mjesto datuma 4">
            <a:extLst>
              <a:ext uri="{FF2B5EF4-FFF2-40B4-BE49-F238E27FC236}">
                <a16:creationId xmlns:a16="http://schemas.microsoft.com/office/drawing/2014/main" id="{F496E35E-76ED-4634-BD01-EC63F0F135ED}"/>
              </a:ext>
            </a:extLst>
          </p:cNvPr>
          <p:cNvSpPr>
            <a:spLocks noGrp="1"/>
          </p:cNvSpPr>
          <p:nvPr>
            <p:ph type="dt" sz="half" idx="10"/>
          </p:nvPr>
        </p:nvSpPr>
        <p:spPr/>
        <p:txBody>
          <a:bodyPr/>
          <a:lstStyle/>
          <a:p>
            <a:endParaRPr lang="hr-HR"/>
          </a:p>
        </p:txBody>
      </p:sp>
      <p:sp>
        <p:nvSpPr>
          <p:cNvPr id="6" name="Rezervirano mjesto podnožja 5">
            <a:extLst>
              <a:ext uri="{FF2B5EF4-FFF2-40B4-BE49-F238E27FC236}">
                <a16:creationId xmlns:a16="http://schemas.microsoft.com/office/drawing/2014/main" id="{CC0ADA94-6D90-4C04-9BCE-0C18FFEB0D5C}"/>
              </a:ext>
            </a:extLst>
          </p:cNvPr>
          <p:cNvSpPr>
            <a:spLocks noGrp="1"/>
          </p:cNvSpPr>
          <p:nvPr>
            <p:ph type="ftr" sz="quarter" idx="11"/>
          </p:nvPr>
        </p:nvSpPr>
        <p:spPr/>
        <p:txBody>
          <a:bodyPr/>
          <a:lstStyle/>
          <a:p>
            <a:endParaRPr lang="hr-HR"/>
          </a:p>
        </p:txBody>
      </p:sp>
      <p:sp>
        <p:nvSpPr>
          <p:cNvPr id="7" name="Rezervirano mjesto broja slajda 6">
            <a:extLst>
              <a:ext uri="{FF2B5EF4-FFF2-40B4-BE49-F238E27FC236}">
                <a16:creationId xmlns:a16="http://schemas.microsoft.com/office/drawing/2014/main" id="{BFE53A38-2C4B-4BE8-B1D6-E83C8980CDD9}"/>
              </a:ext>
            </a:extLst>
          </p:cNvPr>
          <p:cNvSpPr>
            <a:spLocks noGrp="1"/>
          </p:cNvSpPr>
          <p:nvPr>
            <p:ph type="sldNum" sz="quarter" idx="12"/>
          </p:nvPr>
        </p:nvSpPr>
        <p:spPr/>
        <p:txBody>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en" sz="1200" b="0" i="0" u="none" strike="noStrike" cap="none" baseline="0" smtClean="0">
                <a:solidFill>
                  <a:srgbClr val="898989"/>
                </a:solidFill>
                <a:latin typeface="Calibri"/>
                <a:ea typeface="Calibri"/>
                <a:cs typeface="Calibri"/>
                <a:sym typeface="Calibri"/>
              </a:rPr>
              <a:pPr marL="0" marR="0" lvl="0" indent="0" algn="r" rtl="0">
                <a:lnSpc>
                  <a:spcPct val="100000"/>
                </a:lnSpc>
                <a:spcBef>
                  <a:spcPts val="0"/>
                </a:spcBef>
                <a:spcAft>
                  <a:spcPts val="0"/>
                </a:spcAft>
                <a:buClr>
                  <a:srgbClr val="898989"/>
                </a:buClr>
                <a:buSzPct val="25000"/>
                <a:buFont typeface="Calibri"/>
                <a:buNone/>
              </a:pPr>
              <a:t>‹#›</a:t>
            </a:fld>
            <a:endParaRPr lang="en" sz="1200" b="0" i="0" u="none" strike="noStrike" cap="none" baseline="0">
              <a:solidFill>
                <a:srgbClr val="898989"/>
              </a:solidFill>
              <a:latin typeface="Calibri"/>
              <a:ea typeface="Calibri"/>
              <a:cs typeface="Calibri"/>
              <a:sym typeface="Calibri"/>
            </a:endParaRPr>
          </a:p>
        </p:txBody>
      </p:sp>
      <p:pic>
        <p:nvPicPr>
          <p:cNvPr id="8" name="Slika 7">
            <a:extLst>
              <a:ext uri="{FF2B5EF4-FFF2-40B4-BE49-F238E27FC236}">
                <a16:creationId xmlns:a16="http://schemas.microsoft.com/office/drawing/2014/main" id="{37AD5847-E095-43EE-9F55-92E75FAA57EB}"/>
              </a:ext>
            </a:extLst>
          </p:cNvPr>
          <p:cNvPicPr>
            <a:picLocks noChangeAspect="1"/>
          </p:cNvPicPr>
          <p:nvPr userDrawn="1"/>
        </p:nvPicPr>
        <p:blipFill>
          <a:blip r:embed="rId2"/>
          <a:stretch>
            <a:fillRect/>
          </a:stretch>
        </p:blipFill>
        <p:spPr>
          <a:xfrm>
            <a:off x="8665633" y="0"/>
            <a:ext cx="478367" cy="609600"/>
          </a:xfrm>
          <a:prstGeom prst="rect">
            <a:avLst/>
          </a:prstGeom>
        </p:spPr>
      </p:pic>
    </p:spTree>
    <p:extLst>
      <p:ext uri="{BB962C8B-B14F-4D97-AF65-F5344CB8AC3E}">
        <p14:creationId xmlns:p14="http://schemas.microsoft.com/office/powerpoint/2010/main" val="3797018403"/>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Usporedb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12F55944-FD81-44D8-ADD2-C31E3A09895A}"/>
              </a:ext>
            </a:extLst>
          </p:cNvPr>
          <p:cNvSpPr>
            <a:spLocks noGrp="1"/>
          </p:cNvSpPr>
          <p:nvPr>
            <p:ph type="title"/>
          </p:nvPr>
        </p:nvSpPr>
        <p:spPr>
          <a:xfrm>
            <a:off x="629841" y="273844"/>
            <a:ext cx="7886700" cy="994172"/>
          </a:xfrm>
        </p:spPr>
        <p:txBody>
          <a:bodyPr/>
          <a:lstStyle/>
          <a:p>
            <a:r>
              <a:rPr lang="hr-HR"/>
              <a:t>Kliknite da biste uredili stil naslova matrice</a:t>
            </a:r>
          </a:p>
        </p:txBody>
      </p:sp>
      <p:sp>
        <p:nvSpPr>
          <p:cNvPr id="3" name="Rezervirano mjesto teksta 2">
            <a:extLst>
              <a:ext uri="{FF2B5EF4-FFF2-40B4-BE49-F238E27FC236}">
                <a16:creationId xmlns:a16="http://schemas.microsoft.com/office/drawing/2014/main" id="{59AF73FB-70C0-4A08-AD5E-B9203BD337BB}"/>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hr-HR"/>
              <a:t>Uredite stilove teksta matrice</a:t>
            </a:r>
          </a:p>
        </p:txBody>
      </p:sp>
      <p:sp>
        <p:nvSpPr>
          <p:cNvPr id="4" name="Rezervirano mjesto sadržaja 3">
            <a:extLst>
              <a:ext uri="{FF2B5EF4-FFF2-40B4-BE49-F238E27FC236}">
                <a16:creationId xmlns:a16="http://schemas.microsoft.com/office/drawing/2014/main" id="{29A8F957-3993-4568-B136-2D9C0BA0AC89}"/>
              </a:ext>
            </a:extLst>
          </p:cNvPr>
          <p:cNvSpPr>
            <a:spLocks noGrp="1"/>
          </p:cNvSpPr>
          <p:nvPr>
            <p:ph sz="half" idx="2"/>
          </p:nvPr>
        </p:nvSpPr>
        <p:spPr>
          <a:xfrm>
            <a:off x="629842" y="1878806"/>
            <a:ext cx="3868340" cy="2763441"/>
          </a:xfrm>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5" name="Rezervirano mjesto teksta 4">
            <a:extLst>
              <a:ext uri="{FF2B5EF4-FFF2-40B4-BE49-F238E27FC236}">
                <a16:creationId xmlns:a16="http://schemas.microsoft.com/office/drawing/2014/main" id="{2D5565C7-CD7C-405B-B85B-8360FB7B9459}"/>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hr-HR"/>
              <a:t>Uredite stilove teksta matrice</a:t>
            </a:r>
          </a:p>
        </p:txBody>
      </p:sp>
      <p:sp>
        <p:nvSpPr>
          <p:cNvPr id="6" name="Rezervirano mjesto sadržaja 5">
            <a:extLst>
              <a:ext uri="{FF2B5EF4-FFF2-40B4-BE49-F238E27FC236}">
                <a16:creationId xmlns:a16="http://schemas.microsoft.com/office/drawing/2014/main" id="{E8C8815E-7919-4D05-9B47-DDF15D6C6169}"/>
              </a:ext>
            </a:extLst>
          </p:cNvPr>
          <p:cNvSpPr>
            <a:spLocks noGrp="1"/>
          </p:cNvSpPr>
          <p:nvPr>
            <p:ph sz="quarter" idx="4"/>
          </p:nvPr>
        </p:nvSpPr>
        <p:spPr>
          <a:xfrm>
            <a:off x="4629150" y="1878806"/>
            <a:ext cx="3887391" cy="2763441"/>
          </a:xfrm>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7" name="Rezervirano mjesto datuma 6">
            <a:extLst>
              <a:ext uri="{FF2B5EF4-FFF2-40B4-BE49-F238E27FC236}">
                <a16:creationId xmlns:a16="http://schemas.microsoft.com/office/drawing/2014/main" id="{AE210F61-A38D-4434-B904-A3EE00E50F01}"/>
              </a:ext>
            </a:extLst>
          </p:cNvPr>
          <p:cNvSpPr>
            <a:spLocks noGrp="1"/>
          </p:cNvSpPr>
          <p:nvPr>
            <p:ph type="dt" sz="half" idx="10"/>
          </p:nvPr>
        </p:nvSpPr>
        <p:spPr/>
        <p:txBody>
          <a:bodyPr/>
          <a:lstStyle/>
          <a:p>
            <a:endParaRPr lang="hr-HR"/>
          </a:p>
        </p:txBody>
      </p:sp>
      <p:sp>
        <p:nvSpPr>
          <p:cNvPr id="8" name="Rezervirano mjesto podnožja 7">
            <a:extLst>
              <a:ext uri="{FF2B5EF4-FFF2-40B4-BE49-F238E27FC236}">
                <a16:creationId xmlns:a16="http://schemas.microsoft.com/office/drawing/2014/main" id="{8EE4EC39-A93F-40E0-B915-0CE6370CE05A}"/>
              </a:ext>
            </a:extLst>
          </p:cNvPr>
          <p:cNvSpPr>
            <a:spLocks noGrp="1"/>
          </p:cNvSpPr>
          <p:nvPr>
            <p:ph type="ftr" sz="quarter" idx="11"/>
          </p:nvPr>
        </p:nvSpPr>
        <p:spPr/>
        <p:txBody>
          <a:bodyPr/>
          <a:lstStyle/>
          <a:p>
            <a:endParaRPr lang="hr-HR"/>
          </a:p>
        </p:txBody>
      </p:sp>
      <p:sp>
        <p:nvSpPr>
          <p:cNvPr id="9" name="Rezervirano mjesto broja slajda 8">
            <a:extLst>
              <a:ext uri="{FF2B5EF4-FFF2-40B4-BE49-F238E27FC236}">
                <a16:creationId xmlns:a16="http://schemas.microsoft.com/office/drawing/2014/main" id="{07D41236-1ECC-4E60-8D84-97224B6694C5}"/>
              </a:ext>
            </a:extLst>
          </p:cNvPr>
          <p:cNvSpPr>
            <a:spLocks noGrp="1"/>
          </p:cNvSpPr>
          <p:nvPr>
            <p:ph type="sldNum" sz="quarter" idx="12"/>
          </p:nvPr>
        </p:nvSpPr>
        <p:spPr/>
        <p:txBody>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en" sz="1200" b="0" i="0" u="none" strike="noStrike" cap="none" baseline="0" smtClean="0">
                <a:solidFill>
                  <a:srgbClr val="898989"/>
                </a:solidFill>
                <a:latin typeface="Calibri"/>
                <a:ea typeface="Calibri"/>
                <a:cs typeface="Calibri"/>
                <a:sym typeface="Calibri"/>
              </a:rPr>
              <a:pPr marL="0" marR="0" lvl="0" indent="0" algn="r" rtl="0">
                <a:lnSpc>
                  <a:spcPct val="100000"/>
                </a:lnSpc>
                <a:spcBef>
                  <a:spcPts val="0"/>
                </a:spcBef>
                <a:spcAft>
                  <a:spcPts val="0"/>
                </a:spcAft>
                <a:buClr>
                  <a:srgbClr val="898989"/>
                </a:buClr>
                <a:buSzPct val="25000"/>
                <a:buFont typeface="Calibri"/>
                <a:buNone/>
              </a:pPr>
              <a:t>‹#›</a:t>
            </a:fld>
            <a:endParaRPr lang="en" sz="1200" b="0" i="0" u="none" strike="noStrike" cap="none" baseline="0">
              <a:solidFill>
                <a:srgbClr val="898989"/>
              </a:solidFill>
              <a:latin typeface="Calibri"/>
              <a:ea typeface="Calibri"/>
              <a:cs typeface="Calibri"/>
              <a:sym typeface="Calibri"/>
            </a:endParaRPr>
          </a:p>
        </p:txBody>
      </p:sp>
      <p:pic>
        <p:nvPicPr>
          <p:cNvPr id="10" name="Slika 9">
            <a:extLst>
              <a:ext uri="{FF2B5EF4-FFF2-40B4-BE49-F238E27FC236}">
                <a16:creationId xmlns:a16="http://schemas.microsoft.com/office/drawing/2014/main" id="{4579AE45-7586-4D76-82C0-453CFF5819D0}"/>
              </a:ext>
            </a:extLst>
          </p:cNvPr>
          <p:cNvPicPr>
            <a:picLocks noChangeAspect="1"/>
          </p:cNvPicPr>
          <p:nvPr userDrawn="1"/>
        </p:nvPicPr>
        <p:blipFill>
          <a:blip r:embed="rId2"/>
          <a:stretch>
            <a:fillRect/>
          </a:stretch>
        </p:blipFill>
        <p:spPr>
          <a:xfrm>
            <a:off x="8665633" y="0"/>
            <a:ext cx="478367" cy="609600"/>
          </a:xfrm>
          <a:prstGeom prst="rect">
            <a:avLst/>
          </a:prstGeom>
        </p:spPr>
      </p:pic>
    </p:spTree>
    <p:extLst>
      <p:ext uri="{BB962C8B-B14F-4D97-AF65-F5344CB8AC3E}">
        <p14:creationId xmlns:p14="http://schemas.microsoft.com/office/powerpoint/2010/main" val="2720509880"/>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amo naslov">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C5E07F6A-EC55-4B59-B2A7-A8F13802F770}"/>
              </a:ext>
            </a:extLst>
          </p:cNvPr>
          <p:cNvSpPr>
            <a:spLocks noGrp="1"/>
          </p:cNvSpPr>
          <p:nvPr>
            <p:ph type="title"/>
          </p:nvPr>
        </p:nvSpPr>
        <p:spPr>
          <a:xfrm>
            <a:off x="915729" y="112514"/>
            <a:ext cx="7886700" cy="994172"/>
          </a:xfrm>
        </p:spPr>
        <p:txBody>
          <a:bodyPr/>
          <a:lstStyle>
            <a:lvl1pPr algn="l">
              <a:defRPr/>
            </a:lvl1pPr>
          </a:lstStyle>
          <a:p>
            <a:r>
              <a:rPr lang="hr-HR"/>
              <a:t>Kliknite da biste uredili stil naslova matrice</a:t>
            </a:r>
          </a:p>
        </p:txBody>
      </p:sp>
      <p:sp>
        <p:nvSpPr>
          <p:cNvPr id="3" name="Rezervirano mjesto datuma 2">
            <a:extLst>
              <a:ext uri="{FF2B5EF4-FFF2-40B4-BE49-F238E27FC236}">
                <a16:creationId xmlns:a16="http://schemas.microsoft.com/office/drawing/2014/main" id="{18DF78C7-8556-4E8A-81B8-9C913ADF978B}"/>
              </a:ext>
            </a:extLst>
          </p:cNvPr>
          <p:cNvSpPr>
            <a:spLocks noGrp="1"/>
          </p:cNvSpPr>
          <p:nvPr>
            <p:ph type="dt" sz="half" idx="10"/>
          </p:nvPr>
        </p:nvSpPr>
        <p:spPr/>
        <p:txBody>
          <a:bodyPr/>
          <a:lstStyle/>
          <a:p>
            <a:endParaRPr lang="hr-HR"/>
          </a:p>
        </p:txBody>
      </p:sp>
      <p:sp>
        <p:nvSpPr>
          <p:cNvPr id="4" name="Rezervirano mjesto podnožja 3">
            <a:extLst>
              <a:ext uri="{FF2B5EF4-FFF2-40B4-BE49-F238E27FC236}">
                <a16:creationId xmlns:a16="http://schemas.microsoft.com/office/drawing/2014/main" id="{75C33781-F6FA-443E-BB3B-E1434535D669}"/>
              </a:ext>
            </a:extLst>
          </p:cNvPr>
          <p:cNvSpPr>
            <a:spLocks noGrp="1"/>
          </p:cNvSpPr>
          <p:nvPr>
            <p:ph type="ftr" sz="quarter" idx="11"/>
          </p:nvPr>
        </p:nvSpPr>
        <p:spPr/>
        <p:txBody>
          <a:bodyPr/>
          <a:lstStyle/>
          <a:p>
            <a:endParaRPr lang="hr-HR"/>
          </a:p>
        </p:txBody>
      </p:sp>
      <p:sp>
        <p:nvSpPr>
          <p:cNvPr id="5" name="Rezervirano mjesto broja slajda 4">
            <a:extLst>
              <a:ext uri="{FF2B5EF4-FFF2-40B4-BE49-F238E27FC236}">
                <a16:creationId xmlns:a16="http://schemas.microsoft.com/office/drawing/2014/main" id="{78BB7CB4-B885-4A41-9287-DABA233CB16C}"/>
              </a:ext>
            </a:extLst>
          </p:cNvPr>
          <p:cNvSpPr>
            <a:spLocks noGrp="1"/>
          </p:cNvSpPr>
          <p:nvPr>
            <p:ph type="sldNum" sz="quarter" idx="12"/>
          </p:nvPr>
        </p:nvSpPr>
        <p:spPr/>
        <p:txBody>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en" sz="1200" b="0" i="0" u="none" strike="noStrike" cap="none" baseline="0" smtClean="0">
                <a:solidFill>
                  <a:srgbClr val="898989"/>
                </a:solidFill>
                <a:latin typeface="Calibri"/>
                <a:ea typeface="Calibri"/>
                <a:cs typeface="Calibri"/>
                <a:sym typeface="Calibri"/>
              </a:rPr>
              <a:pPr marL="0" marR="0" lvl="0" indent="0" algn="r" rtl="0">
                <a:lnSpc>
                  <a:spcPct val="100000"/>
                </a:lnSpc>
                <a:spcBef>
                  <a:spcPts val="0"/>
                </a:spcBef>
                <a:spcAft>
                  <a:spcPts val="0"/>
                </a:spcAft>
                <a:buClr>
                  <a:srgbClr val="898989"/>
                </a:buClr>
                <a:buSzPct val="25000"/>
                <a:buFont typeface="Calibri"/>
                <a:buNone/>
              </a:pPr>
              <a:t>‹#›</a:t>
            </a:fld>
            <a:endParaRPr lang="en" sz="1200" b="0" i="0" u="none" strike="noStrike" cap="none" baseline="0">
              <a:solidFill>
                <a:srgbClr val="898989"/>
              </a:solidFill>
              <a:latin typeface="Calibri"/>
              <a:ea typeface="Calibri"/>
              <a:cs typeface="Calibri"/>
              <a:sym typeface="Calibri"/>
            </a:endParaRPr>
          </a:p>
        </p:txBody>
      </p:sp>
      <p:pic>
        <p:nvPicPr>
          <p:cNvPr id="6" name="Slika 5">
            <a:extLst>
              <a:ext uri="{FF2B5EF4-FFF2-40B4-BE49-F238E27FC236}">
                <a16:creationId xmlns:a16="http://schemas.microsoft.com/office/drawing/2014/main" id="{4B867595-5A58-413B-961F-84C99612C4BC}"/>
              </a:ext>
            </a:extLst>
          </p:cNvPr>
          <p:cNvPicPr>
            <a:picLocks noChangeAspect="1"/>
          </p:cNvPicPr>
          <p:nvPr userDrawn="1"/>
        </p:nvPicPr>
        <p:blipFill>
          <a:blip r:embed="rId2"/>
          <a:stretch>
            <a:fillRect/>
          </a:stretch>
        </p:blipFill>
        <p:spPr>
          <a:xfrm>
            <a:off x="8665633" y="0"/>
            <a:ext cx="478367" cy="609600"/>
          </a:xfrm>
          <a:prstGeom prst="rect">
            <a:avLst/>
          </a:prstGeom>
        </p:spPr>
      </p:pic>
    </p:spTree>
    <p:extLst>
      <p:ext uri="{BB962C8B-B14F-4D97-AF65-F5344CB8AC3E}">
        <p14:creationId xmlns:p14="http://schemas.microsoft.com/office/powerpoint/2010/main" val="4196697066"/>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azno">
    <p:spTree>
      <p:nvGrpSpPr>
        <p:cNvPr id="1" name=""/>
        <p:cNvGrpSpPr/>
        <p:nvPr/>
      </p:nvGrpSpPr>
      <p:grpSpPr>
        <a:xfrm>
          <a:off x="0" y="0"/>
          <a:ext cx="0" cy="0"/>
          <a:chOff x="0" y="0"/>
          <a:chExt cx="0" cy="0"/>
        </a:xfrm>
      </p:grpSpPr>
      <p:sp>
        <p:nvSpPr>
          <p:cNvPr id="2" name="Rezervirano mjesto datuma 1">
            <a:extLst>
              <a:ext uri="{FF2B5EF4-FFF2-40B4-BE49-F238E27FC236}">
                <a16:creationId xmlns:a16="http://schemas.microsoft.com/office/drawing/2014/main" id="{A531D298-A1E1-4794-9643-1CC07DD25B06}"/>
              </a:ext>
            </a:extLst>
          </p:cNvPr>
          <p:cNvSpPr>
            <a:spLocks noGrp="1"/>
          </p:cNvSpPr>
          <p:nvPr>
            <p:ph type="dt" sz="half" idx="10"/>
          </p:nvPr>
        </p:nvSpPr>
        <p:spPr/>
        <p:txBody>
          <a:bodyPr/>
          <a:lstStyle/>
          <a:p>
            <a:endParaRPr lang="hr-HR"/>
          </a:p>
        </p:txBody>
      </p:sp>
      <p:sp>
        <p:nvSpPr>
          <p:cNvPr id="3" name="Rezervirano mjesto podnožja 2">
            <a:extLst>
              <a:ext uri="{FF2B5EF4-FFF2-40B4-BE49-F238E27FC236}">
                <a16:creationId xmlns:a16="http://schemas.microsoft.com/office/drawing/2014/main" id="{FAA6F8A4-73E1-4549-8DF0-90EC6D996792}"/>
              </a:ext>
            </a:extLst>
          </p:cNvPr>
          <p:cNvSpPr>
            <a:spLocks noGrp="1"/>
          </p:cNvSpPr>
          <p:nvPr>
            <p:ph type="ftr" sz="quarter" idx="11"/>
          </p:nvPr>
        </p:nvSpPr>
        <p:spPr/>
        <p:txBody>
          <a:bodyPr/>
          <a:lstStyle/>
          <a:p>
            <a:endParaRPr lang="hr-HR"/>
          </a:p>
        </p:txBody>
      </p:sp>
      <p:sp>
        <p:nvSpPr>
          <p:cNvPr id="4" name="Rezervirano mjesto broja slajda 3">
            <a:extLst>
              <a:ext uri="{FF2B5EF4-FFF2-40B4-BE49-F238E27FC236}">
                <a16:creationId xmlns:a16="http://schemas.microsoft.com/office/drawing/2014/main" id="{7B2B0FBA-8F28-4BF2-A6D8-7098593038FA}"/>
              </a:ext>
            </a:extLst>
          </p:cNvPr>
          <p:cNvSpPr>
            <a:spLocks noGrp="1"/>
          </p:cNvSpPr>
          <p:nvPr>
            <p:ph type="sldNum" sz="quarter" idx="12"/>
          </p:nvPr>
        </p:nvSpPr>
        <p:spPr/>
        <p:txBody>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en" sz="1200" b="0" i="0" u="none" strike="noStrike" cap="none" baseline="0" smtClean="0">
                <a:solidFill>
                  <a:srgbClr val="898989"/>
                </a:solidFill>
                <a:latin typeface="Calibri"/>
                <a:ea typeface="Calibri"/>
                <a:cs typeface="Calibri"/>
                <a:sym typeface="Calibri"/>
              </a:rPr>
              <a:pPr marL="0" marR="0" lvl="0" indent="0" algn="r" rtl="0">
                <a:lnSpc>
                  <a:spcPct val="100000"/>
                </a:lnSpc>
                <a:spcBef>
                  <a:spcPts val="0"/>
                </a:spcBef>
                <a:spcAft>
                  <a:spcPts val="0"/>
                </a:spcAft>
                <a:buClr>
                  <a:srgbClr val="898989"/>
                </a:buClr>
                <a:buSzPct val="25000"/>
                <a:buFont typeface="Calibri"/>
                <a:buNone/>
              </a:pPr>
              <a:t>‹#›</a:t>
            </a:fld>
            <a:endParaRPr lang="en" sz="1200" b="0" i="0" u="none" strike="noStrike" cap="none" baseline="0">
              <a:solidFill>
                <a:srgbClr val="898989"/>
              </a:solidFill>
              <a:latin typeface="Calibri"/>
              <a:ea typeface="Calibri"/>
              <a:cs typeface="Calibri"/>
              <a:sym typeface="Calibri"/>
            </a:endParaRPr>
          </a:p>
        </p:txBody>
      </p:sp>
      <p:pic>
        <p:nvPicPr>
          <p:cNvPr id="5" name="Slika 4">
            <a:extLst>
              <a:ext uri="{FF2B5EF4-FFF2-40B4-BE49-F238E27FC236}">
                <a16:creationId xmlns:a16="http://schemas.microsoft.com/office/drawing/2014/main" id="{6A0BC964-0215-49A0-A425-DA9185BB13C1}"/>
              </a:ext>
            </a:extLst>
          </p:cNvPr>
          <p:cNvPicPr>
            <a:picLocks noChangeAspect="1"/>
          </p:cNvPicPr>
          <p:nvPr userDrawn="1"/>
        </p:nvPicPr>
        <p:blipFill>
          <a:blip r:embed="rId2"/>
          <a:stretch>
            <a:fillRect/>
          </a:stretch>
        </p:blipFill>
        <p:spPr>
          <a:xfrm>
            <a:off x="8665633" y="0"/>
            <a:ext cx="478367" cy="609600"/>
          </a:xfrm>
          <a:prstGeom prst="rect">
            <a:avLst/>
          </a:prstGeom>
        </p:spPr>
      </p:pic>
    </p:spTree>
    <p:extLst>
      <p:ext uri="{BB962C8B-B14F-4D97-AF65-F5344CB8AC3E}">
        <p14:creationId xmlns:p14="http://schemas.microsoft.com/office/powerpoint/2010/main" val="2889728180"/>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Sadržaj s opisom">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794E9BB-0B3D-4CD3-B8C1-231FC56FE86C}"/>
              </a:ext>
            </a:extLst>
          </p:cNvPr>
          <p:cNvSpPr>
            <a:spLocks noGrp="1"/>
          </p:cNvSpPr>
          <p:nvPr>
            <p:ph type="title"/>
          </p:nvPr>
        </p:nvSpPr>
        <p:spPr>
          <a:xfrm>
            <a:off x="629841" y="342900"/>
            <a:ext cx="2949178" cy="1200150"/>
          </a:xfrm>
        </p:spPr>
        <p:txBody>
          <a:bodyPr anchor="b"/>
          <a:lstStyle>
            <a:lvl1pPr>
              <a:defRPr sz="2400"/>
            </a:lvl1pPr>
          </a:lstStyle>
          <a:p>
            <a:r>
              <a:rPr lang="hr-HR"/>
              <a:t>Kliknite da biste uredili stil naslova matrice</a:t>
            </a:r>
          </a:p>
        </p:txBody>
      </p:sp>
      <p:sp>
        <p:nvSpPr>
          <p:cNvPr id="3" name="Rezervirano mjesto sadržaja 2">
            <a:extLst>
              <a:ext uri="{FF2B5EF4-FFF2-40B4-BE49-F238E27FC236}">
                <a16:creationId xmlns:a16="http://schemas.microsoft.com/office/drawing/2014/main" id="{416D48D7-CFFA-4A7F-BC07-896809EA6959}"/>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4" name="Rezervirano mjesto teksta 3">
            <a:extLst>
              <a:ext uri="{FF2B5EF4-FFF2-40B4-BE49-F238E27FC236}">
                <a16:creationId xmlns:a16="http://schemas.microsoft.com/office/drawing/2014/main" id="{72536C2A-B43C-4A0B-B240-3785CF7893D9}"/>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hr-HR"/>
              <a:t>Uredite stilove teksta matrice</a:t>
            </a:r>
          </a:p>
        </p:txBody>
      </p:sp>
      <p:sp>
        <p:nvSpPr>
          <p:cNvPr id="5" name="Rezervirano mjesto datuma 4">
            <a:extLst>
              <a:ext uri="{FF2B5EF4-FFF2-40B4-BE49-F238E27FC236}">
                <a16:creationId xmlns:a16="http://schemas.microsoft.com/office/drawing/2014/main" id="{BD4F2BF9-DB4B-4169-8A31-F512D3BCC8F7}"/>
              </a:ext>
            </a:extLst>
          </p:cNvPr>
          <p:cNvSpPr>
            <a:spLocks noGrp="1"/>
          </p:cNvSpPr>
          <p:nvPr>
            <p:ph type="dt" sz="half" idx="10"/>
          </p:nvPr>
        </p:nvSpPr>
        <p:spPr/>
        <p:txBody>
          <a:bodyPr/>
          <a:lstStyle/>
          <a:p>
            <a:endParaRPr lang="hr-HR"/>
          </a:p>
        </p:txBody>
      </p:sp>
      <p:sp>
        <p:nvSpPr>
          <p:cNvPr id="6" name="Rezervirano mjesto podnožja 5">
            <a:extLst>
              <a:ext uri="{FF2B5EF4-FFF2-40B4-BE49-F238E27FC236}">
                <a16:creationId xmlns:a16="http://schemas.microsoft.com/office/drawing/2014/main" id="{5A6627E5-0556-4475-97F3-EA773DA32F51}"/>
              </a:ext>
            </a:extLst>
          </p:cNvPr>
          <p:cNvSpPr>
            <a:spLocks noGrp="1"/>
          </p:cNvSpPr>
          <p:nvPr>
            <p:ph type="ftr" sz="quarter" idx="11"/>
          </p:nvPr>
        </p:nvSpPr>
        <p:spPr/>
        <p:txBody>
          <a:bodyPr/>
          <a:lstStyle/>
          <a:p>
            <a:endParaRPr lang="hr-HR"/>
          </a:p>
        </p:txBody>
      </p:sp>
      <p:sp>
        <p:nvSpPr>
          <p:cNvPr id="7" name="Rezervirano mjesto broja slajda 6">
            <a:extLst>
              <a:ext uri="{FF2B5EF4-FFF2-40B4-BE49-F238E27FC236}">
                <a16:creationId xmlns:a16="http://schemas.microsoft.com/office/drawing/2014/main" id="{A7CD25B5-5B01-4807-94F4-EE82A8732B21}"/>
              </a:ext>
            </a:extLst>
          </p:cNvPr>
          <p:cNvSpPr>
            <a:spLocks noGrp="1"/>
          </p:cNvSpPr>
          <p:nvPr>
            <p:ph type="sldNum" sz="quarter" idx="12"/>
          </p:nvPr>
        </p:nvSpPr>
        <p:spPr/>
        <p:txBody>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en" sz="1200" b="0" i="0" u="none" strike="noStrike" cap="none" baseline="0" smtClean="0">
                <a:solidFill>
                  <a:srgbClr val="898989"/>
                </a:solidFill>
                <a:latin typeface="Calibri"/>
                <a:ea typeface="Calibri"/>
                <a:cs typeface="Calibri"/>
                <a:sym typeface="Calibri"/>
              </a:rPr>
              <a:pPr marL="0" marR="0" lvl="0" indent="0" algn="r" rtl="0">
                <a:lnSpc>
                  <a:spcPct val="100000"/>
                </a:lnSpc>
                <a:spcBef>
                  <a:spcPts val="0"/>
                </a:spcBef>
                <a:spcAft>
                  <a:spcPts val="0"/>
                </a:spcAft>
                <a:buClr>
                  <a:srgbClr val="898989"/>
                </a:buClr>
                <a:buSzPct val="25000"/>
                <a:buFont typeface="Calibri"/>
                <a:buNone/>
              </a:pPr>
              <a:t>‹#›</a:t>
            </a:fld>
            <a:endParaRPr lang="en" sz="1200" b="0" i="0" u="none" strike="noStrike" cap="none" baseline="0">
              <a:solidFill>
                <a:srgbClr val="898989"/>
              </a:solidFill>
              <a:latin typeface="Calibri"/>
              <a:ea typeface="Calibri"/>
              <a:cs typeface="Calibri"/>
              <a:sym typeface="Calibri"/>
            </a:endParaRPr>
          </a:p>
        </p:txBody>
      </p:sp>
      <p:pic>
        <p:nvPicPr>
          <p:cNvPr id="8" name="Slika 7">
            <a:extLst>
              <a:ext uri="{FF2B5EF4-FFF2-40B4-BE49-F238E27FC236}">
                <a16:creationId xmlns:a16="http://schemas.microsoft.com/office/drawing/2014/main" id="{57336405-F86C-4ADD-9EA4-A3078FAA3ED2}"/>
              </a:ext>
            </a:extLst>
          </p:cNvPr>
          <p:cNvPicPr>
            <a:picLocks noChangeAspect="1"/>
          </p:cNvPicPr>
          <p:nvPr userDrawn="1"/>
        </p:nvPicPr>
        <p:blipFill>
          <a:blip r:embed="rId2"/>
          <a:stretch>
            <a:fillRect/>
          </a:stretch>
        </p:blipFill>
        <p:spPr>
          <a:xfrm>
            <a:off x="8665633" y="0"/>
            <a:ext cx="478367" cy="609600"/>
          </a:xfrm>
          <a:prstGeom prst="rect">
            <a:avLst/>
          </a:prstGeom>
        </p:spPr>
      </p:pic>
    </p:spTree>
    <p:extLst>
      <p:ext uri="{BB962C8B-B14F-4D97-AF65-F5344CB8AC3E}">
        <p14:creationId xmlns:p14="http://schemas.microsoft.com/office/powerpoint/2010/main" val="1145377484"/>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Slika s opisom">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30785B6C-0EDC-4CBF-A705-968B024F4EB2}"/>
              </a:ext>
            </a:extLst>
          </p:cNvPr>
          <p:cNvSpPr>
            <a:spLocks noGrp="1"/>
          </p:cNvSpPr>
          <p:nvPr>
            <p:ph type="title"/>
          </p:nvPr>
        </p:nvSpPr>
        <p:spPr>
          <a:xfrm>
            <a:off x="629841" y="342900"/>
            <a:ext cx="2949178" cy="1200150"/>
          </a:xfrm>
        </p:spPr>
        <p:txBody>
          <a:bodyPr anchor="b"/>
          <a:lstStyle>
            <a:lvl1pPr>
              <a:defRPr sz="2400"/>
            </a:lvl1pPr>
          </a:lstStyle>
          <a:p>
            <a:r>
              <a:rPr lang="hr-HR"/>
              <a:t>Kliknite da biste uredili stil naslova matrice</a:t>
            </a:r>
          </a:p>
        </p:txBody>
      </p:sp>
      <p:sp>
        <p:nvSpPr>
          <p:cNvPr id="3" name="Rezervirano mjesto slike 2">
            <a:extLst>
              <a:ext uri="{FF2B5EF4-FFF2-40B4-BE49-F238E27FC236}">
                <a16:creationId xmlns:a16="http://schemas.microsoft.com/office/drawing/2014/main" id="{BD407748-3366-44EA-BA97-363A1D80610E}"/>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hr-HR"/>
          </a:p>
        </p:txBody>
      </p:sp>
      <p:sp>
        <p:nvSpPr>
          <p:cNvPr id="4" name="Rezervirano mjesto teksta 3">
            <a:extLst>
              <a:ext uri="{FF2B5EF4-FFF2-40B4-BE49-F238E27FC236}">
                <a16:creationId xmlns:a16="http://schemas.microsoft.com/office/drawing/2014/main" id="{53A45035-15B0-4DAF-8D7D-D63C0268BCDF}"/>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hr-HR"/>
              <a:t>Uredite stilove teksta matrice</a:t>
            </a:r>
          </a:p>
        </p:txBody>
      </p:sp>
      <p:sp>
        <p:nvSpPr>
          <p:cNvPr id="5" name="Rezervirano mjesto datuma 4">
            <a:extLst>
              <a:ext uri="{FF2B5EF4-FFF2-40B4-BE49-F238E27FC236}">
                <a16:creationId xmlns:a16="http://schemas.microsoft.com/office/drawing/2014/main" id="{26BCFD77-9907-4AD1-94F3-1A91A5CDC5B0}"/>
              </a:ext>
            </a:extLst>
          </p:cNvPr>
          <p:cNvSpPr>
            <a:spLocks noGrp="1"/>
          </p:cNvSpPr>
          <p:nvPr>
            <p:ph type="dt" sz="half" idx="10"/>
          </p:nvPr>
        </p:nvSpPr>
        <p:spPr/>
        <p:txBody>
          <a:bodyPr/>
          <a:lstStyle/>
          <a:p>
            <a:endParaRPr lang="hr-HR"/>
          </a:p>
        </p:txBody>
      </p:sp>
      <p:sp>
        <p:nvSpPr>
          <p:cNvPr id="6" name="Rezervirano mjesto podnožja 5">
            <a:extLst>
              <a:ext uri="{FF2B5EF4-FFF2-40B4-BE49-F238E27FC236}">
                <a16:creationId xmlns:a16="http://schemas.microsoft.com/office/drawing/2014/main" id="{EB4181F4-4FD1-4A87-BECE-6B9B1A733156}"/>
              </a:ext>
            </a:extLst>
          </p:cNvPr>
          <p:cNvSpPr>
            <a:spLocks noGrp="1"/>
          </p:cNvSpPr>
          <p:nvPr>
            <p:ph type="ftr" sz="quarter" idx="11"/>
          </p:nvPr>
        </p:nvSpPr>
        <p:spPr/>
        <p:txBody>
          <a:bodyPr/>
          <a:lstStyle/>
          <a:p>
            <a:endParaRPr lang="hr-HR"/>
          </a:p>
        </p:txBody>
      </p:sp>
      <p:sp>
        <p:nvSpPr>
          <p:cNvPr id="7" name="Rezervirano mjesto broja slajda 6">
            <a:extLst>
              <a:ext uri="{FF2B5EF4-FFF2-40B4-BE49-F238E27FC236}">
                <a16:creationId xmlns:a16="http://schemas.microsoft.com/office/drawing/2014/main" id="{E9FBCFAB-D767-4E5A-A187-F0632F203B0F}"/>
              </a:ext>
            </a:extLst>
          </p:cNvPr>
          <p:cNvSpPr>
            <a:spLocks noGrp="1"/>
          </p:cNvSpPr>
          <p:nvPr>
            <p:ph type="sldNum" sz="quarter" idx="12"/>
          </p:nvPr>
        </p:nvSpPr>
        <p:spPr/>
        <p:txBody>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en" sz="1200" b="0" i="0" u="none" strike="noStrike" cap="none" baseline="0" smtClean="0">
                <a:solidFill>
                  <a:srgbClr val="898989"/>
                </a:solidFill>
                <a:latin typeface="Calibri"/>
                <a:ea typeface="Calibri"/>
                <a:cs typeface="Calibri"/>
                <a:sym typeface="Calibri"/>
              </a:rPr>
              <a:pPr marL="0" marR="0" lvl="0" indent="0" algn="r" rtl="0">
                <a:lnSpc>
                  <a:spcPct val="100000"/>
                </a:lnSpc>
                <a:spcBef>
                  <a:spcPts val="0"/>
                </a:spcBef>
                <a:spcAft>
                  <a:spcPts val="0"/>
                </a:spcAft>
                <a:buClr>
                  <a:srgbClr val="898989"/>
                </a:buClr>
                <a:buSzPct val="25000"/>
                <a:buFont typeface="Calibri"/>
                <a:buNone/>
              </a:pPr>
              <a:t>‹#›</a:t>
            </a:fld>
            <a:endParaRPr lang="en" sz="1200" b="0" i="0" u="none" strike="noStrike" cap="none" baseline="0">
              <a:solidFill>
                <a:srgbClr val="898989"/>
              </a:solidFill>
              <a:latin typeface="Calibri"/>
              <a:ea typeface="Calibri"/>
              <a:cs typeface="Calibri"/>
              <a:sym typeface="Calibri"/>
            </a:endParaRPr>
          </a:p>
        </p:txBody>
      </p:sp>
      <p:pic>
        <p:nvPicPr>
          <p:cNvPr id="8" name="Slika 7">
            <a:extLst>
              <a:ext uri="{FF2B5EF4-FFF2-40B4-BE49-F238E27FC236}">
                <a16:creationId xmlns:a16="http://schemas.microsoft.com/office/drawing/2014/main" id="{7F41725E-1BC4-484A-8FC2-261EE186C218}"/>
              </a:ext>
            </a:extLst>
          </p:cNvPr>
          <p:cNvPicPr>
            <a:picLocks noChangeAspect="1"/>
          </p:cNvPicPr>
          <p:nvPr userDrawn="1"/>
        </p:nvPicPr>
        <p:blipFill>
          <a:blip r:embed="rId2"/>
          <a:stretch>
            <a:fillRect/>
          </a:stretch>
        </p:blipFill>
        <p:spPr>
          <a:xfrm>
            <a:off x="8665633" y="0"/>
            <a:ext cx="478367" cy="609600"/>
          </a:xfrm>
          <a:prstGeom prst="rect">
            <a:avLst/>
          </a:prstGeom>
        </p:spPr>
      </p:pic>
    </p:spTree>
    <p:extLst>
      <p:ext uri="{BB962C8B-B14F-4D97-AF65-F5344CB8AC3E}">
        <p14:creationId xmlns:p14="http://schemas.microsoft.com/office/powerpoint/2010/main" val="4015353735"/>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pic>
        <p:nvPicPr>
          <p:cNvPr id="7" name="Slika 6">
            <a:extLst>
              <a:ext uri="{FF2B5EF4-FFF2-40B4-BE49-F238E27FC236}">
                <a16:creationId xmlns:a16="http://schemas.microsoft.com/office/drawing/2014/main" id="{464BF804-752F-47EC-98AB-CAB92493654C}"/>
              </a:ext>
            </a:extLst>
          </p:cNvPr>
          <p:cNvPicPr>
            <a:picLocks noChangeAspect="1"/>
          </p:cNvPicPr>
          <p:nvPr userDrawn="1"/>
        </p:nvPicPr>
        <p:blipFill rotWithShape="1">
          <a:blip r:embed="rId17"/>
          <a:srcRect l="18684"/>
          <a:stretch/>
        </p:blipFill>
        <p:spPr>
          <a:xfrm>
            <a:off x="-168442" y="0"/>
            <a:ext cx="7435515" cy="5143500"/>
          </a:xfrm>
          <a:prstGeom prst="rect">
            <a:avLst/>
          </a:prstGeom>
        </p:spPr>
      </p:pic>
      <p:sp>
        <p:nvSpPr>
          <p:cNvPr id="8" name="Pravokutnik 7">
            <a:extLst>
              <a:ext uri="{FF2B5EF4-FFF2-40B4-BE49-F238E27FC236}">
                <a16:creationId xmlns:a16="http://schemas.microsoft.com/office/drawing/2014/main" id="{B7979125-9263-40FE-AEFD-4978F4F8157F}"/>
              </a:ext>
            </a:extLst>
          </p:cNvPr>
          <p:cNvSpPr/>
          <p:nvPr userDrawn="1"/>
        </p:nvSpPr>
        <p:spPr>
          <a:xfrm>
            <a:off x="785446" y="0"/>
            <a:ext cx="8358554" cy="5143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2" name="Rezervirano mjesto naslova 1">
            <a:extLst>
              <a:ext uri="{FF2B5EF4-FFF2-40B4-BE49-F238E27FC236}">
                <a16:creationId xmlns:a16="http://schemas.microsoft.com/office/drawing/2014/main" id="{7C012E88-FC0E-4014-AD28-C8099CCD134D}"/>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hr-HR"/>
              <a:t>Kliknite da biste uredili stil naslova matrice</a:t>
            </a:r>
          </a:p>
        </p:txBody>
      </p:sp>
      <p:sp>
        <p:nvSpPr>
          <p:cNvPr id="3" name="Rezervirano mjesto teksta 2">
            <a:extLst>
              <a:ext uri="{FF2B5EF4-FFF2-40B4-BE49-F238E27FC236}">
                <a16:creationId xmlns:a16="http://schemas.microsoft.com/office/drawing/2014/main" id="{579ADB3A-CEBB-4C8D-9E0A-9F3ACDD949B2}"/>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4" name="Rezervirano mjesto datuma 3">
            <a:extLst>
              <a:ext uri="{FF2B5EF4-FFF2-40B4-BE49-F238E27FC236}">
                <a16:creationId xmlns:a16="http://schemas.microsoft.com/office/drawing/2014/main" id="{A0A3E06D-61EA-4DF4-99E3-4A4C04D0FB5B}"/>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hr-HR"/>
          </a:p>
        </p:txBody>
      </p:sp>
      <p:sp>
        <p:nvSpPr>
          <p:cNvPr id="5" name="Rezervirano mjesto podnožja 4">
            <a:extLst>
              <a:ext uri="{FF2B5EF4-FFF2-40B4-BE49-F238E27FC236}">
                <a16:creationId xmlns:a16="http://schemas.microsoft.com/office/drawing/2014/main" id="{0C73F2CF-D460-4587-888A-9E6071642E83}"/>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hr-HR"/>
          </a:p>
        </p:txBody>
      </p:sp>
      <p:sp>
        <p:nvSpPr>
          <p:cNvPr id="6" name="Rezervirano mjesto broja slajda 5">
            <a:extLst>
              <a:ext uri="{FF2B5EF4-FFF2-40B4-BE49-F238E27FC236}">
                <a16:creationId xmlns:a16="http://schemas.microsoft.com/office/drawing/2014/main" id="{C108CBF5-8EA9-4F2F-9F40-7E4F2A14D4FA}"/>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en" sz="1200" b="0" i="0" u="none" strike="noStrike" cap="none" baseline="0" smtClean="0">
                <a:solidFill>
                  <a:srgbClr val="898989"/>
                </a:solidFill>
                <a:latin typeface="Calibri"/>
                <a:ea typeface="Calibri"/>
                <a:cs typeface="Calibri"/>
                <a:sym typeface="Calibri"/>
              </a:rPr>
              <a:pPr marL="0" marR="0" lvl="0" indent="0" algn="r" rtl="0">
                <a:lnSpc>
                  <a:spcPct val="100000"/>
                </a:lnSpc>
                <a:spcBef>
                  <a:spcPts val="0"/>
                </a:spcBef>
                <a:spcAft>
                  <a:spcPts val="0"/>
                </a:spcAft>
                <a:buClr>
                  <a:srgbClr val="898989"/>
                </a:buClr>
                <a:buSzPct val="25000"/>
                <a:buFont typeface="Calibri"/>
                <a:buNone/>
              </a:pPr>
              <a:t>‹#›</a:t>
            </a:fld>
            <a:endParaRPr lang="en" sz="1200" b="0" i="0" u="none" strike="noStrike" cap="none" baseline="0">
              <a:solidFill>
                <a:srgbClr val="898989"/>
              </a:solidFill>
              <a:latin typeface="Calibri"/>
              <a:ea typeface="Calibri"/>
              <a:cs typeface="Calibri"/>
              <a:sym typeface="Calibri"/>
            </a:endParaRPr>
          </a:p>
        </p:txBody>
      </p:sp>
    </p:spTree>
    <p:extLst>
      <p:ext uri="{BB962C8B-B14F-4D97-AF65-F5344CB8AC3E}">
        <p14:creationId xmlns:p14="http://schemas.microsoft.com/office/powerpoint/2010/main" val="1718370003"/>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 id="2147483802" r:id="rId12"/>
    <p:sldLayoutId id="2147483803" r:id="rId13"/>
    <p:sldLayoutId id="2147483804" r:id="rId14"/>
  </p:sldLayoutIdLst>
  <p:transition spd="slow">
    <p:wipe/>
  </p:transition>
  <p:hf sldNum="0" hdr="0" ftr="0" dt="0"/>
  <p:txStyles>
    <p:titleStyle>
      <a:lvl1pPr algn="ctr" defTabSz="685800" rtl="0" eaLnBrk="1" latinLnBrk="0" hangingPunct="1">
        <a:lnSpc>
          <a:spcPct val="90000"/>
        </a:lnSpc>
        <a:spcBef>
          <a:spcPct val="0"/>
        </a:spcBef>
        <a:buNone/>
        <a:defRPr sz="3300" b="1" kern="1200">
          <a:solidFill>
            <a:schemeClr val="accent2">
              <a:lumMod val="75000"/>
            </a:schemeClr>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bg1">
              <a:lumMod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bg1">
              <a:lumMod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bg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bg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bg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sr-Latn-R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84.xml"/><Relationship Id="rId1" Type="http://schemas.openxmlformats.org/officeDocument/2006/relationships/slideLayout" Target="../slideLayouts/slideLayout14.xml"/></Relationships>
</file>

<file path=ppt/slides/_rels/slide102.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86.xml"/><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87.xml"/><Relationship Id="rId1" Type="http://schemas.openxmlformats.org/officeDocument/2006/relationships/slideLayout" Target="../slideLayouts/slideLayout3.xml"/></Relationships>
</file>

<file path=ppt/slides/_rels/slide105.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88.xml"/><Relationship Id="rId1" Type="http://schemas.openxmlformats.org/officeDocument/2006/relationships/slideLayout" Target="../slideLayouts/slideLayout14.xml"/></Relationships>
</file>

<file path=ppt/slides/_rels/slide106.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14.xml"/></Relationships>
</file>

<file path=ppt/slides/_rels/slide107.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14.xml"/></Relationships>
</file>

<file path=ppt/slides/_rels/slide108.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14.xml"/></Relationships>
</file>

<file path=ppt/slides/_rels/slide109.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10.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89.xml"/><Relationship Id="rId1" Type="http://schemas.openxmlformats.org/officeDocument/2006/relationships/slideLayout" Target="../slideLayouts/slideLayout14.xml"/></Relationships>
</file>

<file path=ppt/slides/_rels/slide111.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90.xml"/><Relationship Id="rId1" Type="http://schemas.openxmlformats.org/officeDocument/2006/relationships/slideLayout" Target="../slideLayouts/slideLayout14.xml"/></Relationships>
</file>

<file path=ppt/slides/_rels/slide112.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notesSlide" Target="../notesSlides/notesSlide91.xml"/><Relationship Id="rId1" Type="http://schemas.openxmlformats.org/officeDocument/2006/relationships/slideLayout" Target="../slideLayouts/slideLayout14.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4.xml"/></Relationships>
</file>

<file path=ppt/slides/_rels/slide114.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notesSlide" Target="../notesSlides/notesSlide93.xml"/><Relationship Id="rId1" Type="http://schemas.openxmlformats.org/officeDocument/2006/relationships/slideLayout" Target="../slideLayouts/slideLayout14.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4.xml"/></Relationships>
</file>

<file path=ppt/slides/_rels/slide116.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95.xml"/><Relationship Id="rId1" Type="http://schemas.openxmlformats.org/officeDocument/2006/relationships/slideLayout" Target="../slideLayouts/slideLayout14.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4.xml"/></Relationships>
</file>

<file path=ppt/slides/_rels/slide118.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notesSlide" Target="../notesSlides/notesSlide97.xml"/><Relationship Id="rId1" Type="http://schemas.openxmlformats.org/officeDocument/2006/relationships/slideLayout" Target="../slideLayouts/slideLayout14.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20.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99.xml"/><Relationship Id="rId1" Type="http://schemas.openxmlformats.org/officeDocument/2006/relationships/slideLayout" Target="../slideLayouts/slideLayout14.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4.xml"/></Relationships>
</file>

<file path=ppt/slides/_rels/slide122.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notesSlide" Target="../notesSlides/notesSlide101.xml"/><Relationship Id="rId1" Type="http://schemas.openxmlformats.org/officeDocument/2006/relationships/slideLayout" Target="../slideLayouts/slideLayout14.xml"/></Relationships>
</file>

<file path=ppt/slides/_rels/slide123.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notesSlide" Target="../notesSlides/notesSlide102.xml"/><Relationship Id="rId1" Type="http://schemas.openxmlformats.org/officeDocument/2006/relationships/slideLayout" Target="../slideLayouts/slideLayout14.xml"/></Relationships>
</file>

<file path=ppt/slides/_rels/slide124.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103.xml"/><Relationship Id="rId1" Type="http://schemas.openxmlformats.org/officeDocument/2006/relationships/slideLayout" Target="../slideLayouts/slideLayout14.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7.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notesSlide" Target="../notesSlides/notesSlide104.xml"/><Relationship Id="rId1" Type="http://schemas.openxmlformats.org/officeDocument/2006/relationships/slideLayout" Target="../slideLayouts/slideLayout14.xml"/></Relationships>
</file>

<file path=ppt/slides/_rels/slide128.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105.xml"/><Relationship Id="rId1" Type="http://schemas.openxmlformats.org/officeDocument/2006/relationships/slideLayout" Target="../slideLayouts/slideLayout14.xml"/></Relationships>
</file>

<file path=ppt/slides/_rels/slide129.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106.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30.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notesSlide" Target="../notesSlides/notesSlide107.xml"/><Relationship Id="rId1" Type="http://schemas.openxmlformats.org/officeDocument/2006/relationships/slideLayout" Target="../slideLayouts/slideLayout14.xml"/></Relationships>
</file>

<file path=ppt/slides/_rels/slide131.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14.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14.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14.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6.xml.rels><?xml version="1.0" encoding="UTF-8" standalone="yes"?>
<Relationships xmlns="http://schemas.openxmlformats.org/package/2006/relationships"><Relationship Id="rId2" Type="http://schemas.openxmlformats.org/officeDocument/2006/relationships/image" Target="../media/image96.jpeg"/><Relationship Id="rId1" Type="http://schemas.openxmlformats.org/officeDocument/2006/relationships/slideLayout" Target="../slideLayouts/slideLayout14.xml"/></Relationships>
</file>

<file path=ppt/slides/_rels/slide137.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112.xml"/><Relationship Id="rId1" Type="http://schemas.openxmlformats.org/officeDocument/2006/relationships/slideLayout" Target="../slideLayouts/slideLayout3.xml"/></Relationships>
</file>

<file path=ppt/slides/_rels/slide138.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hyperlink" Target="http://www.os-vnazor-adzamovci.skole.hr/"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2.xml"/><Relationship Id="rId1" Type="http://schemas.openxmlformats.org/officeDocument/2006/relationships/slideLayout" Target="../slideLayouts/slideLayout6.xml"/><Relationship Id="rId4" Type="http://schemas.microsoft.com/office/2007/relationships/hdphoto" Target="../media/hdphoto2.wdp"/></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2.xm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50.xml"/><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1.xml"/><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2.xml"/><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3.xml"/><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54.xml"/><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2" Type="http://schemas.openxmlformats.org/officeDocument/2006/relationships/image" Target="../media/image45.gi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56.xml"/><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14.xml"/></Relationships>
</file>

<file path=ppt/slides/_rels/slide6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57.xml"/><Relationship Id="rId1" Type="http://schemas.openxmlformats.org/officeDocument/2006/relationships/slideLayout" Target="../slideLayouts/slideLayout14.xml"/><Relationship Id="rId4" Type="http://schemas.openxmlformats.org/officeDocument/2006/relationships/hyperlink" Target="http://practicalomasvital.blogspot.com/p/1-prim.html" TargetMode="Externa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59.xml"/><Relationship Id="rId1" Type="http://schemas.openxmlformats.org/officeDocument/2006/relationships/slideLayout" Target="../slideLayouts/slideLayout1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4.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63.xml"/><Relationship Id="rId1" Type="http://schemas.openxmlformats.org/officeDocument/2006/relationships/slideLayout" Target="../slideLayouts/slideLayout14.xml"/></Relationships>
</file>

<file path=ppt/slides/_rels/slide7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64.xml"/><Relationship Id="rId1" Type="http://schemas.openxmlformats.org/officeDocument/2006/relationships/slideLayout" Target="../slideLayouts/slideLayout14.xml"/></Relationships>
</file>

<file path=ppt/slides/_rels/slide7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65.xml"/><Relationship Id="rId1" Type="http://schemas.openxmlformats.org/officeDocument/2006/relationships/slideLayout" Target="../slideLayouts/slideLayout14.xml"/></Relationships>
</file>

<file path=ppt/slides/_rels/slide73.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67.xml"/><Relationship Id="rId1" Type="http://schemas.openxmlformats.org/officeDocument/2006/relationships/slideLayout" Target="../slideLayouts/slideLayout1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7.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68.xml"/><Relationship Id="rId1" Type="http://schemas.openxmlformats.org/officeDocument/2006/relationships/slideLayout" Target="../slideLayouts/slideLayout14.xml"/></Relationships>
</file>

<file path=ppt/slides/_rels/slide78.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14.xml"/></Relationships>
</file>

<file path=ppt/slides/_rels/slide79.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70.xml"/><Relationship Id="rId1" Type="http://schemas.openxmlformats.org/officeDocument/2006/relationships/slideLayout" Target="../slideLayouts/slideLayout14.xml"/><Relationship Id="rId4" Type="http://schemas.openxmlformats.org/officeDocument/2006/relationships/image" Target="../media/image60.jpe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Shape 84"/>
        <p:cNvGrpSpPr/>
        <p:nvPr/>
      </p:nvGrpSpPr>
      <p:grpSpPr>
        <a:xfrm>
          <a:off x="0" y="0"/>
          <a:ext cx="0" cy="0"/>
          <a:chOff x="0" y="0"/>
          <a:chExt cx="0" cy="0"/>
        </a:xfrm>
      </p:grpSpPr>
      <p:sp>
        <p:nvSpPr>
          <p:cNvPr id="4" name="Rectangle 3">
            <a:extLst>
              <a:ext uri="{FF2B5EF4-FFF2-40B4-BE49-F238E27FC236}">
                <a16:creationId xmlns:a16="http://schemas.microsoft.com/office/drawing/2014/main" id="{2F5D3104-A872-47FD-927B-0623948FD3DB}"/>
              </a:ext>
            </a:extLst>
          </p:cNvPr>
          <p:cNvSpPr/>
          <p:nvPr/>
        </p:nvSpPr>
        <p:spPr>
          <a:xfrm>
            <a:off x="2450167" y="315316"/>
            <a:ext cx="6042314" cy="243130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Shape 85"/>
          <p:cNvSpPr txBox="1">
            <a:spLocks noGrp="1"/>
          </p:cNvSpPr>
          <p:nvPr>
            <p:ph type="ctrTitle"/>
          </p:nvPr>
        </p:nvSpPr>
        <p:spPr>
          <a:xfrm>
            <a:off x="2286000" y="1147035"/>
            <a:ext cx="6858000" cy="1790699"/>
          </a:xfrm>
          <a:prstGeom prst="rect">
            <a:avLst/>
          </a:prstGeom>
          <a:noFill/>
          <a:ln>
            <a:noFill/>
          </a:ln>
        </p:spPr>
        <p:txBody>
          <a:bodyPr lIns="91425" tIns="45700" rIns="91425" bIns="45700" anchor="b" anchorCtr="0">
            <a:noAutofit/>
            <a:scene3d>
              <a:camera prst="orthographicFront"/>
              <a:lightRig rig="soft" dir="t">
                <a:rot lat="0" lon="0" rev="15600000"/>
              </a:lightRig>
            </a:scene3d>
            <a:sp3d extrusionH="57150" prstMaterial="softEdge">
              <a:bevelT w="25400" h="38100"/>
            </a:sp3d>
          </a:bodyPr>
          <a:lstStyle/>
          <a:p>
            <a:pPr marL="0" marR="0" lvl="0" indent="0" algn="ctr" rtl="0">
              <a:lnSpc>
                <a:spcPct val="90000"/>
              </a:lnSpc>
              <a:spcBef>
                <a:spcPts val="0"/>
              </a:spcBef>
              <a:spcAft>
                <a:spcPts val="0"/>
              </a:spcAft>
              <a:buClr>
                <a:srgbClr val="7030A0"/>
              </a:buClr>
              <a:buSzPct val="25000"/>
              <a:buFont typeface="Arial"/>
              <a:buNone/>
            </a:pPr>
            <a:r>
              <a:rPr lang="en" dirty="0">
                <a:latin typeface="+mn-lt"/>
                <a:sym typeface="Arial"/>
              </a:rPr>
              <a:t>Školski kurikulum </a:t>
            </a:r>
            <a:br>
              <a:rPr lang="en" sz="4500" b="1" i="0" u="none" strike="noStrike" baseline="0" dirty="0">
                <a:ln/>
                <a:latin typeface="+mn-lt"/>
                <a:ea typeface="Arial"/>
                <a:cs typeface="Arial"/>
                <a:sym typeface="Arial"/>
              </a:rPr>
            </a:br>
            <a:endParaRPr lang="en" sz="4500" b="1" i="0" u="none" strike="noStrike" baseline="0" dirty="0">
              <a:ln/>
              <a:latin typeface="+mn-lt"/>
              <a:ea typeface="Arial"/>
              <a:cs typeface="Arial"/>
              <a:sym typeface="Arial"/>
            </a:endParaRPr>
          </a:p>
        </p:txBody>
      </p:sp>
      <p:sp>
        <p:nvSpPr>
          <p:cNvPr id="86" name="Shape 86"/>
          <p:cNvSpPr txBox="1">
            <a:spLocks noGrp="1"/>
          </p:cNvSpPr>
          <p:nvPr>
            <p:ph type="subTitle" idx="1"/>
          </p:nvPr>
        </p:nvSpPr>
        <p:spPr>
          <a:xfrm>
            <a:off x="2581301" y="2455115"/>
            <a:ext cx="6400799" cy="1314450"/>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spcAft>
                <a:spcPts val="0"/>
              </a:spcAft>
              <a:buClr>
                <a:schemeClr val="dk1"/>
              </a:buClr>
              <a:buSzPct val="25000"/>
              <a:buFont typeface="Arial"/>
              <a:buNone/>
            </a:pPr>
            <a:r>
              <a:rPr lang="en" b="1" dirty="0">
                <a:effectLst>
                  <a:outerShdw blurRad="38100" dist="38100" dir="2700000" algn="tl">
                    <a:srgbClr val="000000">
                      <a:alpha val="43137"/>
                    </a:srgbClr>
                  </a:outerShdw>
                </a:effectLst>
                <a:sym typeface="Calibri"/>
              </a:rPr>
              <a:t>Školska godina 20</a:t>
            </a:r>
            <a:r>
              <a:rPr lang="hr-HR" b="1" dirty="0">
                <a:effectLst>
                  <a:outerShdw blurRad="38100" dist="38100" dir="2700000" algn="tl">
                    <a:srgbClr val="000000">
                      <a:alpha val="43137"/>
                    </a:srgbClr>
                  </a:outerShdw>
                </a:effectLst>
                <a:sym typeface="Calibri"/>
              </a:rPr>
              <a:t>21</a:t>
            </a:r>
            <a:r>
              <a:rPr lang="en" b="1" dirty="0">
                <a:effectLst>
                  <a:outerShdw blurRad="38100" dist="38100" dir="2700000" algn="tl">
                    <a:srgbClr val="000000">
                      <a:alpha val="43137"/>
                    </a:srgbClr>
                  </a:outerShdw>
                </a:effectLst>
                <a:sym typeface="Calibri"/>
              </a:rPr>
              <a:t>./202</a:t>
            </a:r>
            <a:r>
              <a:rPr lang="hr-HR" b="1" dirty="0">
                <a:effectLst>
                  <a:outerShdw blurRad="38100" dist="38100" dir="2700000" algn="tl">
                    <a:srgbClr val="000000">
                      <a:alpha val="43137"/>
                    </a:srgbClr>
                  </a:outerShdw>
                </a:effectLst>
                <a:sym typeface="Calibri"/>
              </a:rPr>
              <a:t>2</a:t>
            </a:r>
            <a:r>
              <a:rPr lang="en" b="1" dirty="0">
                <a:effectLst>
                  <a:outerShdw blurRad="38100" dist="38100" dir="2700000" algn="tl">
                    <a:srgbClr val="000000">
                      <a:alpha val="43137"/>
                    </a:srgbClr>
                  </a:outerShdw>
                </a:effectLst>
                <a:sym typeface="Calibri"/>
              </a:rPr>
              <a:t>.</a:t>
            </a:r>
          </a:p>
        </p:txBody>
      </p:sp>
      <p:sp>
        <p:nvSpPr>
          <p:cNvPr id="5" name="Shape 85">
            <a:extLst>
              <a:ext uri="{FF2B5EF4-FFF2-40B4-BE49-F238E27FC236}">
                <a16:creationId xmlns:a16="http://schemas.microsoft.com/office/drawing/2014/main" id="{7711ECE1-7927-408B-B291-41A1FF03208C}"/>
              </a:ext>
            </a:extLst>
          </p:cNvPr>
          <p:cNvSpPr txBox="1">
            <a:spLocks/>
          </p:cNvSpPr>
          <p:nvPr/>
        </p:nvSpPr>
        <p:spPr>
          <a:xfrm>
            <a:off x="1025912" y="315316"/>
            <a:ext cx="7657787" cy="844411"/>
          </a:xfrm>
          <a:prstGeom prst="rect">
            <a:avLst/>
          </a:prstGeom>
          <a:noFill/>
          <a:ln>
            <a:noFill/>
          </a:ln>
        </p:spPr>
        <p:txBody>
          <a:bodyPr vert="horz" lIns="91425" tIns="45700" rIns="91425" bIns="45700" rtlCol="0" anchor="b" anchorCtr="0">
            <a:noAutofit/>
            <a:scene3d>
              <a:camera prst="orthographicFront"/>
              <a:lightRig rig="soft" dir="t">
                <a:rot lat="0" lon="0" rev="15600000"/>
              </a:lightRig>
            </a:scene3d>
            <a:sp3d extrusionH="57150" prstMaterial="softEdge">
              <a:bevelT w="25400" h="38100"/>
            </a:sp3d>
          </a:bodyPr>
          <a:lstStyle>
            <a:lvl1pPr algn="ctr" defTabSz="685800" rtl="0" eaLnBrk="1" latinLnBrk="0" hangingPunct="1">
              <a:lnSpc>
                <a:spcPct val="90000"/>
              </a:lnSpc>
              <a:spcBef>
                <a:spcPct val="0"/>
              </a:spcBef>
              <a:buNone/>
              <a:defRPr sz="4500" b="1" kern="1200">
                <a:solidFill>
                  <a:schemeClr val="accent2">
                    <a:lumMod val="75000"/>
                  </a:schemeClr>
                </a:solidFill>
                <a:effectLst>
                  <a:outerShdw blurRad="38100" dist="38100" dir="2700000" algn="tl">
                    <a:srgbClr val="000000">
                      <a:alpha val="43137"/>
                    </a:srgbClr>
                  </a:outerShdw>
                </a:effectLst>
                <a:latin typeface="+mj-lt"/>
                <a:ea typeface="+mj-ea"/>
                <a:cs typeface="+mj-cs"/>
              </a:defRPr>
            </a:lvl1pPr>
          </a:lstStyle>
          <a:p>
            <a:pPr>
              <a:spcBef>
                <a:spcPts val="0"/>
              </a:spcBef>
              <a:buClr>
                <a:srgbClr val="7030A0"/>
              </a:buClr>
              <a:buSzPct val="25000"/>
              <a:buFont typeface="Arial"/>
              <a:buNone/>
            </a:pPr>
            <a:r>
              <a:rPr lang="hr-HR" dirty="0">
                <a:latin typeface="+mn-lt"/>
                <a:sym typeface="Arial"/>
              </a:rPr>
              <a:t>Osnovna škola Vladimir Nazor</a:t>
            </a:r>
            <a:endParaRPr lang="en" dirty="0">
              <a:ln/>
              <a:latin typeface="+mn-lt"/>
              <a:ea typeface="Arial"/>
              <a:cs typeface="Arial"/>
              <a:sym typeface="Arial"/>
            </a:endParaRPr>
          </a:p>
        </p:txBody>
      </p:sp>
    </p:spTree>
    <p:extLst>
      <p:ext uri="{BB962C8B-B14F-4D97-AF65-F5344CB8AC3E}">
        <p14:creationId xmlns:p14="http://schemas.microsoft.com/office/powerpoint/2010/main" val="213004588"/>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Shape 138"/>
        <p:cNvGrpSpPr/>
        <p:nvPr/>
      </p:nvGrpSpPr>
      <p:grpSpPr>
        <a:xfrm>
          <a:off x="0" y="0"/>
          <a:ext cx="0" cy="0"/>
          <a:chOff x="0" y="0"/>
          <a:chExt cx="0" cy="0"/>
        </a:xfrm>
      </p:grpSpPr>
      <p:sp>
        <p:nvSpPr>
          <p:cNvPr id="2" name="Naslov 1"/>
          <p:cNvSpPr>
            <a:spLocks noGrp="1"/>
          </p:cNvSpPr>
          <p:nvPr>
            <p:ph type="title"/>
          </p:nvPr>
        </p:nvSpPr>
        <p:spPr>
          <a:xfrm>
            <a:off x="2881347" y="0"/>
            <a:ext cx="3289210" cy="282872"/>
          </a:xfrm>
        </p:spPr>
        <p:txBody>
          <a:bodyPr>
            <a:normAutofit fontScale="90000"/>
            <a:scene3d>
              <a:camera prst="orthographicFront"/>
              <a:lightRig rig="soft" dir="t">
                <a:rot lat="0" lon="0" rev="15600000"/>
              </a:lightRig>
            </a:scene3d>
            <a:sp3d extrusionH="57150" prstMaterial="softEdge">
              <a:bevelT w="25400" h="38100"/>
            </a:sp3d>
          </a:bodyPr>
          <a:lstStyle/>
          <a:p>
            <a:pPr algn="ctr"/>
            <a:r>
              <a:rPr lang="hr-HR" sz="2000" dirty="0">
                <a:effectLst>
                  <a:outerShdw blurRad="38100" dist="38100" dir="2700000" algn="tl">
                    <a:srgbClr val="000000">
                      <a:alpha val="43137"/>
                    </a:srgbClr>
                  </a:outerShdw>
                </a:effectLst>
                <a:latin typeface="+mn-lt"/>
              </a:rPr>
              <a:t>Razvojni plan škole</a:t>
            </a:r>
          </a:p>
        </p:txBody>
      </p:sp>
      <p:graphicFrame>
        <p:nvGraphicFramePr>
          <p:cNvPr id="3" name="Tablica 2">
            <a:extLst>
              <a:ext uri="{FF2B5EF4-FFF2-40B4-BE49-F238E27FC236}">
                <a16:creationId xmlns:a16="http://schemas.microsoft.com/office/drawing/2014/main" id="{9899C392-1BDA-4D35-890D-BD9A470C4A25}"/>
              </a:ext>
            </a:extLst>
          </p:cNvPr>
          <p:cNvGraphicFramePr>
            <a:graphicFrameLocks noGrp="1"/>
          </p:cNvGraphicFramePr>
          <p:nvPr>
            <p:extLst>
              <p:ext uri="{D42A27DB-BD31-4B8C-83A1-F6EECF244321}">
                <p14:modId xmlns:p14="http://schemas.microsoft.com/office/powerpoint/2010/main" val="2116417790"/>
              </p:ext>
            </p:extLst>
          </p:nvPr>
        </p:nvGraphicFramePr>
        <p:xfrm>
          <a:off x="263137" y="282872"/>
          <a:ext cx="8683510" cy="4736459"/>
        </p:xfrm>
        <a:graphic>
          <a:graphicData uri="http://schemas.openxmlformats.org/drawingml/2006/table">
            <a:tbl>
              <a:tblPr>
                <a:tableStyleId>{0E3FDE45-AF77-4B5C-9715-49D594BDF05E}</a:tableStyleId>
              </a:tblPr>
              <a:tblGrid>
                <a:gridCol w="1642344">
                  <a:extLst>
                    <a:ext uri="{9D8B030D-6E8A-4147-A177-3AD203B41FA5}">
                      <a16:colId xmlns:a16="http://schemas.microsoft.com/office/drawing/2014/main" val="2228449881"/>
                    </a:ext>
                  </a:extLst>
                </a:gridCol>
                <a:gridCol w="1532150">
                  <a:extLst>
                    <a:ext uri="{9D8B030D-6E8A-4147-A177-3AD203B41FA5}">
                      <a16:colId xmlns:a16="http://schemas.microsoft.com/office/drawing/2014/main" val="1781949865"/>
                    </a:ext>
                  </a:extLst>
                </a:gridCol>
                <a:gridCol w="2094336">
                  <a:extLst>
                    <a:ext uri="{9D8B030D-6E8A-4147-A177-3AD203B41FA5}">
                      <a16:colId xmlns:a16="http://schemas.microsoft.com/office/drawing/2014/main" val="152329239"/>
                    </a:ext>
                  </a:extLst>
                </a:gridCol>
                <a:gridCol w="1315065">
                  <a:extLst>
                    <a:ext uri="{9D8B030D-6E8A-4147-A177-3AD203B41FA5}">
                      <a16:colId xmlns:a16="http://schemas.microsoft.com/office/drawing/2014/main" val="500912439"/>
                    </a:ext>
                  </a:extLst>
                </a:gridCol>
                <a:gridCol w="1144165">
                  <a:extLst>
                    <a:ext uri="{9D8B030D-6E8A-4147-A177-3AD203B41FA5}">
                      <a16:colId xmlns:a16="http://schemas.microsoft.com/office/drawing/2014/main" val="1232153820"/>
                    </a:ext>
                  </a:extLst>
                </a:gridCol>
                <a:gridCol w="955450">
                  <a:extLst>
                    <a:ext uri="{9D8B030D-6E8A-4147-A177-3AD203B41FA5}">
                      <a16:colId xmlns:a16="http://schemas.microsoft.com/office/drawing/2014/main" val="2174742742"/>
                    </a:ext>
                  </a:extLst>
                </a:gridCol>
              </a:tblGrid>
              <a:tr h="644358">
                <a:tc>
                  <a:txBody>
                    <a:bodyPr/>
                    <a:lstStyle/>
                    <a:p>
                      <a:pPr algn="ctr">
                        <a:lnSpc>
                          <a:spcPct val="107000"/>
                        </a:lnSpc>
                        <a:spcAft>
                          <a:spcPts val="0"/>
                        </a:spcAft>
                      </a:pPr>
                      <a:r>
                        <a:rPr lang="en-US" sz="1000" dirty="0">
                          <a:effectLst/>
                        </a:rPr>
                        <a:t>PRIORITETNO </a:t>
                      </a:r>
                      <a:endParaRPr lang="hr-HR" sz="1000" dirty="0">
                        <a:effectLst/>
                      </a:endParaRPr>
                    </a:p>
                    <a:p>
                      <a:pPr algn="ctr">
                        <a:lnSpc>
                          <a:spcPct val="107000"/>
                        </a:lnSpc>
                        <a:spcAft>
                          <a:spcPts val="800"/>
                        </a:spcAft>
                      </a:pPr>
                      <a:r>
                        <a:rPr lang="en-US" sz="1000" dirty="0">
                          <a:effectLst/>
                        </a:rPr>
                        <a:t>PODRUČJE</a:t>
                      </a:r>
                      <a:endParaRPr lang="hr-H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7403" marR="57403" marT="0" marB="0"/>
                </a:tc>
                <a:tc>
                  <a:txBody>
                    <a:bodyPr/>
                    <a:lstStyle/>
                    <a:p>
                      <a:pPr algn="ctr">
                        <a:lnSpc>
                          <a:spcPct val="107000"/>
                        </a:lnSpc>
                        <a:spcAft>
                          <a:spcPts val="800"/>
                        </a:spcAft>
                      </a:pPr>
                      <a:r>
                        <a:rPr lang="hr-HR" sz="1000">
                          <a:effectLst/>
                        </a:rPr>
                        <a:t>ISHODI</a:t>
                      </a:r>
                      <a:endParaRPr lang="hr-HR" sz="1000">
                        <a:effectLst/>
                        <a:latin typeface="Calibri" panose="020F0502020204030204" pitchFamily="34" charset="0"/>
                        <a:ea typeface="Calibri" panose="020F0502020204030204" pitchFamily="34" charset="0"/>
                        <a:cs typeface="Times New Roman" panose="02020603050405020304" pitchFamily="18" charset="0"/>
                      </a:endParaRPr>
                    </a:p>
                  </a:txBody>
                  <a:tcPr marL="57403" marR="57403" marT="0" marB="0"/>
                </a:tc>
                <a:tc>
                  <a:txBody>
                    <a:bodyPr/>
                    <a:lstStyle/>
                    <a:p>
                      <a:pPr algn="ctr">
                        <a:lnSpc>
                          <a:spcPct val="107000"/>
                        </a:lnSpc>
                        <a:spcAft>
                          <a:spcPts val="0"/>
                        </a:spcAft>
                      </a:pPr>
                      <a:r>
                        <a:rPr lang="en-US" sz="1000">
                          <a:effectLst/>
                        </a:rPr>
                        <a:t>METODE I </a:t>
                      </a:r>
                      <a:endParaRPr lang="hr-HR" sz="1000">
                        <a:effectLst/>
                      </a:endParaRPr>
                    </a:p>
                    <a:p>
                      <a:pPr algn="ctr">
                        <a:lnSpc>
                          <a:spcPct val="107000"/>
                        </a:lnSpc>
                        <a:spcAft>
                          <a:spcPts val="800"/>
                        </a:spcAft>
                      </a:pPr>
                      <a:r>
                        <a:rPr lang="en-US" sz="1000">
                          <a:effectLst/>
                        </a:rPr>
                        <a:t>AKTIVNOSTI</a:t>
                      </a:r>
                      <a:endParaRPr lang="hr-HR" sz="1000">
                        <a:effectLst/>
                        <a:latin typeface="Calibri" panose="020F0502020204030204" pitchFamily="34" charset="0"/>
                        <a:ea typeface="Calibri" panose="020F0502020204030204" pitchFamily="34" charset="0"/>
                        <a:cs typeface="Times New Roman" panose="02020603050405020304" pitchFamily="18" charset="0"/>
                      </a:endParaRPr>
                    </a:p>
                  </a:txBody>
                  <a:tcPr marL="57403" marR="57403" marT="0" marB="0"/>
                </a:tc>
                <a:tc>
                  <a:txBody>
                    <a:bodyPr/>
                    <a:lstStyle/>
                    <a:p>
                      <a:pPr algn="ctr">
                        <a:lnSpc>
                          <a:spcPct val="107000"/>
                        </a:lnSpc>
                        <a:spcAft>
                          <a:spcPts val="0"/>
                        </a:spcAft>
                      </a:pPr>
                      <a:r>
                        <a:rPr lang="en-US" sz="1000">
                          <a:effectLst/>
                        </a:rPr>
                        <a:t>NUŽNI </a:t>
                      </a:r>
                      <a:endParaRPr lang="hr-HR" sz="1000">
                        <a:effectLst/>
                      </a:endParaRPr>
                    </a:p>
                    <a:p>
                      <a:pPr algn="ctr">
                        <a:lnSpc>
                          <a:spcPct val="107000"/>
                        </a:lnSpc>
                        <a:spcAft>
                          <a:spcPts val="800"/>
                        </a:spcAft>
                      </a:pPr>
                      <a:r>
                        <a:rPr lang="en-US" sz="1000">
                          <a:effectLst/>
                        </a:rPr>
                        <a:t>RESURSI</a:t>
                      </a:r>
                      <a:endParaRPr lang="hr-HR" sz="1000">
                        <a:effectLst/>
                        <a:latin typeface="Calibri" panose="020F0502020204030204" pitchFamily="34" charset="0"/>
                        <a:ea typeface="Calibri" panose="020F0502020204030204" pitchFamily="34" charset="0"/>
                        <a:cs typeface="Times New Roman" panose="02020603050405020304" pitchFamily="18" charset="0"/>
                      </a:endParaRPr>
                    </a:p>
                  </a:txBody>
                  <a:tcPr marL="57403" marR="57403" marT="0" marB="0"/>
                </a:tc>
                <a:tc>
                  <a:txBody>
                    <a:bodyPr/>
                    <a:lstStyle/>
                    <a:p>
                      <a:pPr algn="ctr">
                        <a:lnSpc>
                          <a:spcPct val="107000"/>
                        </a:lnSpc>
                        <a:spcAft>
                          <a:spcPts val="800"/>
                        </a:spcAft>
                      </a:pPr>
                      <a:r>
                        <a:rPr lang="en-US" sz="1000">
                          <a:effectLst/>
                        </a:rPr>
                        <a:t>VREMENSKO RAZDOBLJE</a:t>
                      </a:r>
                      <a:endParaRPr lang="hr-HR" sz="1000">
                        <a:effectLst/>
                        <a:latin typeface="Calibri" panose="020F0502020204030204" pitchFamily="34" charset="0"/>
                        <a:ea typeface="Calibri" panose="020F0502020204030204" pitchFamily="34" charset="0"/>
                        <a:cs typeface="Times New Roman" panose="02020603050405020304" pitchFamily="18" charset="0"/>
                      </a:endParaRPr>
                    </a:p>
                  </a:txBody>
                  <a:tcPr marL="57403" marR="57403" marT="0" marB="0"/>
                </a:tc>
                <a:tc>
                  <a:txBody>
                    <a:bodyPr/>
                    <a:lstStyle/>
                    <a:p>
                      <a:pPr algn="ctr">
                        <a:lnSpc>
                          <a:spcPct val="107000"/>
                        </a:lnSpc>
                        <a:spcAft>
                          <a:spcPts val="0"/>
                        </a:spcAft>
                      </a:pPr>
                      <a:r>
                        <a:rPr lang="en-US" sz="1000">
                          <a:effectLst/>
                        </a:rPr>
                        <a:t>ODGOVORNE</a:t>
                      </a:r>
                      <a:endParaRPr lang="hr-HR" sz="1000">
                        <a:effectLst/>
                      </a:endParaRPr>
                    </a:p>
                    <a:p>
                      <a:pPr algn="ctr">
                        <a:lnSpc>
                          <a:spcPct val="107000"/>
                        </a:lnSpc>
                        <a:spcAft>
                          <a:spcPts val="800"/>
                        </a:spcAft>
                      </a:pPr>
                      <a:r>
                        <a:rPr lang="en-US" sz="1000">
                          <a:effectLst/>
                        </a:rPr>
                        <a:t>OSOBE</a:t>
                      </a:r>
                      <a:endParaRPr lang="hr-HR" sz="1000">
                        <a:effectLst/>
                        <a:latin typeface="Calibri" panose="020F0502020204030204" pitchFamily="34" charset="0"/>
                        <a:ea typeface="Calibri" panose="020F0502020204030204" pitchFamily="34" charset="0"/>
                        <a:cs typeface="Times New Roman" panose="02020603050405020304" pitchFamily="18" charset="0"/>
                      </a:endParaRPr>
                    </a:p>
                  </a:txBody>
                  <a:tcPr marL="57403" marR="57403" marT="0" marB="0"/>
                </a:tc>
                <a:extLst>
                  <a:ext uri="{0D108BD9-81ED-4DB2-BD59-A6C34878D82A}">
                    <a16:rowId xmlns:a16="http://schemas.microsoft.com/office/drawing/2014/main" val="3453478989"/>
                  </a:ext>
                </a:extLst>
              </a:tr>
              <a:tr h="2219835">
                <a:tc>
                  <a:txBody>
                    <a:bodyPr/>
                    <a:lstStyle/>
                    <a:p>
                      <a:pPr>
                        <a:lnSpc>
                          <a:spcPct val="107000"/>
                        </a:lnSpc>
                        <a:spcAft>
                          <a:spcPts val="800"/>
                        </a:spcAft>
                      </a:pPr>
                      <a:r>
                        <a:rPr lang="hr-HR" sz="800" b="1" dirty="0">
                          <a:effectLst/>
                        </a:rPr>
                        <a:t> - </a:t>
                      </a:r>
                      <a:r>
                        <a:rPr lang="en-US" sz="800" b="1" dirty="0" err="1">
                          <a:effectLst/>
                        </a:rPr>
                        <a:t>Dorađivanje</a:t>
                      </a:r>
                      <a:r>
                        <a:rPr lang="en-US" sz="800" b="1" dirty="0">
                          <a:effectLst/>
                        </a:rPr>
                        <a:t> </a:t>
                      </a:r>
                      <a:r>
                        <a:rPr lang="en-US" sz="800" b="1" dirty="0" err="1">
                          <a:effectLst/>
                        </a:rPr>
                        <a:t>postojećih</a:t>
                      </a:r>
                      <a:r>
                        <a:rPr lang="en-US" sz="800" b="1" dirty="0">
                          <a:effectLst/>
                        </a:rPr>
                        <a:t> </a:t>
                      </a:r>
                      <a:r>
                        <a:rPr lang="en-US" sz="800" b="1" dirty="0" err="1">
                          <a:effectLst/>
                        </a:rPr>
                        <a:t>projekata</a:t>
                      </a:r>
                      <a:r>
                        <a:rPr lang="en-US" sz="800" b="1" dirty="0">
                          <a:effectLst/>
                        </a:rPr>
                        <a:t> </a:t>
                      </a:r>
                      <a:r>
                        <a:rPr lang="en-US" sz="800" b="1" dirty="0" err="1">
                          <a:effectLst/>
                        </a:rPr>
                        <a:t>i</a:t>
                      </a:r>
                      <a:r>
                        <a:rPr lang="en-US" sz="800" b="1" dirty="0">
                          <a:effectLst/>
                        </a:rPr>
                        <a:t> </a:t>
                      </a:r>
                      <a:r>
                        <a:rPr lang="en-US" sz="800" b="1" dirty="0" err="1">
                          <a:effectLst/>
                        </a:rPr>
                        <a:t>uvođenje</a:t>
                      </a:r>
                      <a:r>
                        <a:rPr lang="en-US" sz="800" b="1" dirty="0">
                          <a:effectLst/>
                        </a:rPr>
                        <a:t> </a:t>
                      </a:r>
                      <a:r>
                        <a:rPr lang="en-US" sz="800" b="1" dirty="0" err="1">
                          <a:effectLst/>
                        </a:rPr>
                        <a:t>novih</a:t>
                      </a:r>
                      <a:endParaRPr lang="hr-HR" sz="800" b="1" dirty="0">
                        <a:effectLst/>
                        <a:latin typeface="Calibri" panose="020F0502020204030204" pitchFamily="34" charset="0"/>
                        <a:ea typeface="Calibri" panose="020F0502020204030204" pitchFamily="34" charset="0"/>
                        <a:cs typeface="Times New Roman" panose="02020603050405020304" pitchFamily="18" charset="0"/>
                      </a:endParaRPr>
                    </a:p>
                  </a:txBody>
                  <a:tcPr marL="57403" marR="57403" marT="0" marB="0"/>
                </a:tc>
                <a:tc>
                  <a:txBody>
                    <a:bodyPr/>
                    <a:lstStyle/>
                    <a:p>
                      <a:pPr>
                        <a:lnSpc>
                          <a:spcPct val="107000"/>
                        </a:lnSpc>
                        <a:spcAft>
                          <a:spcPts val="800"/>
                        </a:spcAft>
                      </a:pPr>
                      <a:r>
                        <a:rPr lang="en-US" sz="900">
                          <a:effectLst/>
                        </a:rPr>
                        <a:t>- </a:t>
                      </a:r>
                      <a:r>
                        <a:rPr lang="en-US" sz="900" err="1">
                          <a:effectLst/>
                        </a:rPr>
                        <a:t>Razvijanje</a:t>
                      </a:r>
                      <a:r>
                        <a:rPr lang="en-US" sz="900">
                          <a:effectLst/>
                        </a:rPr>
                        <a:t> </a:t>
                      </a:r>
                      <a:r>
                        <a:rPr lang="en-US" sz="900" err="1">
                          <a:effectLst/>
                        </a:rPr>
                        <a:t>sposobnosti</a:t>
                      </a:r>
                      <a:r>
                        <a:rPr lang="en-US" sz="900">
                          <a:effectLst/>
                        </a:rPr>
                        <a:t> </a:t>
                      </a:r>
                      <a:r>
                        <a:rPr lang="en-US" sz="900" err="1">
                          <a:effectLst/>
                        </a:rPr>
                        <a:t>i</a:t>
                      </a:r>
                      <a:r>
                        <a:rPr lang="en-US" sz="900">
                          <a:effectLst/>
                        </a:rPr>
                        <a:t> </a:t>
                      </a:r>
                      <a:r>
                        <a:rPr lang="en-US" sz="900" err="1">
                          <a:effectLst/>
                        </a:rPr>
                        <a:t>originalnosti</a:t>
                      </a:r>
                      <a:r>
                        <a:rPr lang="en-US" sz="900">
                          <a:effectLst/>
                        </a:rPr>
                        <a:t> </a:t>
                      </a:r>
                      <a:r>
                        <a:rPr lang="en-US" sz="900" err="1">
                          <a:effectLst/>
                        </a:rPr>
                        <a:t>učenika</a:t>
                      </a:r>
                      <a:r>
                        <a:rPr lang="en-US" sz="900">
                          <a:effectLst/>
                        </a:rPr>
                        <a:t> </a:t>
                      </a:r>
                      <a:endParaRPr lang="hr-HR" sz="1000">
                        <a:effectLst/>
                      </a:endParaRPr>
                    </a:p>
                    <a:p>
                      <a:pPr>
                        <a:lnSpc>
                          <a:spcPct val="107000"/>
                        </a:lnSpc>
                        <a:spcAft>
                          <a:spcPts val="800"/>
                        </a:spcAft>
                      </a:pPr>
                      <a:r>
                        <a:rPr lang="en-US" sz="900">
                          <a:effectLst/>
                        </a:rPr>
                        <a:t> - </a:t>
                      </a:r>
                      <a:r>
                        <a:rPr lang="en-US" sz="900" err="1">
                          <a:effectLst/>
                        </a:rPr>
                        <a:t>Bolja</a:t>
                      </a:r>
                      <a:r>
                        <a:rPr lang="en-US" sz="900">
                          <a:effectLst/>
                        </a:rPr>
                        <a:t> </a:t>
                      </a:r>
                      <a:r>
                        <a:rPr lang="en-US" sz="900" err="1">
                          <a:effectLst/>
                        </a:rPr>
                        <a:t>suradnja</a:t>
                      </a:r>
                      <a:r>
                        <a:rPr lang="en-US" sz="900">
                          <a:effectLst/>
                        </a:rPr>
                        <a:t> s </a:t>
                      </a:r>
                      <a:r>
                        <a:rPr lang="en-US" sz="900" err="1">
                          <a:effectLst/>
                        </a:rPr>
                        <a:t>roditeljima</a:t>
                      </a:r>
                      <a:r>
                        <a:rPr lang="en-US" sz="900">
                          <a:effectLst/>
                        </a:rPr>
                        <a:t> </a:t>
                      </a:r>
                      <a:r>
                        <a:rPr lang="en-US" sz="900" err="1">
                          <a:effectLst/>
                        </a:rPr>
                        <a:t>i</a:t>
                      </a:r>
                      <a:r>
                        <a:rPr lang="en-US" sz="900">
                          <a:effectLst/>
                        </a:rPr>
                        <a:t> </a:t>
                      </a:r>
                      <a:r>
                        <a:rPr lang="en-US" sz="900" err="1">
                          <a:effectLst/>
                        </a:rPr>
                        <a:t>uključivanje</a:t>
                      </a:r>
                      <a:r>
                        <a:rPr lang="en-US" sz="900">
                          <a:effectLst/>
                        </a:rPr>
                        <a:t> u </a:t>
                      </a:r>
                      <a:r>
                        <a:rPr lang="en-US" sz="900" err="1">
                          <a:effectLst/>
                        </a:rPr>
                        <a:t>aktivan</a:t>
                      </a:r>
                      <a:r>
                        <a:rPr lang="en-US" sz="900">
                          <a:effectLst/>
                        </a:rPr>
                        <a:t> </a:t>
                      </a:r>
                      <a:r>
                        <a:rPr lang="en-US" sz="900" err="1">
                          <a:effectLst/>
                        </a:rPr>
                        <a:t>život</a:t>
                      </a:r>
                      <a:r>
                        <a:rPr lang="en-US" sz="900">
                          <a:effectLst/>
                        </a:rPr>
                        <a:t> </a:t>
                      </a:r>
                      <a:r>
                        <a:rPr lang="en-US" sz="900" err="1">
                          <a:effectLst/>
                        </a:rPr>
                        <a:t>škole</a:t>
                      </a:r>
                      <a:endParaRPr lang="hr-HR" sz="1000">
                        <a:effectLst/>
                      </a:endParaRPr>
                    </a:p>
                    <a:p>
                      <a:pPr>
                        <a:lnSpc>
                          <a:spcPct val="107000"/>
                        </a:lnSpc>
                        <a:spcAft>
                          <a:spcPts val="800"/>
                        </a:spcAft>
                      </a:pPr>
                      <a:r>
                        <a:rPr lang="en-US" sz="900">
                          <a:effectLst/>
                        </a:rPr>
                        <a:t> - </a:t>
                      </a:r>
                      <a:r>
                        <a:rPr lang="en-US" sz="900" err="1">
                          <a:effectLst/>
                        </a:rPr>
                        <a:t>uključivanje</a:t>
                      </a:r>
                      <a:r>
                        <a:rPr lang="en-US" sz="900">
                          <a:effectLst/>
                        </a:rPr>
                        <a:t> u </a:t>
                      </a:r>
                      <a:r>
                        <a:rPr lang="en-US" sz="900" err="1">
                          <a:effectLst/>
                        </a:rPr>
                        <a:t>projekt</a:t>
                      </a:r>
                      <a:r>
                        <a:rPr lang="en-US" sz="900">
                          <a:effectLst/>
                        </a:rPr>
                        <a:t> </a:t>
                      </a:r>
                      <a:r>
                        <a:rPr lang="en-US" sz="900" err="1">
                          <a:effectLst/>
                        </a:rPr>
                        <a:t>kao</a:t>
                      </a:r>
                      <a:r>
                        <a:rPr lang="en-US" sz="900">
                          <a:effectLst/>
                        </a:rPr>
                        <a:t> </a:t>
                      </a:r>
                      <a:r>
                        <a:rPr lang="en-US" sz="900" err="1">
                          <a:effectLst/>
                        </a:rPr>
                        <a:t>škola</a:t>
                      </a:r>
                      <a:r>
                        <a:rPr lang="en-US" sz="900">
                          <a:effectLst/>
                        </a:rPr>
                        <a:t> partner</a:t>
                      </a:r>
                      <a:endParaRPr lang="hr-HR" sz="1000">
                        <a:effectLst/>
                        <a:latin typeface="Calibri" panose="020F0502020204030204" pitchFamily="34" charset="0"/>
                        <a:ea typeface="Calibri" panose="020F0502020204030204" pitchFamily="34" charset="0"/>
                        <a:cs typeface="Times New Roman" panose="02020603050405020304" pitchFamily="18" charset="0"/>
                      </a:endParaRPr>
                    </a:p>
                  </a:txBody>
                  <a:tcPr marL="57403" marR="57403" marT="0" marB="0"/>
                </a:tc>
                <a:tc>
                  <a:txBody>
                    <a:bodyPr/>
                    <a:lstStyle/>
                    <a:p>
                      <a:pPr marL="0" lvl="0" indent="0">
                        <a:lnSpc>
                          <a:spcPct val="107000"/>
                        </a:lnSpc>
                        <a:spcAft>
                          <a:spcPts val="800"/>
                        </a:spcAft>
                        <a:buFont typeface="Calibri" panose="020F0502020204030204" pitchFamily="34" charset="0"/>
                        <a:buNone/>
                        <a:tabLst>
                          <a:tab pos="457200" algn="l"/>
                        </a:tabLst>
                      </a:pPr>
                      <a:r>
                        <a:rPr lang="en-US" sz="900" err="1">
                          <a:effectLst/>
                        </a:rPr>
                        <a:t>Suradnja</a:t>
                      </a:r>
                      <a:r>
                        <a:rPr lang="en-US" sz="900">
                          <a:effectLst/>
                        </a:rPr>
                        <a:t> s </a:t>
                      </a:r>
                      <a:r>
                        <a:rPr lang="en-US" sz="900" err="1">
                          <a:effectLst/>
                        </a:rPr>
                        <a:t>lokalnim</a:t>
                      </a:r>
                      <a:r>
                        <a:rPr lang="en-US" sz="900">
                          <a:effectLst/>
                        </a:rPr>
                        <a:t> </a:t>
                      </a:r>
                      <a:r>
                        <a:rPr lang="en-US" sz="900" err="1">
                          <a:effectLst/>
                        </a:rPr>
                        <a:t>udrugama</a:t>
                      </a:r>
                      <a:r>
                        <a:rPr lang="en-US" sz="900">
                          <a:effectLst/>
                        </a:rPr>
                        <a:t>, </a:t>
                      </a:r>
                      <a:r>
                        <a:rPr lang="en-US" sz="900" err="1">
                          <a:effectLst/>
                        </a:rPr>
                        <a:t>Općinom</a:t>
                      </a:r>
                      <a:r>
                        <a:rPr lang="en-US" sz="900">
                          <a:effectLst/>
                        </a:rPr>
                        <a:t>, </a:t>
                      </a:r>
                      <a:r>
                        <a:rPr lang="en-US" sz="900" err="1">
                          <a:effectLst/>
                        </a:rPr>
                        <a:t>Županijom</a:t>
                      </a:r>
                      <a:endParaRPr lang="hr-HR" sz="1000">
                        <a:effectLst/>
                      </a:endParaRPr>
                    </a:p>
                    <a:p>
                      <a:pPr marL="0" lvl="0" indent="0">
                        <a:lnSpc>
                          <a:spcPct val="107000"/>
                        </a:lnSpc>
                        <a:spcAft>
                          <a:spcPts val="800"/>
                        </a:spcAft>
                        <a:buFont typeface="Calibri" panose="020F0502020204030204" pitchFamily="34" charset="0"/>
                        <a:buNone/>
                        <a:tabLst>
                          <a:tab pos="457200" algn="l"/>
                        </a:tabLst>
                      </a:pPr>
                      <a:r>
                        <a:rPr lang="en-US" sz="900" err="1">
                          <a:effectLst/>
                        </a:rPr>
                        <a:t>Kandidiranje</a:t>
                      </a:r>
                      <a:r>
                        <a:rPr lang="en-US" sz="900">
                          <a:effectLst/>
                        </a:rPr>
                        <a:t> </a:t>
                      </a:r>
                      <a:r>
                        <a:rPr lang="en-US" sz="900" err="1">
                          <a:effectLst/>
                        </a:rPr>
                        <a:t>projekata</a:t>
                      </a:r>
                      <a:r>
                        <a:rPr lang="en-US" sz="900">
                          <a:effectLst/>
                        </a:rPr>
                        <a:t> </a:t>
                      </a:r>
                      <a:r>
                        <a:rPr lang="en-US" sz="900" err="1">
                          <a:effectLst/>
                        </a:rPr>
                        <a:t>na</a:t>
                      </a:r>
                      <a:r>
                        <a:rPr lang="en-US" sz="900">
                          <a:effectLst/>
                        </a:rPr>
                        <a:t> </a:t>
                      </a:r>
                      <a:r>
                        <a:rPr lang="en-US" sz="900" err="1">
                          <a:effectLst/>
                        </a:rPr>
                        <a:t>razne</a:t>
                      </a:r>
                      <a:r>
                        <a:rPr lang="en-US" sz="900">
                          <a:effectLst/>
                        </a:rPr>
                        <a:t> </a:t>
                      </a:r>
                      <a:r>
                        <a:rPr lang="en-US" sz="900" err="1">
                          <a:effectLst/>
                        </a:rPr>
                        <a:t>javne</a:t>
                      </a:r>
                      <a:r>
                        <a:rPr lang="en-US" sz="900">
                          <a:effectLst/>
                        </a:rPr>
                        <a:t> </a:t>
                      </a:r>
                      <a:r>
                        <a:rPr lang="en-US" sz="900" err="1">
                          <a:effectLst/>
                        </a:rPr>
                        <a:t>natječaje</a:t>
                      </a:r>
                      <a:endParaRPr lang="hr-HR" sz="1000">
                        <a:effectLst/>
                      </a:endParaRPr>
                    </a:p>
                    <a:p>
                      <a:pPr marL="0" lvl="0" indent="0">
                        <a:lnSpc>
                          <a:spcPct val="107000"/>
                        </a:lnSpc>
                        <a:spcAft>
                          <a:spcPts val="800"/>
                        </a:spcAft>
                        <a:buFont typeface="Calibri" panose="020F0502020204030204" pitchFamily="34" charset="0"/>
                        <a:buNone/>
                        <a:tabLst>
                          <a:tab pos="457200" algn="l"/>
                        </a:tabLst>
                      </a:pPr>
                      <a:r>
                        <a:rPr lang="en-US" sz="900" err="1">
                          <a:effectLst/>
                        </a:rPr>
                        <a:t>Uključiti</a:t>
                      </a:r>
                      <a:r>
                        <a:rPr lang="en-US" sz="900">
                          <a:effectLst/>
                        </a:rPr>
                        <a:t> </a:t>
                      </a:r>
                      <a:r>
                        <a:rPr lang="en-US" sz="900" err="1">
                          <a:effectLst/>
                        </a:rPr>
                        <a:t>roditelje</a:t>
                      </a:r>
                      <a:r>
                        <a:rPr lang="en-US" sz="900">
                          <a:effectLst/>
                        </a:rPr>
                        <a:t> u </a:t>
                      </a:r>
                      <a:r>
                        <a:rPr lang="en-US" sz="900" err="1">
                          <a:effectLst/>
                        </a:rPr>
                        <a:t>konkretne</a:t>
                      </a:r>
                      <a:r>
                        <a:rPr lang="en-US" sz="900">
                          <a:effectLst/>
                        </a:rPr>
                        <a:t> </a:t>
                      </a:r>
                      <a:r>
                        <a:rPr lang="en-US" sz="900" err="1">
                          <a:effectLst/>
                        </a:rPr>
                        <a:t>aktivnosti</a:t>
                      </a:r>
                      <a:r>
                        <a:rPr lang="en-US" sz="900">
                          <a:effectLst/>
                        </a:rPr>
                        <a:t>, </a:t>
                      </a:r>
                      <a:r>
                        <a:rPr lang="en-US" sz="900" err="1">
                          <a:effectLst/>
                        </a:rPr>
                        <a:t>projekte</a:t>
                      </a:r>
                      <a:r>
                        <a:rPr lang="en-US" sz="900">
                          <a:effectLst/>
                        </a:rPr>
                        <a:t>, </a:t>
                      </a:r>
                      <a:r>
                        <a:rPr lang="en-US" sz="900" err="1">
                          <a:effectLst/>
                        </a:rPr>
                        <a:t>ustrajno</a:t>
                      </a:r>
                      <a:r>
                        <a:rPr lang="en-US" sz="900">
                          <a:effectLst/>
                        </a:rPr>
                        <a:t> </a:t>
                      </a:r>
                      <a:r>
                        <a:rPr lang="en-US" sz="900" err="1">
                          <a:effectLst/>
                        </a:rPr>
                        <a:t>pozivati</a:t>
                      </a:r>
                      <a:r>
                        <a:rPr lang="en-US" sz="900">
                          <a:effectLst/>
                        </a:rPr>
                        <a:t> </a:t>
                      </a:r>
                      <a:r>
                        <a:rPr lang="en-US" sz="900" err="1">
                          <a:effectLst/>
                        </a:rPr>
                        <a:t>na</a:t>
                      </a:r>
                      <a:r>
                        <a:rPr lang="en-US" sz="900">
                          <a:effectLst/>
                        </a:rPr>
                        <a:t> </a:t>
                      </a:r>
                      <a:r>
                        <a:rPr lang="en-US" sz="900" err="1">
                          <a:effectLst/>
                        </a:rPr>
                        <a:t>sudjelovanje</a:t>
                      </a:r>
                      <a:r>
                        <a:rPr lang="en-US" sz="900">
                          <a:effectLst/>
                        </a:rPr>
                        <a:t> u </a:t>
                      </a:r>
                      <a:r>
                        <a:rPr lang="en-US" sz="900" err="1">
                          <a:effectLst/>
                        </a:rPr>
                        <a:t>različitim</a:t>
                      </a:r>
                      <a:r>
                        <a:rPr lang="en-US" sz="900">
                          <a:effectLst/>
                        </a:rPr>
                        <a:t> </a:t>
                      </a:r>
                      <a:r>
                        <a:rPr lang="en-US" sz="900" err="1">
                          <a:effectLst/>
                        </a:rPr>
                        <a:t>prigodama</a:t>
                      </a:r>
                      <a:endParaRPr lang="hr-HR" sz="1000">
                        <a:effectLst/>
                        <a:latin typeface="Calibri" panose="020F0502020204030204" pitchFamily="34" charset="0"/>
                        <a:ea typeface="Calibri" panose="020F0502020204030204" pitchFamily="34" charset="0"/>
                        <a:cs typeface="Times New Roman" panose="02020603050405020304" pitchFamily="18" charset="0"/>
                      </a:endParaRPr>
                    </a:p>
                  </a:txBody>
                  <a:tcPr marL="57403" marR="57403" marT="0" marB="0"/>
                </a:tc>
                <a:tc>
                  <a:txBody>
                    <a:bodyPr/>
                    <a:lstStyle/>
                    <a:p>
                      <a:pPr>
                        <a:lnSpc>
                          <a:spcPct val="107000"/>
                        </a:lnSpc>
                        <a:spcAft>
                          <a:spcPts val="800"/>
                        </a:spcAft>
                      </a:pPr>
                      <a:r>
                        <a:rPr lang="en-US" sz="900" err="1">
                          <a:effectLst/>
                        </a:rPr>
                        <a:t>Angažiranost</a:t>
                      </a:r>
                      <a:r>
                        <a:rPr lang="en-US" sz="900">
                          <a:effectLst/>
                        </a:rPr>
                        <a:t> </a:t>
                      </a:r>
                      <a:r>
                        <a:rPr lang="en-US" sz="900" err="1">
                          <a:effectLst/>
                        </a:rPr>
                        <a:t>učitelja</a:t>
                      </a:r>
                      <a:r>
                        <a:rPr lang="en-US" sz="900">
                          <a:effectLst/>
                        </a:rPr>
                        <a:t> </a:t>
                      </a:r>
                      <a:endParaRPr lang="hr-HR" sz="1000">
                        <a:effectLst/>
                      </a:endParaRPr>
                    </a:p>
                    <a:p>
                      <a:pPr>
                        <a:lnSpc>
                          <a:spcPct val="107000"/>
                        </a:lnSpc>
                        <a:spcAft>
                          <a:spcPts val="800"/>
                        </a:spcAft>
                      </a:pPr>
                      <a:r>
                        <a:rPr lang="en-US" sz="900" err="1">
                          <a:effectLst/>
                        </a:rPr>
                        <a:t>Radni</a:t>
                      </a:r>
                      <a:r>
                        <a:rPr lang="en-US" sz="900">
                          <a:effectLst/>
                        </a:rPr>
                        <a:t> </a:t>
                      </a:r>
                      <a:r>
                        <a:rPr lang="en-US" sz="900" err="1">
                          <a:effectLst/>
                        </a:rPr>
                        <a:t>materijali</a:t>
                      </a:r>
                      <a:endParaRPr lang="hr-HR" sz="1000">
                        <a:effectLst/>
                        <a:latin typeface="Calibri" panose="020F0502020204030204" pitchFamily="34" charset="0"/>
                        <a:ea typeface="Calibri" panose="020F0502020204030204" pitchFamily="34" charset="0"/>
                        <a:cs typeface="Times New Roman" panose="02020603050405020304" pitchFamily="18" charset="0"/>
                      </a:endParaRPr>
                    </a:p>
                  </a:txBody>
                  <a:tcPr marL="57403" marR="57403" marT="0" marB="0"/>
                </a:tc>
                <a:tc>
                  <a:txBody>
                    <a:bodyPr/>
                    <a:lstStyle/>
                    <a:p>
                      <a:pPr>
                        <a:lnSpc>
                          <a:spcPct val="107000"/>
                        </a:lnSpc>
                        <a:spcAft>
                          <a:spcPts val="800"/>
                        </a:spcAft>
                      </a:pPr>
                      <a:r>
                        <a:rPr lang="en-US" sz="900">
                          <a:effectLst/>
                        </a:rPr>
                        <a:t>Tijekom godine</a:t>
                      </a:r>
                      <a:endParaRPr lang="hr-HR" sz="1000">
                        <a:effectLst/>
                        <a:latin typeface="Calibri" panose="020F0502020204030204" pitchFamily="34" charset="0"/>
                        <a:ea typeface="Calibri" panose="020F0502020204030204" pitchFamily="34" charset="0"/>
                        <a:cs typeface="Times New Roman" panose="02020603050405020304" pitchFamily="18" charset="0"/>
                      </a:endParaRPr>
                    </a:p>
                  </a:txBody>
                  <a:tcPr marL="57403" marR="57403" marT="0" marB="0"/>
                </a:tc>
                <a:tc>
                  <a:txBody>
                    <a:bodyPr/>
                    <a:lstStyle/>
                    <a:p>
                      <a:pPr>
                        <a:lnSpc>
                          <a:spcPct val="107000"/>
                        </a:lnSpc>
                        <a:spcAft>
                          <a:spcPts val="800"/>
                        </a:spcAft>
                      </a:pPr>
                      <a:r>
                        <a:rPr lang="en-US" sz="900">
                          <a:effectLst/>
                        </a:rPr>
                        <a:t>Ravnatelj</a:t>
                      </a:r>
                      <a:endParaRPr lang="hr-HR" sz="1000">
                        <a:effectLst/>
                      </a:endParaRPr>
                    </a:p>
                    <a:p>
                      <a:pPr>
                        <a:lnSpc>
                          <a:spcPct val="107000"/>
                        </a:lnSpc>
                        <a:spcAft>
                          <a:spcPts val="800"/>
                        </a:spcAft>
                      </a:pPr>
                      <a:r>
                        <a:rPr lang="en-US" sz="900">
                          <a:effectLst/>
                        </a:rPr>
                        <a:t>Pedagog </a:t>
                      </a:r>
                      <a:endParaRPr lang="hr-HR" sz="1000">
                        <a:effectLst/>
                      </a:endParaRPr>
                    </a:p>
                    <a:p>
                      <a:pPr>
                        <a:lnSpc>
                          <a:spcPct val="107000"/>
                        </a:lnSpc>
                        <a:spcAft>
                          <a:spcPts val="800"/>
                        </a:spcAft>
                      </a:pPr>
                      <a:r>
                        <a:rPr lang="en-US" sz="900">
                          <a:effectLst/>
                        </a:rPr>
                        <a:t>Učitelji</a:t>
                      </a:r>
                      <a:endParaRPr lang="hr-HR" sz="1000">
                        <a:effectLst/>
                        <a:latin typeface="Calibri" panose="020F0502020204030204" pitchFamily="34" charset="0"/>
                        <a:ea typeface="Calibri" panose="020F0502020204030204" pitchFamily="34" charset="0"/>
                        <a:cs typeface="Times New Roman" panose="02020603050405020304" pitchFamily="18" charset="0"/>
                      </a:endParaRPr>
                    </a:p>
                  </a:txBody>
                  <a:tcPr marL="57403" marR="57403" marT="0" marB="0"/>
                </a:tc>
                <a:extLst>
                  <a:ext uri="{0D108BD9-81ED-4DB2-BD59-A6C34878D82A}">
                    <a16:rowId xmlns:a16="http://schemas.microsoft.com/office/drawing/2014/main" val="2548217937"/>
                  </a:ext>
                </a:extLst>
              </a:tr>
              <a:tr h="1872266">
                <a:tc>
                  <a:txBody>
                    <a:bodyPr/>
                    <a:lstStyle/>
                    <a:p>
                      <a:pPr>
                        <a:lnSpc>
                          <a:spcPct val="107000"/>
                        </a:lnSpc>
                        <a:spcAft>
                          <a:spcPts val="800"/>
                        </a:spcAft>
                      </a:pPr>
                      <a:r>
                        <a:rPr lang="hr-HR" sz="900" b="1" dirty="0">
                          <a:effectLst/>
                        </a:rPr>
                        <a:t> - </a:t>
                      </a:r>
                      <a:r>
                        <a:rPr lang="en-US" sz="900" b="1" dirty="0" err="1">
                          <a:effectLst/>
                        </a:rPr>
                        <a:t>Poboljšanje</a:t>
                      </a:r>
                      <a:r>
                        <a:rPr lang="en-US" sz="900" b="1" dirty="0">
                          <a:effectLst/>
                        </a:rPr>
                        <a:t> </a:t>
                      </a:r>
                      <a:r>
                        <a:rPr lang="en-US" sz="900" b="1" dirty="0" err="1">
                          <a:effectLst/>
                        </a:rPr>
                        <a:t>međuljudskih</a:t>
                      </a:r>
                      <a:r>
                        <a:rPr lang="en-US" sz="900" b="1" dirty="0">
                          <a:effectLst/>
                        </a:rPr>
                        <a:t> </a:t>
                      </a:r>
                      <a:r>
                        <a:rPr lang="en-US" sz="900" b="1" dirty="0" err="1">
                          <a:effectLst/>
                        </a:rPr>
                        <a:t>odnosa</a:t>
                      </a:r>
                      <a:r>
                        <a:rPr lang="en-US" sz="900" b="1" dirty="0">
                          <a:effectLst/>
                        </a:rPr>
                        <a:t>, </a:t>
                      </a:r>
                      <a:r>
                        <a:rPr lang="en-US" sz="900" b="1" dirty="0" err="1">
                          <a:effectLst/>
                        </a:rPr>
                        <a:t>ozračja</a:t>
                      </a:r>
                      <a:r>
                        <a:rPr lang="en-US" sz="900" b="1" dirty="0">
                          <a:effectLst/>
                        </a:rPr>
                        <a:t> </a:t>
                      </a:r>
                      <a:r>
                        <a:rPr lang="en-US" sz="900" b="1" dirty="0" err="1">
                          <a:effectLst/>
                        </a:rPr>
                        <a:t>i</a:t>
                      </a:r>
                      <a:r>
                        <a:rPr lang="en-US" sz="900" b="1" dirty="0">
                          <a:effectLst/>
                        </a:rPr>
                        <a:t> </a:t>
                      </a:r>
                      <a:r>
                        <a:rPr lang="en-US" sz="900" b="1" dirty="0" err="1">
                          <a:effectLst/>
                        </a:rPr>
                        <a:t>komunikacije</a:t>
                      </a:r>
                      <a:endParaRPr lang="hr-HR"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57403" marR="57403" marT="0" marB="0"/>
                </a:tc>
                <a:tc>
                  <a:txBody>
                    <a:bodyPr/>
                    <a:lstStyle/>
                    <a:p>
                      <a:pPr>
                        <a:lnSpc>
                          <a:spcPct val="107000"/>
                        </a:lnSpc>
                        <a:spcAft>
                          <a:spcPts val="800"/>
                        </a:spcAft>
                      </a:pPr>
                      <a:r>
                        <a:rPr lang="en-US" sz="900">
                          <a:effectLst/>
                        </a:rPr>
                        <a:t> </a:t>
                      </a:r>
                      <a:r>
                        <a:rPr lang="en-US" sz="900" err="1">
                          <a:effectLst/>
                        </a:rPr>
                        <a:t>Otvoriti</a:t>
                      </a:r>
                      <a:r>
                        <a:rPr lang="en-US" sz="900">
                          <a:effectLst/>
                        </a:rPr>
                        <a:t> se </a:t>
                      </a:r>
                      <a:r>
                        <a:rPr lang="en-US" sz="900" err="1">
                          <a:effectLst/>
                        </a:rPr>
                        <a:t>komunikaciji</a:t>
                      </a:r>
                      <a:endParaRPr lang="hr-HR" sz="1000">
                        <a:effectLst/>
                      </a:endParaRPr>
                    </a:p>
                    <a:p>
                      <a:pPr>
                        <a:lnSpc>
                          <a:spcPct val="107000"/>
                        </a:lnSpc>
                        <a:spcAft>
                          <a:spcPts val="800"/>
                        </a:spcAft>
                      </a:pPr>
                      <a:r>
                        <a:rPr lang="en-US" sz="900" err="1">
                          <a:effectLst/>
                        </a:rPr>
                        <a:t>Veće</a:t>
                      </a:r>
                      <a:r>
                        <a:rPr lang="en-US" sz="900">
                          <a:effectLst/>
                        </a:rPr>
                        <a:t> </a:t>
                      </a:r>
                      <a:r>
                        <a:rPr lang="en-US" sz="900" err="1">
                          <a:effectLst/>
                        </a:rPr>
                        <a:t>uključivanje</a:t>
                      </a:r>
                      <a:r>
                        <a:rPr lang="en-US" sz="900">
                          <a:effectLst/>
                        </a:rPr>
                        <a:t> </a:t>
                      </a:r>
                      <a:r>
                        <a:rPr lang="en-US" sz="900" err="1">
                          <a:effectLst/>
                        </a:rPr>
                        <a:t>svih</a:t>
                      </a:r>
                      <a:r>
                        <a:rPr lang="en-US" sz="900">
                          <a:effectLst/>
                        </a:rPr>
                        <a:t> u </a:t>
                      </a:r>
                      <a:r>
                        <a:rPr lang="en-US" sz="900" err="1">
                          <a:effectLst/>
                        </a:rPr>
                        <a:t>zajedničke</a:t>
                      </a:r>
                      <a:r>
                        <a:rPr lang="en-US" sz="900">
                          <a:effectLst/>
                        </a:rPr>
                        <a:t> </a:t>
                      </a:r>
                      <a:r>
                        <a:rPr lang="en-US" sz="900" err="1">
                          <a:effectLst/>
                        </a:rPr>
                        <a:t>poslove</a:t>
                      </a:r>
                      <a:endParaRPr lang="hr-HR" sz="1000">
                        <a:effectLst/>
                      </a:endParaRPr>
                    </a:p>
                    <a:p>
                      <a:pPr>
                        <a:lnSpc>
                          <a:spcPct val="107000"/>
                        </a:lnSpc>
                        <a:spcAft>
                          <a:spcPts val="800"/>
                        </a:spcAft>
                      </a:pPr>
                      <a:r>
                        <a:rPr lang="en-US" sz="900" err="1">
                          <a:effectLst/>
                        </a:rPr>
                        <a:t>Poraditi</a:t>
                      </a:r>
                      <a:r>
                        <a:rPr lang="en-US" sz="900">
                          <a:effectLst/>
                        </a:rPr>
                        <a:t> </a:t>
                      </a:r>
                      <a:r>
                        <a:rPr lang="en-US" sz="900" err="1">
                          <a:effectLst/>
                        </a:rPr>
                        <a:t>na</a:t>
                      </a:r>
                      <a:r>
                        <a:rPr lang="en-US" sz="900">
                          <a:effectLst/>
                        </a:rPr>
                        <a:t> </a:t>
                      </a:r>
                      <a:r>
                        <a:rPr lang="en-US" sz="900" err="1">
                          <a:effectLst/>
                        </a:rPr>
                        <a:t>timskom</a:t>
                      </a:r>
                      <a:r>
                        <a:rPr lang="en-US" sz="900">
                          <a:effectLst/>
                        </a:rPr>
                        <a:t> </a:t>
                      </a:r>
                      <a:r>
                        <a:rPr lang="en-US" sz="900" err="1">
                          <a:effectLst/>
                        </a:rPr>
                        <a:t>radu</a:t>
                      </a:r>
                      <a:endParaRPr lang="hr-HR" sz="1000">
                        <a:effectLst/>
                        <a:latin typeface="Calibri" panose="020F0502020204030204" pitchFamily="34" charset="0"/>
                        <a:ea typeface="Calibri" panose="020F0502020204030204" pitchFamily="34" charset="0"/>
                        <a:cs typeface="Times New Roman" panose="02020603050405020304" pitchFamily="18" charset="0"/>
                      </a:endParaRPr>
                    </a:p>
                  </a:txBody>
                  <a:tcPr marL="57403" marR="57403" marT="0" marB="0"/>
                </a:tc>
                <a:tc>
                  <a:txBody>
                    <a:bodyPr/>
                    <a:lstStyle/>
                    <a:p>
                      <a:pPr>
                        <a:lnSpc>
                          <a:spcPct val="107000"/>
                        </a:lnSpc>
                        <a:spcAft>
                          <a:spcPts val="800"/>
                        </a:spcAft>
                      </a:pPr>
                      <a:r>
                        <a:rPr lang="en-US" sz="900" err="1">
                          <a:effectLst/>
                        </a:rPr>
                        <a:t>zajedničko</a:t>
                      </a:r>
                      <a:r>
                        <a:rPr lang="en-US" sz="900">
                          <a:effectLst/>
                        </a:rPr>
                        <a:t> </a:t>
                      </a:r>
                      <a:r>
                        <a:rPr lang="en-US" sz="900" err="1">
                          <a:effectLst/>
                        </a:rPr>
                        <a:t>planiranje</a:t>
                      </a:r>
                      <a:r>
                        <a:rPr lang="en-US" sz="900">
                          <a:effectLst/>
                        </a:rPr>
                        <a:t> </a:t>
                      </a:r>
                      <a:r>
                        <a:rPr lang="en-US" sz="900" err="1">
                          <a:effectLst/>
                        </a:rPr>
                        <a:t>projekata</a:t>
                      </a:r>
                      <a:endParaRPr lang="hr-HR" sz="1000">
                        <a:effectLst/>
                      </a:endParaRPr>
                    </a:p>
                    <a:p>
                      <a:pPr>
                        <a:lnSpc>
                          <a:spcPct val="107000"/>
                        </a:lnSpc>
                        <a:spcAft>
                          <a:spcPts val="800"/>
                        </a:spcAft>
                      </a:pPr>
                      <a:r>
                        <a:rPr lang="en-US" sz="900">
                          <a:effectLst/>
                        </a:rPr>
                        <a:t> </a:t>
                      </a:r>
                      <a:r>
                        <a:rPr lang="en-US" sz="900" err="1">
                          <a:effectLst/>
                        </a:rPr>
                        <a:t>samoinicijativno</a:t>
                      </a:r>
                      <a:r>
                        <a:rPr lang="en-US" sz="900">
                          <a:effectLst/>
                        </a:rPr>
                        <a:t> </a:t>
                      </a:r>
                      <a:r>
                        <a:rPr lang="en-US" sz="900" err="1">
                          <a:effectLst/>
                        </a:rPr>
                        <a:t>pomaganje</a:t>
                      </a:r>
                      <a:r>
                        <a:rPr lang="en-US" sz="900">
                          <a:effectLst/>
                        </a:rPr>
                        <a:t> </a:t>
                      </a:r>
                      <a:r>
                        <a:rPr lang="en-US" sz="900" err="1">
                          <a:effectLst/>
                        </a:rPr>
                        <a:t>kolegama</a:t>
                      </a:r>
                      <a:endParaRPr lang="hr-HR" sz="1000">
                        <a:effectLst/>
                      </a:endParaRPr>
                    </a:p>
                    <a:p>
                      <a:pPr>
                        <a:lnSpc>
                          <a:spcPct val="107000"/>
                        </a:lnSpc>
                        <a:spcAft>
                          <a:spcPts val="800"/>
                        </a:spcAft>
                      </a:pPr>
                      <a:r>
                        <a:rPr lang="en-US" sz="900">
                          <a:effectLst/>
                        </a:rPr>
                        <a:t> </a:t>
                      </a:r>
                      <a:r>
                        <a:rPr lang="en-US" sz="900" err="1">
                          <a:effectLst/>
                        </a:rPr>
                        <a:t>zajedničko</a:t>
                      </a:r>
                      <a:r>
                        <a:rPr lang="en-US" sz="900">
                          <a:effectLst/>
                        </a:rPr>
                        <a:t> </a:t>
                      </a:r>
                      <a:r>
                        <a:rPr lang="en-US" sz="900" err="1">
                          <a:effectLst/>
                        </a:rPr>
                        <a:t>druženje</a:t>
                      </a:r>
                      <a:endParaRPr lang="hr-HR" sz="1000">
                        <a:effectLst/>
                      </a:endParaRPr>
                    </a:p>
                    <a:p>
                      <a:pPr>
                        <a:lnSpc>
                          <a:spcPct val="107000"/>
                        </a:lnSpc>
                        <a:spcAft>
                          <a:spcPts val="800"/>
                        </a:spcAft>
                      </a:pPr>
                      <a:r>
                        <a:rPr lang="en-US" sz="900" err="1">
                          <a:effectLst/>
                        </a:rPr>
                        <a:t>radionica</a:t>
                      </a:r>
                      <a:r>
                        <a:rPr lang="en-US" sz="900">
                          <a:effectLst/>
                        </a:rPr>
                        <a:t> </a:t>
                      </a:r>
                      <a:r>
                        <a:rPr lang="en-US" sz="900" err="1">
                          <a:effectLst/>
                        </a:rPr>
                        <a:t>stručnih</a:t>
                      </a:r>
                      <a:r>
                        <a:rPr lang="en-US" sz="900">
                          <a:effectLst/>
                        </a:rPr>
                        <a:t> </a:t>
                      </a:r>
                      <a:r>
                        <a:rPr lang="en-US" sz="900" err="1">
                          <a:effectLst/>
                        </a:rPr>
                        <a:t>osoba</a:t>
                      </a:r>
                      <a:r>
                        <a:rPr lang="en-US" sz="900">
                          <a:effectLst/>
                        </a:rPr>
                        <a:t> za </a:t>
                      </a:r>
                      <a:r>
                        <a:rPr lang="en-US" sz="900" err="1">
                          <a:effectLst/>
                        </a:rPr>
                        <a:t>poboljšanje</a:t>
                      </a:r>
                      <a:r>
                        <a:rPr lang="en-US" sz="900">
                          <a:effectLst/>
                        </a:rPr>
                        <a:t> </a:t>
                      </a:r>
                      <a:r>
                        <a:rPr lang="en-US" sz="900" err="1">
                          <a:effectLst/>
                        </a:rPr>
                        <a:t>komunikacije</a:t>
                      </a:r>
                      <a:endParaRPr lang="hr-HR" sz="1000">
                        <a:effectLst/>
                      </a:endParaRPr>
                    </a:p>
                    <a:p>
                      <a:pPr>
                        <a:lnSpc>
                          <a:spcPct val="107000"/>
                        </a:lnSpc>
                        <a:spcAft>
                          <a:spcPts val="800"/>
                        </a:spcAft>
                      </a:pPr>
                      <a:r>
                        <a:rPr lang="en-US" sz="900">
                          <a:effectLst/>
                        </a:rPr>
                        <a:t>team building</a:t>
                      </a:r>
                      <a:endParaRPr lang="hr-HR" sz="1000">
                        <a:effectLst/>
                        <a:latin typeface="Calibri" panose="020F0502020204030204" pitchFamily="34" charset="0"/>
                        <a:ea typeface="Calibri" panose="020F0502020204030204" pitchFamily="34" charset="0"/>
                        <a:cs typeface="Times New Roman" panose="02020603050405020304" pitchFamily="18" charset="0"/>
                      </a:endParaRPr>
                    </a:p>
                  </a:txBody>
                  <a:tcPr marL="57403" marR="57403" marT="0" marB="0"/>
                </a:tc>
                <a:tc>
                  <a:txBody>
                    <a:bodyPr/>
                    <a:lstStyle/>
                    <a:p>
                      <a:pPr>
                        <a:lnSpc>
                          <a:spcPct val="107000"/>
                        </a:lnSpc>
                        <a:spcAft>
                          <a:spcPts val="800"/>
                        </a:spcAft>
                      </a:pPr>
                      <a:r>
                        <a:rPr lang="en-US" sz="900" err="1">
                          <a:effectLst/>
                        </a:rPr>
                        <a:t>Osobna</a:t>
                      </a:r>
                      <a:r>
                        <a:rPr lang="en-US" sz="900">
                          <a:effectLst/>
                        </a:rPr>
                        <a:t> </a:t>
                      </a:r>
                      <a:r>
                        <a:rPr lang="en-US" sz="900" err="1">
                          <a:effectLst/>
                        </a:rPr>
                        <a:t>angažiranost</a:t>
                      </a:r>
                      <a:r>
                        <a:rPr lang="en-US" sz="900">
                          <a:effectLst/>
                        </a:rPr>
                        <a:t> </a:t>
                      </a:r>
                      <a:r>
                        <a:rPr lang="en-US" sz="900" err="1">
                          <a:effectLst/>
                        </a:rPr>
                        <a:t>učitelja</a:t>
                      </a:r>
                      <a:endParaRPr lang="hr-HR" sz="1000">
                        <a:effectLst/>
                        <a:latin typeface="Calibri" panose="020F0502020204030204" pitchFamily="34" charset="0"/>
                        <a:ea typeface="Calibri" panose="020F0502020204030204" pitchFamily="34" charset="0"/>
                        <a:cs typeface="Times New Roman" panose="02020603050405020304" pitchFamily="18" charset="0"/>
                      </a:endParaRPr>
                    </a:p>
                  </a:txBody>
                  <a:tcPr marL="57403" marR="57403" marT="0" marB="0"/>
                </a:tc>
                <a:tc>
                  <a:txBody>
                    <a:bodyPr/>
                    <a:lstStyle/>
                    <a:p>
                      <a:pPr>
                        <a:lnSpc>
                          <a:spcPct val="107000"/>
                        </a:lnSpc>
                        <a:spcAft>
                          <a:spcPts val="800"/>
                        </a:spcAft>
                      </a:pPr>
                      <a:r>
                        <a:rPr lang="en-US" sz="900" err="1">
                          <a:effectLst/>
                        </a:rPr>
                        <a:t>Tijekom</a:t>
                      </a:r>
                      <a:r>
                        <a:rPr lang="en-US" sz="900">
                          <a:effectLst/>
                        </a:rPr>
                        <a:t> </a:t>
                      </a:r>
                      <a:r>
                        <a:rPr lang="en-US" sz="900" err="1">
                          <a:effectLst/>
                        </a:rPr>
                        <a:t>godine</a:t>
                      </a:r>
                      <a:endParaRPr lang="hr-HR" sz="1000">
                        <a:effectLst/>
                        <a:latin typeface="Calibri" panose="020F0502020204030204" pitchFamily="34" charset="0"/>
                        <a:ea typeface="Calibri" panose="020F0502020204030204" pitchFamily="34" charset="0"/>
                        <a:cs typeface="Times New Roman" panose="02020603050405020304" pitchFamily="18" charset="0"/>
                      </a:endParaRPr>
                    </a:p>
                  </a:txBody>
                  <a:tcPr marL="57403" marR="57403" marT="0" marB="0"/>
                </a:tc>
                <a:tc>
                  <a:txBody>
                    <a:bodyPr/>
                    <a:lstStyle/>
                    <a:p>
                      <a:endParaRPr lang="hr-HR" sz="1000" dirty="0">
                        <a:effectLst/>
                        <a:latin typeface="Calibri" panose="020F0502020204030204" pitchFamily="34" charset="0"/>
                        <a:cs typeface="Times New Roman" panose="02020603050405020304" pitchFamily="18" charset="0"/>
                      </a:endParaRPr>
                    </a:p>
                  </a:txBody>
                  <a:tcPr marL="57403" marR="57403" marT="0" marB="0"/>
                </a:tc>
                <a:extLst>
                  <a:ext uri="{0D108BD9-81ED-4DB2-BD59-A6C34878D82A}">
                    <a16:rowId xmlns:a16="http://schemas.microsoft.com/office/drawing/2014/main" val="1027952440"/>
                  </a:ext>
                </a:extLst>
              </a:tr>
            </a:tbl>
          </a:graphicData>
        </a:graphic>
      </p:graphicFrame>
    </p:spTree>
    <p:extLst>
      <p:ext uri="{BB962C8B-B14F-4D97-AF65-F5344CB8AC3E}">
        <p14:creationId xmlns:p14="http://schemas.microsoft.com/office/powerpoint/2010/main" val="3239399467"/>
      </p:ext>
    </p:extLst>
  </p:cSld>
  <p:clrMapOvr>
    <a:masterClrMapping/>
  </p:clrMapOvr>
  <p:transition spd="slow">
    <p:wipe/>
  </p:transition>
</p:sld>
</file>

<file path=ppt/slides/slide100.xml><?xml version="1.0" encoding="utf-8"?>
<p:sld xmlns:a="http://schemas.openxmlformats.org/drawingml/2006/main" xmlns:r="http://schemas.openxmlformats.org/officeDocument/2006/relationships" xmlns:p="http://schemas.openxmlformats.org/presentationml/2006/main" showMasterSp="0">
  <p:cSld>
    <p:spTree>
      <p:nvGrpSpPr>
        <p:cNvPr id="1" name="Shape 1002"/>
        <p:cNvGrpSpPr/>
        <p:nvPr/>
      </p:nvGrpSpPr>
      <p:grpSpPr>
        <a:xfrm>
          <a:off x="0" y="0"/>
          <a:ext cx="0" cy="0"/>
          <a:chOff x="0" y="0"/>
          <a:chExt cx="0" cy="0"/>
        </a:xfrm>
      </p:grpSpPr>
      <p:sp>
        <p:nvSpPr>
          <p:cNvPr id="3" name="Title 2"/>
          <p:cNvSpPr>
            <a:spLocks noGrp="1"/>
          </p:cNvSpPr>
          <p:nvPr>
            <p:ph type="title"/>
          </p:nvPr>
        </p:nvSpPr>
        <p:spPr>
          <a:xfrm>
            <a:off x="0" y="990311"/>
            <a:ext cx="9144000" cy="1344011"/>
          </a:xfrm>
        </p:spPr>
        <p:txBody>
          <a:bodyPr>
            <a:scene3d>
              <a:camera prst="orthographicFront"/>
              <a:lightRig rig="threePt" dir="t"/>
            </a:scene3d>
            <a:sp3d extrusionH="57150">
              <a:bevelT w="38100" h="38100"/>
            </a:sp3d>
          </a:bodyPr>
          <a:lstStyle/>
          <a:p>
            <a:pPr algn="ctr"/>
            <a:r>
              <a:rPr lang="hr-HR" dirty="0">
                <a:latin typeface="+mn-lt"/>
              </a:rPr>
              <a:t>Kulturna i javna </a:t>
            </a:r>
            <a:br>
              <a:rPr lang="hr-HR" dirty="0">
                <a:latin typeface="+mn-lt"/>
              </a:rPr>
            </a:br>
            <a:r>
              <a:rPr lang="hr-HR" dirty="0">
                <a:latin typeface="+mn-lt"/>
              </a:rPr>
              <a:t>djelatnost škole</a:t>
            </a:r>
          </a:p>
        </p:txBody>
      </p:sp>
    </p:spTree>
  </p:cSld>
  <p:clrMapOvr>
    <a:masterClrMapping/>
  </p:clrMapOvr>
  <p:transition spd="slow">
    <p:wipe/>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Shape 959"/>
        <p:cNvGrpSpPr/>
        <p:nvPr/>
      </p:nvGrpSpPr>
      <p:grpSpPr>
        <a:xfrm>
          <a:off x="0" y="0"/>
          <a:ext cx="0" cy="0"/>
          <a:chOff x="0" y="0"/>
          <a:chExt cx="0" cy="0"/>
        </a:xfrm>
      </p:grpSpPr>
      <p:graphicFrame>
        <p:nvGraphicFramePr>
          <p:cNvPr id="961" name="Shape 961"/>
          <p:cNvGraphicFramePr/>
          <p:nvPr>
            <p:extLst/>
          </p:nvPr>
        </p:nvGraphicFramePr>
        <p:xfrm>
          <a:off x="427975" y="908122"/>
          <a:ext cx="8485241" cy="3885772"/>
        </p:xfrm>
        <a:graphic>
          <a:graphicData uri="http://schemas.openxmlformats.org/drawingml/2006/table">
            <a:tbl>
              <a:tblPr>
                <a:tableStyleId>{0E3FDE45-AF77-4B5C-9715-49D594BDF05E}</a:tableStyleId>
              </a:tblPr>
              <a:tblGrid>
                <a:gridCol w="1866281">
                  <a:extLst>
                    <a:ext uri="{9D8B030D-6E8A-4147-A177-3AD203B41FA5}">
                      <a16:colId xmlns:a16="http://schemas.microsoft.com/office/drawing/2014/main" val="20000"/>
                    </a:ext>
                  </a:extLst>
                </a:gridCol>
                <a:gridCol w="6618960">
                  <a:extLst>
                    <a:ext uri="{9D8B030D-6E8A-4147-A177-3AD203B41FA5}">
                      <a16:colId xmlns:a16="http://schemas.microsoft.com/office/drawing/2014/main" val="20001"/>
                    </a:ext>
                  </a:extLst>
                </a:gridCol>
              </a:tblGrid>
              <a:tr h="893477">
                <a:tc>
                  <a:txBody>
                    <a:bodyPr/>
                    <a:lstStyle/>
                    <a:p>
                      <a:pPr marL="0" marR="0" lvl="0" indent="0" algn="l" rtl="0">
                        <a:lnSpc>
                          <a:spcPct val="100000"/>
                        </a:lnSpc>
                        <a:spcBef>
                          <a:spcPts val="0"/>
                        </a:spcBef>
                        <a:spcAft>
                          <a:spcPts val="0"/>
                        </a:spcAft>
                        <a:buClr>
                          <a:srgbClr val="000000"/>
                        </a:buClr>
                        <a:buSzPct val="25000"/>
                        <a:buFont typeface="Calibri"/>
                        <a:buNone/>
                      </a:pPr>
                      <a:r>
                        <a:rPr lang="hr-HR" sz="1100">
                          <a:sym typeface="Calibri"/>
                        </a:rPr>
                        <a:t>Ishodi</a:t>
                      </a:r>
                      <a:r>
                        <a:rPr lang="en" sz="1100">
                          <a:sym typeface="Calibri"/>
                        </a:rPr>
                        <a:t>:</a:t>
                      </a:r>
                    </a:p>
                  </a:txBody>
                  <a:tcPr marL="91425" marR="91425" marT="34025" marB="34025"/>
                </a:tc>
                <a:tc>
                  <a:txBody>
                    <a:bodyPr/>
                    <a:lstStyle/>
                    <a:p>
                      <a:pPr lvl="0" algn="l">
                        <a:lnSpc>
                          <a:spcPct val="100000"/>
                        </a:lnSpc>
                        <a:spcBef>
                          <a:spcPts val="0"/>
                        </a:spcBef>
                        <a:spcAft>
                          <a:spcPts val="0"/>
                        </a:spcAft>
                        <a:buNone/>
                      </a:pPr>
                      <a:r>
                        <a:rPr lang="en" sz="1100" u="none" strike="noStrike" noProof="0" dirty="0"/>
                        <a:t>Učenici će: </a:t>
                      </a:r>
                      <a:endParaRPr lang="en-US" dirty="0"/>
                    </a:p>
                    <a:p>
                      <a:pPr marL="171450" lvl="0" indent="-171450" algn="l">
                        <a:lnSpc>
                          <a:spcPct val="100000"/>
                        </a:lnSpc>
                        <a:spcBef>
                          <a:spcPts val="0"/>
                        </a:spcBef>
                        <a:spcAft>
                          <a:spcPts val="0"/>
                        </a:spcAft>
                        <a:buFontTx/>
                        <a:buChar char="-"/>
                      </a:pPr>
                      <a:r>
                        <a:rPr lang="hr-HR" sz="1100" u="none" strike="noStrike" noProof="0" dirty="0"/>
                        <a:t>Otkriti stare obrtničke  zanate</a:t>
                      </a:r>
                    </a:p>
                    <a:p>
                      <a:pPr marL="285750" lvl="0" indent="-285750" algn="l">
                        <a:lnSpc>
                          <a:spcPct val="100000"/>
                        </a:lnSpc>
                        <a:spcBef>
                          <a:spcPts val="0"/>
                        </a:spcBef>
                        <a:spcAft>
                          <a:spcPts val="0"/>
                        </a:spcAft>
                        <a:buFontTx/>
                        <a:buChar char="-"/>
                      </a:pPr>
                      <a:r>
                        <a:rPr lang="hr-HR" sz="1100" u="none" strike="noStrike" noProof="0" dirty="0">
                          <a:sym typeface="Calibri"/>
                        </a:rPr>
                        <a:t>Razviti kreativnost i važnost očuvanja dostojanstva obrtničkog zanimanja</a:t>
                      </a:r>
                    </a:p>
                    <a:p>
                      <a:pPr marL="285750" lvl="0" indent="-285750" algn="l">
                        <a:lnSpc>
                          <a:spcPct val="100000"/>
                        </a:lnSpc>
                        <a:spcBef>
                          <a:spcPts val="0"/>
                        </a:spcBef>
                        <a:spcAft>
                          <a:spcPts val="0"/>
                        </a:spcAft>
                        <a:buFontTx/>
                        <a:buChar char="-"/>
                      </a:pPr>
                      <a:r>
                        <a:rPr lang="hr-HR" sz="1100" u="none" strike="noStrike" noProof="0" dirty="0">
                          <a:sym typeface="Calibri"/>
                        </a:rPr>
                        <a:t>Prepoznati vrijednost zanata u današnje vrijeme</a:t>
                      </a:r>
                    </a:p>
                    <a:p>
                      <a:pPr marL="285750" lvl="0" indent="-285750" algn="l">
                        <a:lnSpc>
                          <a:spcPct val="100000"/>
                        </a:lnSpc>
                        <a:spcBef>
                          <a:spcPts val="0"/>
                        </a:spcBef>
                        <a:spcAft>
                          <a:spcPts val="0"/>
                        </a:spcAft>
                        <a:buFontTx/>
                        <a:buChar char="-"/>
                      </a:pPr>
                      <a:endParaRPr lang="en" dirty="0">
                        <a:sym typeface="Calibri"/>
                      </a:endParaRPr>
                    </a:p>
                  </a:txBody>
                  <a:tcPr marL="91425" marR="91425" marT="34025" marB="34025"/>
                </a:tc>
                <a:extLst>
                  <a:ext uri="{0D108BD9-81ED-4DB2-BD59-A6C34878D82A}">
                    <a16:rowId xmlns:a16="http://schemas.microsoft.com/office/drawing/2014/main" val="10000"/>
                  </a:ext>
                </a:extLst>
              </a:tr>
              <a:tr h="537364">
                <a:tc>
                  <a:txBody>
                    <a:bodyPr/>
                    <a:lstStyle/>
                    <a:p>
                      <a:pPr marL="0" marR="0" lvl="0" indent="0" algn="l" rtl="0">
                        <a:lnSpc>
                          <a:spcPct val="100000"/>
                        </a:lnSpc>
                        <a:spcBef>
                          <a:spcPts val="0"/>
                        </a:spcBef>
                        <a:spcAft>
                          <a:spcPts val="0"/>
                        </a:spcAft>
                        <a:buClr>
                          <a:srgbClr val="000000"/>
                        </a:buClr>
                        <a:buSzPct val="25000"/>
                        <a:buFont typeface="Calibri"/>
                        <a:buNone/>
                      </a:pPr>
                      <a:r>
                        <a:rPr lang="en" sz="1100" err="1">
                          <a:sym typeface="Calibri"/>
                        </a:rPr>
                        <a:t>Namjena</a:t>
                      </a:r>
                      <a:r>
                        <a:rPr lang="en" sz="1100">
                          <a:sym typeface="Calibri"/>
                        </a:rPr>
                        <a:t>:</a:t>
                      </a:r>
                    </a:p>
                  </a:txBody>
                  <a:tcPr marL="91425" marR="91425" marT="34025" marB="34025"/>
                </a:tc>
                <a:tc>
                  <a:txBody>
                    <a:bodyPr/>
                    <a:lstStyle/>
                    <a:p>
                      <a:pPr marL="0" marR="0" lvl="0" indent="0" algn="l" rtl="0">
                        <a:spcBef>
                          <a:spcPts val="0"/>
                        </a:spcBef>
                        <a:buNone/>
                      </a:pPr>
                      <a:r>
                        <a:rPr lang="hr-HR" sz="1100">
                          <a:sym typeface="Calibri"/>
                        </a:rPr>
                        <a:t>Stare zanate otrgnuti iz zaborava, očuvanje kulturne tradicije i njena</a:t>
                      </a:r>
                      <a:r>
                        <a:rPr lang="hr-HR" sz="1100" baseline="0">
                          <a:sym typeface="Calibri"/>
                        </a:rPr>
                        <a:t> primjena u sadašnjem suvremenom</a:t>
                      </a:r>
                    </a:p>
                    <a:p>
                      <a:pPr marL="0" marR="0" lvl="0" indent="0" algn="l" rtl="0">
                        <a:spcBef>
                          <a:spcPts val="0"/>
                        </a:spcBef>
                        <a:buNone/>
                      </a:pPr>
                      <a:r>
                        <a:rPr lang="hr-HR" sz="1100" baseline="0">
                          <a:sym typeface="Calibri"/>
                        </a:rPr>
                        <a:t>vremenu</a:t>
                      </a:r>
                      <a:endParaRPr sz="1100">
                        <a:sym typeface="Calibri"/>
                      </a:endParaRPr>
                    </a:p>
                  </a:txBody>
                  <a:tcPr marL="91425" marR="91425" marT="34025" marB="34025"/>
                </a:tc>
                <a:extLst>
                  <a:ext uri="{0D108BD9-81ED-4DB2-BD59-A6C34878D82A}">
                    <a16:rowId xmlns:a16="http://schemas.microsoft.com/office/drawing/2014/main" val="10001"/>
                  </a:ext>
                </a:extLst>
              </a:tr>
              <a:tr h="577286">
                <a:tc>
                  <a:txBody>
                    <a:bodyPr/>
                    <a:lstStyle/>
                    <a:p>
                      <a:pPr marL="0" marR="0" lvl="0" indent="0" algn="l" rtl="0">
                        <a:lnSpc>
                          <a:spcPct val="100000"/>
                        </a:lnSpc>
                        <a:spcBef>
                          <a:spcPts val="0"/>
                        </a:spcBef>
                        <a:spcAft>
                          <a:spcPts val="0"/>
                        </a:spcAft>
                        <a:buClr>
                          <a:srgbClr val="000000"/>
                        </a:buClr>
                        <a:buSzPct val="25000"/>
                        <a:buFont typeface="Calibri"/>
                        <a:buNone/>
                      </a:pPr>
                      <a:r>
                        <a:rPr lang="en" sz="1100" err="1">
                          <a:sym typeface="Calibri"/>
                        </a:rPr>
                        <a:t>Način</a:t>
                      </a:r>
                      <a:r>
                        <a:rPr lang="en" sz="1100">
                          <a:sym typeface="Calibri"/>
                        </a:rPr>
                        <a:t> </a:t>
                      </a:r>
                      <a:r>
                        <a:rPr lang="en" sz="1100" err="1">
                          <a:sym typeface="Calibri"/>
                        </a:rPr>
                        <a:t>realizacije</a:t>
                      </a:r>
                      <a:r>
                        <a:rPr lang="en" sz="1100">
                          <a:sym typeface="Calibri"/>
                        </a:rPr>
                        <a:t>:</a:t>
                      </a:r>
                    </a:p>
                  </a:txBody>
                  <a:tcPr marL="91425" marR="91425" marT="34025" marB="34025"/>
                </a:tc>
                <a:tc>
                  <a:txBody>
                    <a:bodyPr/>
                    <a:lstStyle/>
                    <a:p>
                      <a:pPr marL="0" marR="0" lvl="0" indent="0" algn="l" rtl="0">
                        <a:lnSpc>
                          <a:spcPct val="100000"/>
                        </a:lnSpc>
                        <a:spcBef>
                          <a:spcPts val="0"/>
                        </a:spcBef>
                        <a:spcAft>
                          <a:spcPts val="0"/>
                        </a:spcAft>
                        <a:buClr>
                          <a:srgbClr val="000000"/>
                        </a:buClr>
                        <a:buSzPct val="25000"/>
                        <a:buFont typeface="Calibri"/>
                        <a:buNone/>
                      </a:pPr>
                      <a:r>
                        <a:rPr lang="hr-HR" sz="1100" dirty="0">
                          <a:sym typeface="Calibri"/>
                        </a:rPr>
                        <a:t>Prezentacija zanatskih umijeća na</a:t>
                      </a:r>
                      <a:r>
                        <a:rPr lang="hr-HR" sz="1100" baseline="0" dirty="0">
                          <a:sym typeface="Calibri"/>
                        </a:rPr>
                        <a:t> prostoru školskog igrališta</a:t>
                      </a:r>
                      <a:endParaRPr lang="en" sz="1100" dirty="0">
                        <a:sym typeface="Calibri"/>
                      </a:endParaRPr>
                    </a:p>
                  </a:txBody>
                  <a:tcPr marL="91425" marR="91425" marT="34025" marB="34025"/>
                </a:tc>
                <a:extLst>
                  <a:ext uri="{0D108BD9-81ED-4DB2-BD59-A6C34878D82A}">
                    <a16:rowId xmlns:a16="http://schemas.microsoft.com/office/drawing/2014/main" val="10002"/>
                  </a:ext>
                </a:extLst>
              </a:tr>
              <a:tr h="350668">
                <a:tc>
                  <a:txBody>
                    <a:bodyPr/>
                    <a:lstStyle/>
                    <a:p>
                      <a:pPr marL="0" marR="0" lvl="0" indent="0" algn="l" rtl="0">
                        <a:lnSpc>
                          <a:spcPct val="100000"/>
                        </a:lnSpc>
                        <a:spcBef>
                          <a:spcPts val="0"/>
                        </a:spcBef>
                        <a:spcAft>
                          <a:spcPts val="0"/>
                        </a:spcAft>
                        <a:buClr>
                          <a:srgbClr val="000000"/>
                        </a:buClr>
                        <a:buSzPct val="25000"/>
                        <a:buFont typeface="Calibri"/>
                        <a:buNone/>
                      </a:pPr>
                      <a:r>
                        <a:rPr lang="en" sz="1100" err="1">
                          <a:sym typeface="Calibri"/>
                        </a:rPr>
                        <a:t>Nositelj</a:t>
                      </a:r>
                      <a:r>
                        <a:rPr lang="en" sz="1100">
                          <a:sym typeface="Calibri"/>
                        </a:rPr>
                        <a:t> </a:t>
                      </a:r>
                      <a:r>
                        <a:rPr lang="en" sz="1100" err="1">
                          <a:sym typeface="Calibri"/>
                        </a:rPr>
                        <a:t>aktivnosti</a:t>
                      </a:r>
                      <a:r>
                        <a:rPr lang="en" sz="1100">
                          <a:sym typeface="Calibri"/>
                        </a:rPr>
                        <a:t>:</a:t>
                      </a:r>
                    </a:p>
                  </a:txBody>
                  <a:tcPr marL="91425" marR="91425" marT="34025" marB="34025"/>
                </a:tc>
                <a:tc>
                  <a:txBody>
                    <a:bodyPr/>
                    <a:lstStyle/>
                    <a:p>
                      <a:pPr marL="0" marR="0" lvl="0" indent="0" algn="l" rtl="0">
                        <a:lnSpc>
                          <a:spcPct val="100000"/>
                        </a:lnSpc>
                        <a:spcBef>
                          <a:spcPts val="0"/>
                        </a:spcBef>
                        <a:spcAft>
                          <a:spcPts val="0"/>
                        </a:spcAft>
                        <a:buFont typeface="Calibri"/>
                        <a:buNone/>
                      </a:pPr>
                      <a:r>
                        <a:rPr lang="hr-HR" sz="1100">
                          <a:sym typeface="Calibri"/>
                        </a:rPr>
                        <a:t>Ravnateljica, pedagoginja,</a:t>
                      </a:r>
                      <a:r>
                        <a:rPr lang="hr-HR" sz="1100" baseline="0">
                          <a:sym typeface="Calibri"/>
                        </a:rPr>
                        <a:t> razrednici u suradnji s Udruženjem obrtnika Slavonski Brod</a:t>
                      </a:r>
                      <a:endParaRPr lang="en" sz="1100">
                        <a:sym typeface="Calibri"/>
                      </a:endParaRPr>
                    </a:p>
                  </a:txBody>
                  <a:tcPr marL="91425" marR="91425" marT="34025" marB="34025"/>
                </a:tc>
                <a:extLst>
                  <a:ext uri="{0D108BD9-81ED-4DB2-BD59-A6C34878D82A}">
                    <a16:rowId xmlns:a16="http://schemas.microsoft.com/office/drawing/2014/main" val="10003"/>
                  </a:ext>
                </a:extLst>
              </a:tr>
              <a:tr h="321553">
                <a:tc>
                  <a:txBody>
                    <a:bodyPr/>
                    <a:lstStyle/>
                    <a:p>
                      <a:pPr marL="0" marR="0" lvl="0" indent="0" algn="l" rtl="0">
                        <a:lnSpc>
                          <a:spcPct val="100000"/>
                        </a:lnSpc>
                        <a:spcBef>
                          <a:spcPts val="0"/>
                        </a:spcBef>
                        <a:spcAft>
                          <a:spcPts val="0"/>
                        </a:spcAft>
                        <a:buClr>
                          <a:srgbClr val="000000"/>
                        </a:buClr>
                        <a:buSzPct val="25000"/>
                        <a:buFont typeface="Calibri"/>
                        <a:buNone/>
                      </a:pPr>
                      <a:r>
                        <a:rPr lang="en" sz="1100" err="1">
                          <a:sym typeface="Calibri"/>
                        </a:rPr>
                        <a:t>Vremenik</a:t>
                      </a:r>
                      <a:r>
                        <a:rPr lang="en" sz="1100">
                          <a:sym typeface="Calibri"/>
                        </a:rPr>
                        <a:t>:</a:t>
                      </a:r>
                    </a:p>
                  </a:txBody>
                  <a:tcPr marL="91425" marR="91425" marT="34025" marB="34025"/>
                </a:tc>
                <a:tc>
                  <a:txBody>
                    <a:bodyPr/>
                    <a:lstStyle/>
                    <a:p>
                      <a:pPr marL="0" marR="0" lvl="0" indent="0" algn="l" rtl="0">
                        <a:lnSpc>
                          <a:spcPct val="100000"/>
                        </a:lnSpc>
                        <a:spcBef>
                          <a:spcPts val="0"/>
                        </a:spcBef>
                        <a:spcAft>
                          <a:spcPts val="0"/>
                        </a:spcAft>
                        <a:buClr>
                          <a:srgbClr val="000000"/>
                        </a:buClr>
                        <a:buSzPct val="25000"/>
                        <a:buFont typeface="Calibri"/>
                        <a:buNone/>
                      </a:pPr>
                      <a:r>
                        <a:rPr lang="hr-HR" sz="1100" dirty="0">
                          <a:sym typeface="Calibri"/>
                        </a:rPr>
                        <a:t>Rujan</a:t>
                      </a:r>
                      <a:r>
                        <a:rPr lang="hr-HR" sz="1100" baseline="0" dirty="0">
                          <a:sym typeface="Calibri"/>
                        </a:rPr>
                        <a:t> 2021</a:t>
                      </a:r>
                      <a:r>
                        <a:rPr lang="hr-HR" sz="1100" dirty="0">
                          <a:sym typeface="Calibri"/>
                        </a:rPr>
                        <a:t>.</a:t>
                      </a:r>
                      <a:endParaRPr lang="en" sz="1100" dirty="0">
                        <a:sym typeface="Calibri"/>
                      </a:endParaRPr>
                    </a:p>
                  </a:txBody>
                  <a:tcPr marL="91425" marR="91425" marT="34025" marB="34025"/>
                </a:tc>
                <a:extLst>
                  <a:ext uri="{0D108BD9-81ED-4DB2-BD59-A6C34878D82A}">
                    <a16:rowId xmlns:a16="http://schemas.microsoft.com/office/drawing/2014/main" val="10004"/>
                  </a:ext>
                </a:extLst>
              </a:tr>
              <a:tr h="320465">
                <a:tc>
                  <a:txBody>
                    <a:bodyPr/>
                    <a:lstStyle/>
                    <a:p>
                      <a:pPr marL="0" marR="0" lvl="0" indent="0" algn="l" rtl="0">
                        <a:lnSpc>
                          <a:spcPct val="100000"/>
                        </a:lnSpc>
                        <a:spcBef>
                          <a:spcPts val="0"/>
                        </a:spcBef>
                        <a:spcAft>
                          <a:spcPts val="0"/>
                        </a:spcAft>
                        <a:buClr>
                          <a:srgbClr val="000000"/>
                        </a:buClr>
                        <a:buSzPct val="25000"/>
                        <a:buFont typeface="Calibri"/>
                        <a:buNone/>
                      </a:pPr>
                      <a:r>
                        <a:rPr lang="en" sz="1100" err="1">
                          <a:sym typeface="Calibri"/>
                        </a:rPr>
                        <a:t>Troškovnik</a:t>
                      </a:r>
                      <a:r>
                        <a:rPr lang="en" sz="1100">
                          <a:sym typeface="Calibri"/>
                        </a:rPr>
                        <a:t>:</a:t>
                      </a:r>
                    </a:p>
                  </a:txBody>
                  <a:tcPr marL="91425" marR="91425" marT="34025" marB="34025"/>
                </a:tc>
                <a:tc>
                  <a:txBody>
                    <a:bodyPr/>
                    <a:lstStyle/>
                    <a:p>
                      <a:pPr marL="0" marR="0" lvl="0" indent="0" algn="l" rtl="0">
                        <a:lnSpc>
                          <a:spcPct val="100000"/>
                        </a:lnSpc>
                        <a:spcBef>
                          <a:spcPts val="0"/>
                        </a:spcBef>
                        <a:spcAft>
                          <a:spcPts val="0"/>
                        </a:spcAft>
                        <a:buClr>
                          <a:srgbClr val="000000"/>
                        </a:buClr>
                        <a:buSzPct val="25000"/>
                        <a:buFont typeface="Calibri"/>
                        <a:buNone/>
                      </a:pPr>
                      <a:r>
                        <a:rPr lang="en" sz="1100">
                          <a:sym typeface="Calibri"/>
                        </a:rPr>
                        <a:t>0 kuna</a:t>
                      </a:r>
                    </a:p>
                  </a:txBody>
                  <a:tcPr marL="91425" marR="91425" marT="34025" marB="34025"/>
                </a:tc>
                <a:extLst>
                  <a:ext uri="{0D108BD9-81ED-4DB2-BD59-A6C34878D82A}">
                    <a16:rowId xmlns:a16="http://schemas.microsoft.com/office/drawing/2014/main" val="10005"/>
                  </a:ext>
                </a:extLst>
              </a:tr>
              <a:tr h="834086">
                <a:tc>
                  <a:txBody>
                    <a:bodyPr/>
                    <a:lstStyle/>
                    <a:p>
                      <a:pPr marL="0" marR="0" lvl="0" indent="0" algn="l" rtl="0">
                        <a:lnSpc>
                          <a:spcPct val="100000"/>
                        </a:lnSpc>
                        <a:spcBef>
                          <a:spcPts val="0"/>
                        </a:spcBef>
                        <a:spcAft>
                          <a:spcPts val="0"/>
                        </a:spcAft>
                        <a:buClr>
                          <a:srgbClr val="000000"/>
                        </a:buClr>
                        <a:buSzPct val="25000"/>
                        <a:buFont typeface="Calibri"/>
                        <a:buNone/>
                      </a:pPr>
                      <a:r>
                        <a:rPr lang="en" sz="1100" err="1">
                          <a:sym typeface="Calibri"/>
                        </a:rPr>
                        <a:t>Način</a:t>
                      </a:r>
                      <a:r>
                        <a:rPr lang="en" sz="1100">
                          <a:sym typeface="Calibri"/>
                        </a:rPr>
                        <a:t> </a:t>
                      </a:r>
                      <a:r>
                        <a:rPr lang="en" sz="1100" err="1">
                          <a:sym typeface="Calibri"/>
                        </a:rPr>
                        <a:t>vrednovanja</a:t>
                      </a:r>
                      <a:r>
                        <a:rPr lang="en" sz="1100">
                          <a:sym typeface="Calibri"/>
                        </a:rPr>
                        <a:t> </a:t>
                      </a:r>
                      <a:r>
                        <a:rPr lang="en" sz="1100" err="1">
                          <a:sym typeface="Calibri"/>
                        </a:rPr>
                        <a:t>i</a:t>
                      </a:r>
                      <a:r>
                        <a:rPr lang="en" sz="1100">
                          <a:sym typeface="Calibri"/>
                        </a:rPr>
                        <a:t> </a:t>
                      </a:r>
                      <a:r>
                        <a:rPr lang="en" sz="1100" err="1">
                          <a:sym typeface="Calibri"/>
                        </a:rPr>
                        <a:t>korištenja</a:t>
                      </a:r>
                      <a:r>
                        <a:rPr lang="en" sz="1100">
                          <a:sym typeface="Calibri"/>
                        </a:rPr>
                        <a:t> </a:t>
                      </a:r>
                      <a:r>
                        <a:rPr lang="en" sz="1100" err="1">
                          <a:sym typeface="Calibri"/>
                        </a:rPr>
                        <a:t>rezultata</a:t>
                      </a:r>
                      <a:r>
                        <a:rPr lang="en" sz="1100">
                          <a:sym typeface="Calibri"/>
                        </a:rPr>
                        <a:t> </a:t>
                      </a:r>
                      <a:r>
                        <a:rPr lang="en" sz="1100" err="1">
                          <a:sym typeface="Calibri"/>
                        </a:rPr>
                        <a:t>vrednovanja</a:t>
                      </a:r>
                      <a:r>
                        <a:rPr lang="en" sz="1100">
                          <a:sym typeface="Calibri"/>
                        </a:rPr>
                        <a:t>:</a:t>
                      </a:r>
                    </a:p>
                  </a:txBody>
                  <a:tcPr marL="91425" marR="91425" marT="34025" marB="34025"/>
                </a:tc>
                <a:tc>
                  <a:txBody>
                    <a:bodyPr/>
                    <a:lstStyle/>
                    <a:p>
                      <a:pPr marL="0" marR="0" lvl="0" indent="0" algn="l" rtl="0">
                        <a:lnSpc>
                          <a:spcPct val="100000"/>
                        </a:lnSpc>
                        <a:spcBef>
                          <a:spcPts val="0"/>
                        </a:spcBef>
                        <a:spcAft>
                          <a:spcPts val="0"/>
                        </a:spcAft>
                        <a:buFont typeface="Calibri"/>
                        <a:buNone/>
                      </a:pPr>
                      <a:r>
                        <a:rPr lang="en" sz="1100" dirty="0"/>
                        <a:t> </a:t>
                      </a:r>
                      <a:r>
                        <a:rPr lang="en" sz="1100" dirty="0">
                          <a:sym typeface="Calibri"/>
                        </a:rPr>
                        <a:t>Evaluacijski listići - vrednovanje zadovoljstva učenika</a:t>
                      </a:r>
                      <a:r>
                        <a:rPr lang="hr-HR" sz="1100" baseline="0" dirty="0">
                          <a:sym typeface="Calibri"/>
                        </a:rPr>
                        <a:t> i usvojenosti obrtničkih zanimanja</a:t>
                      </a:r>
                      <a:endParaRPr lang="en" sz="1100" dirty="0">
                        <a:sym typeface="Calibri"/>
                      </a:endParaRPr>
                    </a:p>
                    <a:p>
                      <a:pPr marL="0" marR="0" lvl="0" indent="0" algn="l" rtl="0">
                        <a:lnSpc>
                          <a:spcPct val="100000"/>
                        </a:lnSpc>
                        <a:spcBef>
                          <a:spcPts val="0"/>
                        </a:spcBef>
                        <a:spcAft>
                          <a:spcPts val="0"/>
                        </a:spcAft>
                        <a:buClr>
                          <a:srgbClr val="000000"/>
                        </a:buClr>
                        <a:buSzPct val="25000"/>
                        <a:buFont typeface="Calibri"/>
                        <a:buNone/>
                      </a:pPr>
                      <a:endParaRPr lang="en" sz="1100" dirty="0">
                        <a:sym typeface="Calibri"/>
                      </a:endParaRPr>
                    </a:p>
                  </a:txBody>
                  <a:tcPr marL="91425" marR="91425" marT="34025" marB="34025"/>
                </a:tc>
                <a:extLst>
                  <a:ext uri="{0D108BD9-81ED-4DB2-BD59-A6C34878D82A}">
                    <a16:rowId xmlns:a16="http://schemas.microsoft.com/office/drawing/2014/main" val="10006"/>
                  </a:ext>
                </a:extLst>
              </a:tr>
            </a:tbl>
          </a:graphicData>
        </a:graphic>
      </p:graphicFrame>
      <p:sp>
        <p:nvSpPr>
          <p:cNvPr id="962" name="Shape 962"/>
          <p:cNvSpPr txBox="1"/>
          <p:nvPr/>
        </p:nvSpPr>
        <p:spPr>
          <a:xfrm>
            <a:off x="7148511" y="178593"/>
            <a:ext cx="958850" cy="747712"/>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Arial"/>
              <a:ea typeface="Arial"/>
              <a:cs typeface="Arial"/>
              <a:sym typeface="Arial"/>
            </a:endParaRPr>
          </a:p>
        </p:txBody>
      </p:sp>
      <p:sp>
        <p:nvSpPr>
          <p:cNvPr id="2" name="Title 1"/>
          <p:cNvSpPr>
            <a:spLocks noGrp="1"/>
          </p:cNvSpPr>
          <p:nvPr>
            <p:ph type="title"/>
          </p:nvPr>
        </p:nvSpPr>
        <p:spPr>
          <a:xfrm>
            <a:off x="1036639" y="0"/>
            <a:ext cx="8229600" cy="857250"/>
          </a:xfrm>
        </p:spPr>
        <p:txBody>
          <a:bodyPr>
            <a:scene3d>
              <a:camera prst="orthographicFront"/>
              <a:lightRig rig="soft" dir="t">
                <a:rot lat="0" lon="0" rev="15600000"/>
              </a:lightRig>
            </a:scene3d>
            <a:sp3d extrusionH="57150" prstMaterial="softEdge">
              <a:bevelT w="25400" h="38100"/>
            </a:sp3d>
          </a:bodyPr>
          <a:lstStyle/>
          <a:p>
            <a:r>
              <a:rPr lang="hr-HR" dirty="0">
                <a:effectLst>
                  <a:outerShdw blurRad="38100" dist="38100" dir="2700000" algn="tl">
                    <a:srgbClr val="000000">
                      <a:alpha val="43137"/>
                    </a:srgbClr>
                  </a:outerShdw>
                </a:effectLst>
                <a:latin typeface="+mn-lt"/>
              </a:rPr>
              <a:t>„Budi majstor”</a:t>
            </a:r>
            <a:endParaRPr lang="hr-HR" dirty="0">
              <a:effectLst>
                <a:outerShdw blurRad="38100" dist="38100" dir="2700000" algn="tl">
                  <a:srgbClr val="000000">
                    <a:alpha val="43137"/>
                  </a:srgbClr>
                </a:outerShdw>
              </a:effectLst>
              <a:latin typeface="+mn-lt"/>
              <a:cs typeface="Calibri Light"/>
            </a:endParaRPr>
          </a:p>
        </p:txBody>
      </p:sp>
      <p:pic>
        <p:nvPicPr>
          <p:cNvPr id="3" name="Slika 2"/>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977526" y="111514"/>
            <a:ext cx="1567514" cy="1629582"/>
          </a:xfrm>
          <a:prstGeom prst="rect">
            <a:avLst/>
          </a:prstGeom>
        </p:spPr>
      </p:pic>
    </p:spTree>
    <p:extLst>
      <p:ext uri="{BB962C8B-B14F-4D97-AF65-F5344CB8AC3E}">
        <p14:creationId xmlns:p14="http://schemas.microsoft.com/office/powerpoint/2010/main" val="2949412212"/>
      </p:ext>
    </p:extLst>
  </p:cSld>
  <p:clrMapOvr>
    <a:masterClrMapping/>
  </p:clrMapOvr>
  <p:transition spd="slow">
    <p:wipe/>
  </p:transition>
</p:sld>
</file>

<file path=ppt/slides/slide102.xml><?xml version="1.0" encoding="utf-8"?>
<p:sld xmlns:a="http://schemas.openxmlformats.org/drawingml/2006/main" xmlns:r="http://schemas.openxmlformats.org/officeDocument/2006/relationships" xmlns:p="http://schemas.openxmlformats.org/presentationml/2006/main" showMasterSp="0">
  <p:cSld>
    <p:spTree>
      <p:nvGrpSpPr>
        <p:cNvPr id="1" name="Shape 1011"/>
        <p:cNvGrpSpPr/>
        <p:nvPr/>
      </p:nvGrpSpPr>
      <p:grpSpPr>
        <a:xfrm>
          <a:off x="0" y="0"/>
          <a:ext cx="0" cy="0"/>
          <a:chOff x="0" y="0"/>
          <a:chExt cx="0" cy="0"/>
        </a:xfrm>
      </p:grpSpPr>
      <p:graphicFrame>
        <p:nvGraphicFramePr>
          <p:cNvPr id="1014" name="Shape 1014"/>
          <p:cNvGraphicFramePr/>
          <p:nvPr>
            <p:extLst>
              <p:ext uri="{D42A27DB-BD31-4B8C-83A1-F6EECF244321}">
                <p14:modId xmlns:p14="http://schemas.microsoft.com/office/powerpoint/2010/main" val="3218146847"/>
              </p:ext>
            </p:extLst>
          </p:nvPr>
        </p:nvGraphicFramePr>
        <p:xfrm>
          <a:off x="423746" y="919126"/>
          <a:ext cx="8396404" cy="3658650"/>
        </p:xfrm>
        <a:graphic>
          <a:graphicData uri="http://schemas.openxmlformats.org/drawingml/2006/table">
            <a:tbl>
              <a:tblPr>
                <a:tableStyleId>{0E3FDE45-AF77-4B5C-9715-49D594BDF05E}</a:tableStyleId>
              </a:tblPr>
              <a:tblGrid>
                <a:gridCol w="1543022">
                  <a:extLst>
                    <a:ext uri="{9D8B030D-6E8A-4147-A177-3AD203B41FA5}">
                      <a16:colId xmlns:a16="http://schemas.microsoft.com/office/drawing/2014/main" val="20000"/>
                    </a:ext>
                  </a:extLst>
                </a:gridCol>
                <a:gridCol w="6853382">
                  <a:extLst>
                    <a:ext uri="{9D8B030D-6E8A-4147-A177-3AD203B41FA5}">
                      <a16:colId xmlns:a16="http://schemas.microsoft.com/office/drawing/2014/main" val="20001"/>
                    </a:ext>
                  </a:extLst>
                </a:gridCol>
              </a:tblGrid>
              <a:tr h="844891">
                <a:tc>
                  <a:txBody>
                    <a:bodyPr/>
                    <a:lstStyle/>
                    <a:p>
                      <a:pPr marL="0" marR="0" lvl="0" indent="0" algn="l" rtl="0">
                        <a:lnSpc>
                          <a:spcPct val="100000"/>
                        </a:lnSpc>
                        <a:spcBef>
                          <a:spcPts val="0"/>
                        </a:spcBef>
                        <a:spcAft>
                          <a:spcPts val="0"/>
                        </a:spcAft>
                        <a:buClr>
                          <a:srgbClr val="000000"/>
                        </a:buClr>
                        <a:buSzPct val="25000"/>
                        <a:buFont typeface="Calibri"/>
                        <a:buNone/>
                      </a:pPr>
                      <a:r>
                        <a:rPr lang="hr-HR" sz="1000" u="none" strike="noStrike" cap="none" baseline="0" dirty="0">
                          <a:sym typeface="Calibri"/>
                        </a:rPr>
                        <a:t>Ishodi</a:t>
                      </a:r>
                      <a:r>
                        <a:rPr lang="en" sz="1000" u="none" strike="noStrike" cap="none" baseline="0" dirty="0">
                          <a:sym typeface="Calibri"/>
                        </a:rPr>
                        <a:t>:</a:t>
                      </a:r>
                      <a:endParaRPr lang="en" sz="1000" b="0" i="0" u="none" strike="noStrike" cap="none" baseline="0" dirty="0">
                        <a:solidFill>
                          <a:srgbClr val="000000"/>
                        </a:solidFill>
                        <a:latin typeface="Calibri"/>
                        <a:ea typeface="Calibri"/>
                        <a:cs typeface="Calibri"/>
                        <a:sym typeface="Calibri"/>
                      </a:endParaRPr>
                    </a:p>
                  </a:txBody>
                  <a:tcPr marL="91450" marR="91450" marT="32600" marB="32600"/>
                </a:tc>
                <a:tc>
                  <a:txBody>
                    <a:bodyPr/>
                    <a:lstStyle/>
                    <a:p>
                      <a:pPr marL="0" marR="0" lvl="0" indent="0" algn="l">
                        <a:lnSpc>
                          <a:spcPct val="100000"/>
                        </a:lnSpc>
                        <a:spcBef>
                          <a:spcPts val="0"/>
                        </a:spcBef>
                        <a:spcAft>
                          <a:spcPts val="0"/>
                        </a:spcAft>
                        <a:buFont typeface="Calibri"/>
                        <a:buNone/>
                      </a:pPr>
                      <a:r>
                        <a:rPr lang="en" sz="1000" u="none" strike="noStrike" cap="none" baseline="0" dirty="0"/>
                        <a:t>Učenik: </a:t>
                      </a:r>
                    </a:p>
                    <a:p>
                      <a:pPr marL="0" marR="0" lvl="0" indent="0" algn="l">
                        <a:lnSpc>
                          <a:spcPct val="100000"/>
                        </a:lnSpc>
                        <a:spcBef>
                          <a:spcPts val="0"/>
                        </a:spcBef>
                        <a:spcAft>
                          <a:spcPts val="0"/>
                        </a:spcAft>
                        <a:buFont typeface="Calibri"/>
                        <a:buNone/>
                      </a:pPr>
                      <a:r>
                        <a:rPr lang="en" sz="1000" u="none" strike="noStrike" cap="none" baseline="0" dirty="0"/>
                        <a:t>- se služi  prirodnim brojevima u opisivanju i prikazivanju količine i redoslijeda</a:t>
                      </a:r>
                    </a:p>
                    <a:p>
                      <a:pPr marL="0" marR="0" lvl="0" indent="0" algn="l">
                        <a:lnSpc>
                          <a:spcPct val="100000"/>
                        </a:lnSpc>
                        <a:spcBef>
                          <a:spcPts val="0"/>
                        </a:spcBef>
                        <a:spcAft>
                          <a:spcPts val="0"/>
                        </a:spcAft>
                        <a:buFont typeface="Calibri"/>
                        <a:buNone/>
                      </a:pPr>
                      <a:r>
                        <a:rPr lang="en" sz="1000" u="none" strike="noStrike" cap="none" baseline="0" dirty="0"/>
                        <a:t>- množi i dijeli bez pomoći</a:t>
                      </a:r>
                    </a:p>
                    <a:p>
                      <a:pPr marL="0" marR="0" lvl="0" indent="0" algn="l">
                        <a:lnSpc>
                          <a:spcPct val="100000"/>
                        </a:lnSpc>
                        <a:spcBef>
                          <a:spcPts val="0"/>
                        </a:spcBef>
                        <a:spcAft>
                          <a:spcPts val="0"/>
                        </a:spcAft>
                        <a:buFont typeface="Calibri"/>
                        <a:buNone/>
                      </a:pPr>
                      <a:r>
                        <a:rPr lang="en" sz="1000" u="none" strike="noStrike" cap="none" baseline="0" dirty="0"/>
                        <a:t>- rješava zadatke s jednim nepoznatim članom</a:t>
                      </a:r>
                    </a:p>
                    <a:p>
                      <a:pPr marL="0" marR="0" lvl="0" indent="0" algn="l">
                        <a:lnSpc>
                          <a:spcPct val="100000"/>
                        </a:lnSpc>
                        <a:spcBef>
                          <a:spcPts val="0"/>
                        </a:spcBef>
                        <a:spcAft>
                          <a:spcPts val="0"/>
                        </a:spcAft>
                        <a:buNone/>
                      </a:pPr>
                      <a:r>
                        <a:rPr lang="hr-HR" sz="1000" b="0" i="0" u="none" strike="noStrike" cap="none" baseline="0" noProof="0" dirty="0">
                          <a:latin typeface="Calibri"/>
                        </a:rPr>
                        <a:t>- razvijati interes za matematiku</a:t>
                      </a:r>
                      <a:endParaRPr lang="en-US" sz="1000" b="0" i="0" u="none" strike="noStrike" cap="none" baseline="0" noProof="0" dirty="0">
                        <a:latin typeface="Calibri"/>
                      </a:endParaRPr>
                    </a:p>
                    <a:p>
                      <a:pPr marL="0" marR="0" lvl="0" indent="0" algn="l">
                        <a:lnSpc>
                          <a:spcPct val="100000"/>
                        </a:lnSpc>
                        <a:spcBef>
                          <a:spcPts val="0"/>
                        </a:spcBef>
                        <a:spcAft>
                          <a:spcPts val="0"/>
                        </a:spcAft>
                        <a:buNone/>
                      </a:pPr>
                      <a:r>
                        <a:rPr lang="hr-HR" sz="1000" b="0" i="0" u="none" strike="noStrike" cap="none" baseline="0" noProof="0" dirty="0">
                          <a:latin typeface="Calibri"/>
                        </a:rPr>
                        <a:t>- razvijati natjecateljski duh</a:t>
                      </a:r>
                      <a:endParaRPr lang="en-US" sz="1000" b="0" i="0" u="none" strike="noStrike" cap="none" baseline="0" noProof="0" dirty="0">
                        <a:latin typeface="Calibri"/>
                      </a:endParaRPr>
                    </a:p>
                  </a:txBody>
                  <a:tcPr marL="91450" marR="91450" marT="32600" marB="32600"/>
                </a:tc>
                <a:extLst>
                  <a:ext uri="{0D108BD9-81ED-4DB2-BD59-A6C34878D82A}">
                    <a16:rowId xmlns:a16="http://schemas.microsoft.com/office/drawing/2014/main" val="10000"/>
                  </a:ext>
                </a:extLst>
              </a:tr>
              <a:tr h="495215">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Namjena</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2600" marB="32600"/>
                </a:tc>
                <a:tc>
                  <a:txBody>
                    <a:bodyPr/>
                    <a:lstStyle/>
                    <a:p>
                      <a:pPr marL="0" marR="0" lvl="0" indent="0" algn="l">
                        <a:lnSpc>
                          <a:spcPct val="100000"/>
                        </a:lnSpc>
                        <a:spcBef>
                          <a:spcPts val="0"/>
                        </a:spcBef>
                        <a:spcAft>
                          <a:spcPts val="0"/>
                        </a:spcAft>
                        <a:buNone/>
                      </a:pPr>
                      <a:r>
                        <a:rPr lang="en" sz="1000" b="0" i="0" u="none" strike="noStrike" cap="none" baseline="0" noProof="0" dirty="0"/>
                        <a:t>- popularizacija matematike među mladima</a:t>
                      </a:r>
                      <a:endParaRPr lang="en-US" dirty="0"/>
                    </a:p>
                    <a:p>
                      <a:pPr marL="0" marR="0" lvl="0" indent="0" algn="l">
                        <a:lnSpc>
                          <a:spcPct val="100000"/>
                        </a:lnSpc>
                        <a:spcBef>
                          <a:spcPts val="0"/>
                        </a:spcBef>
                        <a:spcAft>
                          <a:spcPts val="0"/>
                        </a:spcAft>
                        <a:buNone/>
                      </a:pPr>
                      <a:r>
                        <a:rPr lang="en" sz="1000" b="0" i="0" u="none" strike="noStrike" cap="none" baseline="0" noProof="0" dirty="0"/>
                        <a:t>- prezentacija škole</a:t>
                      </a:r>
                      <a:endParaRPr lang="en-US" dirty="0"/>
                    </a:p>
                    <a:p>
                      <a:pPr marL="0" marR="0" lvl="0" indent="0" algn="l">
                        <a:lnSpc>
                          <a:spcPct val="100000"/>
                        </a:lnSpc>
                        <a:spcBef>
                          <a:spcPts val="0"/>
                        </a:spcBef>
                        <a:spcAft>
                          <a:spcPts val="0"/>
                        </a:spcAft>
                        <a:buNone/>
                      </a:pPr>
                      <a:r>
                        <a:rPr lang="en" sz="1000" b="0" i="0" u="none" strike="noStrike" cap="none" baseline="0" noProof="0" dirty="0"/>
                        <a:t>- osobna prezentacija i priprema za život</a:t>
                      </a:r>
                      <a:endParaRPr lang="en-US" dirty="0">
                        <a:sym typeface="Calibri"/>
                      </a:endParaRPr>
                    </a:p>
                  </a:txBody>
                  <a:tcPr marL="91450" marR="91450" marT="32600" marB="32600"/>
                </a:tc>
                <a:extLst>
                  <a:ext uri="{0D108BD9-81ED-4DB2-BD59-A6C34878D82A}">
                    <a16:rowId xmlns:a16="http://schemas.microsoft.com/office/drawing/2014/main" val="10001"/>
                  </a:ext>
                </a:extLst>
              </a:tr>
              <a:tr h="504182">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Način</a:t>
                      </a:r>
                      <a:r>
                        <a:rPr lang="en" sz="1000" u="none" strike="noStrike" cap="none" baseline="0">
                          <a:sym typeface="Calibri"/>
                        </a:rPr>
                        <a:t> </a:t>
                      </a:r>
                      <a:r>
                        <a:rPr lang="en" sz="1000" u="none" strike="noStrike" cap="none" baseline="0" err="1">
                          <a:sym typeface="Calibri"/>
                        </a:rPr>
                        <a:t>realizacije</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2600" marB="32600"/>
                </a:tc>
                <a:tc>
                  <a:txBody>
                    <a:bodyPr/>
                    <a:lstStyle/>
                    <a:p>
                      <a:pPr marL="0" marR="0" lvl="0" indent="0" algn="l" rtl="0">
                        <a:lnSpc>
                          <a:spcPct val="100000"/>
                        </a:lnSpc>
                        <a:spcBef>
                          <a:spcPts val="0"/>
                        </a:spcBef>
                        <a:spcAft>
                          <a:spcPts val="0"/>
                        </a:spcAft>
                        <a:buFont typeface="Calibri"/>
                        <a:buNone/>
                      </a:pPr>
                      <a:r>
                        <a:rPr lang="en" sz="1000" u="none" strike="noStrike" cap="none" baseline="0"/>
                        <a:t>Rad s učenicima kroz igre.</a:t>
                      </a:r>
                      <a:endParaRPr lang="en" sz="1000" u="none" strike="noStrike" cap="none" baseline="0">
                        <a:sym typeface="Calibri"/>
                      </a:endParaRPr>
                    </a:p>
                  </a:txBody>
                  <a:tcPr marL="91450" marR="91450" marT="32600" marB="32600"/>
                </a:tc>
                <a:extLst>
                  <a:ext uri="{0D108BD9-81ED-4DB2-BD59-A6C34878D82A}">
                    <a16:rowId xmlns:a16="http://schemas.microsoft.com/office/drawing/2014/main" val="10002"/>
                  </a:ext>
                </a:extLst>
              </a:tr>
              <a:tr h="383057">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Nositelj</a:t>
                      </a:r>
                      <a:r>
                        <a:rPr lang="en" sz="1000" u="none" strike="noStrike" cap="none" baseline="0">
                          <a:sym typeface="Calibri"/>
                        </a:rPr>
                        <a:t> </a:t>
                      </a:r>
                      <a:r>
                        <a:rPr lang="en" sz="1000" u="none" strike="noStrike" cap="none" baseline="0" err="1">
                          <a:sym typeface="Calibri"/>
                        </a:rPr>
                        <a:t>aktivnosti</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2600" marB="32600"/>
                </a:tc>
                <a:tc>
                  <a:txBody>
                    <a:bodyPr/>
                    <a:lstStyle/>
                    <a:p>
                      <a:pPr marL="0" marR="0" lvl="0" indent="0" algn="l" rtl="0">
                        <a:lnSpc>
                          <a:spcPct val="100000"/>
                        </a:lnSpc>
                        <a:spcBef>
                          <a:spcPts val="0"/>
                        </a:spcBef>
                        <a:spcAft>
                          <a:spcPts val="0"/>
                        </a:spcAft>
                        <a:buFont typeface="Calibri"/>
                        <a:buNone/>
                      </a:pPr>
                      <a:r>
                        <a:rPr lang="hr-HR" sz="1000" u="none" strike="noStrike" cap="none" baseline="0" dirty="0">
                          <a:sym typeface="Calibri"/>
                        </a:rPr>
                        <a:t>Koraljka Šimić, 3. i 4. razredi RN- Jelena </a:t>
                      </a:r>
                      <a:r>
                        <a:rPr lang="hr-HR" sz="1000" u="none" strike="noStrike" cap="none" baseline="0" dirty="0" err="1">
                          <a:sym typeface="Calibri"/>
                        </a:rPr>
                        <a:t>Bradašić</a:t>
                      </a:r>
                      <a:r>
                        <a:rPr lang="hr-HR" sz="1000" u="none" strike="noStrike" cap="none" baseline="0" dirty="0">
                          <a:sym typeface="Calibri"/>
                        </a:rPr>
                        <a:t>, Anita </a:t>
                      </a:r>
                      <a:r>
                        <a:rPr lang="hr-HR" sz="1000" u="none" strike="noStrike" cap="none" baseline="0" dirty="0" err="1">
                          <a:sym typeface="Calibri"/>
                        </a:rPr>
                        <a:t>Rostohar</a:t>
                      </a:r>
                      <a:r>
                        <a:rPr lang="hr-HR" sz="1000" u="none" strike="noStrike" cap="none" baseline="0" dirty="0">
                          <a:sym typeface="Calibri"/>
                        </a:rPr>
                        <a:t>,Martina </a:t>
                      </a:r>
                      <a:r>
                        <a:rPr lang="hr-HR" sz="1000" u="none" strike="noStrike" cap="none" baseline="0" dirty="0" err="1">
                          <a:sym typeface="Calibri"/>
                        </a:rPr>
                        <a:t>Kraus</a:t>
                      </a:r>
                      <a:r>
                        <a:rPr lang="hr-HR" sz="1000" u="none" strike="noStrike" cap="none" baseline="0" dirty="0">
                          <a:sym typeface="Calibri"/>
                        </a:rPr>
                        <a:t>, Kristina </a:t>
                      </a:r>
                      <a:r>
                        <a:rPr lang="hr-HR" sz="1000" u="none" strike="noStrike" cap="none" baseline="0" dirty="0" err="1">
                          <a:sym typeface="Calibri"/>
                        </a:rPr>
                        <a:t>Jelančić</a:t>
                      </a:r>
                      <a:r>
                        <a:rPr lang="hr-HR" sz="1000" u="none" strike="noStrike" cap="none" baseline="0" dirty="0">
                          <a:sym typeface="Calibri"/>
                        </a:rPr>
                        <a:t>, Monika Vlaović, Maja Marjanović, Ivana Filipović</a:t>
                      </a:r>
                      <a:endParaRPr lang="en" sz="1000" u="none" strike="noStrike" cap="none" baseline="0" dirty="0">
                        <a:sym typeface="Calibri"/>
                      </a:endParaRPr>
                    </a:p>
                  </a:txBody>
                  <a:tcPr marL="91450" marR="91450" marT="32600" marB="32600"/>
                </a:tc>
                <a:extLst>
                  <a:ext uri="{0D108BD9-81ED-4DB2-BD59-A6C34878D82A}">
                    <a16:rowId xmlns:a16="http://schemas.microsoft.com/office/drawing/2014/main" val="10003"/>
                  </a:ext>
                </a:extLst>
              </a:tr>
              <a:tr h="306803">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Vremenik</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2600" marB="32600"/>
                </a:tc>
                <a:tc>
                  <a:txBody>
                    <a:bodyPr/>
                    <a:lstStyle/>
                    <a:p>
                      <a:pPr marL="0" marR="0" lvl="0" indent="0" algn="l" rtl="0">
                        <a:lnSpc>
                          <a:spcPct val="100000"/>
                        </a:lnSpc>
                        <a:spcBef>
                          <a:spcPts val="0"/>
                        </a:spcBef>
                        <a:spcAft>
                          <a:spcPts val="0"/>
                        </a:spcAft>
                        <a:buClr>
                          <a:srgbClr val="000000"/>
                        </a:buClr>
                        <a:buSzPct val="25000"/>
                        <a:buFont typeface="Calibri"/>
                        <a:buNone/>
                      </a:pPr>
                      <a:r>
                        <a:rPr lang="hr-HR" sz="1000" u="none" strike="noStrike" cap="none" baseline="0" dirty="0"/>
                        <a:t>1</a:t>
                      </a:r>
                      <a:r>
                        <a:rPr lang="en" sz="1000" u="none" strike="noStrike" cap="none" baseline="0" dirty="0"/>
                        <a:t>.10.202</a:t>
                      </a:r>
                      <a:r>
                        <a:rPr lang="hr-HR" sz="1000" u="none" strike="noStrike" cap="none" baseline="0" dirty="0"/>
                        <a:t>1</a:t>
                      </a:r>
                      <a:r>
                        <a:rPr lang="en" sz="1000" u="none" strike="noStrike" cap="none" baseline="0" dirty="0"/>
                        <a:t>.</a:t>
                      </a:r>
                      <a:endParaRPr lang="en" sz="1000" u="none" strike="noStrike" cap="none" baseline="0" dirty="0">
                        <a:sym typeface="Calibri"/>
                      </a:endParaRPr>
                    </a:p>
                  </a:txBody>
                  <a:tcPr marL="91450" marR="91450" marT="32600" marB="32600"/>
                </a:tc>
                <a:extLst>
                  <a:ext uri="{0D108BD9-81ED-4DB2-BD59-A6C34878D82A}">
                    <a16:rowId xmlns:a16="http://schemas.microsoft.com/office/drawing/2014/main" val="10004"/>
                  </a:ext>
                </a:extLst>
              </a:tr>
              <a:tr h="307708">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Troškovnik</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2600" marB="32600"/>
                </a:tc>
                <a:tc>
                  <a:txBody>
                    <a:bodyPr/>
                    <a:lstStyle/>
                    <a:p>
                      <a:pPr marL="0" marR="0" lvl="0" indent="0" algn="l" rtl="0">
                        <a:lnSpc>
                          <a:spcPct val="100000"/>
                        </a:lnSpc>
                        <a:spcBef>
                          <a:spcPts val="0"/>
                        </a:spcBef>
                        <a:spcAft>
                          <a:spcPts val="0"/>
                        </a:spcAft>
                        <a:buFont typeface="Calibri"/>
                        <a:buNone/>
                      </a:pPr>
                      <a:r>
                        <a:rPr lang="en" sz="1000" u="none" strike="noStrike" cap="none" baseline="0"/>
                        <a:t>troškovi kopiranja i printanja materijala</a:t>
                      </a:r>
                      <a:endParaRPr lang="en" sz="1000" u="none" strike="noStrike" cap="none" baseline="0">
                        <a:sym typeface="Calibri"/>
                      </a:endParaRPr>
                    </a:p>
                  </a:txBody>
                  <a:tcPr marL="91450" marR="91450" marT="32600" marB="32600"/>
                </a:tc>
                <a:extLst>
                  <a:ext uri="{0D108BD9-81ED-4DB2-BD59-A6C34878D82A}">
                    <a16:rowId xmlns:a16="http://schemas.microsoft.com/office/drawing/2014/main" val="10005"/>
                  </a:ext>
                </a:extLst>
              </a:tr>
              <a:tr h="654900">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Način</a:t>
                      </a:r>
                      <a:r>
                        <a:rPr lang="en" sz="1000" u="none" strike="noStrike" cap="none" baseline="0">
                          <a:sym typeface="Calibri"/>
                        </a:rPr>
                        <a:t> </a:t>
                      </a:r>
                      <a:r>
                        <a:rPr lang="en" sz="1000" u="none" strike="noStrike" cap="none" baseline="0" err="1">
                          <a:sym typeface="Calibri"/>
                        </a:rPr>
                        <a:t>vrednovanja</a:t>
                      </a:r>
                      <a:r>
                        <a:rPr lang="en" sz="1000" u="none" strike="noStrike" cap="none" baseline="0">
                          <a:sym typeface="Calibri"/>
                        </a:rPr>
                        <a:t> </a:t>
                      </a:r>
                      <a:r>
                        <a:rPr lang="en" sz="1000" u="none" strike="noStrike" cap="none" baseline="0" err="1">
                          <a:sym typeface="Calibri"/>
                        </a:rPr>
                        <a:t>i</a:t>
                      </a:r>
                      <a:r>
                        <a:rPr lang="en" sz="1000" u="none" strike="noStrike" cap="none" baseline="0">
                          <a:sym typeface="Calibri"/>
                        </a:rPr>
                        <a:t> </a:t>
                      </a:r>
                      <a:r>
                        <a:rPr lang="en" sz="1000" u="none" strike="noStrike" cap="none" baseline="0" err="1">
                          <a:sym typeface="Calibri"/>
                        </a:rPr>
                        <a:t>korištenja</a:t>
                      </a:r>
                      <a:r>
                        <a:rPr lang="en" sz="1000" u="none" strike="noStrike" cap="none" baseline="0">
                          <a:sym typeface="Calibri"/>
                        </a:rPr>
                        <a:t> </a:t>
                      </a:r>
                      <a:r>
                        <a:rPr lang="en" sz="1000" u="none" strike="noStrike" cap="none" baseline="0" err="1">
                          <a:sym typeface="Calibri"/>
                        </a:rPr>
                        <a:t>rezultata</a:t>
                      </a:r>
                      <a:r>
                        <a:rPr lang="en" sz="1000" u="none" strike="noStrike" cap="none" baseline="0">
                          <a:sym typeface="Calibri"/>
                        </a:rPr>
                        <a:t> </a:t>
                      </a:r>
                      <a:r>
                        <a:rPr lang="en" sz="1000" u="none" strike="noStrike" cap="none" baseline="0" err="1">
                          <a:sym typeface="Calibri"/>
                        </a:rPr>
                        <a:t>vrednovanja</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2600" marB="32600"/>
                </a:tc>
                <a:tc>
                  <a:txBody>
                    <a:bodyPr/>
                    <a:lstStyle/>
                    <a:p>
                      <a:pPr marL="0" marR="0" lvl="0" indent="0" algn="l">
                        <a:lnSpc>
                          <a:spcPct val="100000"/>
                        </a:lnSpc>
                        <a:spcBef>
                          <a:spcPts val="0"/>
                        </a:spcBef>
                        <a:spcAft>
                          <a:spcPts val="0"/>
                        </a:spcAft>
                        <a:buNone/>
                      </a:pPr>
                      <a:r>
                        <a:rPr lang="en" sz="1000" b="0" i="0" u="none" strike="noStrike" cap="none" baseline="0" noProof="0" dirty="0"/>
                        <a:t>Vrednovanje će biti ostvareno prema pravilima organizatora i nagradama za najuspješnije natjecatelje.</a:t>
                      </a:r>
                      <a:r>
                        <a:rPr lang="hr-HR" sz="1000" b="0" i="0" u="none" strike="noStrike" cap="none" baseline="0" noProof="0" dirty="0"/>
                        <a:t> Objava na WEB stranici škole. Potvrde i diplome za sudjelovanje.</a:t>
                      </a:r>
                      <a:endParaRPr lang="en-US" dirty="0">
                        <a:sym typeface="Calibri"/>
                      </a:endParaRPr>
                    </a:p>
                  </a:txBody>
                  <a:tcPr marL="91450" marR="91450" marT="32600" marB="32600"/>
                </a:tc>
                <a:extLst>
                  <a:ext uri="{0D108BD9-81ED-4DB2-BD59-A6C34878D82A}">
                    <a16:rowId xmlns:a16="http://schemas.microsoft.com/office/drawing/2014/main" val="10006"/>
                  </a:ext>
                </a:extLst>
              </a:tr>
            </a:tbl>
          </a:graphicData>
        </a:graphic>
      </p:graphicFrame>
      <p:sp>
        <p:nvSpPr>
          <p:cNvPr id="2" name="Title 1"/>
          <p:cNvSpPr>
            <a:spLocks noGrp="1"/>
          </p:cNvSpPr>
          <p:nvPr>
            <p:ph type="title"/>
          </p:nvPr>
        </p:nvSpPr>
        <p:spPr>
          <a:xfrm>
            <a:off x="1063083" y="0"/>
            <a:ext cx="7635356" cy="847493"/>
          </a:xfrm>
        </p:spPr>
        <p:txBody>
          <a:bodyPr>
            <a:scene3d>
              <a:camera prst="orthographicFront"/>
              <a:lightRig rig="soft" dir="t">
                <a:rot lat="0" lon="0" rev="15600000"/>
              </a:lightRig>
            </a:scene3d>
            <a:sp3d extrusionH="57150" prstMaterial="softEdge">
              <a:bevelT w="25400" h="38100"/>
            </a:sp3d>
          </a:bodyPr>
          <a:lstStyle/>
          <a:p>
            <a:r>
              <a:rPr lang="hr-HR" dirty="0">
                <a:effectLst>
                  <a:outerShdw blurRad="38100" dist="38100" dir="2700000" algn="tl">
                    <a:srgbClr val="000000">
                      <a:alpha val="43137"/>
                    </a:srgbClr>
                  </a:outerShdw>
                </a:effectLst>
                <a:latin typeface="+mn-lt"/>
                <a:ea typeface="+mj-lt"/>
                <a:cs typeface="+mj-lt"/>
              </a:rPr>
              <a:t>Međunarodni dan tablice množenja</a:t>
            </a:r>
            <a:r>
              <a:rPr lang="hr-HR" dirty="0">
                <a:effectLst>
                  <a:outerShdw blurRad="38100" dist="38100" dir="2700000" algn="tl">
                    <a:srgbClr val="000000">
                      <a:alpha val="43137"/>
                    </a:srgbClr>
                  </a:outerShdw>
                </a:effectLst>
                <a:latin typeface="+mn-lt"/>
                <a:cs typeface="Calibri Light"/>
              </a:rPr>
              <a:t> </a:t>
            </a:r>
            <a:endParaRPr lang="en-US" dirty="0">
              <a:effectLst>
                <a:outerShdw blurRad="38100" dist="38100" dir="2700000" algn="tl">
                  <a:srgbClr val="000000">
                    <a:alpha val="43137"/>
                  </a:srgbClr>
                </a:outerShdw>
              </a:effectLst>
              <a:latin typeface="+mn-lt"/>
            </a:endParaRPr>
          </a:p>
        </p:txBody>
      </p:sp>
      <p:sp>
        <p:nvSpPr>
          <p:cNvPr id="5" name="TextBox 4">
            <a:extLst>
              <a:ext uri="{FF2B5EF4-FFF2-40B4-BE49-F238E27FC236}">
                <a16:creationId xmlns:a16="http://schemas.microsoft.com/office/drawing/2014/main" id="{2A84DC87-6AA7-4396-81D1-7D4A98B1F8C3}"/>
              </a:ext>
            </a:extLst>
          </p:cNvPr>
          <p:cNvSpPr txBox="1"/>
          <p:nvPr/>
        </p:nvSpPr>
        <p:spPr>
          <a:xfrm>
            <a:off x="3200400" y="2343150"/>
            <a:ext cx="2743200" cy="53860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a:p>
            <a:endParaRPr lang="en-US" sz="1100">
              <a:cs typeface="Calibri"/>
            </a:endParaRPr>
          </a:p>
        </p:txBody>
      </p:sp>
      <p:pic>
        <p:nvPicPr>
          <p:cNvPr id="3074" name="Picture 2">
            <a:extLst>
              <a:ext uri="{FF2B5EF4-FFF2-40B4-BE49-F238E27FC236}">
                <a16:creationId xmlns:a16="http://schemas.microsoft.com/office/drawing/2014/main" id="{C200E3A9-7BE7-45C8-9A52-DB61CFF209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2800" y="725836"/>
            <a:ext cx="2135640" cy="1281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4318616"/>
      </p:ext>
    </p:extLst>
  </p:cSld>
  <p:clrMapOvr>
    <a:masterClrMapping/>
  </p:clrMapOvr>
  <p:transition spd="slow">
    <p:wipe/>
  </p:transition>
</p:sld>
</file>

<file path=ppt/slides/slide103.xml><?xml version="1.0" encoding="utf-8"?>
<p:sld xmlns:a="http://schemas.openxmlformats.org/drawingml/2006/main" xmlns:r="http://schemas.openxmlformats.org/officeDocument/2006/relationships" xmlns:p="http://schemas.openxmlformats.org/presentationml/2006/main" showMasterSp="0">
  <p:cSld>
    <p:spTree>
      <p:nvGrpSpPr>
        <p:cNvPr id="1" name="Shape 1002"/>
        <p:cNvGrpSpPr/>
        <p:nvPr/>
      </p:nvGrpSpPr>
      <p:grpSpPr>
        <a:xfrm>
          <a:off x="0" y="0"/>
          <a:ext cx="0" cy="0"/>
          <a:chOff x="0" y="0"/>
          <a:chExt cx="0" cy="0"/>
        </a:xfrm>
      </p:grpSpPr>
      <p:graphicFrame>
        <p:nvGraphicFramePr>
          <p:cNvPr id="5" name="Shape 1101">
            <a:extLst>
              <a:ext uri="{FF2B5EF4-FFF2-40B4-BE49-F238E27FC236}">
                <a16:creationId xmlns:a16="http://schemas.microsoft.com/office/drawing/2014/main" id="{E99CC9A3-D535-4C8E-8B44-A63D199FD180}"/>
              </a:ext>
            </a:extLst>
          </p:cNvPr>
          <p:cNvGraphicFramePr/>
          <p:nvPr>
            <p:extLst/>
          </p:nvPr>
        </p:nvGraphicFramePr>
        <p:xfrm>
          <a:off x="446049" y="857250"/>
          <a:ext cx="8482395" cy="3767375"/>
        </p:xfrm>
        <a:graphic>
          <a:graphicData uri="http://schemas.openxmlformats.org/drawingml/2006/table">
            <a:tbl>
              <a:tblPr>
                <a:tableStyleId>{0E3FDE45-AF77-4B5C-9715-49D594BDF05E}</a:tableStyleId>
              </a:tblPr>
              <a:tblGrid>
                <a:gridCol w="1557991">
                  <a:extLst>
                    <a:ext uri="{9D8B030D-6E8A-4147-A177-3AD203B41FA5}">
                      <a16:colId xmlns:a16="http://schemas.microsoft.com/office/drawing/2014/main" val="20000"/>
                    </a:ext>
                  </a:extLst>
                </a:gridCol>
                <a:gridCol w="6924404">
                  <a:extLst>
                    <a:ext uri="{9D8B030D-6E8A-4147-A177-3AD203B41FA5}">
                      <a16:colId xmlns:a16="http://schemas.microsoft.com/office/drawing/2014/main" val="20001"/>
                    </a:ext>
                  </a:extLst>
                </a:gridCol>
              </a:tblGrid>
              <a:tr h="441700">
                <a:tc>
                  <a:txBody>
                    <a:bodyPr/>
                    <a:lstStyle/>
                    <a:p>
                      <a:pPr marL="0" marR="0" lvl="0" indent="0" algn="l" rtl="0">
                        <a:lnSpc>
                          <a:spcPct val="100000"/>
                        </a:lnSpc>
                        <a:spcBef>
                          <a:spcPts val="0"/>
                        </a:spcBef>
                        <a:spcAft>
                          <a:spcPts val="0"/>
                        </a:spcAft>
                        <a:buClr>
                          <a:srgbClr val="000000"/>
                        </a:buClr>
                        <a:buSzPct val="25000"/>
                        <a:buFont typeface="Calibri"/>
                        <a:buNone/>
                      </a:pPr>
                      <a:r>
                        <a:rPr lang="hr-HR" sz="1000" u="none" strike="noStrike" cap="none" baseline="0">
                          <a:sym typeface="Calibri"/>
                        </a:rPr>
                        <a:t>Ishodi</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25" marR="91425" marT="32325" marB="32325"/>
                </a:tc>
                <a:tc>
                  <a:txBody>
                    <a:bodyPr/>
                    <a:lstStyle/>
                    <a:p>
                      <a:pPr marL="0" marR="0" lvl="0" indent="0" algn="l" rtl="0">
                        <a:lnSpc>
                          <a:spcPct val="100000"/>
                        </a:lnSpc>
                        <a:spcBef>
                          <a:spcPts val="0"/>
                        </a:spcBef>
                        <a:spcAft>
                          <a:spcPts val="0"/>
                        </a:spcAft>
                        <a:buFont typeface="Calibri"/>
                        <a:buNone/>
                      </a:pPr>
                      <a:r>
                        <a:rPr lang="en" sz="1000" u="none" strike="noStrike" cap="none" baseline="0" err="1"/>
                        <a:t>Učenici</a:t>
                      </a:r>
                      <a:r>
                        <a:rPr lang="en" sz="1000" u="none" strike="noStrike" cap="none" baseline="0"/>
                        <a:t> </a:t>
                      </a:r>
                      <a:r>
                        <a:rPr lang="en" sz="1000" u="none" strike="noStrike" cap="none" baseline="0" err="1"/>
                        <a:t>će</a:t>
                      </a:r>
                      <a:r>
                        <a:rPr lang="en" sz="1000" u="none" strike="noStrike" cap="none" baseline="0"/>
                        <a:t>:</a:t>
                      </a:r>
                      <a:endParaRPr lang="en" sz="1000" b="0" i="0" u="none" strike="noStrike" cap="none" baseline="0">
                        <a:solidFill>
                          <a:srgbClr val="000000"/>
                        </a:solidFill>
                        <a:latin typeface="Calibri"/>
                        <a:cs typeface="Calibri"/>
                      </a:endParaRPr>
                    </a:p>
                    <a:p>
                      <a:pPr marL="0" marR="0" lvl="0" indent="0" algn="l">
                        <a:lnSpc>
                          <a:spcPct val="100000"/>
                        </a:lnSpc>
                        <a:spcBef>
                          <a:spcPts val="0"/>
                        </a:spcBef>
                        <a:spcAft>
                          <a:spcPts val="0"/>
                        </a:spcAft>
                        <a:buFont typeface="Calibri"/>
                        <a:buNone/>
                      </a:pPr>
                      <a:r>
                        <a:rPr lang="en" sz="1000" u="none" strike="noStrike" cap="none" baseline="0"/>
                        <a:t>- </a:t>
                      </a:r>
                      <a:r>
                        <a:rPr lang="en" sz="1000" u="none" strike="noStrike" cap="none" baseline="0" err="1"/>
                        <a:t>Upoznati</a:t>
                      </a:r>
                      <a:r>
                        <a:rPr lang="en" sz="1000" u="none" strike="noStrike" cap="none" baseline="0"/>
                        <a:t> se </a:t>
                      </a:r>
                      <a:r>
                        <a:rPr lang="en" sz="1000" u="none" strike="noStrike" cap="none" baseline="0" err="1"/>
                        <a:t>i</a:t>
                      </a:r>
                      <a:r>
                        <a:rPr lang="en" sz="1000" u="none" strike="noStrike" cap="none" baseline="0"/>
                        <a:t> </a:t>
                      </a:r>
                      <a:r>
                        <a:rPr lang="en" sz="1000" u="none" strike="noStrike" cap="none" baseline="0" err="1"/>
                        <a:t>okušati</a:t>
                      </a:r>
                      <a:r>
                        <a:rPr lang="en" sz="1000" u="none" strike="noStrike" cap="none" baseline="0"/>
                        <a:t> </a:t>
                      </a:r>
                      <a:r>
                        <a:rPr lang="en" sz="1000" u="none" strike="noStrike" cap="none" baseline="0" err="1"/>
                        <a:t>vještine</a:t>
                      </a:r>
                      <a:r>
                        <a:rPr lang="en" sz="1000" u="none" strike="noStrike" cap="none" baseline="0"/>
                        <a:t> </a:t>
                      </a:r>
                      <a:r>
                        <a:rPr lang="en" sz="1000" u="none" strike="noStrike" cap="none" baseline="0" err="1"/>
                        <a:t>programiranja</a:t>
                      </a:r>
                      <a:r>
                        <a:rPr lang="en" sz="1000" u="none" strike="noStrike" cap="none" baseline="0"/>
                        <a:t> </a:t>
                      </a:r>
                      <a:r>
                        <a:rPr lang="en" sz="1000" u="none" strike="noStrike" cap="none" baseline="0" err="1"/>
                        <a:t>kroz</a:t>
                      </a:r>
                      <a:r>
                        <a:rPr lang="en" sz="1000" u="none" strike="noStrike" cap="none" baseline="0"/>
                        <a:t> </a:t>
                      </a:r>
                      <a:r>
                        <a:rPr lang="en" sz="1000" u="none" strike="noStrike" cap="none" baseline="0" err="1"/>
                        <a:t>igru</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25" marR="91425" marT="32325" marB="32325"/>
                </a:tc>
                <a:extLst>
                  <a:ext uri="{0D108BD9-81ED-4DB2-BD59-A6C34878D82A}">
                    <a16:rowId xmlns:a16="http://schemas.microsoft.com/office/drawing/2014/main" val="10000"/>
                  </a:ext>
                </a:extLst>
              </a:tr>
              <a:tr h="516725">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Namjena</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25" marR="91425" marT="32325" marB="32325"/>
                </a:tc>
                <a:tc>
                  <a:txBody>
                    <a:bodyPr/>
                    <a:lstStyle/>
                    <a:p>
                      <a:pPr marL="0" marR="0" lvl="0" indent="0" algn="l" rtl="0">
                        <a:lnSpc>
                          <a:spcPct val="100000"/>
                        </a:lnSpc>
                        <a:spcBef>
                          <a:spcPts val="0"/>
                        </a:spcBef>
                        <a:spcAft>
                          <a:spcPts val="0"/>
                        </a:spcAft>
                        <a:buFont typeface="Calibri"/>
                        <a:buNone/>
                      </a:pPr>
                      <a:r>
                        <a:rPr lang="hr-HR" sz="1000" u="none" strike="noStrike" cap="none" baseline="0"/>
                        <a:t>Razvijati logičko i računalno razmišljanje. </a:t>
                      </a:r>
                    </a:p>
                    <a:p>
                      <a:pPr marL="0" marR="0" lvl="0" indent="0" algn="l">
                        <a:lnSpc>
                          <a:spcPct val="100000"/>
                        </a:lnSpc>
                        <a:spcBef>
                          <a:spcPts val="0"/>
                        </a:spcBef>
                        <a:spcAft>
                          <a:spcPts val="0"/>
                        </a:spcAft>
                        <a:buFont typeface="Calibri"/>
                        <a:buNone/>
                      </a:pPr>
                      <a:r>
                        <a:rPr lang="hr-HR" sz="1000" u="none" strike="noStrike" cap="none" baseline="0"/>
                        <a:t>Naučiti postupak rješavanja problema. </a:t>
                      </a:r>
                    </a:p>
                    <a:p>
                      <a:pPr marL="0" marR="0" lvl="0" indent="0" algn="l">
                        <a:lnSpc>
                          <a:spcPct val="100000"/>
                        </a:lnSpc>
                        <a:spcBef>
                          <a:spcPts val="0"/>
                        </a:spcBef>
                        <a:spcAft>
                          <a:spcPts val="0"/>
                        </a:spcAft>
                        <a:buFont typeface="Calibri"/>
                        <a:buNone/>
                      </a:pPr>
                      <a:r>
                        <a:rPr lang="hr-HR" sz="1000" u="none" strike="noStrike" cap="none" baseline="0"/>
                        <a:t>Popularizacija programiranja.</a:t>
                      </a:r>
                      <a:endParaRPr lang="hr-HR" sz="1000" u="none" strike="noStrike" cap="none" baseline="0">
                        <a:sym typeface="Calibri"/>
                      </a:endParaRPr>
                    </a:p>
                  </a:txBody>
                  <a:tcPr marL="91425" marR="91425" marT="32325" marB="32325"/>
                </a:tc>
                <a:extLst>
                  <a:ext uri="{0D108BD9-81ED-4DB2-BD59-A6C34878D82A}">
                    <a16:rowId xmlns:a16="http://schemas.microsoft.com/office/drawing/2014/main" val="10001"/>
                  </a:ext>
                </a:extLst>
              </a:tr>
              <a:tr h="517900">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Način</a:t>
                      </a:r>
                      <a:r>
                        <a:rPr lang="en" sz="1000" u="none" strike="noStrike" cap="none" baseline="0">
                          <a:sym typeface="Calibri"/>
                        </a:rPr>
                        <a:t> </a:t>
                      </a:r>
                      <a:r>
                        <a:rPr lang="en" sz="1000" u="none" strike="noStrike" cap="none" baseline="0" err="1">
                          <a:sym typeface="Calibri"/>
                        </a:rPr>
                        <a:t>realizacije</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25" marR="91425" marT="32325" marB="32325"/>
                </a:tc>
                <a:tc>
                  <a:txBody>
                    <a:bodyPr/>
                    <a:lstStyle/>
                    <a:p>
                      <a:pPr marL="0" marR="0" lvl="0" indent="0" algn="l" rtl="0">
                        <a:lnSpc>
                          <a:spcPct val="100000"/>
                        </a:lnSpc>
                        <a:spcBef>
                          <a:spcPts val="0"/>
                        </a:spcBef>
                        <a:spcAft>
                          <a:spcPts val="0"/>
                        </a:spcAft>
                        <a:buFont typeface="Calibri"/>
                        <a:buNone/>
                      </a:pPr>
                      <a:r>
                        <a:rPr lang="hr-HR" sz="1000" u="none" strike="noStrike" cap="none" baseline="0" dirty="0"/>
                        <a:t>U sklopu Europskog tjedna programiranja (</a:t>
                      </a:r>
                      <a:r>
                        <a:rPr lang="hr-HR" sz="1000" i="1" u="none" strike="noStrike" cap="none" baseline="0" dirty="0"/>
                        <a:t>Europe </a:t>
                      </a:r>
                      <a:r>
                        <a:rPr lang="hr-HR" sz="1000" i="1" u="none" strike="noStrike" cap="none" baseline="0" dirty="0" err="1"/>
                        <a:t>Code</a:t>
                      </a:r>
                      <a:r>
                        <a:rPr lang="hr-HR" sz="1000" i="1" u="none" strike="noStrike" cap="none" baseline="0" dirty="0"/>
                        <a:t> </a:t>
                      </a:r>
                      <a:r>
                        <a:rPr lang="hr-HR" sz="1000" i="1" u="none" strike="noStrike" cap="none" baseline="0" dirty="0" err="1"/>
                        <a:t>Week</a:t>
                      </a:r>
                      <a:r>
                        <a:rPr lang="hr-HR" sz="1000" i="0" u="none" strike="noStrike" cap="none" baseline="0" dirty="0"/>
                        <a:t>) održat će se dva sata programiranja </a:t>
                      </a:r>
                      <a:r>
                        <a:rPr lang="hr-HR" sz="1000" u="none" strike="noStrike" cap="none" baseline="0" dirty="0"/>
                        <a:t>kroz igru.</a:t>
                      </a:r>
                      <a:endParaRPr lang="hr-HR" sz="1000" u="none" strike="noStrike" cap="none" baseline="0" dirty="0">
                        <a:sym typeface="Calibri"/>
                      </a:endParaRPr>
                    </a:p>
                  </a:txBody>
                  <a:tcPr marL="91425" marR="91425" marT="32325" marB="32325"/>
                </a:tc>
                <a:extLst>
                  <a:ext uri="{0D108BD9-81ED-4DB2-BD59-A6C34878D82A}">
                    <a16:rowId xmlns:a16="http://schemas.microsoft.com/office/drawing/2014/main" val="10002"/>
                  </a:ext>
                </a:extLst>
              </a:tr>
              <a:tr h="445275">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Nositelj</a:t>
                      </a:r>
                      <a:r>
                        <a:rPr lang="en" sz="1000" u="none" strike="noStrike" cap="none" baseline="0">
                          <a:sym typeface="Calibri"/>
                        </a:rPr>
                        <a:t> </a:t>
                      </a:r>
                      <a:r>
                        <a:rPr lang="en" sz="1000" u="none" strike="noStrike" cap="none" baseline="0" err="1">
                          <a:sym typeface="Calibri"/>
                        </a:rPr>
                        <a:t>aktivnosti</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25" marR="91425" marT="32325" marB="32325"/>
                </a:tc>
                <a:tc>
                  <a:txBody>
                    <a:bodyPr/>
                    <a:lstStyle/>
                    <a:p>
                      <a:pPr marL="0" marR="0" lvl="0" indent="0" algn="l" rtl="0">
                        <a:lnSpc>
                          <a:spcPct val="100000"/>
                        </a:lnSpc>
                        <a:spcBef>
                          <a:spcPts val="0"/>
                        </a:spcBef>
                        <a:spcAft>
                          <a:spcPts val="0"/>
                        </a:spcAft>
                        <a:buFont typeface="Calibri"/>
                        <a:buNone/>
                      </a:pPr>
                      <a:r>
                        <a:rPr lang="hr-HR" sz="1000" u="none" strike="noStrike" cap="none" baseline="0" dirty="0"/>
                        <a:t>Učiteljice informatike</a:t>
                      </a:r>
                      <a:endParaRPr lang="hr-HR" sz="1000" u="none" strike="noStrike" cap="none" baseline="0" dirty="0">
                        <a:sym typeface="Calibri"/>
                      </a:endParaRPr>
                    </a:p>
                  </a:txBody>
                  <a:tcPr marL="91425" marR="91425" marT="32325" marB="32325"/>
                </a:tc>
                <a:extLst>
                  <a:ext uri="{0D108BD9-81ED-4DB2-BD59-A6C34878D82A}">
                    <a16:rowId xmlns:a16="http://schemas.microsoft.com/office/drawing/2014/main" val="10003"/>
                  </a:ext>
                </a:extLst>
              </a:tr>
              <a:tr h="445275">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Vremenik</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25" marR="91425" marT="32325" marB="32325"/>
                </a:tc>
                <a:tc>
                  <a:txBody>
                    <a:bodyPr/>
                    <a:lstStyle/>
                    <a:p>
                      <a:pPr marL="0" marR="0" lvl="0" indent="0" algn="l" rtl="0">
                        <a:lnSpc>
                          <a:spcPct val="100000"/>
                        </a:lnSpc>
                        <a:spcBef>
                          <a:spcPts val="0"/>
                        </a:spcBef>
                        <a:spcAft>
                          <a:spcPts val="0"/>
                        </a:spcAft>
                        <a:buFont typeface="Calibri"/>
                        <a:buNone/>
                      </a:pPr>
                      <a:r>
                        <a:rPr lang="hr-HR" sz="1000" u="none" strike="noStrike" cap="none" baseline="0" dirty="0"/>
                        <a:t>9. – 24. listopada 2021.</a:t>
                      </a:r>
                      <a:endParaRPr lang="hr-HR" sz="1000" u="none" strike="noStrike" cap="none" baseline="0" dirty="0">
                        <a:sym typeface="Calibri"/>
                      </a:endParaRPr>
                    </a:p>
                  </a:txBody>
                  <a:tcPr marL="91425" marR="91425" marT="32325" marB="32325"/>
                </a:tc>
                <a:extLst>
                  <a:ext uri="{0D108BD9-81ED-4DB2-BD59-A6C34878D82A}">
                    <a16:rowId xmlns:a16="http://schemas.microsoft.com/office/drawing/2014/main" val="10004"/>
                  </a:ext>
                </a:extLst>
              </a:tr>
              <a:tr h="446475">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Troškovnik</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25" marR="91425" marT="32325" marB="32325"/>
                </a:tc>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a:t>0</a:t>
                      </a:r>
                      <a:r>
                        <a:rPr lang="en" sz="1000" u="none" strike="noStrike" cap="none" baseline="0">
                          <a:sym typeface="Calibri"/>
                        </a:rPr>
                        <a:t> </a:t>
                      </a:r>
                      <a:r>
                        <a:rPr lang="en" sz="1000" u="none" strike="noStrike" cap="none" baseline="0" err="1">
                          <a:sym typeface="Calibri"/>
                        </a:rPr>
                        <a:t>kn</a:t>
                      </a:r>
                      <a:endParaRPr lang="en" sz="1000" b="0" i="0" u="none" strike="noStrike" cap="none" baseline="0" err="1">
                        <a:solidFill>
                          <a:srgbClr val="000000"/>
                        </a:solidFill>
                        <a:latin typeface="Calibri"/>
                        <a:ea typeface="Calibri"/>
                        <a:cs typeface="Calibri"/>
                        <a:sym typeface="Calibri"/>
                      </a:endParaRPr>
                    </a:p>
                  </a:txBody>
                  <a:tcPr marL="91425" marR="91425" marT="32325" marB="32325"/>
                </a:tc>
                <a:extLst>
                  <a:ext uri="{0D108BD9-81ED-4DB2-BD59-A6C34878D82A}">
                    <a16:rowId xmlns:a16="http://schemas.microsoft.com/office/drawing/2014/main" val="10005"/>
                  </a:ext>
                </a:extLst>
              </a:tr>
              <a:tr h="948900">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Način</a:t>
                      </a:r>
                      <a:r>
                        <a:rPr lang="en" sz="1000" u="none" strike="noStrike" cap="none" baseline="0">
                          <a:sym typeface="Calibri"/>
                        </a:rPr>
                        <a:t> </a:t>
                      </a:r>
                      <a:r>
                        <a:rPr lang="en" sz="1000" u="none" strike="noStrike" cap="none" baseline="0" err="1">
                          <a:sym typeface="Calibri"/>
                        </a:rPr>
                        <a:t>vrednovanja</a:t>
                      </a:r>
                      <a:r>
                        <a:rPr lang="en" sz="1000" u="none" strike="noStrike" cap="none" baseline="0">
                          <a:sym typeface="Calibri"/>
                        </a:rPr>
                        <a:t> </a:t>
                      </a:r>
                      <a:r>
                        <a:rPr lang="en" sz="1000" u="none" strike="noStrike" cap="none" baseline="0" err="1">
                          <a:sym typeface="Calibri"/>
                        </a:rPr>
                        <a:t>i</a:t>
                      </a:r>
                      <a:r>
                        <a:rPr lang="en" sz="1000" u="none" strike="noStrike" cap="none" baseline="0">
                          <a:sym typeface="Calibri"/>
                        </a:rPr>
                        <a:t> </a:t>
                      </a:r>
                      <a:r>
                        <a:rPr lang="en" sz="1000" u="none" strike="noStrike" cap="none" baseline="0" err="1">
                          <a:sym typeface="Calibri"/>
                        </a:rPr>
                        <a:t>korištenja</a:t>
                      </a:r>
                      <a:r>
                        <a:rPr lang="en" sz="1000" u="none" strike="noStrike" cap="none" baseline="0">
                          <a:sym typeface="Calibri"/>
                        </a:rPr>
                        <a:t> </a:t>
                      </a:r>
                      <a:r>
                        <a:rPr lang="en" sz="1000" u="none" strike="noStrike" cap="none" baseline="0" err="1">
                          <a:sym typeface="Calibri"/>
                        </a:rPr>
                        <a:t>rezultata</a:t>
                      </a:r>
                      <a:r>
                        <a:rPr lang="en" sz="1000" u="none" strike="noStrike" cap="none" baseline="0">
                          <a:sym typeface="Calibri"/>
                        </a:rPr>
                        <a:t> </a:t>
                      </a:r>
                      <a:r>
                        <a:rPr lang="en" sz="1000" u="none" strike="noStrike" cap="none" baseline="0" err="1">
                          <a:sym typeface="Calibri"/>
                        </a:rPr>
                        <a:t>vrednovanja</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25" marR="91425" marT="32325" marB="32325"/>
                </a:tc>
                <a:tc>
                  <a:txBody>
                    <a:bodyPr/>
                    <a:lstStyle/>
                    <a:p>
                      <a:pPr marL="0" marR="0" lvl="0" indent="0" algn="l">
                        <a:lnSpc>
                          <a:spcPct val="100000"/>
                        </a:lnSpc>
                        <a:spcBef>
                          <a:spcPts val="0"/>
                        </a:spcBef>
                        <a:spcAft>
                          <a:spcPts val="0"/>
                        </a:spcAft>
                        <a:buNone/>
                      </a:pPr>
                      <a:r>
                        <a:rPr lang="en" sz="1000" b="0" i="0" u="none" strike="noStrike" cap="none" baseline="0" noProof="0" dirty="0">
                          <a:latin typeface="Calibri"/>
                        </a:rPr>
                        <a:t>Povratna informacija putem evaluacijskih listića</a:t>
                      </a:r>
                      <a:endParaRPr lang="en" dirty="0"/>
                    </a:p>
                  </a:txBody>
                  <a:tcPr marL="91425" marR="91425" marT="32325" marB="32325"/>
                </a:tc>
                <a:extLst>
                  <a:ext uri="{0D108BD9-81ED-4DB2-BD59-A6C34878D82A}">
                    <a16:rowId xmlns:a16="http://schemas.microsoft.com/office/drawing/2014/main" val="10006"/>
                  </a:ext>
                </a:extLst>
              </a:tr>
            </a:tbl>
          </a:graphicData>
        </a:graphic>
      </p:graphicFrame>
      <p:sp>
        <p:nvSpPr>
          <p:cNvPr id="6" name="Shape 1102">
            <a:extLst>
              <a:ext uri="{FF2B5EF4-FFF2-40B4-BE49-F238E27FC236}">
                <a16:creationId xmlns:a16="http://schemas.microsoft.com/office/drawing/2014/main" id="{D3F6249C-4D2E-4290-9A17-AA499596E8E0}"/>
              </a:ext>
            </a:extLst>
          </p:cNvPr>
          <p:cNvSpPr txBox="1"/>
          <p:nvPr/>
        </p:nvSpPr>
        <p:spPr>
          <a:xfrm>
            <a:off x="63500" y="-470296"/>
            <a:ext cx="1247774" cy="97155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Arial"/>
              <a:ea typeface="Arial"/>
              <a:cs typeface="Arial"/>
              <a:sym typeface="Arial"/>
            </a:endParaRPr>
          </a:p>
        </p:txBody>
      </p:sp>
      <p:sp>
        <p:nvSpPr>
          <p:cNvPr id="7" name="Shape 1103">
            <a:extLst>
              <a:ext uri="{FF2B5EF4-FFF2-40B4-BE49-F238E27FC236}">
                <a16:creationId xmlns:a16="http://schemas.microsoft.com/office/drawing/2014/main" id="{74669B57-9C31-4953-B179-A8A079BB628E}"/>
              </a:ext>
            </a:extLst>
          </p:cNvPr>
          <p:cNvSpPr txBox="1"/>
          <p:nvPr/>
        </p:nvSpPr>
        <p:spPr>
          <a:xfrm>
            <a:off x="215900" y="-355996"/>
            <a:ext cx="1247774" cy="97155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Arial"/>
              <a:ea typeface="Arial"/>
              <a:cs typeface="Arial"/>
              <a:sym typeface="Arial"/>
            </a:endParaRPr>
          </a:p>
        </p:txBody>
      </p:sp>
      <p:sp>
        <p:nvSpPr>
          <p:cNvPr id="8" name="Shape 1104">
            <a:extLst>
              <a:ext uri="{FF2B5EF4-FFF2-40B4-BE49-F238E27FC236}">
                <a16:creationId xmlns:a16="http://schemas.microsoft.com/office/drawing/2014/main" id="{3BD09035-43E3-407E-AD39-151E9FA5EC26}"/>
              </a:ext>
            </a:extLst>
          </p:cNvPr>
          <p:cNvSpPr txBox="1"/>
          <p:nvPr/>
        </p:nvSpPr>
        <p:spPr>
          <a:xfrm>
            <a:off x="368300" y="-241696"/>
            <a:ext cx="1247774" cy="97155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Arial"/>
              <a:ea typeface="Arial"/>
              <a:cs typeface="Arial"/>
              <a:sym typeface="Arial"/>
            </a:endParaRPr>
          </a:p>
        </p:txBody>
      </p:sp>
      <p:sp>
        <p:nvSpPr>
          <p:cNvPr id="9" name="Shape 1105">
            <a:extLst>
              <a:ext uri="{FF2B5EF4-FFF2-40B4-BE49-F238E27FC236}">
                <a16:creationId xmlns:a16="http://schemas.microsoft.com/office/drawing/2014/main" id="{29BEFB1A-47BD-40EC-AD4B-8320C260A92B}"/>
              </a:ext>
            </a:extLst>
          </p:cNvPr>
          <p:cNvSpPr txBox="1"/>
          <p:nvPr/>
        </p:nvSpPr>
        <p:spPr>
          <a:xfrm>
            <a:off x="520700" y="-127396"/>
            <a:ext cx="1247774" cy="97155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Arial"/>
              <a:ea typeface="Arial"/>
              <a:cs typeface="Arial"/>
              <a:sym typeface="Arial"/>
            </a:endParaRPr>
          </a:p>
        </p:txBody>
      </p:sp>
      <p:sp>
        <p:nvSpPr>
          <p:cNvPr id="10" name="Title 1">
            <a:extLst>
              <a:ext uri="{FF2B5EF4-FFF2-40B4-BE49-F238E27FC236}">
                <a16:creationId xmlns:a16="http://schemas.microsoft.com/office/drawing/2014/main" id="{A1D58CEE-E097-47A6-9348-4CBE7BD379E7}"/>
              </a:ext>
            </a:extLst>
          </p:cNvPr>
          <p:cNvSpPr>
            <a:spLocks noGrp="1"/>
          </p:cNvSpPr>
          <p:nvPr>
            <p:ph type="title"/>
          </p:nvPr>
        </p:nvSpPr>
        <p:spPr>
          <a:xfrm>
            <a:off x="-863600" y="-207167"/>
            <a:ext cx="7581900" cy="994171"/>
          </a:xfrm>
        </p:spPr>
        <p:txBody>
          <a:bodyPr>
            <a:scene3d>
              <a:camera prst="orthographicFront"/>
              <a:lightRig rig="soft" dir="t">
                <a:rot lat="0" lon="0" rev="15600000"/>
              </a:lightRig>
            </a:scene3d>
            <a:sp3d extrusionH="57150" prstMaterial="softEdge">
              <a:bevelT w="25400" h="38100"/>
            </a:sp3d>
          </a:bodyPr>
          <a:lstStyle/>
          <a:p>
            <a:r>
              <a:rPr lang="hr-HR" dirty="0">
                <a:effectLst>
                  <a:outerShdw blurRad="38100" dist="38100" dir="2700000" algn="tl">
                    <a:srgbClr val="000000">
                      <a:alpha val="43137"/>
                    </a:srgbClr>
                  </a:outerShdw>
                </a:effectLst>
                <a:latin typeface="Calibri (tijelo)"/>
              </a:rPr>
              <a:t>Sat programiranja</a:t>
            </a:r>
            <a:endParaRPr lang="en-US" dirty="0">
              <a:effectLst>
                <a:outerShdw blurRad="38100" dist="38100" dir="2700000" algn="tl">
                  <a:srgbClr val="000000">
                    <a:alpha val="43137"/>
                  </a:srgbClr>
                </a:outerShdw>
              </a:effectLst>
              <a:latin typeface="Calibri (tijelo)"/>
            </a:endParaRPr>
          </a:p>
        </p:txBody>
      </p:sp>
      <p:pic>
        <p:nvPicPr>
          <p:cNvPr id="11" name="Picture 3" descr="Graphical user interface, text&#10;&#10;Description automatically generated">
            <a:extLst>
              <a:ext uri="{FF2B5EF4-FFF2-40B4-BE49-F238E27FC236}">
                <a16:creationId xmlns:a16="http://schemas.microsoft.com/office/drawing/2014/main" id="{C8340AAC-6568-4D33-8FAF-2B581C74D296}"/>
              </a:ext>
            </a:extLst>
          </p:cNvPr>
          <p:cNvPicPr>
            <a:picLocks noChangeAspect="1"/>
          </p:cNvPicPr>
          <p:nvPr/>
        </p:nvPicPr>
        <p:blipFill>
          <a:blip r:embed="rId3"/>
          <a:stretch>
            <a:fillRect/>
          </a:stretch>
        </p:blipFill>
        <p:spPr>
          <a:xfrm>
            <a:off x="6572581" y="0"/>
            <a:ext cx="1606565" cy="844154"/>
          </a:xfrm>
          <a:prstGeom prst="rect">
            <a:avLst/>
          </a:prstGeom>
        </p:spPr>
      </p:pic>
    </p:spTree>
    <p:extLst>
      <p:ext uri="{BB962C8B-B14F-4D97-AF65-F5344CB8AC3E}">
        <p14:creationId xmlns:p14="http://schemas.microsoft.com/office/powerpoint/2010/main" val="3559254048"/>
      </p:ext>
    </p:extLst>
  </p:cSld>
  <p:clrMapOvr>
    <a:masterClrMapping/>
  </p:clrMapOvr>
  <p:transition spd="slow">
    <p:wipe/>
  </p:transition>
</p:sld>
</file>

<file path=ppt/slides/slide104.xml><?xml version="1.0" encoding="utf-8"?>
<p:sld xmlns:a="http://schemas.openxmlformats.org/drawingml/2006/main" xmlns:r="http://schemas.openxmlformats.org/officeDocument/2006/relationships" xmlns:p="http://schemas.openxmlformats.org/presentationml/2006/main" showMasterSp="0">
  <p:cSld>
    <p:spTree>
      <p:nvGrpSpPr>
        <p:cNvPr id="1" name="Shape 1002"/>
        <p:cNvGrpSpPr/>
        <p:nvPr/>
      </p:nvGrpSpPr>
      <p:grpSpPr>
        <a:xfrm>
          <a:off x="0" y="0"/>
          <a:ext cx="0" cy="0"/>
          <a:chOff x="0" y="0"/>
          <a:chExt cx="0" cy="0"/>
        </a:xfrm>
      </p:grpSpPr>
      <p:graphicFrame>
        <p:nvGraphicFramePr>
          <p:cNvPr id="5" name="Shape 1101">
            <a:extLst>
              <a:ext uri="{FF2B5EF4-FFF2-40B4-BE49-F238E27FC236}">
                <a16:creationId xmlns:a16="http://schemas.microsoft.com/office/drawing/2014/main" id="{962A668F-68B6-4609-94B7-541097D18CE5}"/>
              </a:ext>
            </a:extLst>
          </p:cNvPr>
          <p:cNvGraphicFramePr/>
          <p:nvPr>
            <p:extLst/>
          </p:nvPr>
        </p:nvGraphicFramePr>
        <p:xfrm>
          <a:off x="431800" y="912774"/>
          <a:ext cx="8496300" cy="3846350"/>
        </p:xfrm>
        <a:graphic>
          <a:graphicData uri="http://schemas.openxmlformats.org/drawingml/2006/table">
            <a:tbl>
              <a:tblPr>
                <a:tableStyleId>{0E3FDE45-AF77-4B5C-9715-49D594BDF05E}</a:tableStyleId>
              </a:tblPr>
              <a:tblGrid>
                <a:gridCol w="1560545">
                  <a:extLst>
                    <a:ext uri="{9D8B030D-6E8A-4147-A177-3AD203B41FA5}">
                      <a16:colId xmlns:a16="http://schemas.microsoft.com/office/drawing/2014/main" val="20000"/>
                    </a:ext>
                  </a:extLst>
                </a:gridCol>
                <a:gridCol w="6935755">
                  <a:extLst>
                    <a:ext uri="{9D8B030D-6E8A-4147-A177-3AD203B41FA5}">
                      <a16:colId xmlns:a16="http://schemas.microsoft.com/office/drawing/2014/main" val="20001"/>
                    </a:ext>
                  </a:extLst>
                </a:gridCol>
              </a:tblGrid>
              <a:tr h="441700">
                <a:tc>
                  <a:txBody>
                    <a:bodyPr/>
                    <a:lstStyle/>
                    <a:p>
                      <a:pPr marL="0" marR="0" lvl="0" indent="0" algn="l" rtl="0">
                        <a:lnSpc>
                          <a:spcPct val="100000"/>
                        </a:lnSpc>
                        <a:spcBef>
                          <a:spcPts val="0"/>
                        </a:spcBef>
                        <a:spcAft>
                          <a:spcPts val="0"/>
                        </a:spcAft>
                        <a:buClr>
                          <a:srgbClr val="000000"/>
                        </a:buClr>
                        <a:buSzPct val="25000"/>
                        <a:buFont typeface="Calibri"/>
                        <a:buNone/>
                      </a:pPr>
                      <a:r>
                        <a:rPr lang="hr-HR" sz="1000" u="none" strike="noStrike" cap="none" baseline="0" dirty="0">
                          <a:sym typeface="Calibri"/>
                        </a:rPr>
                        <a:t>Ishodi</a:t>
                      </a:r>
                      <a:r>
                        <a:rPr lang="en" sz="1000" u="none" strike="noStrike" cap="none" baseline="0" dirty="0">
                          <a:sym typeface="Calibri"/>
                        </a:rPr>
                        <a:t>:</a:t>
                      </a:r>
                      <a:endParaRPr lang="en" sz="1000" b="0" i="0" u="none" strike="noStrike" cap="none" baseline="0" dirty="0">
                        <a:solidFill>
                          <a:srgbClr val="000000"/>
                        </a:solidFill>
                        <a:latin typeface="Calibri"/>
                        <a:ea typeface="Calibri"/>
                        <a:cs typeface="Calibri"/>
                        <a:sym typeface="Calibri"/>
                      </a:endParaRPr>
                    </a:p>
                  </a:txBody>
                  <a:tcPr marL="91425" marR="91425" marT="32325" marB="32325"/>
                </a:tc>
                <a:tc>
                  <a:txBody>
                    <a:bodyPr/>
                    <a:lstStyle/>
                    <a:p>
                      <a:pPr marL="0" marR="0" lvl="0" indent="0" algn="l" rtl="0">
                        <a:lnSpc>
                          <a:spcPct val="100000"/>
                        </a:lnSpc>
                        <a:spcBef>
                          <a:spcPts val="0"/>
                        </a:spcBef>
                        <a:spcAft>
                          <a:spcPts val="0"/>
                        </a:spcAft>
                        <a:buFont typeface="Calibri"/>
                        <a:buNone/>
                      </a:pPr>
                      <a:r>
                        <a:rPr lang="en" sz="1000" u="none" strike="noStrike" cap="none" baseline="0" dirty="0"/>
                        <a:t>Učenici će:</a:t>
                      </a:r>
                      <a:endParaRPr lang="en" sz="1000" b="0" i="0" u="none" strike="noStrike" cap="none" baseline="0" dirty="0">
                        <a:solidFill>
                          <a:srgbClr val="000000"/>
                        </a:solidFill>
                        <a:latin typeface="Calibri"/>
                        <a:cs typeface="Calibri"/>
                      </a:endParaRPr>
                    </a:p>
                    <a:p>
                      <a:pPr marL="0" marR="0" lvl="0" indent="0" algn="l">
                        <a:lnSpc>
                          <a:spcPct val="100000"/>
                        </a:lnSpc>
                        <a:spcBef>
                          <a:spcPts val="0"/>
                        </a:spcBef>
                        <a:spcAft>
                          <a:spcPts val="0"/>
                        </a:spcAft>
                        <a:buFont typeface="Calibri"/>
                        <a:buNone/>
                      </a:pPr>
                      <a:r>
                        <a:rPr lang="en" sz="1000" u="none" strike="noStrike" cap="none" baseline="0" dirty="0"/>
                        <a:t>- različitim aktivnostima obilježiti</a:t>
                      </a:r>
                      <a:r>
                        <a:rPr lang="en" sz="1000" u="none" strike="noStrike" cap="none" baseline="0" dirty="0">
                          <a:sym typeface="Calibri"/>
                        </a:rPr>
                        <a:t> </a:t>
                      </a:r>
                      <a:r>
                        <a:rPr lang="hr-HR" sz="1000" u="none" strike="noStrike" cap="none" baseline="0" dirty="0">
                          <a:sym typeface="Calibri"/>
                        </a:rPr>
                        <a:t> </a:t>
                      </a:r>
                      <a:r>
                        <a:rPr lang="en" sz="1000" u="none" strike="noStrike" cap="none" baseline="0" dirty="0">
                          <a:sym typeface="Calibri"/>
                        </a:rPr>
                        <a:t>Dječji tjedan</a:t>
                      </a:r>
                      <a:r>
                        <a:rPr lang="hr-HR" sz="1000" u="none" strike="noStrike" cap="none" baseline="0" dirty="0">
                          <a:sym typeface="Calibri"/>
                        </a:rPr>
                        <a:t>: kazališna predstava, crtanje na školskom igralištu, tjelesne aktivnosti, istraživanje o voću i povrću i njihovoj važnosti za zdravlje, likovna radionica u razredu, pisanje poruka odraslima</a:t>
                      </a:r>
                      <a:endParaRPr lang="en" sz="1000" b="0" i="0" u="none" strike="noStrike" cap="none" baseline="0" dirty="0">
                        <a:solidFill>
                          <a:srgbClr val="000000"/>
                        </a:solidFill>
                        <a:latin typeface="Calibri"/>
                        <a:ea typeface="Calibri"/>
                        <a:cs typeface="Calibri"/>
                        <a:sym typeface="Calibri"/>
                      </a:endParaRPr>
                    </a:p>
                  </a:txBody>
                  <a:tcPr marL="91425" marR="91425" marT="32325" marB="32325"/>
                </a:tc>
                <a:extLst>
                  <a:ext uri="{0D108BD9-81ED-4DB2-BD59-A6C34878D82A}">
                    <a16:rowId xmlns:a16="http://schemas.microsoft.com/office/drawing/2014/main" val="10000"/>
                  </a:ext>
                </a:extLst>
              </a:tr>
              <a:tr h="516725">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Namjena</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25" marR="91425" marT="32325" marB="32325"/>
                </a:tc>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dirty="0">
                          <a:sym typeface="Calibri"/>
                        </a:rPr>
                        <a:t>Razvijati kod učenika socijalne vještine, poticati međusobnu komunikaciju i integraciju, </a:t>
                      </a:r>
                      <a:r>
                        <a:rPr lang="hr-HR" sz="1000" u="none" strike="noStrike" cap="none" baseline="0" dirty="0">
                          <a:sym typeface="Calibri"/>
                        </a:rPr>
                        <a:t>razvoj interesa za čitanje i ljubav prema književnosti i pisanoj riječi.</a:t>
                      </a:r>
                      <a:endParaRPr lang="en" sz="1000" b="0" i="0" u="none" strike="noStrike" cap="none" baseline="0" dirty="0">
                        <a:solidFill>
                          <a:srgbClr val="000000"/>
                        </a:solidFill>
                        <a:latin typeface="Calibri"/>
                        <a:ea typeface="Calibri"/>
                        <a:cs typeface="Calibri"/>
                        <a:sym typeface="Calibri"/>
                      </a:endParaRPr>
                    </a:p>
                  </a:txBody>
                  <a:tcPr marL="91425" marR="91425" marT="32325" marB="32325"/>
                </a:tc>
                <a:extLst>
                  <a:ext uri="{0D108BD9-81ED-4DB2-BD59-A6C34878D82A}">
                    <a16:rowId xmlns:a16="http://schemas.microsoft.com/office/drawing/2014/main" val="10001"/>
                  </a:ext>
                </a:extLst>
              </a:tr>
              <a:tr h="517900">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Način</a:t>
                      </a:r>
                      <a:r>
                        <a:rPr lang="en" sz="1000" u="none" strike="noStrike" cap="none" baseline="0">
                          <a:sym typeface="Calibri"/>
                        </a:rPr>
                        <a:t> </a:t>
                      </a:r>
                      <a:r>
                        <a:rPr lang="en" sz="1000" u="none" strike="noStrike" cap="none" baseline="0" err="1">
                          <a:sym typeface="Calibri"/>
                        </a:rPr>
                        <a:t>realizacije</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25" marR="91425" marT="32325" marB="32325"/>
                </a:tc>
                <a:tc>
                  <a:txBody>
                    <a:bodyPr/>
                    <a:lstStyle/>
                    <a:p>
                      <a:pPr marL="0" marR="0" lvl="0" indent="0" algn="l" rtl="0">
                        <a:lnSpc>
                          <a:spcPct val="100000"/>
                        </a:lnSpc>
                        <a:spcBef>
                          <a:spcPts val="0"/>
                        </a:spcBef>
                        <a:spcAft>
                          <a:spcPts val="0"/>
                        </a:spcAft>
                        <a:buClr>
                          <a:srgbClr val="000000"/>
                        </a:buClr>
                        <a:buSzPct val="25000"/>
                        <a:buFont typeface="Calibri"/>
                        <a:buNone/>
                      </a:pPr>
                      <a:r>
                        <a:rPr lang="hr-HR" sz="1000" u="none" strike="noStrike" cap="none" baseline="0" dirty="0">
                          <a:sym typeface="Calibri"/>
                        </a:rPr>
                        <a:t> Kroz tjedan organizirati aktivnosti: čitanje bajki , dramatizacija, ilustriranje, pisanje, slikanje, crtanje, prepričavanje, pjevanje, pretraga na internetu. U suradnji s “DRUŠTVOM NAŠA DJECA REŠETARI” (kupnja tempera, papira, hamera, kreda, flomastera) učenici će na likovnim radionicama crtežom i slikom prikazati veselje, zadovoljstvo, zajedništvo.</a:t>
                      </a:r>
                      <a:endParaRPr lang="en" sz="1000" b="0" i="0" u="none" strike="noStrike" cap="none" baseline="0" dirty="0">
                        <a:solidFill>
                          <a:srgbClr val="000000"/>
                        </a:solidFill>
                        <a:latin typeface="Calibri"/>
                        <a:ea typeface="Calibri"/>
                        <a:cs typeface="Calibri"/>
                        <a:sym typeface="Calibri"/>
                      </a:endParaRPr>
                    </a:p>
                  </a:txBody>
                  <a:tcPr marL="91425" marR="91425" marT="32325" marB="32325"/>
                </a:tc>
                <a:extLst>
                  <a:ext uri="{0D108BD9-81ED-4DB2-BD59-A6C34878D82A}">
                    <a16:rowId xmlns:a16="http://schemas.microsoft.com/office/drawing/2014/main" val="10002"/>
                  </a:ext>
                </a:extLst>
              </a:tr>
              <a:tr h="445275">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Nositelj</a:t>
                      </a:r>
                      <a:r>
                        <a:rPr lang="en" sz="1000" u="none" strike="noStrike" cap="none" baseline="0">
                          <a:sym typeface="Calibri"/>
                        </a:rPr>
                        <a:t> </a:t>
                      </a:r>
                      <a:r>
                        <a:rPr lang="en" sz="1000" u="none" strike="noStrike" cap="none" baseline="0" err="1">
                          <a:sym typeface="Calibri"/>
                        </a:rPr>
                        <a:t>aktivnosti</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25" marR="91425" marT="32325" marB="32325"/>
                </a:tc>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dirty="0">
                          <a:solidFill>
                            <a:schemeClr val="tx1"/>
                          </a:solidFill>
                          <a:sym typeface="Calibri"/>
                        </a:rPr>
                        <a:t>Učiteljice </a:t>
                      </a:r>
                      <a:r>
                        <a:rPr lang="hr-HR" sz="1000" u="none" strike="noStrike" cap="none" baseline="0" dirty="0">
                          <a:solidFill>
                            <a:schemeClr val="tx1"/>
                          </a:solidFill>
                          <a:sym typeface="Calibri"/>
                        </a:rPr>
                        <a:t>RN</a:t>
                      </a:r>
                      <a:r>
                        <a:rPr lang="en" sz="1000" u="none" strike="noStrike" cap="none" baseline="0" dirty="0">
                          <a:solidFill>
                            <a:schemeClr val="tx1"/>
                          </a:solidFill>
                          <a:sym typeface="Calibri"/>
                        </a:rPr>
                        <a:t> i učenic</a:t>
                      </a:r>
                      <a:r>
                        <a:rPr lang="hr-HR" sz="1000" u="none" strike="noStrike" cap="none" baseline="0" dirty="0">
                          <a:solidFill>
                            <a:schemeClr val="tx1"/>
                          </a:solidFill>
                          <a:sym typeface="Calibri"/>
                        </a:rPr>
                        <a:t>i, “DRUŠTVO NAŠA DJECA REŠETARI”</a:t>
                      </a:r>
                      <a:endParaRPr lang="en" sz="1000" b="0" i="0" u="none" strike="noStrike" cap="none" baseline="0" dirty="0">
                        <a:solidFill>
                          <a:schemeClr val="tx1"/>
                        </a:solidFill>
                        <a:latin typeface="Calibri"/>
                        <a:ea typeface="Calibri"/>
                        <a:cs typeface="Calibri"/>
                        <a:sym typeface="Calibri"/>
                      </a:endParaRPr>
                    </a:p>
                  </a:txBody>
                  <a:tcPr marL="91425" marR="91425" marT="32325" marB="32325"/>
                </a:tc>
                <a:extLst>
                  <a:ext uri="{0D108BD9-81ED-4DB2-BD59-A6C34878D82A}">
                    <a16:rowId xmlns:a16="http://schemas.microsoft.com/office/drawing/2014/main" val="10003"/>
                  </a:ext>
                </a:extLst>
              </a:tr>
              <a:tr h="445275">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Vremenik</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25" marR="91425" marT="32325" marB="32325"/>
                </a:tc>
                <a:tc>
                  <a:txBody>
                    <a:bodyPr/>
                    <a:lstStyle/>
                    <a:p>
                      <a:pPr marL="0" marR="0" lvl="0" indent="0" algn="l" rtl="0">
                        <a:lnSpc>
                          <a:spcPct val="100000"/>
                        </a:lnSpc>
                        <a:spcBef>
                          <a:spcPts val="0"/>
                        </a:spcBef>
                        <a:spcAft>
                          <a:spcPts val="0"/>
                        </a:spcAft>
                        <a:buFont typeface="Calibri"/>
                        <a:buNone/>
                      </a:pPr>
                      <a:r>
                        <a:rPr lang="hr-HR" sz="1000" u="none" strike="noStrike" cap="none" baseline="0" dirty="0"/>
                        <a:t>4.10. – 8.10. 2021.</a:t>
                      </a:r>
                      <a:endParaRPr lang="hr-HR" sz="1000" u="none" strike="noStrike" cap="none" baseline="0" dirty="0">
                        <a:sym typeface="Calibri"/>
                      </a:endParaRPr>
                    </a:p>
                  </a:txBody>
                  <a:tcPr marL="91425" marR="91425" marT="32325" marB="32325"/>
                </a:tc>
                <a:extLst>
                  <a:ext uri="{0D108BD9-81ED-4DB2-BD59-A6C34878D82A}">
                    <a16:rowId xmlns:a16="http://schemas.microsoft.com/office/drawing/2014/main" val="10004"/>
                  </a:ext>
                </a:extLst>
              </a:tr>
              <a:tr h="446475">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Troškovnik</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25" marR="91425" marT="32325" marB="32325"/>
                </a:tc>
                <a:tc>
                  <a:txBody>
                    <a:bodyPr/>
                    <a:lstStyle/>
                    <a:p>
                      <a:pPr marL="0" marR="0" lvl="0" indent="0" algn="l" rtl="0">
                        <a:lnSpc>
                          <a:spcPct val="100000"/>
                        </a:lnSpc>
                        <a:spcBef>
                          <a:spcPts val="0"/>
                        </a:spcBef>
                        <a:spcAft>
                          <a:spcPts val="0"/>
                        </a:spcAft>
                        <a:buClr>
                          <a:srgbClr val="000000"/>
                        </a:buClr>
                        <a:buSzPct val="25000"/>
                        <a:buFont typeface="Calibri"/>
                        <a:buNone/>
                      </a:pPr>
                      <a:r>
                        <a:rPr lang="hr-HR" sz="1000" u="none" strike="noStrike" cap="none" baseline="0" dirty="0">
                          <a:sym typeface="Calibri"/>
                        </a:rPr>
                        <a:t>2</a:t>
                      </a:r>
                      <a:r>
                        <a:rPr lang="en" sz="1000" u="none" strike="noStrike" cap="none" baseline="0" dirty="0">
                          <a:sym typeface="Calibri"/>
                        </a:rPr>
                        <a:t>0 kn</a:t>
                      </a:r>
                      <a:endParaRPr lang="en" sz="1000" b="0" i="0" u="none" strike="noStrike" cap="none" baseline="0" dirty="0">
                        <a:solidFill>
                          <a:srgbClr val="000000"/>
                        </a:solidFill>
                        <a:latin typeface="Calibri"/>
                        <a:ea typeface="Calibri"/>
                        <a:cs typeface="Calibri"/>
                        <a:sym typeface="Calibri"/>
                      </a:endParaRPr>
                    </a:p>
                  </a:txBody>
                  <a:tcPr marL="91425" marR="91425" marT="32325" marB="32325"/>
                </a:tc>
                <a:extLst>
                  <a:ext uri="{0D108BD9-81ED-4DB2-BD59-A6C34878D82A}">
                    <a16:rowId xmlns:a16="http://schemas.microsoft.com/office/drawing/2014/main" val="10005"/>
                  </a:ext>
                </a:extLst>
              </a:tr>
              <a:tr h="948900">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Način</a:t>
                      </a:r>
                      <a:r>
                        <a:rPr lang="en" sz="1000" u="none" strike="noStrike" cap="none" baseline="0">
                          <a:sym typeface="Calibri"/>
                        </a:rPr>
                        <a:t> </a:t>
                      </a:r>
                      <a:r>
                        <a:rPr lang="en" sz="1000" u="none" strike="noStrike" cap="none" baseline="0" err="1">
                          <a:sym typeface="Calibri"/>
                        </a:rPr>
                        <a:t>vrednovanja</a:t>
                      </a:r>
                      <a:r>
                        <a:rPr lang="en" sz="1000" u="none" strike="noStrike" cap="none" baseline="0">
                          <a:sym typeface="Calibri"/>
                        </a:rPr>
                        <a:t> </a:t>
                      </a:r>
                      <a:r>
                        <a:rPr lang="en" sz="1000" u="none" strike="noStrike" cap="none" baseline="0" err="1">
                          <a:sym typeface="Calibri"/>
                        </a:rPr>
                        <a:t>i</a:t>
                      </a:r>
                      <a:r>
                        <a:rPr lang="en" sz="1000" u="none" strike="noStrike" cap="none" baseline="0">
                          <a:sym typeface="Calibri"/>
                        </a:rPr>
                        <a:t> </a:t>
                      </a:r>
                      <a:r>
                        <a:rPr lang="en" sz="1000" u="none" strike="noStrike" cap="none" baseline="0" err="1">
                          <a:sym typeface="Calibri"/>
                        </a:rPr>
                        <a:t>korištenja</a:t>
                      </a:r>
                      <a:r>
                        <a:rPr lang="en" sz="1000" u="none" strike="noStrike" cap="none" baseline="0">
                          <a:sym typeface="Calibri"/>
                        </a:rPr>
                        <a:t> </a:t>
                      </a:r>
                      <a:r>
                        <a:rPr lang="en" sz="1000" u="none" strike="noStrike" cap="none" baseline="0" err="1">
                          <a:sym typeface="Calibri"/>
                        </a:rPr>
                        <a:t>rezultata</a:t>
                      </a:r>
                      <a:r>
                        <a:rPr lang="en" sz="1000" u="none" strike="noStrike" cap="none" baseline="0">
                          <a:sym typeface="Calibri"/>
                        </a:rPr>
                        <a:t> </a:t>
                      </a:r>
                      <a:r>
                        <a:rPr lang="en" sz="1000" u="none" strike="noStrike" cap="none" baseline="0" err="1">
                          <a:sym typeface="Calibri"/>
                        </a:rPr>
                        <a:t>vrednovanja</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25" marR="91425" marT="32325" marB="32325"/>
                </a:tc>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dirty="0">
                          <a:sym typeface="Calibri"/>
                        </a:rPr>
                        <a:t>Objava na web stranici škole</a:t>
                      </a:r>
                      <a:r>
                        <a:rPr lang="hr-HR" sz="1000" u="none" strike="noStrike" cap="none" baseline="0" dirty="0">
                          <a:sym typeface="Calibri"/>
                        </a:rPr>
                        <a:t> i web stranici razreda.</a:t>
                      </a:r>
                      <a:endParaRPr lang="en" sz="1000" b="0" i="0" u="none" strike="noStrike" cap="none" baseline="0" dirty="0">
                        <a:solidFill>
                          <a:srgbClr val="000000"/>
                        </a:solidFill>
                        <a:latin typeface="Calibri"/>
                        <a:ea typeface="Calibri"/>
                        <a:cs typeface="Calibri"/>
                        <a:sym typeface="Calibri"/>
                      </a:endParaRPr>
                    </a:p>
                  </a:txBody>
                  <a:tcPr marL="91425" marR="91425" marT="32325" marB="32325"/>
                </a:tc>
                <a:extLst>
                  <a:ext uri="{0D108BD9-81ED-4DB2-BD59-A6C34878D82A}">
                    <a16:rowId xmlns:a16="http://schemas.microsoft.com/office/drawing/2014/main" val="10006"/>
                  </a:ext>
                </a:extLst>
              </a:tr>
            </a:tbl>
          </a:graphicData>
        </a:graphic>
      </p:graphicFrame>
      <p:sp>
        <p:nvSpPr>
          <p:cNvPr id="6" name="Shape 1102">
            <a:extLst>
              <a:ext uri="{FF2B5EF4-FFF2-40B4-BE49-F238E27FC236}">
                <a16:creationId xmlns:a16="http://schemas.microsoft.com/office/drawing/2014/main" id="{D65E10CD-DA18-4FE8-9BE5-28EBD1FF10A3}"/>
              </a:ext>
            </a:extLst>
          </p:cNvPr>
          <p:cNvSpPr txBox="1"/>
          <p:nvPr/>
        </p:nvSpPr>
        <p:spPr>
          <a:xfrm>
            <a:off x="63500" y="-470296"/>
            <a:ext cx="1247774" cy="97155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Arial"/>
              <a:ea typeface="Arial"/>
              <a:cs typeface="Arial"/>
              <a:sym typeface="Arial"/>
            </a:endParaRPr>
          </a:p>
        </p:txBody>
      </p:sp>
      <p:sp>
        <p:nvSpPr>
          <p:cNvPr id="7" name="Shape 1103">
            <a:extLst>
              <a:ext uri="{FF2B5EF4-FFF2-40B4-BE49-F238E27FC236}">
                <a16:creationId xmlns:a16="http://schemas.microsoft.com/office/drawing/2014/main" id="{D34FA28E-6163-4FE9-9544-E5539E3A82BE}"/>
              </a:ext>
            </a:extLst>
          </p:cNvPr>
          <p:cNvSpPr txBox="1"/>
          <p:nvPr/>
        </p:nvSpPr>
        <p:spPr>
          <a:xfrm>
            <a:off x="215900" y="-355996"/>
            <a:ext cx="1247774" cy="97155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Arial"/>
              <a:ea typeface="Arial"/>
              <a:cs typeface="Arial"/>
              <a:sym typeface="Arial"/>
            </a:endParaRPr>
          </a:p>
        </p:txBody>
      </p:sp>
      <p:sp>
        <p:nvSpPr>
          <p:cNvPr id="8" name="Shape 1104">
            <a:extLst>
              <a:ext uri="{FF2B5EF4-FFF2-40B4-BE49-F238E27FC236}">
                <a16:creationId xmlns:a16="http://schemas.microsoft.com/office/drawing/2014/main" id="{75C47FD0-C9EF-4A49-87F1-624DDAB566B4}"/>
              </a:ext>
            </a:extLst>
          </p:cNvPr>
          <p:cNvSpPr txBox="1"/>
          <p:nvPr/>
        </p:nvSpPr>
        <p:spPr>
          <a:xfrm>
            <a:off x="368300" y="-241696"/>
            <a:ext cx="1247774" cy="97155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Arial"/>
              <a:ea typeface="Arial"/>
              <a:cs typeface="Arial"/>
              <a:sym typeface="Arial"/>
            </a:endParaRPr>
          </a:p>
        </p:txBody>
      </p:sp>
      <p:sp>
        <p:nvSpPr>
          <p:cNvPr id="9" name="Shape 1105">
            <a:extLst>
              <a:ext uri="{FF2B5EF4-FFF2-40B4-BE49-F238E27FC236}">
                <a16:creationId xmlns:a16="http://schemas.microsoft.com/office/drawing/2014/main" id="{FA7BD33E-7210-43FA-8CBF-815157D56A9B}"/>
              </a:ext>
            </a:extLst>
          </p:cNvPr>
          <p:cNvSpPr txBox="1"/>
          <p:nvPr/>
        </p:nvSpPr>
        <p:spPr>
          <a:xfrm>
            <a:off x="520700" y="-127396"/>
            <a:ext cx="1247774" cy="97155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Arial"/>
              <a:ea typeface="Arial"/>
              <a:cs typeface="Arial"/>
              <a:sym typeface="Arial"/>
            </a:endParaRPr>
          </a:p>
        </p:txBody>
      </p:sp>
      <p:pic>
        <p:nvPicPr>
          <p:cNvPr id="10" name="Shape 1106">
            <a:extLst>
              <a:ext uri="{FF2B5EF4-FFF2-40B4-BE49-F238E27FC236}">
                <a16:creationId xmlns:a16="http://schemas.microsoft.com/office/drawing/2014/main" id="{CEE27534-E704-4A92-B860-614AC99B94A0}"/>
              </a:ext>
            </a:extLst>
          </p:cNvPr>
          <p:cNvPicPr preferRelativeResize="0"/>
          <p:nvPr/>
        </p:nvPicPr>
        <p:blipFill rotWithShape="1">
          <a:blip r:embed="rId3">
            <a:alphaModFix/>
          </a:blip>
          <a:srcRect/>
          <a:stretch/>
        </p:blipFill>
        <p:spPr>
          <a:xfrm>
            <a:off x="7333487" y="128016"/>
            <a:ext cx="769113" cy="711150"/>
          </a:xfrm>
          <a:prstGeom prst="rect">
            <a:avLst/>
          </a:prstGeom>
          <a:noFill/>
          <a:ln>
            <a:noFill/>
          </a:ln>
        </p:spPr>
      </p:pic>
      <p:sp>
        <p:nvSpPr>
          <p:cNvPr id="11" name="Title 1">
            <a:extLst>
              <a:ext uri="{FF2B5EF4-FFF2-40B4-BE49-F238E27FC236}">
                <a16:creationId xmlns:a16="http://schemas.microsoft.com/office/drawing/2014/main" id="{A12CB032-7ABE-4466-B36F-96359CFB9F7D}"/>
              </a:ext>
            </a:extLst>
          </p:cNvPr>
          <p:cNvSpPr>
            <a:spLocks noGrp="1"/>
          </p:cNvSpPr>
          <p:nvPr>
            <p:ph type="title"/>
          </p:nvPr>
        </p:nvSpPr>
        <p:spPr>
          <a:xfrm>
            <a:off x="1041400" y="-15897"/>
            <a:ext cx="7886700" cy="817172"/>
          </a:xfrm>
        </p:spPr>
        <p:txBody>
          <a:bodyPr>
            <a:scene3d>
              <a:camera prst="orthographicFront"/>
              <a:lightRig rig="soft" dir="t">
                <a:rot lat="0" lon="0" rev="15600000"/>
              </a:lightRig>
            </a:scene3d>
            <a:sp3d extrusionH="57150" prstMaterial="softEdge">
              <a:bevelT w="25400" h="38100"/>
            </a:sp3d>
          </a:bodyPr>
          <a:lstStyle/>
          <a:p>
            <a:pPr algn="l"/>
            <a:r>
              <a:rPr lang="hr-HR" dirty="0">
                <a:effectLst>
                  <a:outerShdw blurRad="38100" dist="38100" dir="2700000" algn="tl">
                    <a:srgbClr val="000000">
                      <a:alpha val="43137"/>
                    </a:srgbClr>
                  </a:outerShdw>
                </a:effectLst>
                <a:latin typeface="Calibri (tijelo)"/>
              </a:rPr>
              <a:t>Dječji tjedan</a:t>
            </a:r>
          </a:p>
        </p:txBody>
      </p:sp>
    </p:spTree>
    <p:extLst>
      <p:ext uri="{BB962C8B-B14F-4D97-AF65-F5344CB8AC3E}">
        <p14:creationId xmlns:p14="http://schemas.microsoft.com/office/powerpoint/2010/main" val="414956701"/>
      </p:ext>
    </p:extLst>
  </p:cSld>
  <p:clrMapOvr>
    <a:masterClrMapping/>
  </p:clrMapOvr>
  <p:transition spd="slow">
    <p:wipe/>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Shape 1224"/>
        <p:cNvGrpSpPr/>
        <p:nvPr/>
      </p:nvGrpSpPr>
      <p:grpSpPr>
        <a:xfrm>
          <a:off x="0" y="0"/>
          <a:ext cx="0" cy="0"/>
          <a:chOff x="0" y="0"/>
          <a:chExt cx="0" cy="0"/>
        </a:xfrm>
      </p:grpSpPr>
      <p:graphicFrame>
        <p:nvGraphicFramePr>
          <p:cNvPr id="1226" name="Shape 1226"/>
          <p:cNvGraphicFramePr/>
          <p:nvPr>
            <p:extLst/>
          </p:nvPr>
        </p:nvGraphicFramePr>
        <p:xfrm>
          <a:off x="327405" y="910827"/>
          <a:ext cx="8415454" cy="3815988"/>
        </p:xfrm>
        <a:graphic>
          <a:graphicData uri="http://schemas.openxmlformats.org/drawingml/2006/table">
            <a:tbl>
              <a:tblPr>
                <a:tableStyleId>{0E3FDE45-AF77-4B5C-9715-49D594BDF05E}</a:tableStyleId>
              </a:tblPr>
              <a:tblGrid>
                <a:gridCol w="1961215">
                  <a:extLst>
                    <a:ext uri="{9D8B030D-6E8A-4147-A177-3AD203B41FA5}">
                      <a16:colId xmlns:a16="http://schemas.microsoft.com/office/drawing/2014/main" val="20000"/>
                    </a:ext>
                  </a:extLst>
                </a:gridCol>
                <a:gridCol w="6454239">
                  <a:extLst>
                    <a:ext uri="{9D8B030D-6E8A-4147-A177-3AD203B41FA5}">
                      <a16:colId xmlns:a16="http://schemas.microsoft.com/office/drawing/2014/main" val="20001"/>
                    </a:ext>
                  </a:extLst>
                </a:gridCol>
              </a:tblGrid>
              <a:tr h="485490">
                <a:tc>
                  <a:txBody>
                    <a:bodyPr/>
                    <a:lstStyle/>
                    <a:p>
                      <a:pPr marL="0" marR="0" lvl="0" indent="0" algn="l" rtl="0">
                        <a:lnSpc>
                          <a:spcPct val="100000"/>
                        </a:lnSpc>
                        <a:spcBef>
                          <a:spcPts val="0"/>
                        </a:spcBef>
                        <a:spcAft>
                          <a:spcPts val="0"/>
                        </a:spcAft>
                        <a:buClr>
                          <a:srgbClr val="000000"/>
                        </a:buClr>
                        <a:buSzPct val="25000"/>
                        <a:buFont typeface="Calibri"/>
                        <a:buNone/>
                      </a:pPr>
                      <a:r>
                        <a:rPr lang="hr-HR" sz="1100" u="none" strike="noStrike" cap="none" baseline="0" dirty="0">
                          <a:sym typeface="Calibri"/>
                        </a:rPr>
                        <a:t>Ishodi</a:t>
                      </a:r>
                      <a:r>
                        <a:rPr lang="en" sz="1100" u="none" strike="noStrike" cap="none" baseline="0" dirty="0">
                          <a:sym typeface="Calibri"/>
                        </a:rPr>
                        <a:t>:</a:t>
                      </a:r>
                      <a:endParaRPr lang="en" sz="1100" b="0" i="0" u="none" strike="noStrike" cap="none" baseline="0" dirty="0">
                        <a:solidFill>
                          <a:srgbClr val="000000"/>
                        </a:solidFill>
                        <a:latin typeface="Calibri"/>
                        <a:ea typeface="Calibri"/>
                        <a:cs typeface="Calibri"/>
                        <a:sym typeface="Calibri"/>
                      </a:endParaRPr>
                    </a:p>
                  </a:txBody>
                  <a:tcPr marL="91450" marR="91450" marT="34100" marB="34100"/>
                </a:tc>
                <a:tc>
                  <a:txBody>
                    <a:bodyPr/>
                    <a:lstStyle/>
                    <a:p>
                      <a:pPr marL="0" marR="0" lvl="0" indent="0" algn="l" rtl="0">
                        <a:lnSpc>
                          <a:spcPct val="100000"/>
                        </a:lnSpc>
                        <a:spcBef>
                          <a:spcPts val="0"/>
                        </a:spcBef>
                        <a:spcAft>
                          <a:spcPts val="0"/>
                        </a:spcAft>
                        <a:buClr>
                          <a:srgbClr val="000000"/>
                        </a:buClr>
                        <a:buSzPct val="25000"/>
                        <a:buFont typeface="Calibri"/>
                        <a:buNone/>
                      </a:pPr>
                      <a:r>
                        <a:rPr lang="hr-HR" sz="1000" u="none" strike="noStrike" cap="none" baseline="0" dirty="0">
                          <a:sym typeface="Calibri"/>
                        </a:rPr>
                        <a:t>Učenici će:</a:t>
                      </a:r>
                    </a:p>
                    <a:p>
                      <a:pPr marL="0" marR="0" lvl="0" indent="0" algn="l" rtl="0">
                        <a:lnSpc>
                          <a:spcPct val="100000"/>
                        </a:lnSpc>
                        <a:spcBef>
                          <a:spcPts val="0"/>
                        </a:spcBef>
                        <a:spcAft>
                          <a:spcPts val="0"/>
                        </a:spcAft>
                        <a:buClr>
                          <a:srgbClr val="000000"/>
                        </a:buClr>
                        <a:buSzPct val="25000"/>
                        <a:buFont typeface="Calibri"/>
                        <a:buNone/>
                      </a:pPr>
                      <a:r>
                        <a:rPr lang="hr-HR" sz="1000" u="none" strike="noStrike" cap="none" baseline="0" dirty="0">
                          <a:sym typeface="Calibri"/>
                        </a:rPr>
                        <a:t>Steći</a:t>
                      </a:r>
                      <a:r>
                        <a:rPr lang="en" sz="1000" u="none" strike="noStrike" cap="none" baseline="0" dirty="0">
                          <a:sym typeface="Calibri"/>
                        </a:rPr>
                        <a:t> zahvalnost za kruh i  plodove zemlje</a:t>
                      </a:r>
                      <a:endParaRPr lang="hr-HR" sz="1000" u="none" strike="noStrike" cap="none" baseline="0" dirty="0">
                        <a:sym typeface="Calibri"/>
                      </a:endParaRPr>
                    </a:p>
                    <a:p>
                      <a:pPr marL="0" marR="0" lvl="0" indent="0" algn="l" rtl="0">
                        <a:lnSpc>
                          <a:spcPct val="100000"/>
                        </a:lnSpc>
                        <a:spcBef>
                          <a:spcPts val="0"/>
                        </a:spcBef>
                        <a:spcAft>
                          <a:spcPts val="0"/>
                        </a:spcAft>
                        <a:buClr>
                          <a:srgbClr val="000000"/>
                        </a:buClr>
                        <a:buSzPct val="25000"/>
                        <a:buFont typeface="Calibri"/>
                        <a:buNone/>
                      </a:pPr>
                      <a:r>
                        <a:rPr lang="hr-HR" sz="1000" u="none" strike="noStrike" cap="none" baseline="0" dirty="0">
                          <a:sym typeface="Calibri"/>
                        </a:rPr>
                        <a:t>Razvijati za</a:t>
                      </a:r>
                      <a:r>
                        <a:rPr lang="en" sz="1000" u="none" strike="noStrike" cap="none" baseline="0" dirty="0">
                          <a:sym typeface="Calibri"/>
                        </a:rPr>
                        <a:t>hvalu Bog</a:t>
                      </a:r>
                      <a:r>
                        <a:rPr lang="en" sz="1000" dirty="0">
                          <a:sym typeface="Calibri"/>
                        </a:rPr>
                        <a:t>u za primljene darove</a:t>
                      </a:r>
                      <a:endParaRPr lang="hr-HR" sz="1000" dirty="0">
                        <a:sym typeface="Calibri"/>
                      </a:endParaRPr>
                    </a:p>
                    <a:p>
                      <a:pPr marL="0" marR="0" lvl="0" indent="0" algn="l" rtl="0">
                        <a:lnSpc>
                          <a:spcPct val="100000"/>
                        </a:lnSpc>
                        <a:spcBef>
                          <a:spcPts val="0"/>
                        </a:spcBef>
                        <a:spcAft>
                          <a:spcPts val="0"/>
                        </a:spcAft>
                        <a:buClr>
                          <a:srgbClr val="000000"/>
                        </a:buClr>
                        <a:buSzPct val="25000"/>
                        <a:buFont typeface="Calibri"/>
                        <a:buNone/>
                      </a:pPr>
                      <a:r>
                        <a:rPr lang="hr-HR" sz="1000" dirty="0">
                          <a:sym typeface="Calibri"/>
                        </a:rPr>
                        <a:t>Naučiti važnost</a:t>
                      </a:r>
                      <a:r>
                        <a:rPr lang="en" sz="1000" dirty="0">
                          <a:sym typeface="Calibri"/>
                        </a:rPr>
                        <a:t> solidarnost</a:t>
                      </a:r>
                      <a:r>
                        <a:rPr lang="hr-HR" sz="1000" dirty="0">
                          <a:sym typeface="Calibri"/>
                        </a:rPr>
                        <a:t>i</a:t>
                      </a:r>
                      <a:r>
                        <a:rPr lang="en" sz="1000" dirty="0">
                          <a:sym typeface="Calibri"/>
                        </a:rPr>
                        <a:t> prema potrebitima i siromašnima</a:t>
                      </a:r>
                      <a:r>
                        <a:rPr lang="hr-HR" sz="1000" dirty="0">
                          <a:sym typeface="Calibri"/>
                        </a:rPr>
                        <a:t>. </a:t>
                      </a:r>
                    </a:p>
                    <a:p>
                      <a:pPr marL="0" marR="0" lvl="0" indent="0" algn="l" rtl="0">
                        <a:lnSpc>
                          <a:spcPct val="100000"/>
                        </a:lnSpc>
                        <a:spcBef>
                          <a:spcPts val="0"/>
                        </a:spcBef>
                        <a:spcAft>
                          <a:spcPts val="0"/>
                        </a:spcAft>
                        <a:buClr>
                          <a:srgbClr val="000000"/>
                        </a:buClr>
                        <a:buSzPct val="25000"/>
                        <a:buFont typeface="Calibri"/>
                        <a:buNone/>
                      </a:pPr>
                      <a:r>
                        <a:rPr lang="hr-HR" sz="1000" dirty="0">
                          <a:sym typeface="Calibri"/>
                        </a:rPr>
                        <a:t>Razvijati pozitivan natjecateljski duh</a:t>
                      </a:r>
                    </a:p>
                  </a:txBody>
                  <a:tcPr marL="91450" marR="91450" marT="31225" marB="31225"/>
                </a:tc>
                <a:extLst>
                  <a:ext uri="{0D108BD9-81ED-4DB2-BD59-A6C34878D82A}">
                    <a16:rowId xmlns:a16="http://schemas.microsoft.com/office/drawing/2014/main" val="10000"/>
                  </a:ext>
                </a:extLst>
              </a:tr>
              <a:tr h="499004">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Namjena</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50" marR="91450" marT="34100" marB="34100"/>
                </a:tc>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dirty="0">
                          <a:sym typeface="Calibri"/>
                        </a:rPr>
                        <a:t>Odgoj za zahvalnost i darovan kruh, razvijanje kreativnosti</a:t>
                      </a:r>
                      <a:r>
                        <a:rPr lang="en" sz="1000" dirty="0">
                          <a:sym typeface="Calibri"/>
                        </a:rPr>
                        <a:t> i solidarnosti prema bližnjima</a:t>
                      </a:r>
                      <a:r>
                        <a:rPr lang="hr-HR" sz="1000" dirty="0">
                          <a:sym typeface="Calibri"/>
                        </a:rPr>
                        <a:t>. Prepoznavanje plodova</a:t>
                      </a:r>
                      <a:r>
                        <a:rPr lang="hr-HR" sz="1000" baseline="0" dirty="0">
                          <a:sym typeface="Calibri"/>
                        </a:rPr>
                        <a:t> rada</a:t>
                      </a:r>
                      <a:r>
                        <a:rPr lang="hr-HR" sz="1000" dirty="0">
                          <a:sym typeface="Calibri"/>
                        </a:rPr>
                        <a:t> koja</a:t>
                      </a:r>
                      <a:r>
                        <a:rPr lang="hr-HR" sz="1000" baseline="0" dirty="0">
                          <a:sym typeface="Calibri"/>
                        </a:rPr>
                        <a:t> nam pomažu u očuvanju zdravlja.</a:t>
                      </a:r>
                      <a:endParaRPr lang="en" sz="1000" dirty="0">
                        <a:latin typeface="Calibri"/>
                        <a:ea typeface="Calibri"/>
                        <a:cs typeface="Calibri"/>
                        <a:sym typeface="Calibri"/>
                      </a:endParaRPr>
                    </a:p>
                  </a:txBody>
                  <a:tcPr marL="91450" marR="91450" marT="31225" marB="31225"/>
                </a:tc>
                <a:extLst>
                  <a:ext uri="{0D108BD9-81ED-4DB2-BD59-A6C34878D82A}">
                    <a16:rowId xmlns:a16="http://schemas.microsoft.com/office/drawing/2014/main" val="10001"/>
                  </a:ext>
                </a:extLst>
              </a:tr>
              <a:tr h="526606">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Način</a:t>
                      </a:r>
                      <a:r>
                        <a:rPr lang="en" sz="1100" u="none" strike="noStrike" cap="none" baseline="0">
                          <a:sym typeface="Calibri"/>
                        </a:rPr>
                        <a:t> </a:t>
                      </a:r>
                      <a:r>
                        <a:rPr lang="en" sz="1100" u="none" strike="noStrike" cap="none" baseline="0" err="1">
                          <a:sym typeface="Calibri"/>
                        </a:rPr>
                        <a:t>realizacije</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50" marR="91450" marT="34100" marB="34100"/>
                </a:tc>
                <a:tc>
                  <a:txBody>
                    <a:bodyPr/>
                    <a:lstStyle/>
                    <a:p>
                      <a:pPr marL="0" marR="0" lvl="0" indent="0" algn="l" rtl="0">
                        <a:lnSpc>
                          <a:spcPct val="100000"/>
                        </a:lnSpc>
                        <a:spcBef>
                          <a:spcPts val="0"/>
                        </a:spcBef>
                        <a:spcAft>
                          <a:spcPts val="0"/>
                        </a:spcAft>
                        <a:buClr>
                          <a:srgbClr val="000000"/>
                        </a:buClr>
                        <a:buSzPct val="25000"/>
                        <a:buFont typeface="Calibri"/>
                        <a:buNone/>
                      </a:pPr>
                      <a:r>
                        <a:rPr lang="hr-HR" sz="1000" u="none" strike="noStrike" cap="none" baseline="0" dirty="0">
                          <a:sym typeface="Calibri"/>
                        </a:rPr>
                        <a:t>Dani kruha i zahvalnosti obilježiti će se na razini razrednog odjela na satu razrednika tako što će se unutar razrednog odjela održati natjecanje za najmaštovitiju izreku napravljenu od tijesta.</a:t>
                      </a:r>
                    </a:p>
                    <a:p>
                      <a:pPr marL="0" marR="0" lvl="0" indent="0" algn="l" rtl="0">
                        <a:lnSpc>
                          <a:spcPct val="100000"/>
                        </a:lnSpc>
                        <a:spcBef>
                          <a:spcPts val="0"/>
                        </a:spcBef>
                        <a:spcAft>
                          <a:spcPts val="0"/>
                        </a:spcAft>
                        <a:buClr>
                          <a:srgbClr val="000000"/>
                        </a:buClr>
                        <a:buSzPct val="25000"/>
                        <a:buFont typeface="Calibri"/>
                        <a:buNone/>
                      </a:pPr>
                      <a:r>
                        <a:rPr lang="hr-HR" sz="1000" u="none" strike="noStrike" cap="none" baseline="0" dirty="0">
                          <a:sym typeface="Calibri"/>
                        </a:rPr>
                        <a:t>Radovi će se fotografirati i objaviti na on line glasanje za najbolji rad.</a:t>
                      </a:r>
                      <a:endParaRPr lang="en" sz="1000" u="none" strike="noStrike" cap="none" baseline="0" dirty="0">
                        <a:sym typeface="Calibri"/>
                      </a:endParaRPr>
                    </a:p>
                  </a:txBody>
                  <a:tcPr marL="91450" marR="91450" marT="31225" marB="31225"/>
                </a:tc>
                <a:extLst>
                  <a:ext uri="{0D108BD9-81ED-4DB2-BD59-A6C34878D82A}">
                    <a16:rowId xmlns:a16="http://schemas.microsoft.com/office/drawing/2014/main" val="10002"/>
                  </a:ext>
                </a:extLst>
              </a:tr>
              <a:tr h="412676">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Nositelj</a:t>
                      </a:r>
                      <a:r>
                        <a:rPr lang="en" sz="1100" u="none" strike="noStrike" cap="none" baseline="0">
                          <a:sym typeface="Calibri"/>
                        </a:rPr>
                        <a:t> </a:t>
                      </a:r>
                      <a:r>
                        <a:rPr lang="en" sz="1100" u="none" strike="noStrike" cap="none" baseline="0" err="1">
                          <a:sym typeface="Calibri"/>
                        </a:rPr>
                        <a:t>aktivnosti</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50" marR="91450" marT="34100" marB="34100"/>
                </a:tc>
                <a:tc>
                  <a:txBody>
                    <a:bodyPr/>
                    <a:lstStyle/>
                    <a:p>
                      <a:pPr marL="0" marR="0" lvl="0" indent="0" algn="l" rtl="0">
                        <a:lnSpc>
                          <a:spcPct val="100000"/>
                        </a:lnSpc>
                        <a:spcBef>
                          <a:spcPts val="0"/>
                        </a:spcBef>
                        <a:spcAft>
                          <a:spcPts val="0"/>
                        </a:spcAft>
                        <a:buClr>
                          <a:srgbClr val="000000"/>
                        </a:buClr>
                        <a:buSzPct val="25000"/>
                        <a:buFont typeface="Calibri"/>
                        <a:buNone/>
                      </a:pPr>
                      <a:r>
                        <a:rPr lang="hr-HR" sz="1000" u="none" strike="noStrike" cap="none" baseline="0" dirty="0">
                          <a:sym typeface="Calibri"/>
                        </a:rPr>
                        <a:t>R</a:t>
                      </a:r>
                      <a:r>
                        <a:rPr lang="en" sz="1000" u="none" strike="noStrike" cap="none" baseline="0" dirty="0">
                          <a:sym typeface="Calibri"/>
                        </a:rPr>
                        <a:t>azrednici, pedagog, ravnatelj, roditelji.</a:t>
                      </a:r>
                    </a:p>
                    <a:p>
                      <a:pPr marL="0" marR="0" lvl="0" indent="0" algn="l" rtl="0">
                        <a:lnSpc>
                          <a:spcPct val="100000"/>
                        </a:lnSpc>
                        <a:spcBef>
                          <a:spcPts val="0"/>
                        </a:spcBef>
                        <a:spcAft>
                          <a:spcPts val="0"/>
                        </a:spcAft>
                        <a:buClr>
                          <a:srgbClr val="000000"/>
                        </a:buClr>
                        <a:buSzPct val="25000"/>
                        <a:buFont typeface="Calibri"/>
                        <a:buNone/>
                      </a:pPr>
                      <a:endParaRPr lang="en" sz="1000" dirty="0">
                        <a:latin typeface="Calibri"/>
                        <a:ea typeface="Calibri"/>
                        <a:cs typeface="Calibri"/>
                        <a:sym typeface="Calibri"/>
                      </a:endParaRPr>
                    </a:p>
                  </a:txBody>
                  <a:tcPr marL="91450" marR="91450" marT="31225" marB="31225"/>
                </a:tc>
                <a:extLst>
                  <a:ext uri="{0D108BD9-81ED-4DB2-BD59-A6C34878D82A}">
                    <a16:rowId xmlns:a16="http://schemas.microsoft.com/office/drawing/2014/main" val="10003"/>
                  </a:ext>
                </a:extLst>
              </a:tr>
              <a:tr h="398686">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Vremenik</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50" marR="91450" marT="34100" marB="34100"/>
                </a:tc>
                <a:tc>
                  <a:txBody>
                    <a:bodyPr/>
                    <a:lstStyle/>
                    <a:p>
                      <a:pPr marL="0" marR="0" lvl="0" indent="0" algn="l" rtl="0">
                        <a:lnSpc>
                          <a:spcPct val="100000"/>
                        </a:lnSpc>
                        <a:spcBef>
                          <a:spcPts val="0"/>
                        </a:spcBef>
                        <a:spcAft>
                          <a:spcPts val="0"/>
                        </a:spcAft>
                        <a:buClr>
                          <a:srgbClr val="000000"/>
                        </a:buClr>
                        <a:buSzPct val="25000"/>
                        <a:buFont typeface="Calibri"/>
                        <a:buNone/>
                      </a:pPr>
                      <a:r>
                        <a:rPr lang="hr-HR" sz="1100" b="0" i="0" u="none" strike="noStrike" cap="none" baseline="0" dirty="0">
                          <a:solidFill>
                            <a:srgbClr val="000000"/>
                          </a:solidFill>
                          <a:latin typeface="Calibri"/>
                          <a:ea typeface="Calibri"/>
                          <a:cs typeface="Calibri"/>
                          <a:sym typeface="Calibri"/>
                        </a:rPr>
                        <a:t>Listopad  2021.</a:t>
                      </a:r>
                      <a:endParaRPr lang="en" sz="1100" b="0" i="0" u="none" strike="noStrike" cap="none" baseline="0" dirty="0">
                        <a:solidFill>
                          <a:srgbClr val="000000"/>
                        </a:solidFill>
                        <a:latin typeface="Calibri"/>
                        <a:ea typeface="Calibri"/>
                        <a:cs typeface="Calibri"/>
                        <a:sym typeface="Calibri"/>
                      </a:endParaRPr>
                    </a:p>
                  </a:txBody>
                  <a:tcPr marL="91450" marR="91450" marT="34100" marB="34100"/>
                </a:tc>
                <a:extLst>
                  <a:ext uri="{0D108BD9-81ED-4DB2-BD59-A6C34878D82A}">
                    <a16:rowId xmlns:a16="http://schemas.microsoft.com/office/drawing/2014/main" val="10004"/>
                  </a:ext>
                </a:extLst>
              </a:tr>
              <a:tr h="397338">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Troškovnik</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50" marR="91450" marT="34100" marB="34100"/>
                </a:tc>
                <a:tc>
                  <a:txBody>
                    <a:bodyPr/>
                    <a:lstStyle/>
                    <a:p>
                      <a:pPr marL="0" marR="0" lvl="0" indent="0" algn="l" rtl="0">
                        <a:lnSpc>
                          <a:spcPct val="100000"/>
                        </a:lnSpc>
                        <a:spcBef>
                          <a:spcPts val="0"/>
                        </a:spcBef>
                        <a:spcAft>
                          <a:spcPts val="0"/>
                        </a:spcAft>
                        <a:buClr>
                          <a:srgbClr val="000000"/>
                        </a:buClr>
                        <a:buSzPct val="25000"/>
                        <a:buFont typeface="Calibri"/>
                        <a:buNone/>
                      </a:pPr>
                      <a:r>
                        <a:rPr lang="hr-HR" sz="1100" b="0" i="0" u="none" strike="noStrike" cap="none" baseline="0" dirty="0">
                          <a:solidFill>
                            <a:srgbClr val="000000"/>
                          </a:solidFill>
                          <a:latin typeface="Calibri"/>
                          <a:ea typeface="Calibri"/>
                          <a:cs typeface="Calibri"/>
                          <a:sym typeface="Calibri"/>
                        </a:rPr>
                        <a:t>Troškovi potrošnog materijala</a:t>
                      </a:r>
                      <a:endParaRPr lang="en" sz="1100" b="0" i="0" u="none" strike="noStrike" cap="none" baseline="0" dirty="0">
                        <a:solidFill>
                          <a:srgbClr val="000000"/>
                        </a:solidFill>
                        <a:latin typeface="Calibri"/>
                        <a:ea typeface="Calibri"/>
                        <a:cs typeface="Calibri"/>
                        <a:sym typeface="Calibri"/>
                      </a:endParaRPr>
                    </a:p>
                  </a:txBody>
                  <a:tcPr marL="91450" marR="91450" marT="34100" marB="34100"/>
                </a:tc>
                <a:extLst>
                  <a:ext uri="{0D108BD9-81ED-4DB2-BD59-A6C34878D82A}">
                    <a16:rowId xmlns:a16="http://schemas.microsoft.com/office/drawing/2014/main" val="10005"/>
                  </a:ext>
                </a:extLst>
              </a:tr>
              <a:tr h="757228">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a:sym typeface="Calibri"/>
                        </a:rPr>
                        <a:t>Način vrednovanja i korištenja rezultata vrednovanja:</a:t>
                      </a:r>
                      <a:endParaRPr lang="en" sz="1100" b="0" i="0" u="none" strike="noStrike" cap="none" baseline="0">
                        <a:solidFill>
                          <a:srgbClr val="000000"/>
                        </a:solidFill>
                        <a:latin typeface="Calibri"/>
                        <a:ea typeface="Calibri"/>
                        <a:cs typeface="Calibri"/>
                        <a:sym typeface="Calibri"/>
                      </a:endParaRPr>
                    </a:p>
                  </a:txBody>
                  <a:tcPr marL="91450" marR="91450" marT="34100" marB="34100"/>
                </a:tc>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dirty="0">
                          <a:sym typeface="Calibri"/>
                        </a:rPr>
                        <a:t>Slikanje i objava na web stranici škole; razvijanje pozitivnog odnosa prema plodovima zemlje</a:t>
                      </a:r>
                      <a:endParaRPr lang="en" sz="1100" b="0" i="0" u="none" strike="noStrike" cap="none" baseline="0" dirty="0">
                        <a:solidFill>
                          <a:srgbClr val="000000"/>
                        </a:solidFill>
                        <a:latin typeface="Calibri"/>
                        <a:ea typeface="Calibri"/>
                        <a:cs typeface="Calibri"/>
                        <a:sym typeface="Calibri"/>
                      </a:endParaRPr>
                    </a:p>
                  </a:txBody>
                  <a:tcPr marL="91450" marR="91450" marT="34100" marB="34100"/>
                </a:tc>
                <a:extLst>
                  <a:ext uri="{0D108BD9-81ED-4DB2-BD59-A6C34878D82A}">
                    <a16:rowId xmlns:a16="http://schemas.microsoft.com/office/drawing/2014/main" val="10006"/>
                  </a:ext>
                </a:extLst>
              </a:tr>
            </a:tbl>
          </a:graphicData>
        </a:graphic>
      </p:graphicFrame>
      <p:sp>
        <p:nvSpPr>
          <p:cNvPr id="2" name="Naslov 1"/>
          <p:cNvSpPr>
            <a:spLocks noGrp="1"/>
          </p:cNvSpPr>
          <p:nvPr>
            <p:ph type="title"/>
          </p:nvPr>
        </p:nvSpPr>
        <p:spPr>
          <a:xfrm>
            <a:off x="704797" y="312420"/>
            <a:ext cx="6974940" cy="871483"/>
          </a:xfrm>
        </p:spPr>
        <p:txBody>
          <a:bodyPr>
            <a:normAutofit fontScale="90000"/>
            <a:scene3d>
              <a:camera prst="orthographicFront"/>
              <a:lightRig rig="soft" dir="t">
                <a:rot lat="0" lon="0" rev="15600000"/>
              </a:lightRig>
            </a:scene3d>
            <a:sp3d extrusionH="57150" prstMaterial="softEdge">
              <a:bevelT w="25400" h="38100"/>
            </a:sp3d>
          </a:bodyPr>
          <a:lstStyle/>
          <a:p>
            <a:r>
              <a:rPr lang="hr-HR" dirty="0">
                <a:effectLst>
                  <a:outerShdw blurRad="38100" dist="38100" dir="2700000" algn="tl">
                    <a:srgbClr val="000000">
                      <a:alpha val="43137"/>
                    </a:srgbClr>
                  </a:outerShdw>
                </a:effectLst>
                <a:latin typeface="+mn-lt"/>
              </a:rPr>
              <a:t>Dani kruha i zahvalnosti za plodove zemlje</a:t>
            </a:r>
            <a:br>
              <a:rPr lang="hr-HR" sz="1100" dirty="0">
                <a:effectLst>
                  <a:outerShdw blurRad="38100" dist="38100" dir="2700000" algn="tl">
                    <a:srgbClr val="000000">
                      <a:alpha val="43137"/>
                    </a:srgbClr>
                  </a:outerShdw>
                </a:effectLst>
                <a:latin typeface="+mn-lt"/>
              </a:rPr>
            </a:br>
            <a:endParaRPr lang="hr-HR" dirty="0">
              <a:solidFill>
                <a:srgbClr val="FFC000"/>
              </a:solidFill>
              <a:effectLst>
                <a:outerShdw blurRad="38100" dist="38100" dir="2700000" algn="tl">
                  <a:srgbClr val="000000">
                    <a:alpha val="43137"/>
                  </a:srgbClr>
                </a:outerShdw>
              </a:effectLst>
              <a:latin typeface="+mn-lt"/>
            </a:endParaRPr>
          </a:p>
        </p:txBody>
      </p:sp>
      <p:pic>
        <p:nvPicPr>
          <p:cNvPr id="6" name="Shape 1112"/>
          <p:cNvPicPr preferRelativeResize="0"/>
          <p:nvPr/>
        </p:nvPicPr>
        <p:blipFill rotWithShape="1">
          <a:blip r:embed="rId3">
            <a:alphaModFix/>
          </a:blip>
          <a:srcRect/>
          <a:stretch/>
        </p:blipFill>
        <p:spPr>
          <a:xfrm>
            <a:off x="8060324" y="132264"/>
            <a:ext cx="952580" cy="699876"/>
          </a:xfrm>
          <a:prstGeom prst="rect">
            <a:avLst/>
          </a:prstGeom>
          <a:noFill/>
          <a:ln>
            <a:noFill/>
          </a:ln>
        </p:spPr>
      </p:pic>
    </p:spTree>
    <p:extLst>
      <p:ext uri="{BB962C8B-B14F-4D97-AF65-F5344CB8AC3E}">
        <p14:creationId xmlns:p14="http://schemas.microsoft.com/office/powerpoint/2010/main" val="1937747472"/>
      </p:ext>
    </p:extLst>
  </p:cSld>
  <p:clrMapOvr>
    <a:masterClrMapping/>
  </p:clrMapOvr>
  <p:transition spd="slow">
    <p:wipe/>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E42D8F6-4582-4C8F-9743-4A0D03489926}"/>
              </a:ext>
            </a:extLst>
          </p:cNvPr>
          <p:cNvSpPr>
            <a:spLocks noGrp="1"/>
          </p:cNvSpPr>
          <p:nvPr>
            <p:ph type="title"/>
          </p:nvPr>
        </p:nvSpPr>
        <p:spPr>
          <a:xfrm>
            <a:off x="1073668" y="0"/>
            <a:ext cx="6984947" cy="857250"/>
          </a:xfrm>
        </p:spPr>
        <p:txBody>
          <a:bodyPr>
            <a:scene3d>
              <a:camera prst="orthographicFront"/>
              <a:lightRig rig="soft" dir="t">
                <a:rot lat="0" lon="0" rev="15600000"/>
              </a:lightRig>
            </a:scene3d>
            <a:sp3d extrusionH="57150" prstMaterial="softEdge">
              <a:bevelT w="25400" h="38100"/>
            </a:sp3d>
          </a:bodyPr>
          <a:lstStyle/>
          <a:p>
            <a:r>
              <a:rPr lang="hr-HR" dirty="0">
                <a:effectLst>
                  <a:outerShdw blurRad="38100" dist="38100" dir="2700000" algn="tl">
                    <a:srgbClr val="000000">
                      <a:alpha val="43137"/>
                    </a:srgbClr>
                  </a:outerShdw>
                </a:effectLst>
                <a:latin typeface="+mn-lt"/>
              </a:rPr>
              <a:t>„Tjedan zdrave hrane”</a:t>
            </a:r>
          </a:p>
        </p:txBody>
      </p:sp>
      <p:graphicFrame>
        <p:nvGraphicFramePr>
          <p:cNvPr id="10" name="Shape 961">
            <a:extLst>
              <a:ext uri="{FF2B5EF4-FFF2-40B4-BE49-F238E27FC236}">
                <a16:creationId xmlns:a16="http://schemas.microsoft.com/office/drawing/2014/main" id="{B78AAD40-5E03-48F9-A163-C431ADFD605E}"/>
              </a:ext>
            </a:extLst>
          </p:cNvPr>
          <p:cNvGraphicFramePr/>
          <p:nvPr>
            <p:extLst/>
          </p:nvPr>
        </p:nvGraphicFramePr>
        <p:xfrm>
          <a:off x="432051" y="900984"/>
          <a:ext cx="8516924" cy="3668008"/>
        </p:xfrm>
        <a:graphic>
          <a:graphicData uri="http://schemas.openxmlformats.org/drawingml/2006/table">
            <a:tbl>
              <a:tblPr>
                <a:tableStyleId>{0E3FDE45-AF77-4B5C-9715-49D594BDF05E}</a:tableStyleId>
              </a:tblPr>
              <a:tblGrid>
                <a:gridCol w="2166937">
                  <a:extLst>
                    <a:ext uri="{9D8B030D-6E8A-4147-A177-3AD203B41FA5}">
                      <a16:colId xmlns:a16="http://schemas.microsoft.com/office/drawing/2014/main" val="20000"/>
                    </a:ext>
                  </a:extLst>
                </a:gridCol>
                <a:gridCol w="6349987">
                  <a:extLst>
                    <a:ext uri="{9D8B030D-6E8A-4147-A177-3AD203B41FA5}">
                      <a16:colId xmlns:a16="http://schemas.microsoft.com/office/drawing/2014/main" val="20001"/>
                    </a:ext>
                  </a:extLst>
                </a:gridCol>
              </a:tblGrid>
              <a:tr h="961012">
                <a:tc>
                  <a:txBody>
                    <a:bodyPr/>
                    <a:lstStyle/>
                    <a:p>
                      <a:pPr marL="0" marR="0" lvl="0" indent="0" algn="l" rtl="0">
                        <a:lnSpc>
                          <a:spcPct val="100000"/>
                        </a:lnSpc>
                        <a:spcBef>
                          <a:spcPts val="0"/>
                        </a:spcBef>
                        <a:spcAft>
                          <a:spcPts val="0"/>
                        </a:spcAft>
                        <a:buClr>
                          <a:srgbClr val="000000"/>
                        </a:buClr>
                        <a:buSzPct val="25000"/>
                        <a:buFont typeface="Calibri"/>
                        <a:buNone/>
                      </a:pPr>
                      <a:r>
                        <a:rPr lang="hr-HR" sz="1100" u="none" strike="noStrike" cap="none" baseline="0" dirty="0">
                          <a:sym typeface="Calibri"/>
                        </a:rPr>
                        <a:t>Ishodi</a:t>
                      </a:r>
                      <a:r>
                        <a:rPr lang="en" sz="1100" u="none" strike="noStrike" cap="none" baseline="0" dirty="0">
                          <a:sym typeface="Calibri"/>
                        </a:rPr>
                        <a:t>:</a:t>
                      </a:r>
                      <a:endParaRPr lang="en" sz="1100" b="0" i="0" u="none" strike="noStrike" cap="none" baseline="0" dirty="0">
                        <a:solidFill>
                          <a:srgbClr val="000000"/>
                        </a:solidFill>
                        <a:latin typeface="Calibri"/>
                        <a:ea typeface="Calibri"/>
                        <a:cs typeface="Calibri"/>
                        <a:sym typeface="Calibri"/>
                      </a:endParaRPr>
                    </a:p>
                  </a:txBody>
                  <a:tcPr marL="91425" marR="91425" marT="34025" marB="34025"/>
                </a:tc>
                <a:tc>
                  <a:txBody>
                    <a:bodyPr/>
                    <a:lstStyle/>
                    <a:p>
                      <a:pPr marL="0" marR="0" lvl="0" indent="0" algn="l" rtl="0">
                        <a:lnSpc>
                          <a:spcPct val="100000"/>
                        </a:lnSpc>
                        <a:spcBef>
                          <a:spcPts val="0"/>
                        </a:spcBef>
                        <a:spcAft>
                          <a:spcPts val="0"/>
                        </a:spcAft>
                        <a:buFont typeface="Calibri"/>
                        <a:buNone/>
                      </a:pPr>
                      <a:r>
                        <a:rPr lang="en" sz="1100" u="none" strike="noStrike" cap="none" baseline="0" dirty="0"/>
                        <a:t>Učenici će:</a:t>
                      </a:r>
                    </a:p>
                    <a:p>
                      <a:pPr marL="0" marR="0" lvl="0" indent="0" algn="l">
                        <a:lnSpc>
                          <a:spcPct val="100000"/>
                        </a:lnSpc>
                        <a:spcBef>
                          <a:spcPts val="0"/>
                        </a:spcBef>
                        <a:spcAft>
                          <a:spcPts val="0"/>
                        </a:spcAft>
                        <a:buFont typeface="Calibri"/>
                        <a:buNone/>
                      </a:pPr>
                      <a:r>
                        <a:rPr lang="en" sz="1100" u="none" strike="noStrike" cap="none" baseline="0" dirty="0"/>
                        <a:t>- shvatiti važnost zdrave prehrane za zdravlje</a:t>
                      </a:r>
                    </a:p>
                    <a:p>
                      <a:pPr marL="0" marR="0" lvl="0" indent="0" algn="l">
                        <a:lnSpc>
                          <a:spcPct val="100000"/>
                        </a:lnSpc>
                        <a:spcBef>
                          <a:spcPts val="0"/>
                        </a:spcBef>
                        <a:spcAft>
                          <a:spcPts val="0"/>
                        </a:spcAft>
                        <a:buFont typeface="Calibri"/>
                        <a:buNone/>
                      </a:pPr>
                      <a:r>
                        <a:rPr lang="en" sz="1100" u="none" strike="noStrike" cap="none" baseline="0" dirty="0"/>
                        <a:t>- naučiti štetne dodatke prehrani</a:t>
                      </a:r>
                    </a:p>
                    <a:p>
                      <a:pPr marL="0" marR="0" lvl="0" indent="0" algn="l">
                        <a:lnSpc>
                          <a:spcPct val="100000"/>
                        </a:lnSpc>
                        <a:spcBef>
                          <a:spcPts val="0"/>
                        </a:spcBef>
                        <a:spcAft>
                          <a:spcPts val="0"/>
                        </a:spcAft>
                        <a:buFont typeface="Calibri"/>
                        <a:buNone/>
                      </a:pPr>
                      <a:r>
                        <a:rPr lang="en" sz="1100" u="none" strike="noStrike" cap="none" baseline="0" dirty="0"/>
                        <a:t>- razumjeti piramidu zdrave prehrane</a:t>
                      </a:r>
                    </a:p>
                    <a:p>
                      <a:pPr marL="0" marR="0" lvl="0" indent="0" algn="l">
                        <a:lnSpc>
                          <a:spcPct val="100000"/>
                        </a:lnSpc>
                        <a:spcBef>
                          <a:spcPts val="0"/>
                        </a:spcBef>
                        <a:spcAft>
                          <a:spcPts val="0"/>
                        </a:spcAft>
                        <a:buFont typeface="Calibri"/>
                        <a:buNone/>
                      </a:pPr>
                      <a:r>
                        <a:rPr lang="en" sz="1100" u="none" strike="noStrike" cap="none" baseline="0" dirty="0"/>
                        <a:t>- naučiti spremati zdrave obroke</a:t>
                      </a:r>
                      <a:endParaRPr lang="en" sz="1100" u="none" strike="noStrike" cap="none" baseline="0" dirty="0">
                        <a:sym typeface="Calibri"/>
                      </a:endParaRPr>
                    </a:p>
                    <a:p>
                      <a:pPr marL="0" marR="0" lvl="0" indent="0" algn="l" rtl="0">
                        <a:lnSpc>
                          <a:spcPct val="100000"/>
                        </a:lnSpc>
                        <a:spcBef>
                          <a:spcPts val="0"/>
                        </a:spcBef>
                        <a:spcAft>
                          <a:spcPts val="0"/>
                        </a:spcAft>
                        <a:buClr>
                          <a:srgbClr val="000000"/>
                        </a:buClr>
                        <a:buSzPct val="25000"/>
                        <a:buFont typeface="Calibri"/>
                        <a:buNone/>
                      </a:pPr>
                      <a:endParaRPr lang="en" sz="1100" b="0" i="0" u="none" strike="noStrike" cap="none" baseline="0" dirty="0">
                        <a:solidFill>
                          <a:srgbClr val="000000"/>
                        </a:solidFill>
                        <a:latin typeface="Calibri"/>
                        <a:ea typeface="Calibri"/>
                        <a:cs typeface="Calibri"/>
                        <a:sym typeface="Calibri"/>
                      </a:endParaRPr>
                    </a:p>
                  </a:txBody>
                  <a:tcPr marL="91425" marR="91425" marT="34025" marB="34025"/>
                </a:tc>
                <a:extLst>
                  <a:ext uri="{0D108BD9-81ED-4DB2-BD59-A6C34878D82A}">
                    <a16:rowId xmlns:a16="http://schemas.microsoft.com/office/drawing/2014/main" val="10000"/>
                  </a:ext>
                </a:extLst>
              </a:tr>
              <a:tr h="366489">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dirty="0">
                          <a:sym typeface="Calibri"/>
                        </a:rPr>
                        <a:t>Namjena:</a:t>
                      </a:r>
                      <a:endParaRPr lang="en" sz="1100" b="0" i="0" u="none" strike="noStrike" cap="none" baseline="0" dirty="0">
                        <a:solidFill>
                          <a:srgbClr val="000000"/>
                        </a:solidFill>
                        <a:latin typeface="Calibri"/>
                        <a:ea typeface="Calibri"/>
                        <a:cs typeface="Calibri"/>
                        <a:sym typeface="Calibri"/>
                      </a:endParaRPr>
                    </a:p>
                  </a:txBody>
                  <a:tcPr marL="91425" marR="91425" marT="34025" marB="34025"/>
                </a:tc>
                <a:tc>
                  <a:txBody>
                    <a:bodyPr/>
                    <a:lstStyle/>
                    <a:p>
                      <a:pPr marL="0" marR="0" lvl="0" indent="0" algn="l">
                        <a:lnSpc>
                          <a:spcPct val="100000"/>
                        </a:lnSpc>
                        <a:spcBef>
                          <a:spcPts val="0"/>
                        </a:spcBef>
                        <a:spcAft>
                          <a:spcPts val="0"/>
                        </a:spcAft>
                        <a:buNone/>
                      </a:pPr>
                      <a:r>
                        <a:rPr lang="en" sz="1100" u="none" strike="noStrike" cap="none" baseline="0" dirty="0"/>
                        <a:t>Poticanje izbacivanja nezdrave hrane te poticanje zdrave prehrane </a:t>
                      </a:r>
                      <a:endParaRPr lang="en" sz="1100" u="none" strike="noStrike" cap="none" baseline="0" dirty="0">
                        <a:sym typeface="Calibri"/>
                      </a:endParaRPr>
                    </a:p>
                    <a:p>
                      <a:pPr marL="0" marR="0" lvl="0" indent="0" algn="l" rtl="0">
                        <a:spcBef>
                          <a:spcPts val="0"/>
                        </a:spcBef>
                        <a:buNone/>
                      </a:pPr>
                      <a:endParaRPr sz="1100" b="0" i="0" u="none" strike="noStrike" cap="none" baseline="0" dirty="0">
                        <a:solidFill>
                          <a:srgbClr val="000000"/>
                        </a:solidFill>
                        <a:latin typeface="Calibri"/>
                        <a:ea typeface="Calibri"/>
                        <a:cs typeface="Calibri"/>
                        <a:sym typeface="Calibri"/>
                      </a:endParaRPr>
                    </a:p>
                  </a:txBody>
                  <a:tcPr marL="91425" marR="91425" marT="34025" marB="34025"/>
                </a:tc>
                <a:extLst>
                  <a:ext uri="{0D108BD9-81ED-4DB2-BD59-A6C34878D82A}">
                    <a16:rowId xmlns:a16="http://schemas.microsoft.com/office/drawing/2014/main" val="10001"/>
                  </a:ext>
                </a:extLst>
              </a:tr>
              <a:tr h="317623">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dirty="0">
                          <a:sym typeface="Calibri"/>
                        </a:rPr>
                        <a:t>Način realizacije:</a:t>
                      </a:r>
                      <a:endParaRPr lang="en" sz="1100" b="0" i="0" u="none" strike="noStrike" cap="none" baseline="0" dirty="0">
                        <a:solidFill>
                          <a:srgbClr val="000000"/>
                        </a:solidFill>
                        <a:latin typeface="Calibri"/>
                        <a:ea typeface="Calibri"/>
                        <a:cs typeface="Calibri"/>
                        <a:sym typeface="Calibri"/>
                      </a:endParaRPr>
                    </a:p>
                  </a:txBody>
                  <a:tcPr marL="91425" marR="91425" marT="34025" marB="34025"/>
                </a:tc>
                <a:tc>
                  <a:txBody>
                    <a:bodyPr/>
                    <a:lstStyle/>
                    <a:p>
                      <a:pPr marL="0" marR="0" lvl="0" indent="0" algn="l" rtl="0">
                        <a:lnSpc>
                          <a:spcPct val="100000"/>
                        </a:lnSpc>
                        <a:spcBef>
                          <a:spcPts val="0"/>
                        </a:spcBef>
                        <a:spcAft>
                          <a:spcPts val="0"/>
                        </a:spcAft>
                        <a:buFont typeface="Calibri"/>
                        <a:buNone/>
                      </a:pPr>
                      <a:r>
                        <a:rPr lang="en" sz="1100" u="none" strike="noStrike" cap="none" baseline="0" dirty="0"/>
                        <a:t>Pripremanje zdravih obroka kod kuće</a:t>
                      </a:r>
                      <a:r>
                        <a:rPr lang="hr-HR" sz="1100" u="none" strike="noStrike" cap="none" baseline="0" dirty="0"/>
                        <a:t> i u školi te </a:t>
                      </a:r>
                      <a:r>
                        <a:rPr lang="en" sz="1100" u="none" strike="noStrike" cap="none" baseline="0" dirty="0"/>
                        <a:t>izrada prezentacija povezanih s temom zdrave prehrane</a:t>
                      </a:r>
                      <a:endParaRPr lang="en" sz="1100" u="none" strike="noStrike" cap="none" baseline="0" dirty="0">
                        <a:sym typeface="Calibri"/>
                      </a:endParaRPr>
                    </a:p>
                  </a:txBody>
                  <a:tcPr marL="91425" marR="91425" marT="34025" marB="34025"/>
                </a:tc>
                <a:extLst>
                  <a:ext uri="{0D108BD9-81ED-4DB2-BD59-A6C34878D82A}">
                    <a16:rowId xmlns:a16="http://schemas.microsoft.com/office/drawing/2014/main" val="10002"/>
                  </a:ext>
                </a:extLst>
              </a:tr>
              <a:tr h="358344">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dirty="0">
                          <a:sym typeface="Calibri"/>
                        </a:rPr>
                        <a:t>Nositelj aktivnosti:</a:t>
                      </a:r>
                      <a:endParaRPr lang="en" sz="1100" b="0" i="0" u="none" strike="noStrike" cap="none" baseline="0" dirty="0">
                        <a:solidFill>
                          <a:srgbClr val="000000"/>
                        </a:solidFill>
                        <a:latin typeface="Calibri"/>
                        <a:ea typeface="Calibri"/>
                        <a:cs typeface="Calibri"/>
                        <a:sym typeface="Calibri"/>
                      </a:endParaRPr>
                    </a:p>
                  </a:txBody>
                  <a:tcPr marL="91425" marR="91425" marT="34025" marB="34025"/>
                </a:tc>
                <a:tc>
                  <a:txBody>
                    <a:bodyPr/>
                    <a:lstStyle/>
                    <a:p>
                      <a:pPr marL="0" marR="0" lvl="0" indent="0" algn="l" rtl="0">
                        <a:lnSpc>
                          <a:spcPct val="100000"/>
                        </a:lnSpc>
                        <a:spcBef>
                          <a:spcPts val="0"/>
                        </a:spcBef>
                        <a:spcAft>
                          <a:spcPts val="0"/>
                        </a:spcAft>
                        <a:buFont typeface="Calibri"/>
                        <a:buNone/>
                      </a:pPr>
                      <a:r>
                        <a:rPr lang="en" sz="1100" u="none" strike="noStrike" cap="none" baseline="0" dirty="0">
                          <a:sym typeface="Calibri"/>
                        </a:rPr>
                        <a:t>Učitelji</a:t>
                      </a:r>
                      <a:r>
                        <a:rPr lang="hr-HR" sz="1100" u="none" strike="noStrike" cap="none" baseline="0" dirty="0"/>
                        <a:t>ce Valentina </a:t>
                      </a:r>
                      <a:r>
                        <a:rPr lang="hr-HR" sz="1100" u="none" strike="noStrike" cap="none" baseline="0" dirty="0" err="1"/>
                        <a:t>Lepan</a:t>
                      </a:r>
                      <a:r>
                        <a:rPr lang="hr-HR" sz="1100" u="none" strike="noStrike" cap="none" baseline="0" dirty="0"/>
                        <a:t>, Ksenija </a:t>
                      </a:r>
                      <a:r>
                        <a:rPr lang="hr-HR" sz="1100" u="none" strike="noStrike" cap="none" baseline="0" dirty="0" err="1"/>
                        <a:t>Bokulić</a:t>
                      </a:r>
                      <a:r>
                        <a:rPr lang="hr-HR" sz="1100" u="none" strike="noStrike" cap="none" baseline="0" dirty="0"/>
                        <a:t>, Neda </a:t>
                      </a:r>
                      <a:r>
                        <a:rPr lang="hr-HR" sz="1100" u="none" strike="noStrike" cap="none" baseline="0" dirty="0" err="1"/>
                        <a:t>Mujić</a:t>
                      </a:r>
                      <a:r>
                        <a:rPr lang="hr-HR" sz="1100" u="none" strike="noStrike" cap="none" baseline="0" dirty="0"/>
                        <a:t>, učenici </a:t>
                      </a:r>
                      <a:endParaRPr lang="hr-HR" sz="1100" u="none" strike="noStrike" cap="none" baseline="0" dirty="0">
                        <a:sym typeface="Calibri"/>
                      </a:endParaRPr>
                    </a:p>
                  </a:txBody>
                  <a:tcPr marL="91425" marR="91425" marT="34025" marB="34025"/>
                </a:tc>
                <a:extLst>
                  <a:ext uri="{0D108BD9-81ED-4DB2-BD59-A6C34878D82A}">
                    <a16:rowId xmlns:a16="http://schemas.microsoft.com/office/drawing/2014/main" val="10003"/>
                  </a:ext>
                </a:extLst>
              </a:tr>
              <a:tr h="333912">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Vremenik</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25" marR="91425" marT="34025" marB="34025"/>
                </a:tc>
                <a:tc>
                  <a:txBody>
                    <a:bodyPr/>
                    <a:lstStyle/>
                    <a:p>
                      <a:pPr marL="0" marR="0" lvl="0" indent="0" algn="l" rtl="0">
                        <a:lnSpc>
                          <a:spcPct val="100000"/>
                        </a:lnSpc>
                        <a:spcBef>
                          <a:spcPts val="0"/>
                        </a:spcBef>
                        <a:spcAft>
                          <a:spcPts val="0"/>
                        </a:spcAft>
                        <a:buFont typeface="Calibri"/>
                        <a:buNone/>
                      </a:pPr>
                      <a:r>
                        <a:rPr lang="hr-HR" sz="1100" u="none" strike="noStrike" cap="none" baseline="0" dirty="0"/>
                        <a:t>18.-22.10. 2021.</a:t>
                      </a:r>
                      <a:endParaRPr lang="en" sz="1100" b="0" i="0" u="none" strike="noStrike" cap="none" baseline="0" dirty="0">
                        <a:solidFill>
                          <a:srgbClr val="000000"/>
                        </a:solidFill>
                        <a:latin typeface="Calibri"/>
                        <a:ea typeface="Calibri"/>
                        <a:cs typeface="Calibri"/>
                        <a:sym typeface="Calibri"/>
                      </a:endParaRPr>
                    </a:p>
                  </a:txBody>
                  <a:tcPr marL="91425" marR="91425" marT="34025" marB="34025"/>
                </a:tc>
                <a:extLst>
                  <a:ext uri="{0D108BD9-81ED-4DB2-BD59-A6C34878D82A}">
                    <a16:rowId xmlns:a16="http://schemas.microsoft.com/office/drawing/2014/main" val="10004"/>
                  </a:ext>
                </a:extLst>
              </a:tr>
              <a:tr h="325768">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Troškovnik</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25" marR="91425" marT="34025" marB="34025"/>
                </a:tc>
                <a:tc>
                  <a:txBody>
                    <a:bodyPr/>
                    <a:lstStyle/>
                    <a:p>
                      <a:pPr marL="0" marR="0" lvl="0" indent="0" algn="l" rtl="0">
                        <a:lnSpc>
                          <a:spcPct val="100000"/>
                        </a:lnSpc>
                        <a:spcBef>
                          <a:spcPts val="0"/>
                        </a:spcBef>
                        <a:spcAft>
                          <a:spcPts val="0"/>
                        </a:spcAft>
                        <a:buFont typeface="Calibri"/>
                        <a:buNone/>
                      </a:pPr>
                      <a:r>
                        <a:rPr lang="en" sz="1100" u="none" strike="noStrike" cap="none" baseline="0" dirty="0"/>
                        <a:t>Voće, povrće, hamer papir, kolaž papir</a:t>
                      </a:r>
                      <a:endParaRPr lang="en" sz="1100" u="none" strike="noStrike" cap="none" baseline="0" dirty="0">
                        <a:sym typeface="Calibri"/>
                      </a:endParaRPr>
                    </a:p>
                  </a:txBody>
                  <a:tcPr marL="91425" marR="91425" marT="34025" marB="34025"/>
                </a:tc>
                <a:extLst>
                  <a:ext uri="{0D108BD9-81ED-4DB2-BD59-A6C34878D82A}">
                    <a16:rowId xmlns:a16="http://schemas.microsoft.com/office/drawing/2014/main" val="10005"/>
                  </a:ext>
                </a:extLst>
              </a:tr>
              <a:tr h="855141">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Način</a:t>
                      </a:r>
                      <a:r>
                        <a:rPr lang="en" sz="1100" u="none" strike="noStrike" cap="none" baseline="0">
                          <a:sym typeface="Calibri"/>
                        </a:rPr>
                        <a:t> </a:t>
                      </a:r>
                      <a:r>
                        <a:rPr lang="en" sz="1100" u="none" strike="noStrike" cap="none" baseline="0" err="1">
                          <a:sym typeface="Calibri"/>
                        </a:rPr>
                        <a:t>vrednovanja</a:t>
                      </a:r>
                      <a:r>
                        <a:rPr lang="en" sz="1100" u="none" strike="noStrike" cap="none" baseline="0">
                          <a:sym typeface="Calibri"/>
                        </a:rPr>
                        <a:t> </a:t>
                      </a:r>
                      <a:r>
                        <a:rPr lang="en" sz="1100" u="none" strike="noStrike" cap="none" baseline="0" err="1">
                          <a:sym typeface="Calibri"/>
                        </a:rPr>
                        <a:t>i</a:t>
                      </a:r>
                      <a:r>
                        <a:rPr lang="en" sz="1100" u="none" strike="noStrike" cap="none" baseline="0">
                          <a:sym typeface="Calibri"/>
                        </a:rPr>
                        <a:t> </a:t>
                      </a:r>
                      <a:r>
                        <a:rPr lang="en" sz="1100" u="none" strike="noStrike" cap="none" baseline="0" err="1">
                          <a:sym typeface="Calibri"/>
                        </a:rPr>
                        <a:t>korištenja</a:t>
                      </a:r>
                      <a:r>
                        <a:rPr lang="en" sz="1100" u="none" strike="noStrike" cap="none" baseline="0">
                          <a:sym typeface="Calibri"/>
                        </a:rPr>
                        <a:t> </a:t>
                      </a:r>
                      <a:r>
                        <a:rPr lang="en" sz="1100" u="none" strike="noStrike" cap="none" baseline="0" err="1">
                          <a:sym typeface="Calibri"/>
                        </a:rPr>
                        <a:t>rezultata</a:t>
                      </a:r>
                      <a:r>
                        <a:rPr lang="en" sz="1100" u="none" strike="noStrike" cap="none" baseline="0">
                          <a:sym typeface="Calibri"/>
                        </a:rPr>
                        <a:t> </a:t>
                      </a:r>
                      <a:r>
                        <a:rPr lang="en" sz="1100" u="none" strike="noStrike" cap="none" baseline="0" err="1">
                          <a:sym typeface="Calibri"/>
                        </a:rPr>
                        <a:t>vrednovanja</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25" marR="91425" marT="34025" marB="34025"/>
                </a:tc>
                <a:tc>
                  <a:txBody>
                    <a:bodyPr/>
                    <a:lstStyle/>
                    <a:p>
                      <a:pPr marL="0" marR="0" lvl="0" indent="0" algn="l" rtl="0">
                        <a:lnSpc>
                          <a:spcPct val="100000"/>
                        </a:lnSpc>
                        <a:spcBef>
                          <a:spcPts val="0"/>
                        </a:spcBef>
                        <a:spcAft>
                          <a:spcPts val="0"/>
                        </a:spcAft>
                        <a:buFont typeface="Calibri"/>
                        <a:buNone/>
                      </a:pPr>
                      <a:r>
                        <a:rPr lang="en" sz="1100" u="none" strike="noStrike" cap="none" baseline="0" dirty="0"/>
                        <a:t> Objavljivanje na web stranici škole, spremljene obroke ponuditi učenicima za vrijeme velikog odmora</a:t>
                      </a:r>
                      <a:endParaRPr lang="en" sz="1100" u="none" strike="noStrike" cap="none" baseline="0" dirty="0">
                        <a:sym typeface="Calibri"/>
                      </a:endParaRPr>
                    </a:p>
                    <a:p>
                      <a:pPr marL="0" marR="0" lvl="0" indent="0" algn="l" rtl="0">
                        <a:lnSpc>
                          <a:spcPct val="100000"/>
                        </a:lnSpc>
                        <a:spcBef>
                          <a:spcPts val="0"/>
                        </a:spcBef>
                        <a:spcAft>
                          <a:spcPts val="0"/>
                        </a:spcAft>
                        <a:buClr>
                          <a:srgbClr val="000000"/>
                        </a:buClr>
                        <a:buSzPct val="25000"/>
                        <a:buFont typeface="Calibri"/>
                        <a:buNone/>
                      </a:pPr>
                      <a:endParaRPr lang="en" sz="1100" b="0" i="0" u="none" strike="noStrike" cap="none" baseline="0" dirty="0">
                        <a:solidFill>
                          <a:srgbClr val="000000"/>
                        </a:solidFill>
                        <a:latin typeface="Calibri"/>
                        <a:ea typeface="Calibri"/>
                        <a:cs typeface="Calibri"/>
                        <a:sym typeface="Calibri"/>
                      </a:endParaRPr>
                    </a:p>
                  </a:txBody>
                  <a:tcPr marL="91425" marR="91425" marT="34025" marB="34025"/>
                </a:tc>
                <a:extLst>
                  <a:ext uri="{0D108BD9-81ED-4DB2-BD59-A6C34878D82A}">
                    <a16:rowId xmlns:a16="http://schemas.microsoft.com/office/drawing/2014/main" val="10006"/>
                  </a:ext>
                </a:extLst>
              </a:tr>
            </a:tbl>
          </a:graphicData>
        </a:graphic>
      </p:graphicFrame>
      <p:pic>
        <p:nvPicPr>
          <p:cNvPr id="11" name="Picture 11" descr="A variety of fresh fruit and vegetables&#10;&#10;Description generated with very high confidence">
            <a:extLst>
              <a:ext uri="{FF2B5EF4-FFF2-40B4-BE49-F238E27FC236}">
                <a16:creationId xmlns:a16="http://schemas.microsoft.com/office/drawing/2014/main" id="{BCFBB019-0E71-427C-8348-2D62B8A080E3}"/>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5877291" y="126381"/>
            <a:ext cx="3071684" cy="1665249"/>
          </a:xfrm>
          <a:prstGeom prst="rect">
            <a:avLst/>
          </a:prstGeom>
        </p:spPr>
      </p:pic>
    </p:spTree>
    <p:extLst>
      <p:ext uri="{BB962C8B-B14F-4D97-AF65-F5344CB8AC3E}">
        <p14:creationId xmlns:p14="http://schemas.microsoft.com/office/powerpoint/2010/main" val="1984429729"/>
      </p:ext>
    </p:extLst>
  </p:cSld>
  <p:clrMapOvr>
    <a:masterClrMapping/>
  </p:clrMapOvr>
  <p:transition spd="slow">
    <p:wipe/>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Shape 1101">
            <a:extLst>
              <a:ext uri="{FF2B5EF4-FFF2-40B4-BE49-F238E27FC236}">
                <a16:creationId xmlns:a16="http://schemas.microsoft.com/office/drawing/2014/main" id="{9A0E4589-742C-48B5-AD9F-E9347E85330E}"/>
              </a:ext>
            </a:extLst>
          </p:cNvPr>
          <p:cNvGraphicFramePr/>
          <p:nvPr>
            <p:extLst/>
          </p:nvPr>
        </p:nvGraphicFramePr>
        <p:xfrm>
          <a:off x="463923" y="900514"/>
          <a:ext cx="8457087" cy="4213310"/>
        </p:xfrm>
        <a:graphic>
          <a:graphicData uri="http://schemas.openxmlformats.org/drawingml/2006/table">
            <a:tbl>
              <a:tblPr>
                <a:tableStyleId>{0E3FDE45-AF77-4B5C-9715-49D594BDF05E}</a:tableStyleId>
              </a:tblPr>
              <a:tblGrid>
                <a:gridCol w="1553343">
                  <a:extLst>
                    <a:ext uri="{9D8B030D-6E8A-4147-A177-3AD203B41FA5}">
                      <a16:colId xmlns:a16="http://schemas.microsoft.com/office/drawing/2014/main" val="20000"/>
                    </a:ext>
                  </a:extLst>
                </a:gridCol>
                <a:gridCol w="6903744">
                  <a:extLst>
                    <a:ext uri="{9D8B030D-6E8A-4147-A177-3AD203B41FA5}">
                      <a16:colId xmlns:a16="http://schemas.microsoft.com/office/drawing/2014/main" val="20001"/>
                    </a:ext>
                  </a:extLst>
                </a:gridCol>
              </a:tblGrid>
              <a:tr h="765068">
                <a:tc>
                  <a:txBody>
                    <a:bodyPr/>
                    <a:lstStyle/>
                    <a:p>
                      <a:pPr marL="0" marR="0" lvl="0" indent="0" algn="l" rtl="0">
                        <a:lnSpc>
                          <a:spcPct val="100000"/>
                        </a:lnSpc>
                        <a:spcBef>
                          <a:spcPts val="0"/>
                        </a:spcBef>
                        <a:spcAft>
                          <a:spcPts val="0"/>
                        </a:spcAft>
                        <a:buClr>
                          <a:srgbClr val="000000"/>
                        </a:buClr>
                        <a:buSzPct val="25000"/>
                        <a:buFont typeface="Calibri"/>
                        <a:buNone/>
                      </a:pPr>
                      <a:r>
                        <a:rPr lang="hr-HR" sz="1000" u="none" strike="noStrike" cap="none" baseline="0" dirty="0">
                          <a:sym typeface="Calibri"/>
                        </a:rPr>
                        <a:t>Ishodi</a:t>
                      </a:r>
                      <a:r>
                        <a:rPr lang="en" sz="1000" u="none" strike="noStrike" cap="none" baseline="0" dirty="0">
                          <a:sym typeface="Calibri"/>
                        </a:rPr>
                        <a:t>:</a:t>
                      </a:r>
                      <a:endParaRPr lang="en" sz="1000" b="0" i="0" u="none" strike="noStrike" cap="none" baseline="0" dirty="0">
                        <a:solidFill>
                          <a:srgbClr val="000000"/>
                        </a:solidFill>
                        <a:latin typeface="Calibri"/>
                        <a:ea typeface="Calibri"/>
                        <a:cs typeface="Calibri"/>
                        <a:sym typeface="Calibri"/>
                      </a:endParaRPr>
                    </a:p>
                  </a:txBody>
                  <a:tcPr marL="91425" marR="91425" marT="32325" marB="32325"/>
                </a:tc>
                <a:tc>
                  <a:txBody>
                    <a:bodyPr/>
                    <a:lstStyle/>
                    <a:p>
                      <a:pPr marL="0" marR="0" lvl="0" indent="0" algn="l">
                        <a:lnSpc>
                          <a:spcPct val="100000"/>
                        </a:lnSpc>
                        <a:spcBef>
                          <a:spcPts val="0"/>
                        </a:spcBef>
                        <a:spcAft>
                          <a:spcPts val="0"/>
                        </a:spcAft>
                        <a:buNone/>
                      </a:pPr>
                      <a:r>
                        <a:rPr lang="hr-HR" sz="1000" b="0" i="0" u="none" strike="noStrike" cap="none" baseline="0" noProof="0" dirty="0">
                          <a:latin typeface="Calibri"/>
                        </a:rPr>
                        <a:t>Učenici će:</a:t>
                      </a:r>
                    </a:p>
                    <a:p>
                      <a:pPr marL="0" marR="0" lvl="0" indent="0" algn="l">
                        <a:lnSpc>
                          <a:spcPct val="100000"/>
                        </a:lnSpc>
                        <a:spcBef>
                          <a:spcPts val="0"/>
                        </a:spcBef>
                        <a:spcAft>
                          <a:spcPts val="0"/>
                        </a:spcAft>
                        <a:buNone/>
                      </a:pPr>
                      <a:r>
                        <a:rPr lang="hr-HR" sz="1000" b="0" i="0" u="none" strike="noStrike" cap="none" baseline="0" noProof="0" dirty="0">
                          <a:latin typeface="Calibri"/>
                        </a:rPr>
                        <a:t>- razvijati interes za informatiku i matematiku</a:t>
                      </a:r>
                      <a:endParaRPr lang="en-US" sz="1000" b="0" i="0" u="none" strike="noStrike" cap="none" baseline="0" noProof="0" dirty="0">
                        <a:latin typeface="Calibri"/>
                      </a:endParaRPr>
                    </a:p>
                    <a:p>
                      <a:pPr marL="0" marR="0" lvl="0" indent="0" algn="l">
                        <a:lnSpc>
                          <a:spcPct val="100000"/>
                        </a:lnSpc>
                        <a:spcBef>
                          <a:spcPts val="0"/>
                        </a:spcBef>
                        <a:spcAft>
                          <a:spcPts val="0"/>
                        </a:spcAft>
                        <a:buNone/>
                      </a:pPr>
                      <a:r>
                        <a:rPr lang="hr-HR" sz="1000" b="0" i="0" u="none" strike="noStrike" cap="none" baseline="0" noProof="0" dirty="0">
                          <a:latin typeface="Calibri"/>
                        </a:rPr>
                        <a:t>- razvijati natjecateljski duh</a:t>
                      </a:r>
                      <a:endParaRPr lang="en-US" sz="1000" b="0" i="0" u="none" strike="noStrike" cap="none" baseline="0" noProof="0" dirty="0">
                        <a:latin typeface="Calibri"/>
                      </a:endParaRPr>
                    </a:p>
                    <a:p>
                      <a:pPr marL="0" marR="0" lvl="0" indent="0" algn="l">
                        <a:lnSpc>
                          <a:spcPct val="100000"/>
                        </a:lnSpc>
                        <a:spcBef>
                          <a:spcPts val="0"/>
                        </a:spcBef>
                        <a:spcAft>
                          <a:spcPts val="0"/>
                        </a:spcAft>
                        <a:buNone/>
                      </a:pPr>
                      <a:r>
                        <a:rPr lang="hr-HR" sz="1000" b="0" i="0" u="none" strike="noStrike" cap="none" baseline="0" noProof="0" dirty="0">
                          <a:latin typeface="Calibri"/>
                        </a:rPr>
                        <a:t>- razvijati sposobnost rješavanja logičkih i problemskih zadataka</a:t>
                      </a:r>
                    </a:p>
                    <a:p>
                      <a:pPr marL="0" marR="0" lvl="0" indent="0" algn="l">
                        <a:lnSpc>
                          <a:spcPct val="100000"/>
                        </a:lnSpc>
                        <a:spcBef>
                          <a:spcPts val="0"/>
                        </a:spcBef>
                        <a:spcAft>
                          <a:spcPts val="0"/>
                        </a:spcAft>
                        <a:buNone/>
                      </a:pPr>
                      <a:endParaRPr lang="hr-HR" sz="1000" b="0" i="0" u="none" strike="noStrike" cap="none" baseline="0" noProof="0" dirty="0">
                        <a:latin typeface="Calibri"/>
                      </a:endParaRPr>
                    </a:p>
                  </a:txBody>
                  <a:tcPr marL="91425" marR="91425" marT="32325" marB="32325"/>
                </a:tc>
                <a:extLst>
                  <a:ext uri="{0D108BD9-81ED-4DB2-BD59-A6C34878D82A}">
                    <a16:rowId xmlns:a16="http://schemas.microsoft.com/office/drawing/2014/main" val="10000"/>
                  </a:ext>
                </a:extLst>
              </a:tr>
              <a:tr h="624022">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Namjena</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25" marR="91425" marT="32325" marB="32325"/>
                </a:tc>
                <a:tc>
                  <a:txBody>
                    <a:bodyPr/>
                    <a:lstStyle/>
                    <a:p>
                      <a:pPr marL="0" marR="0" lvl="0" indent="0" algn="l" rtl="0">
                        <a:lnSpc>
                          <a:spcPct val="100000"/>
                        </a:lnSpc>
                        <a:spcBef>
                          <a:spcPts val="0"/>
                        </a:spcBef>
                        <a:spcAft>
                          <a:spcPts val="0"/>
                        </a:spcAft>
                        <a:buFont typeface="Calibri"/>
                        <a:buNone/>
                      </a:pPr>
                      <a:r>
                        <a:rPr lang="hr-HR" sz="1000" u="none" strike="noStrike" cap="none" baseline="0" dirty="0"/>
                        <a:t>Razvijati logičko i računalno razmišljanje. </a:t>
                      </a:r>
                    </a:p>
                    <a:p>
                      <a:pPr marL="0" marR="0" lvl="0" indent="0" algn="l">
                        <a:lnSpc>
                          <a:spcPct val="100000"/>
                        </a:lnSpc>
                        <a:spcBef>
                          <a:spcPts val="0"/>
                        </a:spcBef>
                        <a:spcAft>
                          <a:spcPts val="0"/>
                        </a:spcAft>
                        <a:buFont typeface="Calibri"/>
                        <a:buNone/>
                      </a:pPr>
                      <a:r>
                        <a:rPr lang="hr-HR" sz="1000" u="none" strike="noStrike" cap="none" baseline="0" dirty="0"/>
                        <a:t>Naučiti postupak rješavanja problema. </a:t>
                      </a:r>
                    </a:p>
                    <a:p>
                      <a:pPr marL="0" marR="0" lvl="0" indent="0" algn="l">
                        <a:lnSpc>
                          <a:spcPct val="100000"/>
                        </a:lnSpc>
                        <a:spcBef>
                          <a:spcPts val="0"/>
                        </a:spcBef>
                        <a:spcAft>
                          <a:spcPts val="0"/>
                        </a:spcAft>
                        <a:buFont typeface="Calibri"/>
                        <a:buNone/>
                      </a:pPr>
                      <a:r>
                        <a:rPr lang="hr-HR" sz="1000" u="none" strike="noStrike" cap="none" baseline="0" dirty="0"/>
                        <a:t>Poticanje natjecateljskog duha.</a:t>
                      </a:r>
                      <a:endParaRPr lang="hr-HR" sz="1000" u="none" strike="noStrike" cap="none" baseline="0" dirty="0">
                        <a:sym typeface="Calibri"/>
                      </a:endParaRPr>
                    </a:p>
                    <a:p>
                      <a:pPr marL="0" marR="0" lvl="0" indent="0" algn="l">
                        <a:lnSpc>
                          <a:spcPct val="100000"/>
                        </a:lnSpc>
                        <a:spcBef>
                          <a:spcPts val="0"/>
                        </a:spcBef>
                        <a:spcAft>
                          <a:spcPts val="0"/>
                        </a:spcAft>
                        <a:buFont typeface="Calibri"/>
                        <a:buNone/>
                      </a:pPr>
                      <a:endParaRPr lang="hr-HR" sz="1000" u="none" strike="noStrike" cap="none" baseline="0" dirty="0"/>
                    </a:p>
                  </a:txBody>
                  <a:tcPr marL="91425" marR="91425" marT="32325" marB="32325"/>
                </a:tc>
                <a:extLst>
                  <a:ext uri="{0D108BD9-81ED-4DB2-BD59-A6C34878D82A}">
                    <a16:rowId xmlns:a16="http://schemas.microsoft.com/office/drawing/2014/main" val="10001"/>
                  </a:ext>
                </a:extLst>
              </a:tr>
              <a:tr h="387256">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Način</a:t>
                      </a:r>
                      <a:r>
                        <a:rPr lang="en" sz="1000" u="none" strike="noStrike" cap="none" baseline="0">
                          <a:sym typeface="Calibri"/>
                        </a:rPr>
                        <a:t> </a:t>
                      </a:r>
                      <a:r>
                        <a:rPr lang="en" sz="1000" u="none" strike="noStrike" cap="none" baseline="0" err="1">
                          <a:sym typeface="Calibri"/>
                        </a:rPr>
                        <a:t>realizacije</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25" marR="91425" marT="32325" marB="32325"/>
                </a:tc>
                <a:tc>
                  <a:txBody>
                    <a:bodyPr/>
                    <a:lstStyle/>
                    <a:p>
                      <a:pPr marL="0" marR="0" lvl="0" indent="0" algn="l">
                        <a:lnSpc>
                          <a:spcPct val="100000"/>
                        </a:lnSpc>
                        <a:spcBef>
                          <a:spcPts val="0"/>
                        </a:spcBef>
                        <a:spcAft>
                          <a:spcPts val="0"/>
                        </a:spcAft>
                        <a:buNone/>
                      </a:pPr>
                      <a:r>
                        <a:rPr lang="hr-HR" sz="1000" dirty="0"/>
                        <a:t>Nositelj i organizator natjecanja je Hrvatska MENSA uz podršku Agencije za odgoj i obrazovanje te uz financijsku potporu sponzora i EU projekata. Svaki natjecatelj sudjeluje u pojedinačnom i ekipnom dijelu natjecanja. Ekipa broji četiri člana i formira se na regionalnom natjecanju ( razredna nastava 3 člana ), a bodovi pojedinačnog natjecanja svakog člana ekipe zbraja se uz bodove ekipnog zadatka u ukupne bodove ekipe. Zadnji ekipni zadatak rješavaju svi članovi iste ekipe zajedno.</a:t>
                      </a:r>
                      <a:endParaRPr lang="hr-HR" sz="1000" u="none" strike="noStrike" cap="none" baseline="0" dirty="0"/>
                    </a:p>
                  </a:txBody>
                  <a:tcPr marL="91425" marR="91425" marT="32325" marB="32325"/>
                </a:tc>
                <a:extLst>
                  <a:ext uri="{0D108BD9-81ED-4DB2-BD59-A6C34878D82A}">
                    <a16:rowId xmlns:a16="http://schemas.microsoft.com/office/drawing/2014/main" val="10002"/>
                  </a:ext>
                </a:extLst>
              </a:tr>
              <a:tr h="332951">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Nositelj</a:t>
                      </a:r>
                      <a:r>
                        <a:rPr lang="en" sz="1000" u="none" strike="noStrike" cap="none" baseline="0">
                          <a:sym typeface="Calibri"/>
                        </a:rPr>
                        <a:t> </a:t>
                      </a:r>
                      <a:r>
                        <a:rPr lang="en" sz="1000" u="none" strike="noStrike" cap="none" baseline="0" err="1">
                          <a:sym typeface="Calibri"/>
                        </a:rPr>
                        <a:t>aktivnosti</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25" marR="91425" marT="32325" marB="32325"/>
                </a:tc>
                <a:tc>
                  <a:txBody>
                    <a:bodyPr/>
                    <a:lstStyle/>
                    <a:p>
                      <a:pPr marL="0" marR="0" lvl="0" indent="0" algn="l" rtl="0">
                        <a:lnSpc>
                          <a:spcPct val="100000"/>
                        </a:lnSpc>
                        <a:spcBef>
                          <a:spcPts val="0"/>
                        </a:spcBef>
                        <a:spcAft>
                          <a:spcPts val="0"/>
                        </a:spcAft>
                        <a:buFont typeface="Calibri"/>
                        <a:buNone/>
                      </a:pPr>
                      <a:r>
                        <a:rPr lang="hr-HR" sz="1000" u="none" strike="noStrike" cap="none" baseline="0" dirty="0"/>
                        <a:t>Karolina Klarić </a:t>
                      </a:r>
                      <a:r>
                        <a:rPr lang="hr-HR" sz="1000" u="none" strike="noStrike" cap="none" baseline="0" dirty="0" err="1"/>
                        <a:t>Crljenković</a:t>
                      </a:r>
                      <a:endParaRPr lang="hr-HR" sz="1000" u="none" strike="noStrike" cap="none" baseline="0" dirty="0">
                        <a:sym typeface="Calibri"/>
                      </a:endParaRPr>
                    </a:p>
                  </a:txBody>
                  <a:tcPr marL="91425" marR="91425" marT="32325" marB="32325"/>
                </a:tc>
                <a:extLst>
                  <a:ext uri="{0D108BD9-81ED-4DB2-BD59-A6C34878D82A}">
                    <a16:rowId xmlns:a16="http://schemas.microsoft.com/office/drawing/2014/main" val="10003"/>
                  </a:ext>
                </a:extLst>
              </a:tr>
              <a:tr h="332951">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Vremenik</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25" marR="91425" marT="32325" marB="32325"/>
                </a:tc>
                <a:tc>
                  <a:txBody>
                    <a:bodyPr/>
                    <a:lstStyle/>
                    <a:p>
                      <a:pPr marL="0" marR="0" lvl="0" indent="0" algn="l" rtl="0">
                        <a:lnSpc>
                          <a:spcPct val="100000"/>
                        </a:lnSpc>
                        <a:spcBef>
                          <a:spcPts val="0"/>
                        </a:spcBef>
                        <a:spcAft>
                          <a:spcPts val="0"/>
                        </a:spcAft>
                        <a:buFont typeface="Calibri"/>
                        <a:buNone/>
                      </a:pPr>
                      <a:r>
                        <a:rPr lang="hr-HR" sz="1050" dirty="0">
                          <a:solidFill>
                            <a:schemeClr val="tx1"/>
                          </a:solidFill>
                        </a:rPr>
                        <a:t>Školsko natjecanje  održat će se 28. listopada 2021. u 11.00 sati.</a:t>
                      </a:r>
                    </a:p>
                    <a:p>
                      <a:pPr marL="0" marR="0" lvl="0" indent="0" algn="l" rtl="0">
                        <a:lnSpc>
                          <a:spcPct val="100000"/>
                        </a:lnSpc>
                        <a:spcBef>
                          <a:spcPts val="0"/>
                        </a:spcBef>
                        <a:spcAft>
                          <a:spcPts val="0"/>
                        </a:spcAft>
                        <a:buFont typeface="Calibri"/>
                        <a:buNone/>
                      </a:pPr>
                      <a:r>
                        <a:rPr lang="hr-HR" sz="1050" dirty="0">
                          <a:solidFill>
                            <a:schemeClr val="tx1"/>
                          </a:solidFill>
                        </a:rPr>
                        <a:t>Regionalno natjecanje održavat će se 13. studenog 2021. u 11.00 sati.</a:t>
                      </a:r>
                    </a:p>
                    <a:p>
                      <a:pPr marL="0" marR="0" lvl="0" indent="0" algn="l" rtl="0">
                        <a:lnSpc>
                          <a:spcPct val="100000"/>
                        </a:lnSpc>
                        <a:spcBef>
                          <a:spcPts val="0"/>
                        </a:spcBef>
                        <a:spcAft>
                          <a:spcPts val="0"/>
                        </a:spcAft>
                        <a:buFont typeface="Calibri"/>
                        <a:buNone/>
                      </a:pPr>
                      <a:r>
                        <a:rPr lang="hr-HR" sz="1050" dirty="0">
                          <a:solidFill>
                            <a:schemeClr val="tx1"/>
                          </a:solidFill>
                        </a:rPr>
                        <a:t>Državno natjecanje  održat će se 4. prosinca 2021. u 9.00 sati.</a:t>
                      </a:r>
                      <a:endParaRPr lang="hr-HR" sz="1050" dirty="0">
                        <a:solidFill>
                          <a:schemeClr val="tx1"/>
                        </a:solidFill>
                        <a:sym typeface="Calibri"/>
                      </a:endParaRPr>
                    </a:p>
                  </a:txBody>
                  <a:tcPr marL="91425" marR="91425" marT="32325" marB="32325"/>
                </a:tc>
                <a:extLst>
                  <a:ext uri="{0D108BD9-81ED-4DB2-BD59-A6C34878D82A}">
                    <a16:rowId xmlns:a16="http://schemas.microsoft.com/office/drawing/2014/main" val="10004"/>
                  </a:ext>
                </a:extLst>
              </a:tr>
              <a:tr h="333849">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Troškovnik</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25" marR="91425" marT="32325" marB="32325"/>
                </a:tc>
                <a:tc>
                  <a:txBody>
                    <a:bodyPr/>
                    <a:lstStyle/>
                    <a:p>
                      <a:pPr marL="0" marR="0" lvl="0" indent="0" algn="l" rtl="0">
                        <a:lnSpc>
                          <a:spcPct val="100000"/>
                        </a:lnSpc>
                        <a:spcBef>
                          <a:spcPts val="0"/>
                        </a:spcBef>
                        <a:spcAft>
                          <a:spcPts val="0"/>
                        </a:spcAft>
                        <a:buClr>
                          <a:srgbClr val="000000"/>
                        </a:buClr>
                        <a:buSzPct val="25000"/>
                        <a:buFont typeface="Calibri"/>
                        <a:buNone/>
                      </a:pPr>
                      <a:r>
                        <a:rPr lang="hr-HR" sz="1000" u="none" strike="noStrike" cap="none" baseline="0" dirty="0">
                          <a:sym typeface="Calibri"/>
                        </a:rPr>
                        <a:t>Troškovi prijevoza na regionalno (Osijek) i državno natjecanje (Vodice).</a:t>
                      </a:r>
                      <a:endParaRPr lang="en" sz="1000" b="0" i="0" u="none" strike="noStrike" cap="none" baseline="0" dirty="0">
                        <a:solidFill>
                          <a:srgbClr val="000000"/>
                        </a:solidFill>
                        <a:latin typeface="Calibri"/>
                        <a:ea typeface="Calibri"/>
                        <a:cs typeface="Calibri"/>
                        <a:sym typeface="Calibri"/>
                      </a:endParaRPr>
                    </a:p>
                  </a:txBody>
                  <a:tcPr marL="91425" marR="91425" marT="32325" marB="32325"/>
                </a:tc>
                <a:extLst>
                  <a:ext uri="{0D108BD9-81ED-4DB2-BD59-A6C34878D82A}">
                    <a16:rowId xmlns:a16="http://schemas.microsoft.com/office/drawing/2014/main" val="10005"/>
                  </a:ext>
                </a:extLst>
              </a:tr>
              <a:tr h="709534">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Način</a:t>
                      </a:r>
                      <a:r>
                        <a:rPr lang="en" sz="1000" u="none" strike="noStrike" cap="none" baseline="0">
                          <a:sym typeface="Calibri"/>
                        </a:rPr>
                        <a:t> </a:t>
                      </a:r>
                      <a:r>
                        <a:rPr lang="en" sz="1000" u="none" strike="noStrike" cap="none" baseline="0" err="1">
                          <a:sym typeface="Calibri"/>
                        </a:rPr>
                        <a:t>vrednovanja</a:t>
                      </a:r>
                      <a:r>
                        <a:rPr lang="en" sz="1000" u="none" strike="noStrike" cap="none" baseline="0">
                          <a:sym typeface="Calibri"/>
                        </a:rPr>
                        <a:t> </a:t>
                      </a:r>
                      <a:r>
                        <a:rPr lang="en" sz="1000" u="none" strike="noStrike" cap="none" baseline="0" err="1">
                          <a:sym typeface="Calibri"/>
                        </a:rPr>
                        <a:t>i</a:t>
                      </a:r>
                      <a:r>
                        <a:rPr lang="en" sz="1000" u="none" strike="noStrike" cap="none" baseline="0">
                          <a:sym typeface="Calibri"/>
                        </a:rPr>
                        <a:t> </a:t>
                      </a:r>
                      <a:r>
                        <a:rPr lang="en" sz="1000" u="none" strike="noStrike" cap="none" baseline="0" err="1">
                          <a:sym typeface="Calibri"/>
                        </a:rPr>
                        <a:t>korištenja</a:t>
                      </a:r>
                      <a:r>
                        <a:rPr lang="en" sz="1000" u="none" strike="noStrike" cap="none" baseline="0">
                          <a:sym typeface="Calibri"/>
                        </a:rPr>
                        <a:t> </a:t>
                      </a:r>
                      <a:r>
                        <a:rPr lang="en" sz="1000" u="none" strike="noStrike" cap="none" baseline="0" err="1">
                          <a:sym typeface="Calibri"/>
                        </a:rPr>
                        <a:t>rezultata</a:t>
                      </a:r>
                      <a:r>
                        <a:rPr lang="en" sz="1000" u="none" strike="noStrike" cap="none" baseline="0">
                          <a:sym typeface="Calibri"/>
                        </a:rPr>
                        <a:t> </a:t>
                      </a:r>
                      <a:r>
                        <a:rPr lang="en" sz="1000" u="none" strike="noStrike" cap="none" baseline="0" err="1">
                          <a:sym typeface="Calibri"/>
                        </a:rPr>
                        <a:t>vrednovanja</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25" marR="91425" marT="32325" marB="32325"/>
                </a:tc>
                <a:tc>
                  <a:txBody>
                    <a:bodyPr/>
                    <a:lstStyle/>
                    <a:p>
                      <a:pPr marL="0" marR="0" lvl="0" indent="0" algn="l">
                        <a:lnSpc>
                          <a:spcPct val="100000"/>
                        </a:lnSpc>
                        <a:spcBef>
                          <a:spcPts val="0"/>
                        </a:spcBef>
                        <a:spcAft>
                          <a:spcPts val="0"/>
                        </a:spcAft>
                        <a:buNone/>
                      </a:pPr>
                      <a:r>
                        <a:rPr lang="hr-HR" sz="1000" dirty="0"/>
                        <a:t>Najbolje natjecatelje očekuju nagrade: medalje, diplome, knjige, besplatna MENSA testiranja (za starije učenike), logičke slagalice, pretplate na enigmatski list LOGO te mogućnost odlaska na Svjetsko prvenstvo u </a:t>
                      </a:r>
                      <a:r>
                        <a:rPr lang="hr-HR" sz="1000" dirty="0" err="1"/>
                        <a:t>Sudoku</a:t>
                      </a:r>
                      <a:r>
                        <a:rPr lang="hr-HR" sz="1000" dirty="0"/>
                        <a:t> (WSC) 2022. godine (natjecatelji s najviše bodova na državnom natjecanju). Hrvatska MENSA bi posebno pripremala natjecatelje s najviše osvojenih bodova (odabir će biti za osnovnu i srednju školu zajedno) kako bi ušli u uži odabir za juniorsku </a:t>
                      </a:r>
                      <a:r>
                        <a:rPr lang="hr-HR" sz="1000" dirty="0" err="1"/>
                        <a:t>Sudoku</a:t>
                      </a:r>
                      <a:r>
                        <a:rPr lang="hr-HR" sz="1000" dirty="0"/>
                        <a:t> ekipu Hrvatske – do 18 godina.</a:t>
                      </a:r>
                    </a:p>
                    <a:p>
                      <a:pPr marL="0" marR="0" lvl="0" indent="0" algn="l">
                        <a:lnSpc>
                          <a:spcPct val="100000"/>
                        </a:lnSpc>
                        <a:spcBef>
                          <a:spcPts val="0"/>
                        </a:spcBef>
                        <a:spcAft>
                          <a:spcPts val="0"/>
                        </a:spcAft>
                        <a:buNone/>
                      </a:pPr>
                      <a:r>
                        <a:rPr lang="en" sz="1000" noProof="0" dirty="0"/>
                        <a:t>Objava na web-stranici škole.</a:t>
                      </a:r>
                    </a:p>
                  </a:txBody>
                  <a:tcPr marL="91425" marR="91425" marT="32325" marB="32325"/>
                </a:tc>
                <a:extLst>
                  <a:ext uri="{0D108BD9-81ED-4DB2-BD59-A6C34878D82A}">
                    <a16:rowId xmlns:a16="http://schemas.microsoft.com/office/drawing/2014/main" val="10006"/>
                  </a:ext>
                </a:extLst>
              </a:tr>
            </a:tbl>
          </a:graphicData>
        </a:graphic>
      </p:graphicFrame>
      <p:sp>
        <p:nvSpPr>
          <p:cNvPr id="8" name="Shape 1102">
            <a:extLst>
              <a:ext uri="{FF2B5EF4-FFF2-40B4-BE49-F238E27FC236}">
                <a16:creationId xmlns:a16="http://schemas.microsoft.com/office/drawing/2014/main" id="{5A59A374-B817-4458-B27E-629259B98AA3}"/>
              </a:ext>
            </a:extLst>
          </p:cNvPr>
          <p:cNvSpPr txBox="1"/>
          <p:nvPr/>
        </p:nvSpPr>
        <p:spPr>
          <a:xfrm>
            <a:off x="63500" y="-470296"/>
            <a:ext cx="1247774" cy="97155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Arial"/>
              <a:ea typeface="Arial"/>
              <a:cs typeface="Arial"/>
              <a:sym typeface="Arial"/>
            </a:endParaRPr>
          </a:p>
        </p:txBody>
      </p:sp>
      <p:sp>
        <p:nvSpPr>
          <p:cNvPr id="9" name="Shape 1103">
            <a:extLst>
              <a:ext uri="{FF2B5EF4-FFF2-40B4-BE49-F238E27FC236}">
                <a16:creationId xmlns:a16="http://schemas.microsoft.com/office/drawing/2014/main" id="{9FB5E273-C405-472F-9223-E4F06D9AA5CB}"/>
              </a:ext>
            </a:extLst>
          </p:cNvPr>
          <p:cNvSpPr txBox="1"/>
          <p:nvPr/>
        </p:nvSpPr>
        <p:spPr>
          <a:xfrm>
            <a:off x="215900" y="-355996"/>
            <a:ext cx="1247774" cy="97155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Arial"/>
              <a:ea typeface="Arial"/>
              <a:cs typeface="Arial"/>
              <a:sym typeface="Arial"/>
            </a:endParaRPr>
          </a:p>
        </p:txBody>
      </p:sp>
      <p:sp>
        <p:nvSpPr>
          <p:cNvPr id="12" name="Shape 1104">
            <a:extLst>
              <a:ext uri="{FF2B5EF4-FFF2-40B4-BE49-F238E27FC236}">
                <a16:creationId xmlns:a16="http://schemas.microsoft.com/office/drawing/2014/main" id="{ED65E6C0-49D5-48B7-B214-5C608D15E548}"/>
              </a:ext>
            </a:extLst>
          </p:cNvPr>
          <p:cNvSpPr txBox="1"/>
          <p:nvPr/>
        </p:nvSpPr>
        <p:spPr>
          <a:xfrm>
            <a:off x="368300" y="-241696"/>
            <a:ext cx="1247774" cy="97155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Arial"/>
              <a:ea typeface="Arial"/>
              <a:cs typeface="Arial"/>
              <a:sym typeface="Arial"/>
            </a:endParaRPr>
          </a:p>
        </p:txBody>
      </p:sp>
      <p:sp>
        <p:nvSpPr>
          <p:cNvPr id="13" name="Shape 1105">
            <a:extLst>
              <a:ext uri="{FF2B5EF4-FFF2-40B4-BE49-F238E27FC236}">
                <a16:creationId xmlns:a16="http://schemas.microsoft.com/office/drawing/2014/main" id="{47D68B43-ED5A-4DAE-B285-01149ACECF38}"/>
              </a:ext>
            </a:extLst>
          </p:cNvPr>
          <p:cNvSpPr txBox="1"/>
          <p:nvPr/>
        </p:nvSpPr>
        <p:spPr>
          <a:xfrm>
            <a:off x="520700" y="-127396"/>
            <a:ext cx="1247774" cy="97155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Arial"/>
              <a:ea typeface="Arial"/>
              <a:cs typeface="Arial"/>
              <a:sym typeface="Arial"/>
            </a:endParaRPr>
          </a:p>
        </p:txBody>
      </p:sp>
      <p:sp>
        <p:nvSpPr>
          <p:cNvPr id="14" name="Title 1">
            <a:extLst>
              <a:ext uri="{FF2B5EF4-FFF2-40B4-BE49-F238E27FC236}">
                <a16:creationId xmlns:a16="http://schemas.microsoft.com/office/drawing/2014/main" id="{3CFE90EE-8D3E-4005-9D37-71E3685773B8}"/>
              </a:ext>
            </a:extLst>
          </p:cNvPr>
          <p:cNvSpPr>
            <a:spLocks noGrp="1"/>
          </p:cNvSpPr>
          <p:nvPr>
            <p:ph type="title"/>
          </p:nvPr>
        </p:nvSpPr>
        <p:spPr>
          <a:xfrm>
            <a:off x="767220" y="445162"/>
            <a:ext cx="7609560" cy="740044"/>
          </a:xfrm>
        </p:spPr>
        <p:txBody>
          <a:bodyPr>
            <a:normAutofit fontScale="90000"/>
            <a:scene3d>
              <a:camera prst="orthographicFront"/>
              <a:lightRig rig="soft" dir="t">
                <a:rot lat="0" lon="0" rev="15600000"/>
              </a:lightRig>
            </a:scene3d>
            <a:sp3d extrusionH="57150" prstMaterial="softEdge">
              <a:bevelT w="25400" h="38100"/>
            </a:sp3d>
          </a:bodyPr>
          <a:lstStyle/>
          <a:p>
            <a:r>
              <a:rPr lang="hr-HR" dirty="0">
                <a:effectLst>
                  <a:outerShdw blurRad="38100" dist="38100" dir="2700000" algn="tl">
                    <a:srgbClr val="000000">
                      <a:alpha val="43137"/>
                    </a:srgbClr>
                  </a:outerShdw>
                </a:effectLst>
                <a:latin typeface="+mn-lt"/>
                <a:cs typeface="Calibri Light"/>
              </a:rPr>
              <a:t>Natjecanje u rješavanju SUDOKU zadataka</a:t>
            </a:r>
            <a:br>
              <a:rPr lang="hr-HR" dirty="0">
                <a:effectLst>
                  <a:outerShdw blurRad="38100" dist="38100" dir="2700000" algn="tl">
                    <a:srgbClr val="000000">
                      <a:alpha val="43137"/>
                    </a:srgbClr>
                  </a:outerShdw>
                </a:effectLst>
                <a:latin typeface="+mn-lt"/>
                <a:cs typeface="Calibri Light"/>
              </a:rPr>
            </a:br>
            <a:endParaRPr lang="hr-HR" dirty="0">
              <a:solidFill>
                <a:srgbClr val="FFC000"/>
              </a:solidFill>
              <a:effectLst>
                <a:outerShdw blurRad="38100" dist="38100" dir="2700000" algn="tl">
                  <a:srgbClr val="000000">
                    <a:alpha val="43137"/>
                  </a:srgbClr>
                </a:outerShdw>
              </a:effectLst>
              <a:latin typeface="+mn-lt"/>
              <a:cs typeface="Calibri Light"/>
            </a:endParaRPr>
          </a:p>
        </p:txBody>
      </p:sp>
      <p:pic>
        <p:nvPicPr>
          <p:cNvPr id="15" name="Picture 2" descr="Sudoku – Wikipedija">
            <a:extLst>
              <a:ext uri="{FF2B5EF4-FFF2-40B4-BE49-F238E27FC236}">
                <a16:creationId xmlns:a16="http://schemas.microsoft.com/office/drawing/2014/main" id="{8EF47430-346E-4A63-A9D6-F10B0A9EC3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9178" y="900514"/>
            <a:ext cx="1435122" cy="14351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7240585"/>
      </p:ext>
    </p:extLst>
  </p:cSld>
  <p:clrMapOvr>
    <a:masterClrMapping/>
  </p:clrMapOvr>
  <p:transition spd="slow">
    <p:wipe/>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Shape 1101">
            <a:extLst>
              <a:ext uri="{FF2B5EF4-FFF2-40B4-BE49-F238E27FC236}">
                <a16:creationId xmlns:a16="http://schemas.microsoft.com/office/drawing/2014/main" id="{AF2D7552-CDEA-4F5E-96F9-E4FA645CA10C}"/>
              </a:ext>
            </a:extLst>
          </p:cNvPr>
          <p:cNvGraphicFramePr/>
          <p:nvPr>
            <p:extLst/>
          </p:nvPr>
        </p:nvGraphicFramePr>
        <p:xfrm>
          <a:off x="463923" y="900514"/>
          <a:ext cx="8457087" cy="3597441"/>
        </p:xfrm>
        <a:graphic>
          <a:graphicData uri="http://schemas.openxmlformats.org/drawingml/2006/table">
            <a:tbl>
              <a:tblPr>
                <a:tableStyleId>{0E3FDE45-AF77-4B5C-9715-49D594BDF05E}</a:tableStyleId>
              </a:tblPr>
              <a:tblGrid>
                <a:gridCol w="1553343">
                  <a:extLst>
                    <a:ext uri="{9D8B030D-6E8A-4147-A177-3AD203B41FA5}">
                      <a16:colId xmlns:a16="http://schemas.microsoft.com/office/drawing/2014/main" val="20000"/>
                    </a:ext>
                  </a:extLst>
                </a:gridCol>
                <a:gridCol w="6903744">
                  <a:extLst>
                    <a:ext uri="{9D8B030D-6E8A-4147-A177-3AD203B41FA5}">
                      <a16:colId xmlns:a16="http://schemas.microsoft.com/office/drawing/2014/main" val="20001"/>
                    </a:ext>
                  </a:extLst>
                </a:gridCol>
              </a:tblGrid>
              <a:tr h="765068">
                <a:tc>
                  <a:txBody>
                    <a:bodyPr/>
                    <a:lstStyle/>
                    <a:p>
                      <a:pPr marL="0" marR="0" lvl="0" indent="0" algn="l" rtl="0">
                        <a:lnSpc>
                          <a:spcPct val="100000"/>
                        </a:lnSpc>
                        <a:spcBef>
                          <a:spcPts val="0"/>
                        </a:spcBef>
                        <a:spcAft>
                          <a:spcPts val="0"/>
                        </a:spcAft>
                        <a:buClr>
                          <a:srgbClr val="000000"/>
                        </a:buClr>
                        <a:buSzPct val="25000"/>
                        <a:buFont typeface="Calibri"/>
                        <a:buNone/>
                      </a:pPr>
                      <a:r>
                        <a:rPr lang="hr-HR" sz="1000" u="none" strike="noStrike" cap="none" baseline="0" dirty="0">
                          <a:sym typeface="Calibri"/>
                        </a:rPr>
                        <a:t>Ishodi</a:t>
                      </a:r>
                      <a:r>
                        <a:rPr lang="en" sz="1000" u="none" strike="noStrike" cap="none" baseline="0" dirty="0">
                          <a:sym typeface="Calibri"/>
                        </a:rPr>
                        <a:t>:</a:t>
                      </a:r>
                      <a:endParaRPr lang="en" sz="1000" b="0" i="0" u="none" strike="noStrike" cap="none" baseline="0" dirty="0">
                        <a:solidFill>
                          <a:srgbClr val="000000"/>
                        </a:solidFill>
                        <a:latin typeface="Calibri"/>
                        <a:ea typeface="Calibri"/>
                        <a:cs typeface="Calibri"/>
                        <a:sym typeface="Calibri"/>
                      </a:endParaRPr>
                    </a:p>
                  </a:txBody>
                  <a:tcPr marL="91425" marR="91425" marT="32325" marB="32325"/>
                </a:tc>
                <a:tc>
                  <a:txBody>
                    <a:bodyPr/>
                    <a:lstStyle/>
                    <a:p>
                      <a:pPr marL="0" marR="0" lvl="0" indent="0" algn="l">
                        <a:lnSpc>
                          <a:spcPct val="100000"/>
                        </a:lnSpc>
                        <a:spcBef>
                          <a:spcPts val="0"/>
                        </a:spcBef>
                        <a:spcAft>
                          <a:spcPts val="0"/>
                        </a:spcAft>
                        <a:buNone/>
                      </a:pPr>
                      <a:r>
                        <a:rPr lang="hr-HR" sz="1000" b="0" i="0" u="none" strike="noStrike" cap="none" baseline="0" noProof="0" dirty="0">
                          <a:latin typeface="Calibri"/>
                        </a:rPr>
                        <a:t>Učenici će:</a:t>
                      </a:r>
                    </a:p>
                    <a:p>
                      <a:pPr marL="0" marR="0" lvl="0" indent="0" algn="l">
                        <a:lnSpc>
                          <a:spcPct val="100000"/>
                        </a:lnSpc>
                        <a:spcBef>
                          <a:spcPts val="0"/>
                        </a:spcBef>
                        <a:spcAft>
                          <a:spcPts val="0"/>
                        </a:spcAft>
                        <a:buNone/>
                      </a:pPr>
                      <a:r>
                        <a:rPr lang="hr-HR" sz="1000" b="0" i="0" u="none" strike="noStrike" cap="none" baseline="0" noProof="0" dirty="0">
                          <a:latin typeface="Calibri"/>
                        </a:rPr>
                        <a:t>- razvijati interes za informatiku</a:t>
                      </a:r>
                      <a:endParaRPr lang="en-US" sz="1000" b="0" i="0" u="none" strike="noStrike" cap="none" baseline="0" noProof="0" dirty="0">
                        <a:latin typeface="Calibri"/>
                      </a:endParaRPr>
                    </a:p>
                    <a:p>
                      <a:pPr marL="0" marR="0" lvl="0" indent="0" algn="l">
                        <a:lnSpc>
                          <a:spcPct val="100000"/>
                        </a:lnSpc>
                        <a:spcBef>
                          <a:spcPts val="0"/>
                        </a:spcBef>
                        <a:spcAft>
                          <a:spcPts val="0"/>
                        </a:spcAft>
                        <a:buNone/>
                      </a:pPr>
                      <a:r>
                        <a:rPr lang="hr-HR" sz="1000" b="0" i="0" u="none" strike="noStrike" cap="none" baseline="0" noProof="0" dirty="0">
                          <a:latin typeface="Calibri"/>
                        </a:rPr>
                        <a:t>- razvijati natjecateljski duh</a:t>
                      </a:r>
                      <a:endParaRPr lang="en-US" sz="1000" b="0" i="0" u="none" strike="noStrike" cap="none" baseline="0" noProof="0" dirty="0">
                        <a:latin typeface="Calibri"/>
                      </a:endParaRPr>
                    </a:p>
                    <a:p>
                      <a:pPr marL="0" marR="0" lvl="0" indent="0" algn="l">
                        <a:lnSpc>
                          <a:spcPct val="100000"/>
                        </a:lnSpc>
                        <a:spcBef>
                          <a:spcPts val="0"/>
                        </a:spcBef>
                        <a:spcAft>
                          <a:spcPts val="0"/>
                        </a:spcAft>
                        <a:buNone/>
                      </a:pPr>
                      <a:r>
                        <a:rPr lang="hr-HR" sz="1000" b="0" i="0" u="none" strike="noStrike" cap="none" baseline="0" noProof="0" dirty="0">
                          <a:latin typeface="Calibri"/>
                        </a:rPr>
                        <a:t>- razvijati sposobnost računalnog razmišljanja</a:t>
                      </a:r>
                    </a:p>
                    <a:p>
                      <a:pPr marL="0" marR="0" lvl="0" indent="0" algn="l">
                        <a:lnSpc>
                          <a:spcPct val="100000"/>
                        </a:lnSpc>
                        <a:spcBef>
                          <a:spcPts val="0"/>
                        </a:spcBef>
                        <a:spcAft>
                          <a:spcPts val="0"/>
                        </a:spcAft>
                        <a:buNone/>
                      </a:pPr>
                      <a:endParaRPr lang="hr-HR" sz="1000" b="0" i="0" u="none" strike="noStrike" cap="none" baseline="0" noProof="0" dirty="0">
                        <a:latin typeface="Calibri"/>
                      </a:endParaRPr>
                    </a:p>
                  </a:txBody>
                  <a:tcPr marL="91425" marR="91425" marT="32325" marB="32325"/>
                </a:tc>
                <a:extLst>
                  <a:ext uri="{0D108BD9-81ED-4DB2-BD59-A6C34878D82A}">
                    <a16:rowId xmlns:a16="http://schemas.microsoft.com/office/drawing/2014/main" val="10000"/>
                  </a:ext>
                </a:extLst>
              </a:tr>
              <a:tr h="624022">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Namjena</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25" marR="91425" marT="32325" marB="32325"/>
                </a:tc>
                <a:tc>
                  <a:txBody>
                    <a:bodyPr/>
                    <a:lstStyle/>
                    <a:p>
                      <a:pPr marL="0" marR="0" lvl="0" indent="0" algn="l" rtl="0">
                        <a:lnSpc>
                          <a:spcPct val="100000"/>
                        </a:lnSpc>
                        <a:spcBef>
                          <a:spcPts val="0"/>
                        </a:spcBef>
                        <a:spcAft>
                          <a:spcPts val="0"/>
                        </a:spcAft>
                        <a:buFont typeface="Calibri"/>
                        <a:buNone/>
                      </a:pPr>
                      <a:r>
                        <a:rPr lang="hr-HR" sz="1000" u="none" strike="noStrike" cap="none" baseline="0"/>
                        <a:t>Razvijati logičko i računalno razmišljanje. </a:t>
                      </a:r>
                    </a:p>
                    <a:p>
                      <a:pPr marL="0" marR="0" lvl="0" indent="0" algn="l">
                        <a:lnSpc>
                          <a:spcPct val="100000"/>
                        </a:lnSpc>
                        <a:spcBef>
                          <a:spcPts val="0"/>
                        </a:spcBef>
                        <a:spcAft>
                          <a:spcPts val="0"/>
                        </a:spcAft>
                        <a:buFont typeface="Calibri"/>
                        <a:buNone/>
                      </a:pPr>
                      <a:r>
                        <a:rPr lang="hr-HR" sz="1000" u="none" strike="noStrike" cap="none" baseline="0"/>
                        <a:t>Naučiti postupak rješavanja problema. </a:t>
                      </a:r>
                    </a:p>
                    <a:p>
                      <a:pPr marL="0" marR="0" lvl="0" indent="0" algn="l">
                        <a:lnSpc>
                          <a:spcPct val="100000"/>
                        </a:lnSpc>
                        <a:spcBef>
                          <a:spcPts val="0"/>
                        </a:spcBef>
                        <a:spcAft>
                          <a:spcPts val="0"/>
                        </a:spcAft>
                        <a:buFont typeface="Calibri"/>
                        <a:buNone/>
                      </a:pPr>
                      <a:r>
                        <a:rPr lang="hr-HR" sz="1000" u="none" strike="noStrike" cap="none" baseline="0"/>
                        <a:t>Poticanje natjecateljskog duha.</a:t>
                      </a:r>
                      <a:endParaRPr lang="hr-HR" sz="1000" u="none" strike="noStrike" cap="none" baseline="0">
                        <a:sym typeface="Calibri"/>
                      </a:endParaRPr>
                    </a:p>
                    <a:p>
                      <a:pPr marL="0" marR="0" lvl="0" indent="0" algn="l">
                        <a:lnSpc>
                          <a:spcPct val="100000"/>
                        </a:lnSpc>
                        <a:spcBef>
                          <a:spcPts val="0"/>
                        </a:spcBef>
                        <a:spcAft>
                          <a:spcPts val="0"/>
                        </a:spcAft>
                        <a:buFont typeface="Calibri"/>
                        <a:buNone/>
                      </a:pPr>
                      <a:endParaRPr lang="hr-HR" sz="1000" u="none" strike="noStrike" cap="none" baseline="0"/>
                    </a:p>
                  </a:txBody>
                  <a:tcPr marL="91425" marR="91425" marT="32325" marB="32325"/>
                </a:tc>
                <a:extLst>
                  <a:ext uri="{0D108BD9-81ED-4DB2-BD59-A6C34878D82A}">
                    <a16:rowId xmlns:a16="http://schemas.microsoft.com/office/drawing/2014/main" val="10001"/>
                  </a:ext>
                </a:extLst>
              </a:tr>
              <a:tr h="387256">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Način</a:t>
                      </a:r>
                      <a:r>
                        <a:rPr lang="en" sz="1000" u="none" strike="noStrike" cap="none" baseline="0">
                          <a:sym typeface="Calibri"/>
                        </a:rPr>
                        <a:t> </a:t>
                      </a:r>
                      <a:r>
                        <a:rPr lang="en" sz="1000" u="none" strike="noStrike" cap="none" baseline="0" err="1">
                          <a:sym typeface="Calibri"/>
                        </a:rPr>
                        <a:t>realizacije</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25" marR="91425" marT="32325" marB="32325"/>
                </a:tc>
                <a:tc>
                  <a:txBody>
                    <a:bodyPr/>
                    <a:lstStyle/>
                    <a:p>
                      <a:pPr marL="0" marR="0" lvl="0" indent="0" algn="l">
                        <a:lnSpc>
                          <a:spcPct val="100000"/>
                        </a:lnSpc>
                        <a:spcBef>
                          <a:spcPts val="0"/>
                        </a:spcBef>
                        <a:spcAft>
                          <a:spcPts val="0"/>
                        </a:spcAft>
                        <a:buNone/>
                      </a:pPr>
                      <a:r>
                        <a:rPr lang="hr-HR" sz="1000" u="none" strike="noStrike" cap="none" baseline="0" dirty="0"/>
                        <a:t>Organizirati školsko natjecanje sa zadacima na </a:t>
                      </a:r>
                      <a:r>
                        <a:rPr lang="hr-HR" sz="1000" u="none" strike="noStrike" cap="none" baseline="0" dirty="0" err="1"/>
                        <a:t>CARNetovom</a:t>
                      </a:r>
                      <a:r>
                        <a:rPr lang="hr-HR" sz="1000" u="none" strike="noStrike" cap="none" baseline="0" dirty="0"/>
                        <a:t> sustavu. Mogu sudjelovati svi učenici koji pohađaju</a:t>
                      </a:r>
                    </a:p>
                    <a:p>
                      <a:pPr marL="0" marR="0" lvl="0" indent="0" algn="l">
                        <a:lnSpc>
                          <a:spcPct val="100000"/>
                        </a:lnSpc>
                        <a:spcBef>
                          <a:spcPts val="0"/>
                        </a:spcBef>
                        <a:spcAft>
                          <a:spcPts val="0"/>
                        </a:spcAft>
                        <a:buNone/>
                      </a:pPr>
                      <a:r>
                        <a:rPr lang="hr-HR" sz="1000" u="none" strike="noStrike" cap="none" baseline="0" dirty="0"/>
                        <a:t>nastavni predmet Informatika.</a:t>
                      </a:r>
                    </a:p>
                  </a:txBody>
                  <a:tcPr marL="91425" marR="91425" marT="32325" marB="32325"/>
                </a:tc>
                <a:extLst>
                  <a:ext uri="{0D108BD9-81ED-4DB2-BD59-A6C34878D82A}">
                    <a16:rowId xmlns:a16="http://schemas.microsoft.com/office/drawing/2014/main" val="10002"/>
                  </a:ext>
                </a:extLst>
              </a:tr>
              <a:tr h="332951">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Nositelj</a:t>
                      </a:r>
                      <a:r>
                        <a:rPr lang="en" sz="1000" u="none" strike="noStrike" cap="none" baseline="0">
                          <a:sym typeface="Calibri"/>
                        </a:rPr>
                        <a:t> </a:t>
                      </a:r>
                      <a:r>
                        <a:rPr lang="en" sz="1000" u="none" strike="noStrike" cap="none" baseline="0" err="1">
                          <a:sym typeface="Calibri"/>
                        </a:rPr>
                        <a:t>aktivnosti</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25" marR="91425" marT="32325" marB="32325"/>
                </a:tc>
                <a:tc>
                  <a:txBody>
                    <a:bodyPr/>
                    <a:lstStyle/>
                    <a:p>
                      <a:pPr marL="0" marR="0" lvl="0" indent="0" algn="l" rtl="0">
                        <a:lnSpc>
                          <a:spcPct val="100000"/>
                        </a:lnSpc>
                        <a:spcBef>
                          <a:spcPts val="0"/>
                        </a:spcBef>
                        <a:spcAft>
                          <a:spcPts val="0"/>
                        </a:spcAft>
                        <a:buFont typeface="Calibri"/>
                        <a:buNone/>
                      </a:pPr>
                      <a:r>
                        <a:rPr lang="hr-HR" sz="1000" u="none" strike="noStrike" cap="none" baseline="0" dirty="0"/>
                        <a:t>Učiteljice informatike</a:t>
                      </a:r>
                      <a:endParaRPr lang="hr-HR" sz="1000" u="none" strike="noStrike" cap="none" baseline="0" dirty="0">
                        <a:sym typeface="Calibri"/>
                      </a:endParaRPr>
                    </a:p>
                  </a:txBody>
                  <a:tcPr marL="91425" marR="91425" marT="32325" marB="32325"/>
                </a:tc>
                <a:extLst>
                  <a:ext uri="{0D108BD9-81ED-4DB2-BD59-A6C34878D82A}">
                    <a16:rowId xmlns:a16="http://schemas.microsoft.com/office/drawing/2014/main" val="10003"/>
                  </a:ext>
                </a:extLst>
              </a:tr>
              <a:tr h="332951">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Vremenik</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25" marR="91425" marT="32325" marB="32325"/>
                </a:tc>
                <a:tc>
                  <a:txBody>
                    <a:bodyPr/>
                    <a:lstStyle/>
                    <a:p>
                      <a:pPr marL="0" marR="0" lvl="0" indent="0" algn="l" rtl="0">
                        <a:lnSpc>
                          <a:spcPct val="100000"/>
                        </a:lnSpc>
                        <a:spcBef>
                          <a:spcPts val="0"/>
                        </a:spcBef>
                        <a:spcAft>
                          <a:spcPts val="0"/>
                        </a:spcAft>
                        <a:buFont typeface="Calibri"/>
                        <a:buNone/>
                      </a:pPr>
                      <a:r>
                        <a:rPr lang="hr-HR" sz="1000" u="none" strike="noStrike" cap="none" baseline="0" dirty="0"/>
                        <a:t>8. - 12. studenoga 2021.</a:t>
                      </a:r>
                      <a:endParaRPr lang="hr-HR" sz="1000" u="none" strike="noStrike" cap="none" baseline="0" dirty="0">
                        <a:sym typeface="Calibri"/>
                      </a:endParaRPr>
                    </a:p>
                  </a:txBody>
                  <a:tcPr marL="91425" marR="91425" marT="32325" marB="32325"/>
                </a:tc>
                <a:extLst>
                  <a:ext uri="{0D108BD9-81ED-4DB2-BD59-A6C34878D82A}">
                    <a16:rowId xmlns:a16="http://schemas.microsoft.com/office/drawing/2014/main" val="10004"/>
                  </a:ext>
                </a:extLst>
              </a:tr>
              <a:tr h="333849">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Troškovnik</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25" marR="91425" marT="32325" marB="32325"/>
                </a:tc>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a:t>0</a:t>
                      </a:r>
                      <a:r>
                        <a:rPr lang="en" sz="1000" u="none" strike="noStrike" cap="none" baseline="0">
                          <a:sym typeface="Calibri"/>
                        </a:rPr>
                        <a:t> kn</a:t>
                      </a:r>
                      <a:endParaRPr lang="en" sz="1000" b="0" i="0" u="none" strike="noStrike" cap="none" baseline="0">
                        <a:solidFill>
                          <a:srgbClr val="000000"/>
                        </a:solidFill>
                        <a:latin typeface="Calibri"/>
                        <a:ea typeface="Calibri"/>
                        <a:cs typeface="Calibri"/>
                        <a:sym typeface="Calibri"/>
                      </a:endParaRPr>
                    </a:p>
                  </a:txBody>
                  <a:tcPr marL="91425" marR="91425" marT="32325" marB="32325"/>
                </a:tc>
                <a:extLst>
                  <a:ext uri="{0D108BD9-81ED-4DB2-BD59-A6C34878D82A}">
                    <a16:rowId xmlns:a16="http://schemas.microsoft.com/office/drawing/2014/main" val="10005"/>
                  </a:ext>
                </a:extLst>
              </a:tr>
              <a:tr h="709534">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Način</a:t>
                      </a:r>
                      <a:r>
                        <a:rPr lang="en" sz="1000" u="none" strike="noStrike" cap="none" baseline="0">
                          <a:sym typeface="Calibri"/>
                        </a:rPr>
                        <a:t> </a:t>
                      </a:r>
                      <a:r>
                        <a:rPr lang="en" sz="1000" u="none" strike="noStrike" cap="none" baseline="0" err="1">
                          <a:sym typeface="Calibri"/>
                        </a:rPr>
                        <a:t>vrednovanja</a:t>
                      </a:r>
                      <a:r>
                        <a:rPr lang="en" sz="1000" u="none" strike="noStrike" cap="none" baseline="0">
                          <a:sym typeface="Calibri"/>
                        </a:rPr>
                        <a:t> </a:t>
                      </a:r>
                      <a:r>
                        <a:rPr lang="en" sz="1000" u="none" strike="noStrike" cap="none" baseline="0" err="1">
                          <a:sym typeface="Calibri"/>
                        </a:rPr>
                        <a:t>i</a:t>
                      </a:r>
                      <a:r>
                        <a:rPr lang="en" sz="1000" u="none" strike="noStrike" cap="none" baseline="0">
                          <a:sym typeface="Calibri"/>
                        </a:rPr>
                        <a:t> </a:t>
                      </a:r>
                      <a:r>
                        <a:rPr lang="en" sz="1000" u="none" strike="noStrike" cap="none" baseline="0" err="1">
                          <a:sym typeface="Calibri"/>
                        </a:rPr>
                        <a:t>korištenja</a:t>
                      </a:r>
                      <a:r>
                        <a:rPr lang="en" sz="1000" u="none" strike="noStrike" cap="none" baseline="0">
                          <a:sym typeface="Calibri"/>
                        </a:rPr>
                        <a:t> </a:t>
                      </a:r>
                      <a:r>
                        <a:rPr lang="en" sz="1000" u="none" strike="noStrike" cap="none" baseline="0" err="1">
                          <a:sym typeface="Calibri"/>
                        </a:rPr>
                        <a:t>rezultata</a:t>
                      </a:r>
                      <a:r>
                        <a:rPr lang="en" sz="1000" u="none" strike="noStrike" cap="none" baseline="0">
                          <a:sym typeface="Calibri"/>
                        </a:rPr>
                        <a:t> </a:t>
                      </a:r>
                      <a:r>
                        <a:rPr lang="en" sz="1000" u="none" strike="noStrike" cap="none" baseline="0" err="1">
                          <a:sym typeface="Calibri"/>
                        </a:rPr>
                        <a:t>vrednovanja</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25" marR="91425" marT="32325" marB="32325"/>
                </a:tc>
                <a:tc>
                  <a:txBody>
                    <a:bodyPr/>
                    <a:lstStyle/>
                    <a:p>
                      <a:pPr marL="0" marR="0" lvl="0" indent="0" algn="l">
                        <a:lnSpc>
                          <a:spcPct val="100000"/>
                        </a:lnSpc>
                        <a:spcBef>
                          <a:spcPts val="0"/>
                        </a:spcBef>
                        <a:spcAft>
                          <a:spcPts val="0"/>
                        </a:spcAft>
                        <a:buNone/>
                      </a:pPr>
                      <a:r>
                        <a:rPr lang="en" sz="1000" b="0" i="0" u="none" strike="noStrike" cap="none" baseline="0" noProof="0" dirty="0">
                          <a:latin typeface="Calibri"/>
                        </a:rPr>
                        <a:t>Objava na web-stranici škole.</a:t>
                      </a:r>
                    </a:p>
                  </a:txBody>
                  <a:tcPr marL="91425" marR="91425" marT="32325" marB="32325"/>
                </a:tc>
                <a:extLst>
                  <a:ext uri="{0D108BD9-81ED-4DB2-BD59-A6C34878D82A}">
                    <a16:rowId xmlns:a16="http://schemas.microsoft.com/office/drawing/2014/main" val="10006"/>
                  </a:ext>
                </a:extLst>
              </a:tr>
            </a:tbl>
          </a:graphicData>
        </a:graphic>
      </p:graphicFrame>
      <p:sp>
        <p:nvSpPr>
          <p:cNvPr id="3" name="Shape 1102">
            <a:extLst>
              <a:ext uri="{FF2B5EF4-FFF2-40B4-BE49-F238E27FC236}">
                <a16:creationId xmlns:a16="http://schemas.microsoft.com/office/drawing/2014/main" id="{324665B0-D6E2-427E-8D72-A1D2921A9312}"/>
              </a:ext>
            </a:extLst>
          </p:cNvPr>
          <p:cNvSpPr txBox="1"/>
          <p:nvPr/>
        </p:nvSpPr>
        <p:spPr>
          <a:xfrm>
            <a:off x="63500" y="-470296"/>
            <a:ext cx="1247774" cy="97155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Arial"/>
              <a:ea typeface="Arial"/>
              <a:cs typeface="Arial"/>
              <a:sym typeface="Arial"/>
            </a:endParaRPr>
          </a:p>
        </p:txBody>
      </p:sp>
      <p:sp>
        <p:nvSpPr>
          <p:cNvPr id="4" name="Shape 1103">
            <a:extLst>
              <a:ext uri="{FF2B5EF4-FFF2-40B4-BE49-F238E27FC236}">
                <a16:creationId xmlns:a16="http://schemas.microsoft.com/office/drawing/2014/main" id="{BF072200-B07C-4E36-A789-FB21FF825E75}"/>
              </a:ext>
            </a:extLst>
          </p:cNvPr>
          <p:cNvSpPr txBox="1"/>
          <p:nvPr/>
        </p:nvSpPr>
        <p:spPr>
          <a:xfrm>
            <a:off x="215900" y="-355996"/>
            <a:ext cx="1247774" cy="97155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Arial"/>
              <a:ea typeface="Arial"/>
              <a:cs typeface="Arial"/>
              <a:sym typeface="Arial"/>
            </a:endParaRPr>
          </a:p>
        </p:txBody>
      </p:sp>
      <p:sp>
        <p:nvSpPr>
          <p:cNvPr id="5" name="Shape 1104">
            <a:extLst>
              <a:ext uri="{FF2B5EF4-FFF2-40B4-BE49-F238E27FC236}">
                <a16:creationId xmlns:a16="http://schemas.microsoft.com/office/drawing/2014/main" id="{92E8670D-CA5B-427E-AEFB-25F47C81CCEF}"/>
              </a:ext>
            </a:extLst>
          </p:cNvPr>
          <p:cNvSpPr txBox="1"/>
          <p:nvPr/>
        </p:nvSpPr>
        <p:spPr>
          <a:xfrm>
            <a:off x="368300" y="-241696"/>
            <a:ext cx="1247774" cy="97155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Arial"/>
              <a:ea typeface="Arial"/>
              <a:cs typeface="Arial"/>
              <a:sym typeface="Arial"/>
            </a:endParaRPr>
          </a:p>
        </p:txBody>
      </p:sp>
      <p:sp>
        <p:nvSpPr>
          <p:cNvPr id="6" name="Shape 1105">
            <a:extLst>
              <a:ext uri="{FF2B5EF4-FFF2-40B4-BE49-F238E27FC236}">
                <a16:creationId xmlns:a16="http://schemas.microsoft.com/office/drawing/2014/main" id="{8326BC57-B016-46D1-A3CC-04ADC6FC46FD}"/>
              </a:ext>
            </a:extLst>
          </p:cNvPr>
          <p:cNvSpPr txBox="1"/>
          <p:nvPr/>
        </p:nvSpPr>
        <p:spPr>
          <a:xfrm>
            <a:off x="520700" y="-127396"/>
            <a:ext cx="1247774" cy="97155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Arial"/>
              <a:ea typeface="Arial"/>
              <a:cs typeface="Arial"/>
              <a:sym typeface="Arial"/>
            </a:endParaRPr>
          </a:p>
        </p:txBody>
      </p:sp>
      <p:sp>
        <p:nvSpPr>
          <p:cNvPr id="7" name="Title 1">
            <a:extLst>
              <a:ext uri="{FF2B5EF4-FFF2-40B4-BE49-F238E27FC236}">
                <a16:creationId xmlns:a16="http://schemas.microsoft.com/office/drawing/2014/main" id="{9AEE9344-CDA3-4EFB-9A5E-2FC0F6400D81}"/>
              </a:ext>
            </a:extLst>
          </p:cNvPr>
          <p:cNvSpPr>
            <a:spLocks noGrp="1"/>
          </p:cNvSpPr>
          <p:nvPr>
            <p:ph type="title"/>
          </p:nvPr>
        </p:nvSpPr>
        <p:spPr>
          <a:xfrm>
            <a:off x="1070517" y="16537"/>
            <a:ext cx="7609560" cy="740044"/>
          </a:xfrm>
        </p:spPr>
        <p:txBody>
          <a:bodyPr>
            <a:scene3d>
              <a:camera prst="orthographicFront"/>
              <a:lightRig rig="soft" dir="t">
                <a:rot lat="0" lon="0" rev="15600000"/>
              </a:lightRig>
            </a:scene3d>
            <a:sp3d extrusionH="57150" prstMaterial="softEdge">
              <a:bevelT w="25400" h="38100"/>
            </a:sp3d>
          </a:bodyPr>
          <a:lstStyle/>
          <a:p>
            <a:r>
              <a:rPr lang="hr-HR" dirty="0">
                <a:effectLst>
                  <a:outerShdw blurRad="38100" dist="38100" dir="2700000" algn="tl">
                    <a:srgbClr val="000000">
                      <a:alpha val="43137"/>
                    </a:srgbClr>
                  </a:outerShdw>
                </a:effectLst>
                <a:latin typeface="+mn-lt"/>
                <a:cs typeface="Calibri Light"/>
              </a:rPr>
              <a:t>Dabar</a:t>
            </a:r>
          </a:p>
        </p:txBody>
      </p:sp>
      <p:pic>
        <p:nvPicPr>
          <p:cNvPr id="8" name="Picture 4" descr="Shape&#10;&#10;Description automatically generated">
            <a:extLst>
              <a:ext uri="{FF2B5EF4-FFF2-40B4-BE49-F238E27FC236}">
                <a16:creationId xmlns:a16="http://schemas.microsoft.com/office/drawing/2014/main" id="{6E41EEEE-D42C-46B5-BCA4-C6D325547C0D}"/>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4918503" y="0"/>
            <a:ext cx="3412168" cy="1530824"/>
          </a:xfrm>
          <a:prstGeom prst="rect">
            <a:avLst/>
          </a:prstGeom>
        </p:spPr>
      </p:pic>
    </p:spTree>
    <p:extLst>
      <p:ext uri="{BB962C8B-B14F-4D97-AF65-F5344CB8AC3E}">
        <p14:creationId xmlns:p14="http://schemas.microsoft.com/office/powerpoint/2010/main" val="1571506657"/>
      </p:ext>
    </p:extLst>
  </p:cSld>
  <p:clrMapOvr>
    <a:masterClrMapping/>
  </p:clrMapOvr>
  <p:transition spd="slow">
    <p:wipe/>
  </p:transition>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Shape 1087">
            <a:extLst>
              <a:ext uri="{FF2B5EF4-FFF2-40B4-BE49-F238E27FC236}">
                <a16:creationId xmlns:a16="http://schemas.microsoft.com/office/drawing/2014/main" id="{12565EB8-A60B-41D5-B6CA-DF8F78E4F1EB}"/>
              </a:ext>
            </a:extLst>
          </p:cNvPr>
          <p:cNvGraphicFramePr/>
          <p:nvPr>
            <p:extLst/>
          </p:nvPr>
        </p:nvGraphicFramePr>
        <p:xfrm>
          <a:off x="406746" y="897731"/>
          <a:ext cx="8462191" cy="4060693"/>
        </p:xfrm>
        <a:graphic>
          <a:graphicData uri="http://schemas.openxmlformats.org/drawingml/2006/table">
            <a:tbl>
              <a:tblPr>
                <a:tableStyleId>{0E3FDE45-AF77-4B5C-9715-49D594BDF05E}</a:tableStyleId>
              </a:tblPr>
              <a:tblGrid>
                <a:gridCol w="1554695">
                  <a:extLst>
                    <a:ext uri="{9D8B030D-6E8A-4147-A177-3AD203B41FA5}">
                      <a16:colId xmlns:a16="http://schemas.microsoft.com/office/drawing/2014/main" val="20000"/>
                    </a:ext>
                  </a:extLst>
                </a:gridCol>
                <a:gridCol w="6907496">
                  <a:extLst>
                    <a:ext uri="{9D8B030D-6E8A-4147-A177-3AD203B41FA5}">
                      <a16:colId xmlns:a16="http://schemas.microsoft.com/office/drawing/2014/main" val="20001"/>
                    </a:ext>
                  </a:extLst>
                </a:gridCol>
              </a:tblGrid>
              <a:tr h="855330">
                <a:tc>
                  <a:txBody>
                    <a:bodyPr/>
                    <a:lstStyle/>
                    <a:p>
                      <a:pPr marL="0" marR="0" lvl="0" indent="0" algn="l" rtl="0">
                        <a:lnSpc>
                          <a:spcPct val="100000"/>
                        </a:lnSpc>
                        <a:spcBef>
                          <a:spcPts val="0"/>
                        </a:spcBef>
                        <a:spcAft>
                          <a:spcPts val="0"/>
                        </a:spcAft>
                        <a:buClr>
                          <a:srgbClr val="000000"/>
                        </a:buClr>
                        <a:buSzPct val="25000"/>
                        <a:buFont typeface="Calibri"/>
                        <a:buNone/>
                      </a:pPr>
                      <a:r>
                        <a:rPr lang="hr-HR" sz="1000" u="none" strike="noStrike" cap="none" baseline="0" dirty="0">
                          <a:sym typeface="Calibri"/>
                        </a:rPr>
                        <a:t>Ishodi</a:t>
                      </a:r>
                      <a:r>
                        <a:rPr lang="en" sz="1000" u="none" strike="noStrike" cap="none" baseline="0" dirty="0">
                          <a:sym typeface="Calibri"/>
                        </a:rPr>
                        <a:t>:</a:t>
                      </a:r>
                      <a:endParaRPr lang="en" sz="1000" b="0" i="0" u="none" strike="noStrike" cap="none" baseline="0" dirty="0">
                        <a:solidFill>
                          <a:srgbClr val="000000"/>
                        </a:solidFill>
                        <a:latin typeface="Calibri"/>
                        <a:ea typeface="Calibri"/>
                        <a:cs typeface="Calibri"/>
                        <a:sym typeface="Calibri"/>
                      </a:endParaRPr>
                    </a:p>
                  </a:txBody>
                  <a:tcPr marL="91450" marR="91450" marT="32975" marB="32975"/>
                </a:tc>
                <a:tc>
                  <a:txBody>
                    <a:bodyPr/>
                    <a:lstStyle/>
                    <a:p>
                      <a:pPr marL="0" marR="0" lvl="0" indent="0" algn="l" rtl="0">
                        <a:lnSpc>
                          <a:spcPct val="100000"/>
                        </a:lnSpc>
                        <a:spcBef>
                          <a:spcPts val="0"/>
                        </a:spcBef>
                        <a:spcAft>
                          <a:spcPts val="0"/>
                        </a:spcAft>
                        <a:buFont typeface="Calibri"/>
                        <a:buNone/>
                      </a:pPr>
                      <a:r>
                        <a:rPr lang="hr-HR" sz="1000" u="none" strike="noStrike" cap="none" baseline="0" dirty="0"/>
                        <a:t>Učenici će upoznati važnost </a:t>
                      </a:r>
                      <a:r>
                        <a:rPr lang="hr-HR" sz="1000" u="none" strike="noStrike" cap="none" baseline="0" dirty="0">
                          <a:sym typeface="Calibri"/>
                        </a:rPr>
                        <a:t> Domovinskog rata. Objasniti važnost odluke hrvatskog sabora iz 1999. godine o proglašenju dana sjećanja na žrtve Vukovara.</a:t>
                      </a:r>
                      <a:endParaRPr lang="en" sz="1000" u="none" strike="noStrike" cap="none" baseline="0" dirty="0">
                        <a:sym typeface="Calibri"/>
                      </a:endParaRPr>
                    </a:p>
                    <a:p>
                      <a:pPr marL="0" marR="0" lvl="0" indent="0" algn="l" rtl="0">
                        <a:spcBef>
                          <a:spcPts val="0"/>
                        </a:spcBef>
                        <a:buNone/>
                      </a:pPr>
                      <a:endParaRPr sz="1000" b="0" i="0" u="none" strike="noStrike" cap="none" baseline="0" dirty="0">
                        <a:solidFill>
                          <a:srgbClr val="000000"/>
                        </a:solidFill>
                        <a:latin typeface="Calibri"/>
                        <a:ea typeface="Calibri"/>
                        <a:cs typeface="Calibri"/>
                        <a:sym typeface="Calibri"/>
                      </a:endParaRPr>
                    </a:p>
                  </a:txBody>
                  <a:tcPr marL="91450" marR="91450" marT="32975" marB="32975"/>
                </a:tc>
                <a:extLst>
                  <a:ext uri="{0D108BD9-81ED-4DB2-BD59-A6C34878D82A}">
                    <a16:rowId xmlns:a16="http://schemas.microsoft.com/office/drawing/2014/main" val="10000"/>
                  </a:ext>
                </a:extLst>
              </a:tr>
              <a:tr h="383136">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Namjena</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2975" marB="32975"/>
                </a:tc>
                <a:tc>
                  <a:txBody>
                    <a:bodyPr/>
                    <a:lstStyle/>
                    <a:p>
                      <a:pPr marL="0" marR="0" lvl="0" indent="0" algn="l" rtl="0">
                        <a:lnSpc>
                          <a:spcPct val="100000"/>
                        </a:lnSpc>
                        <a:spcBef>
                          <a:spcPts val="0"/>
                        </a:spcBef>
                        <a:spcAft>
                          <a:spcPts val="0"/>
                        </a:spcAft>
                        <a:buFont typeface="Calibri"/>
                        <a:buNone/>
                      </a:pPr>
                      <a:r>
                        <a:rPr lang="hr-HR" sz="1000" u="none" strike="noStrike" cap="none" baseline="0">
                          <a:sym typeface="Calibri"/>
                        </a:rPr>
                        <a:t>Prepoznavanje</a:t>
                      </a:r>
                      <a:r>
                        <a:rPr lang="hr-HR" sz="1000" u="none" strike="noStrike" cap="none" baseline="0"/>
                        <a:t> </a:t>
                      </a:r>
                      <a:r>
                        <a:rPr lang="hr-HR" sz="1000" u="none" strike="noStrike" cap="none" baseline="0">
                          <a:sym typeface="Calibri"/>
                        </a:rPr>
                        <a:t> važnosti grada Vukovara kao grada „Heroja” tijekom Domovinskog rata.</a:t>
                      </a:r>
                      <a:r>
                        <a:rPr lang="hr-HR" sz="1000" u="none" strike="noStrike" cap="none" baseline="0"/>
                        <a:t> </a:t>
                      </a:r>
                      <a:r>
                        <a:rPr lang="hr-HR" sz="1000" u="none" strike="noStrike" cap="none" baseline="0">
                          <a:sym typeface="Calibri"/>
                        </a:rPr>
                        <a:t> Jačanje nacionalne svijesti.</a:t>
                      </a:r>
                      <a:endParaRPr lang="en" sz="1000" b="0" i="0" u="none" strike="noStrike" cap="none" baseline="0">
                        <a:solidFill>
                          <a:srgbClr val="000000"/>
                        </a:solidFill>
                        <a:latin typeface="Calibri"/>
                        <a:ea typeface="Calibri"/>
                        <a:cs typeface="Calibri"/>
                        <a:sym typeface="Calibri"/>
                      </a:endParaRPr>
                    </a:p>
                  </a:txBody>
                  <a:tcPr marL="91450" marR="91450" marT="32975" marB="32975"/>
                </a:tc>
                <a:extLst>
                  <a:ext uri="{0D108BD9-81ED-4DB2-BD59-A6C34878D82A}">
                    <a16:rowId xmlns:a16="http://schemas.microsoft.com/office/drawing/2014/main" val="10001"/>
                  </a:ext>
                </a:extLst>
              </a:tr>
              <a:tr h="540526">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Način</a:t>
                      </a:r>
                      <a:r>
                        <a:rPr lang="en" sz="1000" u="none" strike="noStrike" cap="none" baseline="0">
                          <a:sym typeface="Calibri"/>
                        </a:rPr>
                        <a:t> </a:t>
                      </a:r>
                      <a:r>
                        <a:rPr lang="en" sz="1000" u="none" strike="noStrike" cap="none" baseline="0" err="1">
                          <a:sym typeface="Calibri"/>
                        </a:rPr>
                        <a:t>realizacije</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2975" marB="32975"/>
                </a:tc>
                <a:tc>
                  <a:txBody>
                    <a:bodyPr/>
                    <a:lstStyle/>
                    <a:p>
                      <a:pPr marL="0" marR="0" lvl="0" indent="0" algn="l" rtl="0">
                        <a:lnSpc>
                          <a:spcPct val="100000"/>
                        </a:lnSpc>
                        <a:spcBef>
                          <a:spcPts val="0"/>
                        </a:spcBef>
                        <a:spcAft>
                          <a:spcPts val="0"/>
                        </a:spcAft>
                        <a:buClr>
                          <a:srgbClr val="000000"/>
                        </a:buClr>
                        <a:buSzPct val="25000"/>
                        <a:buFont typeface="Calibri"/>
                        <a:buNone/>
                      </a:pPr>
                      <a:r>
                        <a:rPr lang="hr-HR" sz="1000" u="none" strike="noStrike" cap="none" baseline="0">
                          <a:sym typeface="Calibri"/>
                        </a:rPr>
                        <a:t>Izrada prigodnog panoa i paljenje lampiona pred školom.</a:t>
                      </a:r>
                      <a:endParaRPr lang="en" sz="1000" b="0" i="0" u="none" strike="noStrike" cap="none" baseline="0">
                        <a:solidFill>
                          <a:srgbClr val="000000"/>
                        </a:solidFill>
                        <a:latin typeface="Calibri"/>
                        <a:ea typeface="Calibri"/>
                        <a:cs typeface="Calibri"/>
                        <a:sym typeface="Calibri"/>
                      </a:endParaRPr>
                    </a:p>
                  </a:txBody>
                  <a:tcPr marL="91450" marR="91450" marT="32975" marB="32975"/>
                </a:tc>
                <a:extLst>
                  <a:ext uri="{0D108BD9-81ED-4DB2-BD59-A6C34878D82A}">
                    <a16:rowId xmlns:a16="http://schemas.microsoft.com/office/drawing/2014/main" val="10002"/>
                  </a:ext>
                </a:extLst>
              </a:tr>
              <a:tr h="445344">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Nositelj</a:t>
                      </a:r>
                      <a:r>
                        <a:rPr lang="en" sz="1000" u="none" strike="noStrike" cap="none" baseline="0">
                          <a:sym typeface="Calibri"/>
                        </a:rPr>
                        <a:t> </a:t>
                      </a:r>
                      <a:r>
                        <a:rPr lang="en" sz="1000" u="none" strike="noStrike" cap="none" baseline="0" err="1">
                          <a:sym typeface="Calibri"/>
                        </a:rPr>
                        <a:t>aktivnosti</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2975" marB="32975"/>
                </a:tc>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dirty="0">
                          <a:sym typeface="Calibri"/>
                        </a:rPr>
                        <a:t>Učitelj</a:t>
                      </a:r>
                      <a:r>
                        <a:rPr lang="hr-HR" sz="1000" u="none" strike="noStrike" cap="none" baseline="0" dirty="0">
                          <a:sym typeface="Calibri"/>
                        </a:rPr>
                        <a:t>i, učenici</a:t>
                      </a:r>
                      <a:r>
                        <a:rPr lang="en" sz="1000" u="none" strike="noStrike" cap="none" baseline="0" dirty="0">
                          <a:sym typeface="Calibri"/>
                        </a:rPr>
                        <a:t>, pedagog, ravnatelj.</a:t>
                      </a:r>
                      <a:endParaRPr lang="en" sz="1000" b="0" i="0" u="none" strike="noStrike" cap="none" baseline="0" dirty="0">
                        <a:solidFill>
                          <a:srgbClr val="000000"/>
                        </a:solidFill>
                        <a:latin typeface="Calibri"/>
                        <a:ea typeface="Calibri"/>
                        <a:cs typeface="Calibri"/>
                        <a:sym typeface="Calibri"/>
                      </a:endParaRPr>
                    </a:p>
                  </a:txBody>
                  <a:tcPr marL="91450" marR="91450" marT="32975" marB="32975"/>
                </a:tc>
                <a:extLst>
                  <a:ext uri="{0D108BD9-81ED-4DB2-BD59-A6C34878D82A}">
                    <a16:rowId xmlns:a16="http://schemas.microsoft.com/office/drawing/2014/main" val="10003"/>
                  </a:ext>
                </a:extLst>
              </a:tr>
              <a:tr h="444139">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Vremenik</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2975" marB="32975"/>
                </a:tc>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dirty="0">
                          <a:sym typeface="Calibri"/>
                        </a:rPr>
                        <a:t>1</a:t>
                      </a:r>
                      <a:r>
                        <a:rPr lang="hr-HR" sz="1000" u="none" strike="noStrike" cap="none" baseline="0" dirty="0">
                          <a:sym typeface="Calibri"/>
                        </a:rPr>
                        <a:t>8</a:t>
                      </a:r>
                      <a:r>
                        <a:rPr lang="en" sz="1000" u="none" strike="noStrike" cap="none" baseline="0" dirty="0">
                          <a:sym typeface="Calibri"/>
                        </a:rPr>
                        <a:t>.</a:t>
                      </a:r>
                      <a:r>
                        <a:rPr lang="hr-HR" sz="1000" u="none" strike="noStrike" cap="none" baseline="0" dirty="0">
                          <a:sym typeface="Calibri"/>
                        </a:rPr>
                        <a:t>11</a:t>
                      </a:r>
                      <a:r>
                        <a:rPr lang="en" sz="1000" u="none" strike="noStrike" cap="none" baseline="0" dirty="0">
                          <a:sym typeface="Calibri"/>
                        </a:rPr>
                        <a:t>. </a:t>
                      </a:r>
                      <a:r>
                        <a:rPr lang="en" sz="1000" u="none" strike="noStrike" cap="none" baseline="0" dirty="0"/>
                        <a:t>202</a:t>
                      </a:r>
                      <a:r>
                        <a:rPr lang="hr-HR" sz="1000" u="none" strike="noStrike" cap="none" baseline="0" dirty="0"/>
                        <a:t>1</a:t>
                      </a:r>
                      <a:r>
                        <a:rPr lang="en" sz="1000" u="none" strike="noStrike" cap="none" baseline="0" dirty="0">
                          <a:sym typeface="Calibri"/>
                        </a:rPr>
                        <a:t>.</a:t>
                      </a:r>
                      <a:endParaRPr lang="en" sz="1000" b="0" i="0" u="none" strike="noStrike" cap="none" baseline="0" dirty="0">
                        <a:solidFill>
                          <a:srgbClr val="000000"/>
                        </a:solidFill>
                        <a:latin typeface="Calibri"/>
                        <a:ea typeface="Calibri"/>
                        <a:cs typeface="Calibri"/>
                        <a:sym typeface="Calibri"/>
                      </a:endParaRPr>
                    </a:p>
                  </a:txBody>
                  <a:tcPr marL="91450" marR="91450" marT="32975" marB="32975"/>
                </a:tc>
                <a:extLst>
                  <a:ext uri="{0D108BD9-81ED-4DB2-BD59-A6C34878D82A}">
                    <a16:rowId xmlns:a16="http://schemas.microsoft.com/office/drawing/2014/main" val="10004"/>
                  </a:ext>
                </a:extLst>
              </a:tr>
              <a:tr h="445344">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Troškovnik</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2975" marB="32975"/>
                </a:tc>
                <a:tc>
                  <a:txBody>
                    <a:bodyPr/>
                    <a:lstStyle/>
                    <a:p>
                      <a:pPr marL="0" marR="0" lvl="0" indent="0" algn="l" rtl="0">
                        <a:lnSpc>
                          <a:spcPct val="100000"/>
                        </a:lnSpc>
                        <a:spcBef>
                          <a:spcPts val="0"/>
                        </a:spcBef>
                        <a:spcAft>
                          <a:spcPts val="0"/>
                        </a:spcAft>
                        <a:buClr>
                          <a:srgbClr val="000000"/>
                        </a:buClr>
                        <a:buSzPct val="25000"/>
                        <a:buFont typeface="Calibri"/>
                        <a:buNone/>
                      </a:pPr>
                      <a:r>
                        <a:rPr lang="hr-HR" sz="1000" u="none" strike="noStrike" cap="none" baseline="0">
                          <a:sym typeface="Calibri"/>
                        </a:rPr>
                        <a:t>50 kn</a:t>
                      </a:r>
                      <a:endParaRPr lang="en" sz="1000" b="0" i="0" u="none" strike="noStrike" cap="none" baseline="0">
                        <a:solidFill>
                          <a:srgbClr val="000000"/>
                        </a:solidFill>
                        <a:latin typeface="Calibri"/>
                        <a:ea typeface="Calibri"/>
                        <a:cs typeface="Calibri"/>
                        <a:sym typeface="Calibri"/>
                      </a:endParaRPr>
                    </a:p>
                  </a:txBody>
                  <a:tcPr marL="91450" marR="91450" marT="32975" marB="32975"/>
                </a:tc>
                <a:extLst>
                  <a:ext uri="{0D108BD9-81ED-4DB2-BD59-A6C34878D82A}">
                    <a16:rowId xmlns:a16="http://schemas.microsoft.com/office/drawing/2014/main" val="10005"/>
                  </a:ext>
                </a:extLst>
              </a:tr>
              <a:tr h="946874">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Način</a:t>
                      </a:r>
                      <a:r>
                        <a:rPr lang="en" sz="1000" u="none" strike="noStrike" cap="none" baseline="0">
                          <a:sym typeface="Calibri"/>
                        </a:rPr>
                        <a:t> </a:t>
                      </a:r>
                      <a:r>
                        <a:rPr lang="en" sz="1000" u="none" strike="noStrike" cap="none" baseline="0" err="1">
                          <a:sym typeface="Calibri"/>
                        </a:rPr>
                        <a:t>vrednovanja</a:t>
                      </a:r>
                      <a:r>
                        <a:rPr lang="en" sz="1000" u="none" strike="noStrike" cap="none" baseline="0">
                          <a:sym typeface="Calibri"/>
                        </a:rPr>
                        <a:t> </a:t>
                      </a:r>
                      <a:r>
                        <a:rPr lang="en" sz="1000" u="none" strike="noStrike" cap="none" baseline="0" err="1">
                          <a:sym typeface="Calibri"/>
                        </a:rPr>
                        <a:t>i</a:t>
                      </a:r>
                      <a:r>
                        <a:rPr lang="en" sz="1000" u="none" strike="noStrike" cap="none" baseline="0">
                          <a:sym typeface="Calibri"/>
                        </a:rPr>
                        <a:t> </a:t>
                      </a:r>
                      <a:r>
                        <a:rPr lang="en" sz="1000" u="none" strike="noStrike" cap="none" baseline="0" err="1">
                          <a:sym typeface="Calibri"/>
                        </a:rPr>
                        <a:t>korištenja</a:t>
                      </a:r>
                      <a:r>
                        <a:rPr lang="en" sz="1000" u="none" strike="noStrike" cap="none" baseline="0">
                          <a:sym typeface="Calibri"/>
                        </a:rPr>
                        <a:t> </a:t>
                      </a:r>
                      <a:r>
                        <a:rPr lang="en" sz="1000" u="none" strike="noStrike" cap="none" baseline="0" err="1">
                          <a:sym typeface="Calibri"/>
                        </a:rPr>
                        <a:t>rezultata</a:t>
                      </a:r>
                      <a:r>
                        <a:rPr lang="en" sz="1000" u="none" strike="noStrike" cap="none" baseline="0">
                          <a:sym typeface="Calibri"/>
                        </a:rPr>
                        <a:t> </a:t>
                      </a:r>
                      <a:r>
                        <a:rPr lang="en" sz="1000" u="none" strike="noStrike" cap="none" baseline="0" err="1">
                          <a:sym typeface="Calibri"/>
                        </a:rPr>
                        <a:t>vrednovanja</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2975" marB="32975"/>
                </a:tc>
                <a:tc>
                  <a:txBody>
                    <a:bodyPr/>
                    <a:lstStyle/>
                    <a:p>
                      <a:pPr marL="0" marR="0" lvl="0" indent="0" algn="l" rtl="0">
                        <a:lnSpc>
                          <a:spcPct val="100000"/>
                        </a:lnSpc>
                        <a:spcBef>
                          <a:spcPts val="0"/>
                        </a:spcBef>
                        <a:spcAft>
                          <a:spcPts val="0"/>
                        </a:spcAft>
                        <a:buFont typeface="Calibri"/>
                        <a:buNone/>
                      </a:pPr>
                      <a:r>
                        <a:rPr lang="en" sz="1000" u="none" strike="noStrike" cap="none" baseline="0" dirty="0">
                          <a:sym typeface="Calibri"/>
                        </a:rPr>
                        <a:t>Evidentirati broj sudionika, učenika , djelatnika škole obuhvaćene programskim</a:t>
                      </a:r>
                      <a:r>
                        <a:rPr lang="en" sz="1000" u="none" strike="noStrike" cap="none" baseline="0" dirty="0"/>
                        <a:t> </a:t>
                      </a:r>
                      <a:r>
                        <a:rPr lang="en" sz="1000" u="none" strike="noStrike" cap="none" baseline="0" dirty="0">
                          <a:sym typeface="Calibri"/>
                        </a:rPr>
                        <a:t> sadržajima i aktivnu uključenost u ponuđene sadržaje,p</a:t>
                      </a:r>
                      <a:r>
                        <a:rPr lang="hr-HR" sz="1000" u="none" strike="noStrike" cap="none" baseline="0" dirty="0">
                          <a:sym typeface="Calibri"/>
                        </a:rPr>
                        <a:t>r</a:t>
                      </a:r>
                      <a:r>
                        <a:rPr lang="en" sz="1000" u="none" strike="noStrike" cap="none" baseline="0" dirty="0">
                          <a:sym typeface="Calibri"/>
                        </a:rPr>
                        <a:t>atiti motiviranost učenika</a:t>
                      </a:r>
                      <a:r>
                        <a:rPr lang="en" sz="1000" u="none" strike="noStrike" cap="none" baseline="0" dirty="0"/>
                        <a:t> </a:t>
                      </a:r>
                      <a:r>
                        <a:rPr lang="en" sz="1000" u="none" strike="noStrike" cap="none" baseline="0" dirty="0">
                          <a:sym typeface="Calibri"/>
                        </a:rPr>
                        <a:t> i zatražiti povratnu informaciju o emotivnim dojmovima učenika i učitelja.</a:t>
                      </a:r>
                    </a:p>
                    <a:p>
                      <a:pPr marL="0" marR="0" lvl="0" indent="0" algn="l" rtl="0">
                        <a:spcBef>
                          <a:spcPts val="0"/>
                        </a:spcBef>
                        <a:buNone/>
                      </a:pPr>
                      <a:endParaRPr sz="1000" b="0" i="0" u="none" strike="noStrike" cap="none" baseline="0" dirty="0">
                        <a:solidFill>
                          <a:srgbClr val="000000"/>
                        </a:solidFill>
                        <a:latin typeface="Calibri"/>
                        <a:ea typeface="Calibri"/>
                        <a:cs typeface="Calibri"/>
                        <a:sym typeface="Calibri"/>
                      </a:endParaRPr>
                    </a:p>
                  </a:txBody>
                  <a:tcPr marL="91450" marR="91450" marT="32975" marB="32975"/>
                </a:tc>
                <a:extLst>
                  <a:ext uri="{0D108BD9-81ED-4DB2-BD59-A6C34878D82A}">
                    <a16:rowId xmlns:a16="http://schemas.microsoft.com/office/drawing/2014/main" val="10006"/>
                  </a:ext>
                </a:extLst>
              </a:tr>
            </a:tbl>
          </a:graphicData>
        </a:graphic>
      </p:graphicFrame>
      <p:sp>
        <p:nvSpPr>
          <p:cNvPr id="3" name="Naslov 1">
            <a:extLst>
              <a:ext uri="{FF2B5EF4-FFF2-40B4-BE49-F238E27FC236}">
                <a16:creationId xmlns:a16="http://schemas.microsoft.com/office/drawing/2014/main" id="{5AD7EBF9-BBF2-40F0-B1E4-6EE5A4429361}"/>
              </a:ext>
            </a:extLst>
          </p:cNvPr>
          <p:cNvSpPr>
            <a:spLocks noGrp="1"/>
          </p:cNvSpPr>
          <p:nvPr>
            <p:ph type="title"/>
          </p:nvPr>
        </p:nvSpPr>
        <p:spPr>
          <a:xfrm>
            <a:off x="1077951" y="1"/>
            <a:ext cx="7573692" cy="840058"/>
          </a:xfrm>
        </p:spPr>
        <p:txBody>
          <a:bodyPr>
            <a:noAutofit/>
            <a:scene3d>
              <a:camera prst="orthographicFront"/>
              <a:lightRig rig="soft" dir="t">
                <a:rot lat="0" lon="0" rev="15600000"/>
              </a:lightRig>
            </a:scene3d>
            <a:sp3d extrusionH="57150" prstMaterial="softEdge">
              <a:bevelT w="25400" h="38100"/>
            </a:sp3d>
          </a:bodyPr>
          <a:lstStyle/>
          <a:p>
            <a:r>
              <a:rPr lang="hr-HR" sz="2800" dirty="0">
                <a:effectLst>
                  <a:outerShdw blurRad="38100" dist="38100" dir="2700000" algn="tl">
                    <a:srgbClr val="000000">
                      <a:alpha val="43137"/>
                    </a:srgbClr>
                  </a:outerShdw>
                </a:effectLst>
                <a:latin typeface="+mn-lt"/>
              </a:rPr>
              <a:t>Dan sjećanja na žrtve Domovinskog rata i Dan sjećanja na žrtvu Vukovara i </a:t>
            </a:r>
            <a:r>
              <a:rPr lang="hr-HR" sz="2800" dirty="0" err="1">
                <a:effectLst>
                  <a:outerShdw blurRad="38100" dist="38100" dir="2700000" algn="tl">
                    <a:srgbClr val="000000">
                      <a:alpha val="43137"/>
                    </a:srgbClr>
                  </a:outerShdw>
                </a:effectLst>
                <a:latin typeface="+mn-lt"/>
              </a:rPr>
              <a:t>Škabrnje</a:t>
            </a:r>
            <a:r>
              <a:rPr lang="hr-HR" sz="2800" dirty="0">
                <a:effectLst>
                  <a:outerShdw blurRad="38100" dist="38100" dir="2700000" algn="tl">
                    <a:srgbClr val="000000">
                      <a:alpha val="43137"/>
                    </a:srgbClr>
                  </a:outerShdw>
                </a:effectLst>
                <a:latin typeface="+mn-lt"/>
              </a:rPr>
              <a:t> 18.11.</a:t>
            </a:r>
          </a:p>
        </p:txBody>
      </p:sp>
      <p:pic>
        <p:nvPicPr>
          <p:cNvPr id="4" name="Picture 2">
            <a:extLst>
              <a:ext uri="{FF2B5EF4-FFF2-40B4-BE49-F238E27FC236}">
                <a16:creationId xmlns:a16="http://schemas.microsoft.com/office/drawing/2014/main" id="{55089530-EE17-4674-8A41-A614326CF41B}"/>
              </a:ext>
            </a:extLst>
          </p:cNvPr>
          <p:cNvPicPr>
            <a:picLocks noChangeAspect="1"/>
          </p:cNvPicPr>
          <p:nvPr/>
        </p:nvPicPr>
        <p:blipFill>
          <a:blip r:embed="rId2"/>
          <a:stretch>
            <a:fillRect/>
          </a:stretch>
        </p:blipFill>
        <p:spPr>
          <a:xfrm>
            <a:off x="8283082" y="1206785"/>
            <a:ext cx="609600" cy="916066"/>
          </a:xfrm>
          <a:prstGeom prst="rect">
            <a:avLst/>
          </a:prstGeom>
        </p:spPr>
      </p:pic>
    </p:spTree>
    <p:extLst>
      <p:ext uri="{BB962C8B-B14F-4D97-AF65-F5344CB8AC3E}">
        <p14:creationId xmlns:p14="http://schemas.microsoft.com/office/powerpoint/2010/main" val="1146716101"/>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Shape 138"/>
        <p:cNvGrpSpPr/>
        <p:nvPr/>
      </p:nvGrpSpPr>
      <p:grpSpPr>
        <a:xfrm>
          <a:off x="0" y="0"/>
          <a:ext cx="0" cy="0"/>
          <a:chOff x="0" y="0"/>
          <a:chExt cx="0" cy="0"/>
        </a:xfrm>
      </p:grpSpPr>
      <p:sp>
        <p:nvSpPr>
          <p:cNvPr id="2" name="Naslov 1"/>
          <p:cNvSpPr>
            <a:spLocks noGrp="1"/>
          </p:cNvSpPr>
          <p:nvPr>
            <p:ph type="title"/>
          </p:nvPr>
        </p:nvSpPr>
        <p:spPr>
          <a:xfrm>
            <a:off x="1177536" y="55002"/>
            <a:ext cx="5927155" cy="352860"/>
          </a:xfrm>
        </p:spPr>
        <p:txBody>
          <a:bodyPr>
            <a:normAutofit fontScale="90000"/>
            <a:scene3d>
              <a:camera prst="orthographicFront"/>
              <a:lightRig rig="soft" dir="t">
                <a:rot lat="0" lon="0" rev="15600000"/>
              </a:lightRig>
            </a:scene3d>
            <a:sp3d extrusionH="57150" prstMaterial="softEdge">
              <a:bevelT w="25400" h="38100"/>
            </a:sp3d>
          </a:bodyPr>
          <a:lstStyle/>
          <a:p>
            <a:pPr algn="ctr"/>
            <a:r>
              <a:rPr lang="hr-HR" sz="2000" dirty="0">
                <a:effectLst>
                  <a:outerShdw blurRad="38100" dist="38100" dir="2700000" algn="tl">
                    <a:srgbClr val="000000">
                      <a:alpha val="43137"/>
                    </a:srgbClr>
                  </a:outerShdw>
                </a:effectLst>
                <a:latin typeface="+mn-lt"/>
              </a:rPr>
              <a:t>Razvojni plan škole</a:t>
            </a:r>
          </a:p>
        </p:txBody>
      </p:sp>
      <p:graphicFrame>
        <p:nvGraphicFramePr>
          <p:cNvPr id="3" name="Tablica 2">
            <a:extLst>
              <a:ext uri="{FF2B5EF4-FFF2-40B4-BE49-F238E27FC236}">
                <a16:creationId xmlns:a16="http://schemas.microsoft.com/office/drawing/2014/main" id="{F0833D36-2167-4425-A686-0BB9BEE66284}"/>
              </a:ext>
            </a:extLst>
          </p:cNvPr>
          <p:cNvGraphicFramePr>
            <a:graphicFrameLocks noGrp="1"/>
          </p:cNvGraphicFramePr>
          <p:nvPr>
            <p:extLst>
              <p:ext uri="{D42A27DB-BD31-4B8C-83A1-F6EECF244321}">
                <p14:modId xmlns:p14="http://schemas.microsoft.com/office/powerpoint/2010/main" val="2997390761"/>
              </p:ext>
            </p:extLst>
          </p:nvPr>
        </p:nvGraphicFramePr>
        <p:xfrm>
          <a:off x="342078" y="407862"/>
          <a:ext cx="8433531" cy="4545686"/>
        </p:xfrm>
        <a:graphic>
          <a:graphicData uri="http://schemas.openxmlformats.org/drawingml/2006/table">
            <a:tbl>
              <a:tblPr>
                <a:tableStyleId>{0E3FDE45-AF77-4B5C-9715-49D594BDF05E}</a:tableStyleId>
              </a:tblPr>
              <a:tblGrid>
                <a:gridCol w="1595065">
                  <a:extLst>
                    <a:ext uri="{9D8B030D-6E8A-4147-A177-3AD203B41FA5}">
                      <a16:colId xmlns:a16="http://schemas.microsoft.com/office/drawing/2014/main" val="294620239"/>
                    </a:ext>
                  </a:extLst>
                </a:gridCol>
                <a:gridCol w="1488045">
                  <a:extLst>
                    <a:ext uri="{9D8B030D-6E8A-4147-A177-3AD203B41FA5}">
                      <a16:colId xmlns:a16="http://schemas.microsoft.com/office/drawing/2014/main" val="1583129037"/>
                    </a:ext>
                  </a:extLst>
                </a:gridCol>
                <a:gridCol w="2034044">
                  <a:extLst>
                    <a:ext uri="{9D8B030D-6E8A-4147-A177-3AD203B41FA5}">
                      <a16:colId xmlns:a16="http://schemas.microsoft.com/office/drawing/2014/main" val="2786292999"/>
                    </a:ext>
                  </a:extLst>
                </a:gridCol>
                <a:gridCol w="1277205">
                  <a:extLst>
                    <a:ext uri="{9D8B030D-6E8A-4147-A177-3AD203B41FA5}">
                      <a16:colId xmlns:a16="http://schemas.microsoft.com/office/drawing/2014/main" val="3174306065"/>
                    </a:ext>
                  </a:extLst>
                </a:gridCol>
                <a:gridCol w="1111227">
                  <a:extLst>
                    <a:ext uri="{9D8B030D-6E8A-4147-A177-3AD203B41FA5}">
                      <a16:colId xmlns:a16="http://schemas.microsoft.com/office/drawing/2014/main" val="1488097231"/>
                    </a:ext>
                  </a:extLst>
                </a:gridCol>
                <a:gridCol w="927945">
                  <a:extLst>
                    <a:ext uri="{9D8B030D-6E8A-4147-A177-3AD203B41FA5}">
                      <a16:colId xmlns:a16="http://schemas.microsoft.com/office/drawing/2014/main" val="2741039009"/>
                    </a:ext>
                  </a:extLst>
                </a:gridCol>
              </a:tblGrid>
              <a:tr h="403268">
                <a:tc>
                  <a:txBody>
                    <a:bodyPr/>
                    <a:lstStyle/>
                    <a:p>
                      <a:pPr algn="ctr">
                        <a:lnSpc>
                          <a:spcPct val="107000"/>
                        </a:lnSpc>
                        <a:spcAft>
                          <a:spcPts val="0"/>
                        </a:spcAft>
                      </a:pPr>
                      <a:r>
                        <a:rPr lang="en-US" sz="1000" dirty="0">
                          <a:effectLst/>
                        </a:rPr>
                        <a:t>PRIORITETNO </a:t>
                      </a:r>
                      <a:endParaRPr lang="hr-HR" sz="1000" dirty="0">
                        <a:effectLst/>
                      </a:endParaRPr>
                    </a:p>
                    <a:p>
                      <a:pPr algn="ctr">
                        <a:lnSpc>
                          <a:spcPct val="107000"/>
                        </a:lnSpc>
                        <a:spcAft>
                          <a:spcPts val="800"/>
                        </a:spcAft>
                      </a:pPr>
                      <a:r>
                        <a:rPr lang="en-US" sz="1000" dirty="0">
                          <a:effectLst/>
                        </a:rPr>
                        <a:t>PODRUČJE</a:t>
                      </a:r>
                      <a:endParaRPr lang="hr-H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724" marR="64724" marT="0" marB="0"/>
                </a:tc>
                <a:tc>
                  <a:txBody>
                    <a:bodyPr/>
                    <a:lstStyle/>
                    <a:p>
                      <a:pPr algn="ctr">
                        <a:lnSpc>
                          <a:spcPct val="107000"/>
                        </a:lnSpc>
                        <a:spcAft>
                          <a:spcPts val="800"/>
                        </a:spcAft>
                      </a:pPr>
                      <a:r>
                        <a:rPr lang="hr-HR" sz="1000">
                          <a:effectLst/>
                        </a:rPr>
                        <a:t>ISHODI</a:t>
                      </a:r>
                      <a:endParaRPr lang="hr-HR" sz="1000">
                        <a:effectLst/>
                        <a:latin typeface="Calibri" panose="020F0502020204030204" pitchFamily="34" charset="0"/>
                        <a:ea typeface="Calibri" panose="020F0502020204030204" pitchFamily="34" charset="0"/>
                        <a:cs typeface="Times New Roman" panose="02020603050405020304" pitchFamily="18" charset="0"/>
                      </a:endParaRPr>
                    </a:p>
                  </a:txBody>
                  <a:tcPr marL="64724" marR="64724" marT="0" marB="0"/>
                </a:tc>
                <a:tc>
                  <a:txBody>
                    <a:bodyPr/>
                    <a:lstStyle/>
                    <a:p>
                      <a:pPr algn="ctr">
                        <a:lnSpc>
                          <a:spcPct val="107000"/>
                        </a:lnSpc>
                        <a:spcAft>
                          <a:spcPts val="0"/>
                        </a:spcAft>
                      </a:pPr>
                      <a:r>
                        <a:rPr lang="en-US" sz="1000">
                          <a:effectLst/>
                        </a:rPr>
                        <a:t>METODE I </a:t>
                      </a:r>
                      <a:endParaRPr lang="hr-HR" sz="1000">
                        <a:effectLst/>
                      </a:endParaRPr>
                    </a:p>
                    <a:p>
                      <a:pPr algn="ctr">
                        <a:lnSpc>
                          <a:spcPct val="107000"/>
                        </a:lnSpc>
                        <a:spcAft>
                          <a:spcPts val="800"/>
                        </a:spcAft>
                      </a:pPr>
                      <a:r>
                        <a:rPr lang="en-US" sz="1000">
                          <a:effectLst/>
                        </a:rPr>
                        <a:t>AKTIVNOSTI</a:t>
                      </a:r>
                      <a:endParaRPr lang="hr-HR" sz="1000">
                        <a:effectLst/>
                        <a:latin typeface="Calibri" panose="020F0502020204030204" pitchFamily="34" charset="0"/>
                        <a:ea typeface="Calibri" panose="020F0502020204030204" pitchFamily="34" charset="0"/>
                        <a:cs typeface="Times New Roman" panose="02020603050405020304" pitchFamily="18" charset="0"/>
                      </a:endParaRPr>
                    </a:p>
                  </a:txBody>
                  <a:tcPr marL="64724" marR="64724" marT="0" marB="0"/>
                </a:tc>
                <a:tc>
                  <a:txBody>
                    <a:bodyPr/>
                    <a:lstStyle/>
                    <a:p>
                      <a:pPr algn="ctr">
                        <a:lnSpc>
                          <a:spcPct val="107000"/>
                        </a:lnSpc>
                        <a:spcAft>
                          <a:spcPts val="0"/>
                        </a:spcAft>
                      </a:pPr>
                      <a:r>
                        <a:rPr lang="en-US" sz="1000">
                          <a:effectLst/>
                        </a:rPr>
                        <a:t>NUŽNI </a:t>
                      </a:r>
                      <a:endParaRPr lang="hr-HR" sz="1000">
                        <a:effectLst/>
                      </a:endParaRPr>
                    </a:p>
                    <a:p>
                      <a:pPr algn="ctr">
                        <a:lnSpc>
                          <a:spcPct val="107000"/>
                        </a:lnSpc>
                        <a:spcAft>
                          <a:spcPts val="800"/>
                        </a:spcAft>
                      </a:pPr>
                      <a:r>
                        <a:rPr lang="en-US" sz="1000">
                          <a:effectLst/>
                        </a:rPr>
                        <a:t>RESURSI</a:t>
                      </a:r>
                      <a:endParaRPr lang="hr-HR" sz="1000">
                        <a:effectLst/>
                        <a:latin typeface="Calibri" panose="020F0502020204030204" pitchFamily="34" charset="0"/>
                        <a:ea typeface="Calibri" panose="020F0502020204030204" pitchFamily="34" charset="0"/>
                        <a:cs typeface="Times New Roman" panose="02020603050405020304" pitchFamily="18" charset="0"/>
                      </a:endParaRPr>
                    </a:p>
                  </a:txBody>
                  <a:tcPr marL="64724" marR="64724" marT="0" marB="0"/>
                </a:tc>
                <a:tc>
                  <a:txBody>
                    <a:bodyPr/>
                    <a:lstStyle/>
                    <a:p>
                      <a:pPr algn="ctr">
                        <a:lnSpc>
                          <a:spcPct val="107000"/>
                        </a:lnSpc>
                        <a:spcAft>
                          <a:spcPts val="800"/>
                        </a:spcAft>
                      </a:pPr>
                      <a:r>
                        <a:rPr lang="en-US" sz="1000">
                          <a:effectLst/>
                        </a:rPr>
                        <a:t>VREMENSKO RAZDOBLJE</a:t>
                      </a:r>
                      <a:endParaRPr lang="hr-HR" sz="1000">
                        <a:effectLst/>
                        <a:latin typeface="Calibri" panose="020F0502020204030204" pitchFamily="34" charset="0"/>
                        <a:ea typeface="Calibri" panose="020F0502020204030204" pitchFamily="34" charset="0"/>
                        <a:cs typeface="Times New Roman" panose="02020603050405020304" pitchFamily="18" charset="0"/>
                      </a:endParaRPr>
                    </a:p>
                  </a:txBody>
                  <a:tcPr marL="64724" marR="64724" marT="0" marB="0"/>
                </a:tc>
                <a:tc>
                  <a:txBody>
                    <a:bodyPr/>
                    <a:lstStyle/>
                    <a:p>
                      <a:pPr algn="ctr">
                        <a:lnSpc>
                          <a:spcPct val="107000"/>
                        </a:lnSpc>
                        <a:spcAft>
                          <a:spcPts val="0"/>
                        </a:spcAft>
                      </a:pPr>
                      <a:r>
                        <a:rPr lang="en-US" sz="1000">
                          <a:effectLst/>
                        </a:rPr>
                        <a:t>ODGOVORNE</a:t>
                      </a:r>
                      <a:endParaRPr lang="hr-HR" sz="1000">
                        <a:effectLst/>
                      </a:endParaRPr>
                    </a:p>
                    <a:p>
                      <a:pPr algn="ctr">
                        <a:lnSpc>
                          <a:spcPct val="107000"/>
                        </a:lnSpc>
                        <a:spcAft>
                          <a:spcPts val="800"/>
                        </a:spcAft>
                      </a:pPr>
                      <a:r>
                        <a:rPr lang="en-US" sz="1000">
                          <a:effectLst/>
                        </a:rPr>
                        <a:t>OSOBE</a:t>
                      </a:r>
                      <a:endParaRPr lang="hr-HR" sz="1000">
                        <a:effectLst/>
                        <a:latin typeface="Calibri" panose="020F0502020204030204" pitchFamily="34" charset="0"/>
                        <a:ea typeface="Calibri" panose="020F0502020204030204" pitchFamily="34" charset="0"/>
                        <a:cs typeface="Times New Roman" panose="02020603050405020304" pitchFamily="18" charset="0"/>
                      </a:endParaRPr>
                    </a:p>
                  </a:txBody>
                  <a:tcPr marL="64724" marR="64724" marT="0" marB="0"/>
                </a:tc>
                <a:extLst>
                  <a:ext uri="{0D108BD9-81ED-4DB2-BD59-A6C34878D82A}">
                    <a16:rowId xmlns:a16="http://schemas.microsoft.com/office/drawing/2014/main" val="627422676"/>
                  </a:ext>
                </a:extLst>
              </a:tr>
              <a:tr h="4142418">
                <a:tc>
                  <a:txBody>
                    <a:bodyPr/>
                    <a:lstStyle/>
                    <a:p>
                      <a:pPr>
                        <a:lnSpc>
                          <a:spcPct val="107000"/>
                        </a:lnSpc>
                        <a:spcAft>
                          <a:spcPts val="800"/>
                        </a:spcAft>
                      </a:pPr>
                      <a:r>
                        <a:rPr lang="en-US" sz="900" b="1" dirty="0" err="1">
                          <a:effectLst/>
                        </a:rPr>
                        <a:t>Razvoj</a:t>
                      </a:r>
                      <a:r>
                        <a:rPr lang="en-US" sz="900" b="1" dirty="0">
                          <a:effectLst/>
                        </a:rPr>
                        <a:t> </a:t>
                      </a:r>
                      <a:r>
                        <a:rPr lang="en-US" sz="900" b="1" dirty="0" err="1">
                          <a:effectLst/>
                        </a:rPr>
                        <a:t>učeničke</a:t>
                      </a:r>
                      <a:r>
                        <a:rPr lang="en-US" sz="900" b="1" dirty="0">
                          <a:effectLst/>
                        </a:rPr>
                        <a:t> </a:t>
                      </a:r>
                      <a:r>
                        <a:rPr lang="en-US" sz="900" b="1" dirty="0" err="1">
                          <a:effectLst/>
                        </a:rPr>
                        <a:t>zadruge</a:t>
                      </a:r>
                      <a:r>
                        <a:rPr lang="en-US" sz="900" b="1" dirty="0">
                          <a:effectLst/>
                        </a:rPr>
                        <a:t> </a:t>
                      </a:r>
                      <a:r>
                        <a:rPr lang="en-US" sz="900" b="1" dirty="0" err="1">
                          <a:effectLst/>
                        </a:rPr>
                        <a:t>i</a:t>
                      </a:r>
                      <a:r>
                        <a:rPr lang="en-US" sz="900" b="1" dirty="0">
                          <a:effectLst/>
                        </a:rPr>
                        <a:t> </a:t>
                      </a:r>
                      <a:r>
                        <a:rPr lang="en-US" sz="900" b="1" dirty="0" err="1">
                          <a:effectLst/>
                        </a:rPr>
                        <a:t>uređenje</a:t>
                      </a:r>
                      <a:r>
                        <a:rPr lang="en-US" sz="900" b="1" dirty="0">
                          <a:effectLst/>
                        </a:rPr>
                        <a:t> </a:t>
                      </a:r>
                      <a:r>
                        <a:rPr lang="en-US" sz="900" b="1" dirty="0" err="1">
                          <a:effectLst/>
                        </a:rPr>
                        <a:t>školskog</a:t>
                      </a:r>
                      <a:r>
                        <a:rPr lang="en-US" sz="900" b="1" dirty="0">
                          <a:effectLst/>
                        </a:rPr>
                        <a:t> </a:t>
                      </a:r>
                      <a:r>
                        <a:rPr lang="en-US" sz="900" b="1" dirty="0" err="1">
                          <a:effectLst/>
                        </a:rPr>
                        <a:t>okoliša</a:t>
                      </a:r>
                      <a:endParaRPr lang="hr-HR" sz="900" b="1" dirty="0">
                        <a:effectLst/>
                      </a:endParaRPr>
                    </a:p>
                    <a:p>
                      <a:pPr>
                        <a:lnSpc>
                          <a:spcPct val="107000"/>
                        </a:lnSpc>
                        <a:spcAft>
                          <a:spcPts val="800"/>
                        </a:spcAft>
                      </a:pPr>
                      <a:endParaRPr lang="hr-HR" sz="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hr-HR" sz="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hr-HR" sz="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hr-HR" sz="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hr-HR" sz="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hr-HR" sz="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hr-HR" sz="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hr-HR" sz="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hr-HR" sz="900" b="1" dirty="0">
                          <a:effectLst/>
                          <a:latin typeface="Calibri" panose="020F0502020204030204" pitchFamily="34" charset="0"/>
                          <a:ea typeface="Calibri" panose="020F0502020204030204" pitchFamily="34" charset="0"/>
                          <a:cs typeface="Times New Roman" panose="02020603050405020304" pitchFamily="18" charset="0"/>
                        </a:rPr>
                        <a:t>Razvoj</a:t>
                      </a:r>
                      <a:r>
                        <a:rPr lang="hr-HR" sz="900" b="1" baseline="0" dirty="0">
                          <a:effectLst/>
                          <a:latin typeface="Calibri" panose="020F0502020204030204" pitchFamily="34" charset="0"/>
                          <a:ea typeface="Calibri" panose="020F0502020204030204" pitchFamily="34" charset="0"/>
                          <a:cs typeface="Times New Roman" panose="02020603050405020304" pitchFamily="18" charset="0"/>
                        </a:rPr>
                        <a:t> čitalačke pismenosti</a:t>
                      </a:r>
                      <a:endParaRPr lang="hr-HR"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64724" marR="64724" marT="0" marB="0"/>
                </a:tc>
                <a:tc>
                  <a:txBody>
                    <a:bodyPr/>
                    <a:lstStyle/>
                    <a:p>
                      <a:pPr>
                        <a:lnSpc>
                          <a:spcPct val="107000"/>
                        </a:lnSpc>
                        <a:spcAft>
                          <a:spcPts val="800"/>
                        </a:spcAft>
                      </a:pPr>
                      <a:r>
                        <a:rPr lang="en-US" sz="900" dirty="0">
                          <a:effectLst/>
                        </a:rPr>
                        <a:t>  - </a:t>
                      </a:r>
                      <a:r>
                        <a:rPr lang="en-US" sz="900" dirty="0" err="1">
                          <a:effectLst/>
                        </a:rPr>
                        <a:t>Razvijati</a:t>
                      </a:r>
                      <a:r>
                        <a:rPr lang="en-US" sz="900" dirty="0">
                          <a:effectLst/>
                        </a:rPr>
                        <a:t> </a:t>
                      </a:r>
                      <a:r>
                        <a:rPr lang="en-US" sz="900" dirty="0" err="1">
                          <a:effectLst/>
                        </a:rPr>
                        <a:t>malo</a:t>
                      </a:r>
                      <a:r>
                        <a:rPr lang="en-US" sz="900" dirty="0">
                          <a:effectLst/>
                        </a:rPr>
                        <a:t> </a:t>
                      </a:r>
                      <a:r>
                        <a:rPr lang="en-US" sz="900" dirty="0" err="1">
                          <a:effectLst/>
                        </a:rPr>
                        <a:t>poduzetništvo</a:t>
                      </a:r>
                      <a:r>
                        <a:rPr lang="en-US" sz="900" dirty="0">
                          <a:effectLst/>
                        </a:rPr>
                        <a:t> </a:t>
                      </a:r>
                      <a:r>
                        <a:rPr lang="en-US" sz="900" dirty="0" err="1">
                          <a:effectLst/>
                        </a:rPr>
                        <a:t>i</a:t>
                      </a:r>
                      <a:r>
                        <a:rPr lang="en-US" sz="900" dirty="0">
                          <a:effectLst/>
                        </a:rPr>
                        <a:t> </a:t>
                      </a:r>
                      <a:r>
                        <a:rPr lang="en-US" sz="900" dirty="0" err="1">
                          <a:effectLst/>
                        </a:rPr>
                        <a:t>zainteresiranost</a:t>
                      </a:r>
                      <a:r>
                        <a:rPr lang="en-US" sz="900" dirty="0">
                          <a:effectLst/>
                        </a:rPr>
                        <a:t> </a:t>
                      </a:r>
                      <a:r>
                        <a:rPr lang="en-US" sz="900" dirty="0" err="1">
                          <a:effectLst/>
                        </a:rPr>
                        <a:t>za</a:t>
                      </a:r>
                      <a:r>
                        <a:rPr lang="en-US" sz="900" dirty="0">
                          <a:effectLst/>
                        </a:rPr>
                        <a:t> </a:t>
                      </a:r>
                      <a:r>
                        <a:rPr lang="en-US" sz="900" dirty="0" err="1">
                          <a:effectLst/>
                        </a:rPr>
                        <a:t>sudjelovanjem</a:t>
                      </a:r>
                      <a:r>
                        <a:rPr lang="en-US" sz="900" dirty="0">
                          <a:effectLst/>
                        </a:rPr>
                        <a:t> u </a:t>
                      </a:r>
                      <a:r>
                        <a:rPr lang="en-US" sz="900" dirty="0" err="1">
                          <a:effectLst/>
                        </a:rPr>
                        <a:t>radu</a:t>
                      </a:r>
                      <a:r>
                        <a:rPr lang="en-US" sz="900" dirty="0">
                          <a:effectLst/>
                        </a:rPr>
                        <a:t> </a:t>
                      </a:r>
                      <a:r>
                        <a:rPr lang="en-US" sz="900" dirty="0" err="1">
                          <a:effectLst/>
                        </a:rPr>
                        <a:t>zadruge</a:t>
                      </a:r>
                      <a:endParaRPr lang="hr-HR" sz="1000" dirty="0">
                        <a:effectLst/>
                      </a:endParaRPr>
                    </a:p>
                    <a:p>
                      <a:pPr>
                        <a:lnSpc>
                          <a:spcPct val="107000"/>
                        </a:lnSpc>
                        <a:spcAft>
                          <a:spcPts val="800"/>
                        </a:spcAft>
                      </a:pPr>
                      <a:r>
                        <a:rPr lang="en-US" sz="900" dirty="0">
                          <a:effectLst/>
                        </a:rPr>
                        <a:t> - </a:t>
                      </a:r>
                      <a:r>
                        <a:rPr lang="en-US" sz="900" dirty="0" err="1">
                          <a:effectLst/>
                        </a:rPr>
                        <a:t>Poboljšati</a:t>
                      </a:r>
                      <a:r>
                        <a:rPr lang="en-US" sz="900" dirty="0">
                          <a:effectLst/>
                        </a:rPr>
                        <a:t> </a:t>
                      </a:r>
                      <a:r>
                        <a:rPr lang="en-US" sz="900" dirty="0" err="1">
                          <a:effectLst/>
                        </a:rPr>
                        <a:t>estetski</a:t>
                      </a:r>
                      <a:r>
                        <a:rPr lang="en-US" sz="900" dirty="0">
                          <a:effectLst/>
                        </a:rPr>
                        <a:t> </a:t>
                      </a:r>
                      <a:r>
                        <a:rPr lang="en-US" sz="900" dirty="0" err="1">
                          <a:effectLst/>
                        </a:rPr>
                        <a:t>izgled</a:t>
                      </a:r>
                      <a:r>
                        <a:rPr lang="en-US" sz="900" dirty="0">
                          <a:effectLst/>
                        </a:rPr>
                        <a:t> </a:t>
                      </a:r>
                      <a:r>
                        <a:rPr lang="en-US" sz="900" dirty="0" err="1">
                          <a:effectLst/>
                        </a:rPr>
                        <a:t>škole</a:t>
                      </a:r>
                      <a:endParaRPr lang="hr-HR" sz="1000" dirty="0">
                        <a:effectLst/>
                      </a:endParaRPr>
                    </a:p>
                    <a:p>
                      <a:pPr>
                        <a:lnSpc>
                          <a:spcPct val="107000"/>
                        </a:lnSpc>
                        <a:spcAft>
                          <a:spcPts val="800"/>
                        </a:spcAft>
                      </a:pPr>
                      <a:r>
                        <a:rPr lang="en-US" sz="900" dirty="0">
                          <a:effectLst/>
                        </a:rPr>
                        <a:t> - </a:t>
                      </a:r>
                      <a:r>
                        <a:rPr lang="en-US" sz="900" dirty="0" err="1">
                          <a:effectLst/>
                        </a:rPr>
                        <a:t>Promocija</a:t>
                      </a:r>
                      <a:r>
                        <a:rPr lang="en-US" sz="900" dirty="0">
                          <a:effectLst/>
                        </a:rPr>
                        <a:t> </a:t>
                      </a:r>
                      <a:r>
                        <a:rPr lang="en-US" sz="900" dirty="0" err="1">
                          <a:effectLst/>
                        </a:rPr>
                        <a:t>uzgoja</a:t>
                      </a:r>
                      <a:r>
                        <a:rPr lang="en-US" sz="900" dirty="0">
                          <a:effectLst/>
                        </a:rPr>
                        <a:t> </a:t>
                      </a:r>
                      <a:r>
                        <a:rPr lang="en-US" sz="900" dirty="0" err="1">
                          <a:effectLst/>
                        </a:rPr>
                        <a:t>starih</a:t>
                      </a:r>
                      <a:r>
                        <a:rPr lang="en-US" sz="900" dirty="0">
                          <a:effectLst/>
                        </a:rPr>
                        <a:t> </a:t>
                      </a:r>
                      <a:r>
                        <a:rPr lang="en-US" sz="900" dirty="0" err="1">
                          <a:effectLst/>
                        </a:rPr>
                        <a:t>sorti</a:t>
                      </a:r>
                      <a:r>
                        <a:rPr lang="en-US" sz="900" dirty="0">
                          <a:effectLst/>
                        </a:rPr>
                        <a:t> </a:t>
                      </a:r>
                      <a:r>
                        <a:rPr lang="en-US" sz="900" dirty="0" err="1">
                          <a:effectLst/>
                        </a:rPr>
                        <a:t>jabuka</a:t>
                      </a:r>
                      <a:endParaRPr lang="hr-HR" sz="900" dirty="0">
                        <a:effectLst/>
                      </a:endParaRPr>
                    </a:p>
                    <a:p>
                      <a:pPr>
                        <a:lnSpc>
                          <a:spcPct val="107000"/>
                        </a:lnSpc>
                        <a:spcAft>
                          <a:spcPts val="800"/>
                        </a:spcAft>
                      </a:pPr>
                      <a:endParaRPr lang="hr-HR" sz="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hr-HR" sz="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hr-HR" sz="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hr-HR" sz="900" dirty="0">
                          <a:effectLst/>
                          <a:latin typeface="Calibri" panose="020F0502020204030204" pitchFamily="34" charset="0"/>
                          <a:ea typeface="Calibri" panose="020F0502020204030204" pitchFamily="34" charset="0"/>
                          <a:cs typeface="Times New Roman" panose="02020603050405020304" pitchFamily="18" charset="0"/>
                        </a:rPr>
                        <a:t> - poboljšati kvalitetu čitanja, razumijevanja i prezentiranja pročitanog teksta</a:t>
                      </a:r>
                    </a:p>
                    <a:p>
                      <a:pPr>
                        <a:lnSpc>
                          <a:spcPct val="107000"/>
                        </a:lnSpc>
                        <a:spcAft>
                          <a:spcPts val="800"/>
                        </a:spcAft>
                      </a:pPr>
                      <a:r>
                        <a:rPr lang="hr-HR" sz="900" dirty="0">
                          <a:effectLst/>
                          <a:latin typeface="Calibri" panose="020F0502020204030204" pitchFamily="34" charset="0"/>
                          <a:ea typeface="Calibri" panose="020F0502020204030204" pitchFamily="34" charset="0"/>
                          <a:cs typeface="Times New Roman" panose="02020603050405020304" pitchFamily="18" charset="0"/>
                        </a:rPr>
                        <a:t> - usvajanje čitalačkih</a:t>
                      </a:r>
                      <a:r>
                        <a:rPr lang="hr-HR" sz="900" baseline="0" dirty="0">
                          <a:effectLst/>
                          <a:latin typeface="Calibri" panose="020F0502020204030204" pitchFamily="34" charset="0"/>
                          <a:ea typeface="Calibri" panose="020F0502020204030204" pitchFamily="34" charset="0"/>
                          <a:cs typeface="Times New Roman" panose="02020603050405020304" pitchFamily="18" charset="0"/>
                        </a:rPr>
                        <a:t> vještina</a:t>
                      </a:r>
                    </a:p>
                  </a:txBody>
                  <a:tcPr marL="64724" marR="64724" marT="0" marB="0"/>
                </a:tc>
                <a:tc>
                  <a:txBody>
                    <a:bodyPr/>
                    <a:lstStyle/>
                    <a:p>
                      <a:pPr marL="342900" lvl="0" indent="-342900">
                        <a:lnSpc>
                          <a:spcPct val="107000"/>
                        </a:lnSpc>
                        <a:spcAft>
                          <a:spcPts val="800"/>
                        </a:spcAft>
                        <a:buFont typeface="Calibri" panose="020F0502020204030204" pitchFamily="34" charset="0"/>
                        <a:buChar char="-"/>
                        <a:tabLst>
                          <a:tab pos="457200" algn="l"/>
                        </a:tabLst>
                      </a:pPr>
                      <a:r>
                        <a:rPr lang="en-US" sz="900" dirty="0" err="1">
                          <a:effectLst/>
                        </a:rPr>
                        <a:t>Izrada</a:t>
                      </a:r>
                      <a:r>
                        <a:rPr lang="en-US" sz="900" dirty="0">
                          <a:effectLst/>
                        </a:rPr>
                        <a:t> </a:t>
                      </a:r>
                      <a:r>
                        <a:rPr lang="en-US" sz="900" dirty="0" err="1">
                          <a:effectLst/>
                        </a:rPr>
                        <a:t>plana</a:t>
                      </a:r>
                      <a:r>
                        <a:rPr lang="en-US" sz="900" dirty="0">
                          <a:effectLst/>
                        </a:rPr>
                        <a:t> </a:t>
                      </a:r>
                      <a:r>
                        <a:rPr lang="en-US" sz="900" dirty="0" err="1">
                          <a:effectLst/>
                        </a:rPr>
                        <a:t>uređenja</a:t>
                      </a:r>
                      <a:r>
                        <a:rPr lang="en-US" sz="900" dirty="0">
                          <a:effectLst/>
                        </a:rPr>
                        <a:t> </a:t>
                      </a:r>
                      <a:r>
                        <a:rPr lang="en-US" sz="900" dirty="0" err="1">
                          <a:effectLst/>
                        </a:rPr>
                        <a:t>školskog</a:t>
                      </a:r>
                      <a:r>
                        <a:rPr lang="en-US" sz="900" dirty="0">
                          <a:effectLst/>
                        </a:rPr>
                        <a:t> </a:t>
                      </a:r>
                      <a:r>
                        <a:rPr lang="en-US" sz="900" dirty="0" err="1">
                          <a:effectLst/>
                        </a:rPr>
                        <a:t>okoliša</a:t>
                      </a:r>
                      <a:endParaRPr lang="hr-HR" sz="1000" dirty="0">
                        <a:effectLst/>
                      </a:endParaRPr>
                    </a:p>
                    <a:p>
                      <a:pPr marL="342900" lvl="0" indent="-342900">
                        <a:lnSpc>
                          <a:spcPct val="107000"/>
                        </a:lnSpc>
                        <a:spcAft>
                          <a:spcPts val="800"/>
                        </a:spcAft>
                        <a:buFont typeface="Calibri" panose="020F0502020204030204" pitchFamily="34" charset="0"/>
                        <a:buChar char="-"/>
                        <a:tabLst>
                          <a:tab pos="457200" algn="l"/>
                        </a:tabLst>
                      </a:pPr>
                      <a:r>
                        <a:rPr lang="en-US" sz="900" dirty="0" err="1">
                          <a:effectLst/>
                        </a:rPr>
                        <a:t>Stručna</a:t>
                      </a:r>
                      <a:r>
                        <a:rPr lang="en-US" sz="900" dirty="0">
                          <a:effectLst/>
                        </a:rPr>
                        <a:t> </a:t>
                      </a:r>
                      <a:r>
                        <a:rPr lang="en-US" sz="900" dirty="0" err="1">
                          <a:effectLst/>
                        </a:rPr>
                        <a:t>edukacija</a:t>
                      </a:r>
                      <a:r>
                        <a:rPr lang="en-US" sz="900" dirty="0">
                          <a:effectLst/>
                        </a:rPr>
                        <a:t> o </a:t>
                      </a:r>
                      <a:r>
                        <a:rPr lang="en-US" sz="900" dirty="0" err="1">
                          <a:effectLst/>
                        </a:rPr>
                        <a:t>uzgoju</a:t>
                      </a:r>
                      <a:r>
                        <a:rPr lang="en-US" sz="900" dirty="0">
                          <a:effectLst/>
                        </a:rPr>
                        <a:t> </a:t>
                      </a:r>
                      <a:r>
                        <a:rPr lang="en-US" sz="900" dirty="0" err="1">
                          <a:effectLst/>
                        </a:rPr>
                        <a:t>starih</a:t>
                      </a:r>
                      <a:r>
                        <a:rPr lang="en-US" sz="900" dirty="0">
                          <a:effectLst/>
                        </a:rPr>
                        <a:t> </a:t>
                      </a:r>
                      <a:r>
                        <a:rPr lang="en-US" sz="900" dirty="0" err="1">
                          <a:effectLst/>
                        </a:rPr>
                        <a:t>sorti</a:t>
                      </a:r>
                      <a:r>
                        <a:rPr lang="en-US" sz="900" dirty="0">
                          <a:effectLst/>
                        </a:rPr>
                        <a:t> </a:t>
                      </a:r>
                      <a:r>
                        <a:rPr lang="en-US" sz="900" dirty="0" err="1">
                          <a:effectLst/>
                        </a:rPr>
                        <a:t>jabuka</a:t>
                      </a:r>
                      <a:r>
                        <a:rPr lang="en-US" sz="900" dirty="0">
                          <a:effectLst/>
                        </a:rPr>
                        <a:t> </a:t>
                      </a:r>
                      <a:r>
                        <a:rPr lang="en-US" sz="900" dirty="0" err="1">
                          <a:effectLst/>
                        </a:rPr>
                        <a:t>kroz</a:t>
                      </a:r>
                      <a:r>
                        <a:rPr lang="en-US" sz="900" dirty="0">
                          <a:effectLst/>
                        </a:rPr>
                        <a:t> </a:t>
                      </a:r>
                      <a:r>
                        <a:rPr lang="en-US" sz="900" dirty="0" err="1">
                          <a:effectLst/>
                        </a:rPr>
                        <a:t>različite</a:t>
                      </a:r>
                      <a:r>
                        <a:rPr lang="en-US" sz="900" dirty="0">
                          <a:effectLst/>
                        </a:rPr>
                        <a:t> </a:t>
                      </a:r>
                      <a:r>
                        <a:rPr lang="en-US" sz="900" dirty="0" err="1">
                          <a:effectLst/>
                        </a:rPr>
                        <a:t>radionice</a:t>
                      </a:r>
                      <a:endParaRPr lang="hr-HR" sz="1000" dirty="0">
                        <a:effectLst/>
                      </a:endParaRPr>
                    </a:p>
                    <a:p>
                      <a:pPr marL="342900" lvl="0" indent="-342900">
                        <a:lnSpc>
                          <a:spcPct val="107000"/>
                        </a:lnSpc>
                        <a:spcAft>
                          <a:spcPts val="800"/>
                        </a:spcAft>
                        <a:buFont typeface="Calibri" panose="020F0502020204030204" pitchFamily="34" charset="0"/>
                        <a:buChar char="-"/>
                        <a:tabLst>
                          <a:tab pos="457200" algn="l"/>
                        </a:tabLst>
                      </a:pPr>
                      <a:r>
                        <a:rPr lang="en-US" sz="900" dirty="0">
                          <a:effectLst/>
                        </a:rPr>
                        <a:t> </a:t>
                      </a:r>
                      <a:r>
                        <a:rPr lang="en-US" sz="900" dirty="0" err="1">
                          <a:effectLst/>
                        </a:rPr>
                        <a:t>Suradnja</a:t>
                      </a:r>
                      <a:r>
                        <a:rPr lang="en-US" sz="900" dirty="0">
                          <a:effectLst/>
                        </a:rPr>
                        <a:t> s </a:t>
                      </a:r>
                      <a:r>
                        <a:rPr lang="en-US" sz="900" dirty="0" err="1">
                          <a:effectLst/>
                        </a:rPr>
                        <a:t>poljoprivrednim</a:t>
                      </a:r>
                      <a:r>
                        <a:rPr lang="en-US" sz="900" dirty="0">
                          <a:effectLst/>
                        </a:rPr>
                        <a:t> </a:t>
                      </a:r>
                      <a:r>
                        <a:rPr lang="en-US" sz="900" dirty="0" err="1">
                          <a:effectLst/>
                        </a:rPr>
                        <a:t>fakultetom</a:t>
                      </a:r>
                      <a:r>
                        <a:rPr lang="en-US" sz="900" dirty="0">
                          <a:effectLst/>
                        </a:rPr>
                        <a:t> u </a:t>
                      </a:r>
                      <a:r>
                        <a:rPr lang="en-US" sz="900" dirty="0" err="1">
                          <a:effectLst/>
                        </a:rPr>
                        <a:t>Zagrebu</a:t>
                      </a:r>
                      <a:endParaRPr lang="hr-HR" sz="1000" dirty="0">
                        <a:effectLst/>
                      </a:endParaRPr>
                    </a:p>
                    <a:p>
                      <a:pPr marL="342900" lvl="0" indent="-342900">
                        <a:lnSpc>
                          <a:spcPct val="107000"/>
                        </a:lnSpc>
                        <a:spcAft>
                          <a:spcPts val="800"/>
                        </a:spcAft>
                        <a:buFont typeface="Calibri" panose="020F0502020204030204" pitchFamily="34" charset="0"/>
                        <a:buChar char="-"/>
                        <a:tabLst>
                          <a:tab pos="457200" algn="l"/>
                        </a:tabLst>
                      </a:pPr>
                      <a:r>
                        <a:rPr lang="en-US" sz="900" dirty="0">
                          <a:effectLst/>
                        </a:rPr>
                        <a:t> </a:t>
                      </a:r>
                      <a:r>
                        <a:rPr lang="en-US" sz="900" dirty="0" err="1">
                          <a:effectLst/>
                        </a:rPr>
                        <a:t>Pronalaženje</a:t>
                      </a:r>
                      <a:r>
                        <a:rPr lang="en-US" sz="900" dirty="0">
                          <a:effectLst/>
                        </a:rPr>
                        <a:t> </a:t>
                      </a:r>
                      <a:r>
                        <a:rPr lang="en-US" sz="900" dirty="0" err="1">
                          <a:effectLst/>
                        </a:rPr>
                        <a:t>sponzora</a:t>
                      </a:r>
                      <a:endParaRPr lang="hr-HR" sz="1000" dirty="0">
                        <a:effectLst/>
                      </a:endParaRPr>
                    </a:p>
                    <a:p>
                      <a:pPr marL="342900" lvl="0" indent="-342900">
                        <a:lnSpc>
                          <a:spcPct val="107000"/>
                        </a:lnSpc>
                        <a:spcAft>
                          <a:spcPts val="800"/>
                        </a:spcAft>
                        <a:buFont typeface="Calibri" panose="020F0502020204030204" pitchFamily="34" charset="0"/>
                        <a:buChar char="-"/>
                        <a:tabLst>
                          <a:tab pos="457200" algn="l"/>
                        </a:tabLst>
                      </a:pPr>
                      <a:r>
                        <a:rPr lang="en-US" sz="900" dirty="0">
                          <a:effectLst/>
                        </a:rPr>
                        <a:t> </a:t>
                      </a:r>
                      <a:r>
                        <a:rPr lang="en-US" sz="900" dirty="0" err="1">
                          <a:effectLst/>
                        </a:rPr>
                        <a:t>postavljanje</a:t>
                      </a:r>
                      <a:r>
                        <a:rPr lang="en-US" sz="900" dirty="0">
                          <a:effectLst/>
                        </a:rPr>
                        <a:t> </a:t>
                      </a:r>
                      <a:r>
                        <a:rPr lang="en-US" sz="900" dirty="0" err="1">
                          <a:effectLst/>
                        </a:rPr>
                        <a:t>klupa</a:t>
                      </a:r>
                      <a:r>
                        <a:rPr lang="en-US" sz="900" dirty="0">
                          <a:effectLst/>
                        </a:rPr>
                        <a:t> u </a:t>
                      </a:r>
                      <a:r>
                        <a:rPr lang="en-US" sz="900" dirty="0" err="1">
                          <a:effectLst/>
                        </a:rPr>
                        <a:t>dvorištu</a:t>
                      </a:r>
                      <a:r>
                        <a:rPr lang="en-US" sz="900" dirty="0">
                          <a:effectLst/>
                        </a:rPr>
                        <a:t>, </a:t>
                      </a:r>
                      <a:r>
                        <a:rPr lang="en-US" sz="900" dirty="0" err="1">
                          <a:effectLst/>
                        </a:rPr>
                        <a:t>postavljanje</a:t>
                      </a:r>
                      <a:r>
                        <a:rPr lang="en-US" sz="900" dirty="0">
                          <a:effectLst/>
                        </a:rPr>
                        <a:t> </a:t>
                      </a:r>
                      <a:r>
                        <a:rPr lang="en-US" sz="900" dirty="0" err="1">
                          <a:effectLst/>
                        </a:rPr>
                        <a:t>pješčanika</a:t>
                      </a:r>
                      <a:r>
                        <a:rPr lang="en-US" sz="900" dirty="0">
                          <a:effectLst/>
                        </a:rPr>
                        <a:t> , </a:t>
                      </a:r>
                      <a:r>
                        <a:rPr lang="en-US" sz="900" dirty="0" err="1">
                          <a:effectLst/>
                        </a:rPr>
                        <a:t>sadnja</a:t>
                      </a:r>
                      <a:r>
                        <a:rPr lang="en-US" sz="900" dirty="0">
                          <a:effectLst/>
                        </a:rPr>
                        <a:t> </a:t>
                      </a:r>
                      <a:r>
                        <a:rPr lang="en-US" sz="900" dirty="0" err="1">
                          <a:effectLst/>
                        </a:rPr>
                        <a:t>biljaka</a:t>
                      </a:r>
                      <a:r>
                        <a:rPr lang="en-US" sz="900" dirty="0">
                          <a:effectLst/>
                        </a:rPr>
                        <a:t> </a:t>
                      </a:r>
                      <a:r>
                        <a:rPr lang="en-US" sz="900" dirty="0" err="1">
                          <a:effectLst/>
                        </a:rPr>
                        <a:t>i</a:t>
                      </a:r>
                      <a:r>
                        <a:rPr lang="en-US" sz="900" dirty="0">
                          <a:effectLst/>
                        </a:rPr>
                        <a:t> </a:t>
                      </a:r>
                      <a:r>
                        <a:rPr lang="en-US" sz="900" dirty="0" err="1">
                          <a:effectLst/>
                        </a:rPr>
                        <a:t>drveća</a:t>
                      </a:r>
                      <a:r>
                        <a:rPr lang="en-US" sz="900" dirty="0">
                          <a:effectLst/>
                        </a:rPr>
                        <a:t> , </a:t>
                      </a:r>
                      <a:r>
                        <a:rPr lang="en-US" sz="900" dirty="0" err="1">
                          <a:effectLst/>
                        </a:rPr>
                        <a:t>oblikovati</a:t>
                      </a:r>
                      <a:r>
                        <a:rPr lang="en-US" sz="900" dirty="0">
                          <a:effectLst/>
                        </a:rPr>
                        <a:t> </a:t>
                      </a:r>
                      <a:r>
                        <a:rPr lang="en-US" sz="900" dirty="0" err="1">
                          <a:effectLst/>
                        </a:rPr>
                        <a:t>zidove</a:t>
                      </a:r>
                      <a:endParaRPr lang="hr-HR" sz="900" dirty="0">
                        <a:effectLst/>
                      </a:endParaRPr>
                    </a:p>
                    <a:p>
                      <a:pPr marL="342900" lvl="0" indent="-342900">
                        <a:lnSpc>
                          <a:spcPct val="107000"/>
                        </a:lnSpc>
                        <a:spcAft>
                          <a:spcPts val="800"/>
                        </a:spcAft>
                        <a:buFont typeface="Calibri" panose="020F0502020204030204" pitchFamily="34" charset="0"/>
                        <a:buChar char="-"/>
                        <a:tabLst>
                          <a:tab pos="457200" algn="l"/>
                        </a:tabLst>
                      </a:pPr>
                      <a:endParaRPr lang="hr-HR" sz="9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Calibri" panose="020F0502020204030204" pitchFamily="34" charset="0"/>
                        <a:buChar char="-"/>
                        <a:tabLst>
                          <a:tab pos="457200" algn="l"/>
                        </a:tabLst>
                      </a:pPr>
                      <a:r>
                        <a:rPr lang="hr-HR" sz="900" dirty="0">
                          <a:effectLst/>
                          <a:latin typeface="Calibri" panose="020F0502020204030204" pitchFamily="34" charset="0"/>
                          <a:ea typeface="Calibri" panose="020F0502020204030204" pitchFamily="34" charset="0"/>
                          <a:cs typeface="Times New Roman" panose="02020603050405020304" pitchFamily="18" charset="0"/>
                        </a:rPr>
                        <a:t>Uvođenje testiranja</a:t>
                      </a:r>
                      <a:r>
                        <a:rPr lang="hr-HR" sz="900" baseline="0" dirty="0">
                          <a:effectLst/>
                          <a:latin typeface="Calibri" panose="020F0502020204030204" pitchFamily="34" charset="0"/>
                          <a:ea typeface="Calibri" panose="020F0502020204030204" pitchFamily="34" charset="0"/>
                          <a:cs typeface="Times New Roman" panose="02020603050405020304" pitchFamily="18" charset="0"/>
                        </a:rPr>
                        <a:t> </a:t>
                      </a:r>
                      <a:r>
                        <a:rPr lang="hr-HR" sz="900" dirty="0">
                          <a:effectLst/>
                          <a:latin typeface="Calibri" panose="020F0502020204030204" pitchFamily="34" charset="0"/>
                          <a:ea typeface="Calibri" panose="020F0502020204030204" pitchFamily="34" charset="0"/>
                          <a:cs typeface="Times New Roman" panose="02020603050405020304" pitchFamily="18" charset="0"/>
                        </a:rPr>
                        <a:t>brzine čitanja</a:t>
                      </a:r>
                    </a:p>
                    <a:p>
                      <a:pPr marL="342900" lvl="0" indent="-342900">
                        <a:lnSpc>
                          <a:spcPct val="107000"/>
                        </a:lnSpc>
                        <a:spcAft>
                          <a:spcPts val="800"/>
                        </a:spcAft>
                        <a:buFont typeface="Calibri" panose="020F0502020204030204" pitchFamily="34" charset="0"/>
                        <a:buChar char="-"/>
                        <a:tabLst>
                          <a:tab pos="457200" algn="l"/>
                        </a:tabLst>
                      </a:pPr>
                      <a:r>
                        <a:rPr lang="hr-HR" sz="900" dirty="0">
                          <a:effectLst/>
                          <a:latin typeface="Calibri" panose="020F0502020204030204" pitchFamily="34" charset="0"/>
                          <a:ea typeface="Calibri" panose="020F0502020204030204" pitchFamily="34" charset="0"/>
                          <a:cs typeface="Times New Roman" panose="02020603050405020304" pitchFamily="18" charset="0"/>
                        </a:rPr>
                        <a:t>Uvođenje projekata, natjecanja  i aktivnosti u sklopu školske knjižnice</a:t>
                      </a:r>
                    </a:p>
                    <a:p>
                      <a:pPr marL="342900" lvl="0" indent="-342900">
                        <a:lnSpc>
                          <a:spcPct val="107000"/>
                        </a:lnSpc>
                        <a:spcAft>
                          <a:spcPts val="800"/>
                        </a:spcAft>
                        <a:buFont typeface="Calibri" panose="020F0502020204030204" pitchFamily="34" charset="0"/>
                        <a:buChar char="-"/>
                        <a:tabLst>
                          <a:tab pos="457200" algn="l"/>
                        </a:tabLst>
                      </a:pPr>
                      <a:r>
                        <a:rPr lang="hr-HR" sz="900" dirty="0">
                          <a:effectLst/>
                          <a:latin typeface="Calibri" panose="020F0502020204030204" pitchFamily="34" charset="0"/>
                          <a:ea typeface="Calibri" panose="020F0502020204030204" pitchFamily="34" charset="0"/>
                          <a:cs typeface="Times New Roman" panose="02020603050405020304" pitchFamily="18" charset="0"/>
                        </a:rPr>
                        <a:t>Organizirati</a:t>
                      </a:r>
                      <a:r>
                        <a:rPr lang="hr-HR" sz="900" baseline="0" dirty="0">
                          <a:effectLst/>
                          <a:latin typeface="Calibri" panose="020F0502020204030204" pitchFamily="34" charset="0"/>
                          <a:ea typeface="Calibri" panose="020F0502020204030204" pitchFamily="34" charset="0"/>
                          <a:cs typeface="Times New Roman" panose="02020603050405020304" pitchFamily="18" charset="0"/>
                        </a:rPr>
                        <a:t> susret s piscima</a:t>
                      </a:r>
                    </a:p>
                    <a:p>
                      <a:pPr marL="342900" lvl="0" indent="-342900">
                        <a:lnSpc>
                          <a:spcPct val="107000"/>
                        </a:lnSpc>
                        <a:spcAft>
                          <a:spcPts val="800"/>
                        </a:spcAft>
                        <a:buFont typeface="Calibri" panose="020F0502020204030204" pitchFamily="34" charset="0"/>
                        <a:buChar char="-"/>
                        <a:tabLst>
                          <a:tab pos="457200" algn="l"/>
                        </a:tabLst>
                      </a:pPr>
                      <a:r>
                        <a:rPr lang="hr-HR" sz="900" baseline="0" dirty="0">
                          <a:effectLst/>
                          <a:latin typeface="Calibri" panose="020F0502020204030204" pitchFamily="34" charset="0"/>
                          <a:ea typeface="Calibri" panose="020F0502020204030204" pitchFamily="34" charset="0"/>
                          <a:cs typeface="Times New Roman" panose="02020603050405020304" pitchFamily="18" charset="0"/>
                        </a:rPr>
                        <a:t>Uvrstiti aktivnosti u sat razrednika</a:t>
                      </a:r>
                      <a:endParaRPr lang="hr-HR" sz="9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Calibri" panose="020F0502020204030204" pitchFamily="34" charset="0"/>
                        <a:buChar char="-"/>
                        <a:tabLst>
                          <a:tab pos="457200" algn="l"/>
                        </a:tabLst>
                      </a:pPr>
                      <a:endParaRPr lang="hr-H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724" marR="64724" marT="0" marB="0"/>
                </a:tc>
                <a:tc>
                  <a:txBody>
                    <a:bodyPr/>
                    <a:lstStyle/>
                    <a:p>
                      <a:pPr marL="342900" lvl="0" indent="-342900">
                        <a:lnSpc>
                          <a:spcPct val="107000"/>
                        </a:lnSpc>
                        <a:spcAft>
                          <a:spcPts val="800"/>
                        </a:spcAft>
                        <a:buFont typeface="Calibri" panose="020F0502020204030204" pitchFamily="34" charset="0"/>
                        <a:buChar char="-"/>
                        <a:tabLst>
                          <a:tab pos="457200" algn="l"/>
                        </a:tabLst>
                      </a:pPr>
                      <a:r>
                        <a:rPr lang="en-US" sz="900" dirty="0" err="1">
                          <a:effectLst/>
                        </a:rPr>
                        <a:t>Angažiranost</a:t>
                      </a:r>
                      <a:r>
                        <a:rPr lang="en-US" sz="900" dirty="0">
                          <a:effectLst/>
                        </a:rPr>
                        <a:t> </a:t>
                      </a:r>
                      <a:r>
                        <a:rPr lang="en-US" sz="900" dirty="0" err="1">
                          <a:effectLst/>
                        </a:rPr>
                        <a:t>svih</a:t>
                      </a:r>
                      <a:r>
                        <a:rPr lang="en-US" sz="900" dirty="0">
                          <a:effectLst/>
                        </a:rPr>
                        <a:t> </a:t>
                      </a:r>
                      <a:r>
                        <a:rPr lang="en-US" sz="900" dirty="0" err="1">
                          <a:effectLst/>
                        </a:rPr>
                        <a:t>djelatnika</a:t>
                      </a:r>
                      <a:endParaRPr lang="hr-HR" sz="1000" dirty="0">
                        <a:effectLst/>
                      </a:endParaRPr>
                    </a:p>
                    <a:p>
                      <a:pPr marL="342900" lvl="0" indent="-342900">
                        <a:lnSpc>
                          <a:spcPct val="107000"/>
                        </a:lnSpc>
                        <a:spcAft>
                          <a:spcPts val="800"/>
                        </a:spcAft>
                        <a:buFont typeface="Calibri" panose="020F0502020204030204" pitchFamily="34" charset="0"/>
                        <a:buChar char="-"/>
                        <a:tabLst>
                          <a:tab pos="457200" algn="l"/>
                        </a:tabLst>
                      </a:pPr>
                      <a:r>
                        <a:rPr lang="en-US" sz="900" dirty="0">
                          <a:effectLst/>
                        </a:rPr>
                        <a:t> </a:t>
                      </a:r>
                      <a:r>
                        <a:rPr lang="en-US" sz="900" dirty="0" err="1">
                          <a:effectLst/>
                        </a:rPr>
                        <a:t>Radni</a:t>
                      </a:r>
                      <a:r>
                        <a:rPr lang="en-US" sz="900" dirty="0">
                          <a:effectLst/>
                        </a:rPr>
                        <a:t> </a:t>
                      </a:r>
                      <a:r>
                        <a:rPr lang="en-US" sz="900" dirty="0" err="1">
                          <a:effectLst/>
                        </a:rPr>
                        <a:t>alati</a:t>
                      </a:r>
                      <a:r>
                        <a:rPr lang="en-US" sz="900" dirty="0">
                          <a:effectLst/>
                        </a:rPr>
                        <a:t> </a:t>
                      </a:r>
                      <a:r>
                        <a:rPr lang="en-US" sz="900" dirty="0" err="1">
                          <a:effectLst/>
                        </a:rPr>
                        <a:t>i</a:t>
                      </a:r>
                      <a:r>
                        <a:rPr lang="en-US" sz="900" dirty="0">
                          <a:effectLst/>
                        </a:rPr>
                        <a:t> </a:t>
                      </a:r>
                      <a:r>
                        <a:rPr lang="en-US" sz="900" dirty="0" err="1">
                          <a:effectLst/>
                        </a:rPr>
                        <a:t>materijali</a:t>
                      </a:r>
                      <a:endParaRPr lang="hr-HR" sz="1000" dirty="0">
                        <a:effectLst/>
                      </a:endParaRPr>
                    </a:p>
                    <a:p>
                      <a:pPr marL="342900" lvl="0" indent="-342900">
                        <a:lnSpc>
                          <a:spcPct val="107000"/>
                        </a:lnSpc>
                        <a:spcAft>
                          <a:spcPts val="800"/>
                        </a:spcAft>
                        <a:buFont typeface="Calibri" panose="020F0502020204030204" pitchFamily="34" charset="0"/>
                        <a:buChar char="-"/>
                        <a:tabLst>
                          <a:tab pos="457200" algn="l"/>
                        </a:tabLst>
                      </a:pPr>
                      <a:r>
                        <a:rPr lang="en-US" sz="900" dirty="0">
                          <a:effectLst/>
                        </a:rPr>
                        <a:t> </a:t>
                      </a:r>
                      <a:r>
                        <a:rPr lang="en-US" sz="900" dirty="0" err="1">
                          <a:effectLst/>
                        </a:rPr>
                        <a:t>Vanjski</a:t>
                      </a:r>
                      <a:r>
                        <a:rPr lang="en-US" sz="900" dirty="0">
                          <a:effectLst/>
                        </a:rPr>
                        <a:t> </a:t>
                      </a:r>
                      <a:r>
                        <a:rPr lang="en-US" sz="900" dirty="0" err="1">
                          <a:effectLst/>
                        </a:rPr>
                        <a:t>suradnici</a:t>
                      </a:r>
                      <a:endParaRPr lang="hr-HR" sz="900" dirty="0">
                        <a:effectLst/>
                      </a:endParaRPr>
                    </a:p>
                    <a:p>
                      <a:pPr marL="342900" lvl="0" indent="-342900">
                        <a:lnSpc>
                          <a:spcPct val="107000"/>
                        </a:lnSpc>
                        <a:spcAft>
                          <a:spcPts val="800"/>
                        </a:spcAft>
                        <a:buFont typeface="Calibri" panose="020F0502020204030204" pitchFamily="34" charset="0"/>
                        <a:buChar char="-"/>
                        <a:tabLst>
                          <a:tab pos="457200" algn="l"/>
                        </a:tabLst>
                      </a:pPr>
                      <a:endParaRPr lang="hr-HR" sz="9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Calibri" panose="020F0502020204030204" pitchFamily="34" charset="0"/>
                        <a:buChar char="-"/>
                        <a:tabLst>
                          <a:tab pos="457200" algn="l"/>
                        </a:tabLst>
                      </a:pPr>
                      <a:endParaRPr lang="hr-HR" sz="9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Calibri" panose="020F0502020204030204" pitchFamily="34" charset="0"/>
                        <a:buChar char="-"/>
                        <a:tabLst>
                          <a:tab pos="457200" algn="l"/>
                        </a:tabLst>
                      </a:pPr>
                      <a:endParaRPr lang="hr-HR" sz="9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Calibri" panose="020F0502020204030204" pitchFamily="34" charset="0"/>
                        <a:buChar char="-"/>
                        <a:tabLst>
                          <a:tab pos="457200" algn="l"/>
                        </a:tabLst>
                      </a:pPr>
                      <a:endParaRPr lang="hr-HR" sz="9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Calibri" panose="020F0502020204030204" pitchFamily="34" charset="0"/>
                        <a:buChar char="-"/>
                        <a:tabLst>
                          <a:tab pos="457200" algn="l"/>
                        </a:tabLst>
                      </a:pPr>
                      <a:endParaRPr lang="hr-HR" sz="9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Calibri" panose="020F0502020204030204" pitchFamily="34" charset="0"/>
                        <a:buChar char="-"/>
                        <a:tabLst>
                          <a:tab pos="457200" algn="l"/>
                        </a:tabLst>
                      </a:pPr>
                      <a:r>
                        <a:rPr lang="hr-HR" sz="900" dirty="0">
                          <a:effectLst/>
                          <a:latin typeface="Calibri" panose="020F0502020204030204" pitchFamily="34" charset="0"/>
                          <a:ea typeface="Calibri" panose="020F0502020204030204" pitchFamily="34" charset="0"/>
                          <a:cs typeface="Times New Roman" panose="02020603050405020304" pitchFamily="18" charset="0"/>
                        </a:rPr>
                        <a:t>Angažiranost  svih djelatnika</a:t>
                      </a:r>
                    </a:p>
                    <a:p>
                      <a:pPr marL="342900" lvl="0" indent="-342900">
                        <a:lnSpc>
                          <a:spcPct val="107000"/>
                        </a:lnSpc>
                        <a:spcAft>
                          <a:spcPts val="800"/>
                        </a:spcAft>
                        <a:buFont typeface="Calibri" panose="020F0502020204030204" pitchFamily="34" charset="0"/>
                        <a:buChar char="-"/>
                        <a:tabLst>
                          <a:tab pos="457200" algn="l"/>
                        </a:tabLst>
                      </a:pPr>
                      <a:r>
                        <a:rPr lang="hr-HR" sz="900" dirty="0">
                          <a:effectLst/>
                          <a:latin typeface="Calibri" panose="020F0502020204030204" pitchFamily="34" charset="0"/>
                          <a:ea typeface="Calibri" panose="020F0502020204030204" pitchFamily="34" charset="0"/>
                          <a:cs typeface="Times New Roman" panose="02020603050405020304" pitchFamily="18" charset="0"/>
                        </a:rPr>
                        <a:t>Vanjski suradnici</a:t>
                      </a:r>
                    </a:p>
                    <a:p>
                      <a:pPr marL="342900" lvl="0" indent="-342900">
                        <a:lnSpc>
                          <a:spcPct val="107000"/>
                        </a:lnSpc>
                        <a:spcAft>
                          <a:spcPts val="800"/>
                        </a:spcAft>
                        <a:buFont typeface="Calibri" panose="020F0502020204030204" pitchFamily="34" charset="0"/>
                        <a:buChar char="-"/>
                        <a:tabLst>
                          <a:tab pos="457200" algn="l"/>
                        </a:tabLst>
                      </a:pPr>
                      <a:endParaRPr lang="hr-H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4724" marR="64724" marT="0" marB="0"/>
                </a:tc>
                <a:tc>
                  <a:txBody>
                    <a:bodyPr/>
                    <a:lstStyle/>
                    <a:p>
                      <a:pPr>
                        <a:lnSpc>
                          <a:spcPct val="107000"/>
                        </a:lnSpc>
                        <a:spcAft>
                          <a:spcPts val="800"/>
                        </a:spcAft>
                      </a:pPr>
                      <a:r>
                        <a:rPr lang="en-US" sz="900" dirty="0" err="1">
                          <a:effectLst/>
                        </a:rPr>
                        <a:t>Tijekom</a:t>
                      </a:r>
                      <a:r>
                        <a:rPr lang="en-US" sz="900" dirty="0">
                          <a:effectLst/>
                        </a:rPr>
                        <a:t> </a:t>
                      </a:r>
                      <a:r>
                        <a:rPr lang="en-US" sz="900" dirty="0" err="1">
                          <a:effectLst/>
                        </a:rPr>
                        <a:t>godine</a:t>
                      </a:r>
                      <a:endParaRPr lang="hr-HR" sz="900" dirty="0">
                        <a:effectLst/>
                      </a:endParaRPr>
                    </a:p>
                    <a:p>
                      <a:pPr>
                        <a:lnSpc>
                          <a:spcPct val="107000"/>
                        </a:lnSpc>
                        <a:spcAft>
                          <a:spcPts val="800"/>
                        </a:spcAft>
                      </a:pPr>
                      <a:endParaRPr lang="hr-HR" sz="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hr-HR" sz="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hr-HR" sz="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hr-HR" sz="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hr-HR" sz="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hr-HR" sz="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hr-HR" sz="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hr-HR" sz="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hr-HR" sz="900" dirty="0">
                          <a:effectLst/>
                          <a:latin typeface="Calibri" panose="020F0502020204030204" pitchFamily="34" charset="0"/>
                          <a:ea typeface="Calibri" panose="020F0502020204030204" pitchFamily="34" charset="0"/>
                          <a:cs typeface="Times New Roman" panose="02020603050405020304" pitchFamily="18" charset="0"/>
                        </a:rPr>
                        <a:t>Tijekom</a:t>
                      </a:r>
                      <a:r>
                        <a:rPr lang="hr-HR" sz="900" baseline="0" dirty="0">
                          <a:effectLst/>
                          <a:latin typeface="Calibri" panose="020F0502020204030204" pitchFamily="34" charset="0"/>
                          <a:ea typeface="Calibri" panose="020F0502020204030204" pitchFamily="34" charset="0"/>
                          <a:cs typeface="Times New Roman" panose="02020603050405020304" pitchFamily="18" charset="0"/>
                        </a:rPr>
                        <a:t> godine</a:t>
                      </a:r>
                      <a:endParaRPr lang="hr-H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4724" marR="64724" marT="0" marB="0"/>
                </a:tc>
                <a:tc>
                  <a:txBody>
                    <a:bodyPr/>
                    <a:lstStyle/>
                    <a:p>
                      <a:pPr>
                        <a:lnSpc>
                          <a:spcPct val="107000"/>
                        </a:lnSpc>
                        <a:spcAft>
                          <a:spcPts val="800"/>
                        </a:spcAft>
                      </a:pPr>
                      <a:r>
                        <a:rPr lang="en-US" sz="900" dirty="0" err="1">
                          <a:effectLst/>
                        </a:rPr>
                        <a:t>Pedagog</a:t>
                      </a:r>
                      <a:r>
                        <a:rPr lang="en-US" sz="900" dirty="0">
                          <a:effectLst/>
                        </a:rPr>
                        <a:t> </a:t>
                      </a:r>
                      <a:endParaRPr lang="hr-HR" sz="1000" dirty="0">
                        <a:effectLst/>
                      </a:endParaRPr>
                    </a:p>
                    <a:p>
                      <a:pPr>
                        <a:lnSpc>
                          <a:spcPct val="107000"/>
                        </a:lnSpc>
                        <a:spcAft>
                          <a:spcPts val="800"/>
                        </a:spcAft>
                      </a:pPr>
                      <a:r>
                        <a:rPr lang="en-US" sz="900" dirty="0" err="1">
                          <a:effectLst/>
                        </a:rPr>
                        <a:t>Učitelji</a:t>
                      </a:r>
                      <a:endParaRPr lang="hr-HR" sz="1000" dirty="0">
                        <a:effectLst/>
                      </a:endParaRPr>
                    </a:p>
                    <a:p>
                      <a:pPr>
                        <a:lnSpc>
                          <a:spcPct val="107000"/>
                        </a:lnSpc>
                        <a:spcAft>
                          <a:spcPts val="800"/>
                        </a:spcAft>
                      </a:pPr>
                      <a:r>
                        <a:rPr lang="en-US" sz="900" dirty="0" err="1">
                          <a:effectLst/>
                        </a:rPr>
                        <a:t>Ostali</a:t>
                      </a:r>
                      <a:r>
                        <a:rPr lang="en-US" sz="900" dirty="0">
                          <a:effectLst/>
                        </a:rPr>
                        <a:t> </a:t>
                      </a:r>
                      <a:r>
                        <a:rPr lang="en-US" sz="900" dirty="0" err="1">
                          <a:effectLst/>
                        </a:rPr>
                        <a:t>djelatnici</a:t>
                      </a:r>
                      <a:endParaRPr lang="hr-HR" sz="1000" dirty="0">
                        <a:effectLst/>
                      </a:endParaRPr>
                    </a:p>
                    <a:p>
                      <a:pPr>
                        <a:lnSpc>
                          <a:spcPct val="107000"/>
                        </a:lnSpc>
                        <a:spcAft>
                          <a:spcPts val="800"/>
                        </a:spcAft>
                      </a:pPr>
                      <a:r>
                        <a:rPr lang="en-US" sz="900" dirty="0" err="1">
                          <a:effectLst/>
                        </a:rPr>
                        <a:t>Ravnatelj</a:t>
                      </a:r>
                      <a:endParaRPr lang="hr-HR" sz="1000" dirty="0">
                        <a:effectLst/>
                      </a:endParaRPr>
                    </a:p>
                    <a:p>
                      <a:pPr>
                        <a:lnSpc>
                          <a:spcPct val="107000"/>
                        </a:lnSpc>
                        <a:spcAft>
                          <a:spcPts val="800"/>
                        </a:spcAft>
                      </a:pPr>
                      <a:endParaRPr lang="hr-HR" sz="900" dirty="0">
                        <a:effectLst/>
                        <a:latin typeface="+mn-lt"/>
                        <a:ea typeface="+mn-ea"/>
                        <a:cs typeface="+mn-cs"/>
                      </a:endParaRPr>
                    </a:p>
                    <a:p>
                      <a:pPr>
                        <a:lnSpc>
                          <a:spcPct val="107000"/>
                        </a:lnSpc>
                        <a:spcAft>
                          <a:spcPts val="800"/>
                        </a:spcAft>
                      </a:pPr>
                      <a:endParaRPr lang="hr-HR" sz="900" dirty="0">
                        <a:effectLst/>
                        <a:latin typeface="+mn-lt"/>
                        <a:ea typeface="+mn-ea"/>
                        <a:cs typeface="+mn-cs"/>
                      </a:endParaRPr>
                    </a:p>
                    <a:p>
                      <a:pPr>
                        <a:lnSpc>
                          <a:spcPct val="107000"/>
                        </a:lnSpc>
                        <a:spcAft>
                          <a:spcPts val="800"/>
                        </a:spcAft>
                      </a:pPr>
                      <a:endParaRPr lang="hr-HR" sz="900" dirty="0">
                        <a:effectLst/>
                        <a:latin typeface="+mn-lt"/>
                        <a:ea typeface="+mn-ea"/>
                        <a:cs typeface="+mn-cs"/>
                      </a:endParaRPr>
                    </a:p>
                    <a:p>
                      <a:pPr>
                        <a:lnSpc>
                          <a:spcPct val="107000"/>
                        </a:lnSpc>
                        <a:spcAft>
                          <a:spcPts val="800"/>
                        </a:spcAft>
                      </a:pPr>
                      <a:endParaRPr lang="hr-HR" sz="900" dirty="0">
                        <a:effectLst/>
                        <a:latin typeface="+mn-lt"/>
                        <a:ea typeface="+mn-ea"/>
                        <a:cs typeface="+mn-cs"/>
                      </a:endParaRPr>
                    </a:p>
                    <a:p>
                      <a:pPr>
                        <a:lnSpc>
                          <a:spcPct val="107000"/>
                        </a:lnSpc>
                        <a:spcAft>
                          <a:spcPts val="800"/>
                        </a:spcAft>
                      </a:pPr>
                      <a:endParaRPr lang="hr-HR" sz="900" dirty="0">
                        <a:effectLst/>
                        <a:latin typeface="+mn-lt"/>
                        <a:ea typeface="+mn-ea"/>
                        <a:cs typeface="+mn-cs"/>
                      </a:endParaRPr>
                    </a:p>
                    <a:p>
                      <a:pPr>
                        <a:lnSpc>
                          <a:spcPct val="107000"/>
                        </a:lnSpc>
                        <a:spcAft>
                          <a:spcPts val="800"/>
                        </a:spcAft>
                      </a:pPr>
                      <a:r>
                        <a:rPr lang="hr-HR" sz="900" dirty="0">
                          <a:effectLst/>
                          <a:latin typeface="+mn-lt"/>
                          <a:ea typeface="+mn-ea"/>
                          <a:cs typeface="+mn-cs"/>
                        </a:rPr>
                        <a:t>Učitelji</a:t>
                      </a:r>
                    </a:p>
                    <a:p>
                      <a:pPr>
                        <a:lnSpc>
                          <a:spcPct val="107000"/>
                        </a:lnSpc>
                        <a:spcAft>
                          <a:spcPts val="800"/>
                        </a:spcAft>
                      </a:pPr>
                      <a:r>
                        <a:rPr lang="hr-HR" sz="900" dirty="0">
                          <a:effectLst/>
                          <a:latin typeface="+mn-lt"/>
                          <a:ea typeface="+mn-ea"/>
                          <a:cs typeface="+mn-cs"/>
                        </a:rPr>
                        <a:t>Stručni</a:t>
                      </a:r>
                      <a:r>
                        <a:rPr lang="hr-HR" sz="900" baseline="0" dirty="0">
                          <a:effectLst/>
                          <a:latin typeface="+mn-lt"/>
                          <a:ea typeface="+mn-ea"/>
                          <a:cs typeface="+mn-cs"/>
                        </a:rPr>
                        <a:t> suradnici</a:t>
                      </a:r>
                    </a:p>
                    <a:p>
                      <a:pPr>
                        <a:lnSpc>
                          <a:spcPct val="107000"/>
                        </a:lnSpc>
                        <a:spcAft>
                          <a:spcPts val="800"/>
                        </a:spcAft>
                      </a:pPr>
                      <a:r>
                        <a:rPr lang="hr-HR" sz="900" baseline="0" dirty="0">
                          <a:effectLst/>
                          <a:latin typeface="+mn-lt"/>
                          <a:ea typeface="+mn-ea"/>
                          <a:cs typeface="+mn-cs"/>
                        </a:rPr>
                        <a:t>Ravnatelj</a:t>
                      </a:r>
                      <a:endParaRPr lang="hr-H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724" marR="64724" marT="0" marB="0"/>
                </a:tc>
                <a:extLst>
                  <a:ext uri="{0D108BD9-81ED-4DB2-BD59-A6C34878D82A}">
                    <a16:rowId xmlns:a16="http://schemas.microsoft.com/office/drawing/2014/main" val="602650360"/>
                  </a:ext>
                </a:extLst>
              </a:tr>
            </a:tbl>
          </a:graphicData>
        </a:graphic>
      </p:graphicFrame>
    </p:spTree>
    <p:extLst>
      <p:ext uri="{BB962C8B-B14F-4D97-AF65-F5344CB8AC3E}">
        <p14:creationId xmlns:p14="http://schemas.microsoft.com/office/powerpoint/2010/main" val="3987712798"/>
      </p:ext>
    </p:extLst>
  </p:cSld>
  <p:clrMapOvr>
    <a:masterClrMapping/>
  </p:clrMapOvr>
  <p:transition spd="slow">
    <p:wipe/>
  </p:transition>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Shape 1175"/>
        <p:cNvGrpSpPr/>
        <p:nvPr/>
      </p:nvGrpSpPr>
      <p:grpSpPr>
        <a:xfrm>
          <a:off x="0" y="0"/>
          <a:ext cx="0" cy="0"/>
          <a:chOff x="0" y="0"/>
          <a:chExt cx="0" cy="0"/>
        </a:xfrm>
      </p:grpSpPr>
      <p:graphicFrame>
        <p:nvGraphicFramePr>
          <p:cNvPr id="1177" name="Shape 1177"/>
          <p:cNvGraphicFramePr/>
          <p:nvPr>
            <p:extLst/>
          </p:nvPr>
        </p:nvGraphicFramePr>
        <p:xfrm>
          <a:off x="431180" y="930238"/>
          <a:ext cx="8461867" cy="3460438"/>
        </p:xfrm>
        <a:graphic>
          <a:graphicData uri="http://schemas.openxmlformats.org/drawingml/2006/table">
            <a:tbl>
              <a:tblPr>
                <a:tableStyleId>{0E3FDE45-AF77-4B5C-9715-49D594BDF05E}</a:tableStyleId>
              </a:tblPr>
              <a:tblGrid>
                <a:gridCol w="2048881">
                  <a:extLst>
                    <a:ext uri="{9D8B030D-6E8A-4147-A177-3AD203B41FA5}">
                      <a16:colId xmlns:a16="http://schemas.microsoft.com/office/drawing/2014/main" val="20000"/>
                    </a:ext>
                  </a:extLst>
                </a:gridCol>
                <a:gridCol w="6412986">
                  <a:extLst>
                    <a:ext uri="{9D8B030D-6E8A-4147-A177-3AD203B41FA5}">
                      <a16:colId xmlns:a16="http://schemas.microsoft.com/office/drawing/2014/main" val="20001"/>
                    </a:ext>
                  </a:extLst>
                </a:gridCol>
              </a:tblGrid>
              <a:tr h="826696">
                <a:tc>
                  <a:txBody>
                    <a:bodyPr/>
                    <a:lstStyle/>
                    <a:p>
                      <a:pPr marL="0" marR="0" lvl="0" indent="0" algn="l" rtl="0">
                        <a:lnSpc>
                          <a:spcPct val="100000"/>
                        </a:lnSpc>
                        <a:spcBef>
                          <a:spcPts val="0"/>
                        </a:spcBef>
                        <a:spcAft>
                          <a:spcPts val="0"/>
                        </a:spcAft>
                        <a:buClr>
                          <a:srgbClr val="000000"/>
                        </a:buClr>
                        <a:buSzPct val="25000"/>
                        <a:buFont typeface="Calibri"/>
                        <a:buNone/>
                      </a:pPr>
                      <a:r>
                        <a:rPr lang="hr-HR" sz="1100" u="none" strike="noStrike" cap="none" baseline="0" dirty="0">
                          <a:sym typeface="Calibri"/>
                        </a:rPr>
                        <a:t>Ishodi</a:t>
                      </a:r>
                      <a:r>
                        <a:rPr lang="en" sz="1100" u="none" strike="noStrike" cap="none" baseline="0" dirty="0">
                          <a:sym typeface="Calibri"/>
                        </a:rPr>
                        <a:t>:</a:t>
                      </a:r>
                      <a:endParaRPr lang="en" sz="1100" b="0" i="0" u="none" strike="noStrike" cap="none" baseline="0" dirty="0">
                        <a:solidFill>
                          <a:srgbClr val="000000"/>
                        </a:solidFill>
                        <a:latin typeface="Calibri"/>
                        <a:ea typeface="Calibri"/>
                        <a:cs typeface="Calibri"/>
                        <a:sym typeface="Calibri"/>
                      </a:endParaRPr>
                    </a:p>
                  </a:txBody>
                  <a:tcPr marL="91425" marR="91425" marT="33650" marB="33650"/>
                </a:tc>
                <a:tc>
                  <a:txBody>
                    <a:bodyPr/>
                    <a:lstStyle/>
                    <a:p>
                      <a:pPr marL="0" marR="0" lvl="0" indent="0" algn="l" rtl="0">
                        <a:lnSpc>
                          <a:spcPct val="100000"/>
                        </a:lnSpc>
                        <a:spcBef>
                          <a:spcPts val="0"/>
                        </a:spcBef>
                        <a:spcAft>
                          <a:spcPts val="0"/>
                        </a:spcAft>
                        <a:buFontTx/>
                        <a:buNone/>
                      </a:pPr>
                      <a:r>
                        <a:rPr lang="hr-HR" sz="1100" u="none" strike="noStrike" cap="none" baseline="0" dirty="0"/>
                        <a:t>Učenici će:</a:t>
                      </a:r>
                    </a:p>
                    <a:p>
                      <a:pPr marL="0" marR="0" lvl="0" indent="0" algn="l" rtl="0">
                        <a:lnSpc>
                          <a:spcPct val="100000"/>
                        </a:lnSpc>
                        <a:spcBef>
                          <a:spcPts val="0"/>
                        </a:spcBef>
                        <a:spcAft>
                          <a:spcPts val="0"/>
                        </a:spcAft>
                        <a:buFontTx/>
                        <a:buNone/>
                      </a:pPr>
                      <a:r>
                        <a:rPr lang="hr-HR" sz="1100" u="none" strike="noStrike" cap="none" baseline="0" dirty="0"/>
                        <a:t>Upoznati se s razvojem znanosti kroz povijest</a:t>
                      </a:r>
                    </a:p>
                    <a:p>
                      <a:pPr marL="0" marR="0" lvl="0" indent="0" algn="l" rtl="0">
                        <a:lnSpc>
                          <a:spcPct val="100000"/>
                        </a:lnSpc>
                        <a:spcBef>
                          <a:spcPts val="0"/>
                        </a:spcBef>
                        <a:spcAft>
                          <a:spcPts val="0"/>
                        </a:spcAft>
                        <a:buFontTx/>
                        <a:buNone/>
                      </a:pPr>
                      <a:r>
                        <a:rPr lang="hr-HR" sz="1100" u="none" strike="noStrike" cap="none" baseline="0" dirty="0"/>
                        <a:t>Upoznati osnovne grane znanosti </a:t>
                      </a:r>
                      <a:endParaRPr lang="en-US" dirty="0"/>
                    </a:p>
                    <a:p>
                      <a:pPr marL="0" marR="0" lvl="0" indent="0" algn="l" rtl="0">
                        <a:lnSpc>
                          <a:spcPct val="100000"/>
                        </a:lnSpc>
                        <a:spcBef>
                          <a:spcPts val="0"/>
                        </a:spcBef>
                        <a:spcAft>
                          <a:spcPts val="0"/>
                        </a:spcAft>
                        <a:buClr>
                          <a:srgbClr val="000000"/>
                        </a:buClr>
                        <a:buSzPct val="25000"/>
                        <a:buFontTx/>
                        <a:buNone/>
                      </a:pPr>
                      <a:endParaRPr lang="en" sz="1100" b="0" i="0" u="none" strike="noStrike" cap="none" baseline="0" dirty="0">
                        <a:solidFill>
                          <a:srgbClr val="000000"/>
                        </a:solidFill>
                        <a:latin typeface="Calibri"/>
                        <a:ea typeface="Calibri"/>
                        <a:cs typeface="Calibri"/>
                        <a:sym typeface="Calibri"/>
                      </a:endParaRPr>
                    </a:p>
                  </a:txBody>
                  <a:tcPr marL="91425" marR="91425" marT="33650" marB="33650"/>
                </a:tc>
                <a:extLst>
                  <a:ext uri="{0D108BD9-81ED-4DB2-BD59-A6C34878D82A}">
                    <a16:rowId xmlns:a16="http://schemas.microsoft.com/office/drawing/2014/main" val="10000"/>
                  </a:ext>
                </a:extLst>
              </a:tr>
              <a:tr h="398923">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Namjena</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25" marR="91425" marT="33650" marB="33650"/>
                </a:tc>
                <a:tc>
                  <a:txBody>
                    <a:bodyPr/>
                    <a:lstStyle/>
                    <a:p>
                      <a:pPr marL="0" marR="0" lvl="0" indent="0" algn="l" rtl="0">
                        <a:lnSpc>
                          <a:spcPct val="100000"/>
                        </a:lnSpc>
                        <a:spcBef>
                          <a:spcPts val="0"/>
                        </a:spcBef>
                        <a:spcAft>
                          <a:spcPts val="0"/>
                        </a:spcAft>
                        <a:buClr>
                          <a:srgbClr val="000000"/>
                        </a:buClr>
                        <a:buSzPct val="25000"/>
                        <a:buFont typeface="Calibri"/>
                        <a:buNone/>
                      </a:pPr>
                      <a:r>
                        <a:rPr lang="hr-HR" sz="1100" u="none" strike="noStrike" cap="none" baseline="0" dirty="0">
                          <a:sym typeface="Calibri"/>
                        </a:rPr>
                        <a:t>Razvijati kod učenika interes za znanost i znanstvena istraživanja</a:t>
                      </a:r>
                      <a:endParaRPr lang="en" sz="1100" b="0" i="0" u="none" strike="noStrike" cap="none" baseline="0" dirty="0">
                        <a:solidFill>
                          <a:srgbClr val="000000"/>
                        </a:solidFill>
                        <a:latin typeface="Calibri"/>
                        <a:ea typeface="Calibri"/>
                        <a:cs typeface="Calibri"/>
                        <a:sym typeface="Calibri"/>
                      </a:endParaRPr>
                    </a:p>
                  </a:txBody>
                  <a:tcPr marL="91425" marR="91425" marT="33650" marB="33650"/>
                </a:tc>
                <a:extLst>
                  <a:ext uri="{0D108BD9-81ED-4DB2-BD59-A6C34878D82A}">
                    <a16:rowId xmlns:a16="http://schemas.microsoft.com/office/drawing/2014/main" val="10001"/>
                  </a:ext>
                </a:extLst>
              </a:tr>
              <a:tr h="381531">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Način</a:t>
                      </a:r>
                      <a:r>
                        <a:rPr lang="en" sz="1100" u="none" strike="noStrike" cap="none" baseline="0">
                          <a:sym typeface="Calibri"/>
                        </a:rPr>
                        <a:t> </a:t>
                      </a:r>
                      <a:r>
                        <a:rPr lang="en" sz="1100" u="none" strike="noStrike" cap="none" baseline="0" err="1">
                          <a:sym typeface="Calibri"/>
                        </a:rPr>
                        <a:t>realizacije</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25" marR="91425" marT="33650" marB="33650"/>
                </a:tc>
                <a:tc>
                  <a:txBody>
                    <a:bodyPr/>
                    <a:lstStyle/>
                    <a:p>
                      <a:pPr marL="0" marR="0" lvl="0" indent="0" algn="l" rtl="0">
                        <a:lnSpc>
                          <a:spcPct val="100000"/>
                        </a:lnSpc>
                        <a:spcBef>
                          <a:spcPts val="0"/>
                        </a:spcBef>
                        <a:spcAft>
                          <a:spcPts val="0"/>
                        </a:spcAft>
                        <a:buFont typeface="Calibri"/>
                        <a:buNone/>
                      </a:pPr>
                      <a:r>
                        <a:rPr lang="hr-HR" sz="1100" u="none" strike="noStrike" cap="none" baseline="0" dirty="0">
                          <a:sym typeface="Calibri"/>
                        </a:rPr>
                        <a:t>Unutar razrednog odjela, izrada plakata </a:t>
                      </a:r>
                    </a:p>
                  </a:txBody>
                  <a:tcPr marL="91425" marR="91425" marT="33650" marB="33650"/>
                </a:tc>
                <a:extLst>
                  <a:ext uri="{0D108BD9-81ED-4DB2-BD59-A6C34878D82A}">
                    <a16:rowId xmlns:a16="http://schemas.microsoft.com/office/drawing/2014/main" val="10002"/>
                  </a:ext>
                </a:extLst>
              </a:tr>
              <a:tr h="317395">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Nositelj</a:t>
                      </a:r>
                      <a:r>
                        <a:rPr lang="en" sz="1100" u="none" strike="noStrike" cap="none" baseline="0">
                          <a:sym typeface="Calibri"/>
                        </a:rPr>
                        <a:t> </a:t>
                      </a:r>
                      <a:r>
                        <a:rPr lang="en" sz="1100" u="none" strike="noStrike" cap="none" baseline="0" err="1">
                          <a:sym typeface="Calibri"/>
                        </a:rPr>
                        <a:t>aktivnosti</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25" marR="91425" marT="33650" marB="33650"/>
                </a:tc>
                <a:tc>
                  <a:txBody>
                    <a:bodyPr/>
                    <a:lstStyle/>
                    <a:p>
                      <a:pPr marL="0" marR="0" lvl="0" indent="0" algn="l" rtl="0">
                        <a:lnSpc>
                          <a:spcPct val="100000"/>
                        </a:lnSpc>
                        <a:spcBef>
                          <a:spcPts val="0"/>
                        </a:spcBef>
                        <a:spcAft>
                          <a:spcPts val="0"/>
                        </a:spcAft>
                        <a:buFont typeface="Calibri"/>
                        <a:buNone/>
                      </a:pPr>
                      <a:r>
                        <a:rPr lang="en" sz="1100" u="none" strike="noStrike" cap="none" baseline="0" dirty="0">
                          <a:sym typeface="Calibri"/>
                        </a:rPr>
                        <a:t> </a:t>
                      </a:r>
                      <a:r>
                        <a:rPr lang="hr-HR" sz="1100" u="none" strike="noStrike" cap="none" baseline="0" dirty="0">
                          <a:sym typeface="Calibri"/>
                        </a:rPr>
                        <a:t>Josip </a:t>
                      </a:r>
                      <a:r>
                        <a:rPr lang="hr-HR" sz="1100" u="none" strike="noStrike" cap="none" baseline="0" dirty="0" err="1">
                          <a:sym typeface="Calibri"/>
                        </a:rPr>
                        <a:t>Akmačić</a:t>
                      </a:r>
                      <a:r>
                        <a:rPr lang="hr-HR" sz="1100" u="none" strike="noStrike" cap="none" baseline="0" dirty="0">
                          <a:sym typeface="Calibri"/>
                        </a:rPr>
                        <a:t>, učenici </a:t>
                      </a:r>
                      <a:endParaRPr lang="en" sz="1100" b="0" i="0" u="none" strike="noStrike" cap="none" baseline="0" dirty="0">
                        <a:solidFill>
                          <a:srgbClr val="000000"/>
                        </a:solidFill>
                        <a:latin typeface="Calibri"/>
                        <a:ea typeface="Calibri"/>
                        <a:cs typeface="Calibri"/>
                        <a:sym typeface="Calibri"/>
                      </a:endParaRPr>
                    </a:p>
                  </a:txBody>
                  <a:tcPr marL="91425" marR="91425" marT="33650" marB="33650"/>
                </a:tc>
                <a:extLst>
                  <a:ext uri="{0D108BD9-81ED-4DB2-BD59-A6C34878D82A}">
                    <a16:rowId xmlns:a16="http://schemas.microsoft.com/office/drawing/2014/main" val="10003"/>
                  </a:ext>
                </a:extLst>
              </a:tr>
              <a:tr h="318467">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Vremenik</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25" marR="91425" marT="33650" marB="33650"/>
                </a:tc>
                <a:tc>
                  <a:txBody>
                    <a:bodyPr/>
                    <a:lstStyle/>
                    <a:p>
                      <a:pPr marL="0" marR="0" lvl="0" indent="0" algn="l" rtl="0">
                        <a:lnSpc>
                          <a:spcPct val="100000"/>
                        </a:lnSpc>
                        <a:spcBef>
                          <a:spcPts val="0"/>
                        </a:spcBef>
                        <a:spcAft>
                          <a:spcPts val="0"/>
                        </a:spcAft>
                        <a:buClr>
                          <a:srgbClr val="000000"/>
                        </a:buClr>
                        <a:buSzPct val="25000"/>
                        <a:buFont typeface="Calibri"/>
                        <a:buNone/>
                      </a:pPr>
                      <a:r>
                        <a:rPr lang="hr-HR" sz="1100" u="none" strike="noStrike" cap="none" baseline="0" dirty="0">
                          <a:sym typeface="Calibri"/>
                        </a:rPr>
                        <a:t>Studeni 2021.</a:t>
                      </a:r>
                      <a:endParaRPr lang="en" sz="1100" b="0" i="0" u="none" strike="noStrike" cap="none" baseline="0" dirty="0">
                        <a:solidFill>
                          <a:srgbClr val="000000"/>
                        </a:solidFill>
                        <a:latin typeface="Calibri"/>
                        <a:ea typeface="Calibri"/>
                        <a:cs typeface="Calibri"/>
                        <a:sym typeface="Calibri"/>
                      </a:endParaRPr>
                    </a:p>
                  </a:txBody>
                  <a:tcPr marL="91425" marR="91425" marT="33650" marB="33650"/>
                </a:tc>
                <a:extLst>
                  <a:ext uri="{0D108BD9-81ED-4DB2-BD59-A6C34878D82A}">
                    <a16:rowId xmlns:a16="http://schemas.microsoft.com/office/drawing/2014/main" val="10004"/>
                  </a:ext>
                </a:extLst>
              </a:tr>
              <a:tr h="376099">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Troškovnik</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25" marR="91425" marT="33650" marB="33650"/>
                </a:tc>
                <a:tc>
                  <a:txBody>
                    <a:bodyPr/>
                    <a:lstStyle/>
                    <a:p>
                      <a:pPr marL="0" marR="0" lvl="0" indent="0" algn="l" rtl="0">
                        <a:lnSpc>
                          <a:spcPct val="100000"/>
                        </a:lnSpc>
                        <a:spcBef>
                          <a:spcPts val="0"/>
                        </a:spcBef>
                        <a:spcAft>
                          <a:spcPts val="0"/>
                        </a:spcAft>
                        <a:buClr>
                          <a:srgbClr val="000000"/>
                        </a:buClr>
                        <a:buSzPct val="25000"/>
                        <a:buFont typeface="Calibri"/>
                        <a:buNone/>
                      </a:pPr>
                      <a:r>
                        <a:rPr lang="hr-HR" sz="1100" u="none" strike="noStrike" cap="none" baseline="0" dirty="0">
                          <a:sym typeface="Calibri"/>
                        </a:rPr>
                        <a:t>50-100 kn, za plakate </a:t>
                      </a:r>
                      <a:endParaRPr lang="en" sz="1100" b="0" i="0" u="none" strike="noStrike" cap="none" baseline="0" dirty="0">
                        <a:solidFill>
                          <a:srgbClr val="000000"/>
                        </a:solidFill>
                        <a:latin typeface="Calibri"/>
                        <a:ea typeface="Calibri"/>
                        <a:cs typeface="Calibri"/>
                        <a:sym typeface="Calibri"/>
                      </a:endParaRPr>
                    </a:p>
                  </a:txBody>
                  <a:tcPr marL="91425" marR="91425" marT="33650" marB="33650"/>
                </a:tc>
                <a:extLst>
                  <a:ext uri="{0D108BD9-81ED-4DB2-BD59-A6C34878D82A}">
                    <a16:rowId xmlns:a16="http://schemas.microsoft.com/office/drawing/2014/main" val="10005"/>
                  </a:ext>
                </a:extLst>
              </a:tr>
              <a:tr h="841327">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Način</a:t>
                      </a:r>
                      <a:r>
                        <a:rPr lang="en" sz="1100" u="none" strike="noStrike" cap="none" baseline="0">
                          <a:sym typeface="Calibri"/>
                        </a:rPr>
                        <a:t> </a:t>
                      </a:r>
                      <a:r>
                        <a:rPr lang="en" sz="1100" u="none" strike="noStrike" cap="none" baseline="0" err="1">
                          <a:sym typeface="Calibri"/>
                        </a:rPr>
                        <a:t>vrednovanja</a:t>
                      </a:r>
                      <a:r>
                        <a:rPr lang="en" sz="1100" u="none" strike="noStrike" cap="none" baseline="0">
                          <a:sym typeface="Calibri"/>
                        </a:rPr>
                        <a:t> </a:t>
                      </a:r>
                      <a:r>
                        <a:rPr lang="en" sz="1100" u="none" strike="noStrike" cap="none" baseline="0" err="1">
                          <a:sym typeface="Calibri"/>
                        </a:rPr>
                        <a:t>i</a:t>
                      </a:r>
                      <a:r>
                        <a:rPr lang="en" sz="1100" u="none" strike="noStrike" cap="none" baseline="0">
                          <a:sym typeface="Calibri"/>
                        </a:rPr>
                        <a:t> </a:t>
                      </a:r>
                      <a:r>
                        <a:rPr lang="en" sz="1100" u="none" strike="noStrike" cap="none" baseline="0" err="1">
                          <a:sym typeface="Calibri"/>
                        </a:rPr>
                        <a:t>korištenja</a:t>
                      </a:r>
                      <a:r>
                        <a:rPr lang="en" sz="1100" u="none" strike="noStrike" cap="none" baseline="0">
                          <a:sym typeface="Calibri"/>
                        </a:rPr>
                        <a:t> </a:t>
                      </a:r>
                      <a:r>
                        <a:rPr lang="en" sz="1100" u="none" strike="noStrike" cap="none" baseline="0" err="1">
                          <a:sym typeface="Calibri"/>
                        </a:rPr>
                        <a:t>rezultata</a:t>
                      </a:r>
                      <a:r>
                        <a:rPr lang="en" sz="1100" u="none" strike="noStrike" cap="none" baseline="0">
                          <a:sym typeface="Calibri"/>
                        </a:rPr>
                        <a:t> </a:t>
                      </a:r>
                      <a:r>
                        <a:rPr lang="en" sz="1100" u="none" strike="noStrike" cap="none" baseline="0" err="1">
                          <a:sym typeface="Calibri"/>
                        </a:rPr>
                        <a:t>vrednovanja</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25" marR="91425" marT="33650" marB="33650"/>
                </a:tc>
                <a:tc>
                  <a:txBody>
                    <a:bodyPr/>
                    <a:lstStyle/>
                    <a:p>
                      <a:pPr marL="0" marR="0" lvl="0" indent="0" algn="l" rtl="0">
                        <a:lnSpc>
                          <a:spcPct val="100000"/>
                        </a:lnSpc>
                        <a:spcBef>
                          <a:spcPts val="0"/>
                        </a:spcBef>
                        <a:spcAft>
                          <a:spcPts val="0"/>
                        </a:spcAft>
                        <a:buClr>
                          <a:srgbClr val="000000"/>
                        </a:buClr>
                        <a:buSzPct val="25000"/>
                        <a:buFont typeface="Calibri"/>
                        <a:buNone/>
                      </a:pPr>
                      <a:r>
                        <a:rPr lang="hr-HR" sz="1100" u="none" strike="noStrike" cap="none" baseline="0" dirty="0">
                          <a:sym typeface="Calibri"/>
                        </a:rPr>
                        <a:t>Analiza plakata i rješavanje kviza </a:t>
                      </a:r>
                      <a:endParaRPr lang="en" sz="1100" b="0" i="0" u="none" strike="noStrike" cap="none" baseline="0" dirty="0">
                        <a:solidFill>
                          <a:srgbClr val="000000"/>
                        </a:solidFill>
                        <a:latin typeface="Calibri"/>
                        <a:ea typeface="Calibri"/>
                        <a:cs typeface="Calibri"/>
                        <a:sym typeface="Calibri"/>
                      </a:endParaRPr>
                    </a:p>
                  </a:txBody>
                  <a:tcPr marL="91425" marR="91425" marT="33650" marB="33650"/>
                </a:tc>
                <a:extLst>
                  <a:ext uri="{0D108BD9-81ED-4DB2-BD59-A6C34878D82A}">
                    <a16:rowId xmlns:a16="http://schemas.microsoft.com/office/drawing/2014/main" val="10006"/>
                  </a:ext>
                </a:extLst>
              </a:tr>
            </a:tbl>
          </a:graphicData>
        </a:graphic>
      </p:graphicFrame>
      <p:pic>
        <p:nvPicPr>
          <p:cNvPr id="1178" name="Shape 1178"/>
          <p:cNvPicPr preferRelativeResize="0"/>
          <p:nvPr/>
        </p:nvPicPr>
        <p:blipFill rotWithShape="1">
          <a:blip r:embed="rId3">
            <a:alphaModFix/>
          </a:blip>
          <a:srcRect/>
          <a:stretch/>
        </p:blipFill>
        <p:spPr>
          <a:xfrm>
            <a:off x="6646127" y="169591"/>
            <a:ext cx="1791628" cy="1375317"/>
          </a:xfrm>
          <a:prstGeom prst="rect">
            <a:avLst/>
          </a:prstGeom>
          <a:noFill/>
          <a:ln>
            <a:noFill/>
          </a:ln>
        </p:spPr>
      </p:pic>
      <p:sp>
        <p:nvSpPr>
          <p:cNvPr id="2" name="Title 1"/>
          <p:cNvSpPr>
            <a:spLocks noGrp="1"/>
          </p:cNvSpPr>
          <p:nvPr>
            <p:ph type="title"/>
          </p:nvPr>
        </p:nvSpPr>
        <p:spPr>
          <a:xfrm>
            <a:off x="837548" y="428624"/>
            <a:ext cx="6970164" cy="857250"/>
          </a:xfrm>
        </p:spPr>
        <p:txBody>
          <a:bodyPr>
            <a:noAutofit/>
            <a:scene3d>
              <a:camera prst="orthographicFront"/>
              <a:lightRig rig="soft" dir="t">
                <a:rot lat="0" lon="0" rev="15600000"/>
              </a:lightRig>
            </a:scene3d>
            <a:sp3d extrusionH="57150" prstMaterial="softEdge">
              <a:bevelT w="25400" h="38100"/>
            </a:sp3d>
          </a:bodyPr>
          <a:lstStyle/>
          <a:p>
            <a:r>
              <a:rPr lang="hr-HR" dirty="0">
                <a:effectLst>
                  <a:outerShdw blurRad="38100" dist="38100" dir="2700000" algn="tl">
                    <a:srgbClr val="000000">
                      <a:alpha val="43137"/>
                    </a:srgbClr>
                  </a:outerShdw>
                </a:effectLst>
                <a:latin typeface="+mn-lt"/>
                <a:ea typeface="+mj-lt"/>
                <a:cs typeface="+mj-lt"/>
              </a:rPr>
              <a:t>Svjetski dan znanosti</a:t>
            </a:r>
            <a:br>
              <a:rPr lang="hr-HR" dirty="0">
                <a:effectLst>
                  <a:outerShdw blurRad="38100" dist="38100" dir="2700000" algn="tl">
                    <a:srgbClr val="000000">
                      <a:alpha val="43137"/>
                    </a:srgbClr>
                  </a:outerShdw>
                </a:effectLst>
                <a:latin typeface="+mn-lt"/>
                <a:ea typeface="+mj-lt"/>
                <a:cs typeface="+mj-lt"/>
              </a:rPr>
            </a:br>
            <a:endParaRPr lang="hr-HR" dirty="0">
              <a:effectLst>
                <a:outerShdw blurRad="38100" dist="38100" dir="2700000" algn="tl">
                  <a:srgbClr val="000000">
                    <a:alpha val="43137"/>
                  </a:srgbClr>
                </a:outerShdw>
              </a:effectLst>
              <a:latin typeface="+mn-lt"/>
              <a:ea typeface="+mj-lt"/>
              <a:cs typeface="+mj-lt"/>
            </a:endParaRPr>
          </a:p>
        </p:txBody>
      </p:sp>
    </p:spTree>
    <p:extLst>
      <p:ext uri="{BB962C8B-B14F-4D97-AF65-F5344CB8AC3E}">
        <p14:creationId xmlns:p14="http://schemas.microsoft.com/office/powerpoint/2010/main" val="2992575855"/>
      </p:ext>
    </p:extLst>
  </p:cSld>
  <p:clrMapOvr>
    <a:masterClrMapping/>
  </p:clrMapOvr>
  <p:transition spd="slow">
    <p:wipe/>
  </p:transition>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Shape 1168"/>
        <p:cNvGrpSpPr/>
        <p:nvPr/>
      </p:nvGrpSpPr>
      <p:grpSpPr>
        <a:xfrm>
          <a:off x="0" y="0"/>
          <a:ext cx="0" cy="0"/>
          <a:chOff x="0" y="0"/>
          <a:chExt cx="0" cy="0"/>
        </a:xfrm>
      </p:grpSpPr>
      <p:graphicFrame>
        <p:nvGraphicFramePr>
          <p:cNvPr id="1170" name="Shape 1170"/>
          <p:cNvGraphicFramePr/>
          <p:nvPr>
            <p:extLst/>
          </p:nvPr>
        </p:nvGraphicFramePr>
        <p:xfrm>
          <a:off x="452520" y="899532"/>
          <a:ext cx="8453587" cy="4028031"/>
        </p:xfrm>
        <a:graphic>
          <a:graphicData uri="http://schemas.openxmlformats.org/drawingml/2006/table">
            <a:tbl>
              <a:tblPr>
                <a:tableStyleId>{0E3FDE45-AF77-4B5C-9715-49D594BDF05E}</a:tableStyleId>
              </a:tblPr>
              <a:tblGrid>
                <a:gridCol w="1744590">
                  <a:extLst>
                    <a:ext uri="{9D8B030D-6E8A-4147-A177-3AD203B41FA5}">
                      <a16:colId xmlns:a16="http://schemas.microsoft.com/office/drawing/2014/main" val="20000"/>
                    </a:ext>
                  </a:extLst>
                </a:gridCol>
                <a:gridCol w="6708997">
                  <a:extLst>
                    <a:ext uri="{9D8B030D-6E8A-4147-A177-3AD203B41FA5}">
                      <a16:colId xmlns:a16="http://schemas.microsoft.com/office/drawing/2014/main" val="20001"/>
                    </a:ext>
                  </a:extLst>
                </a:gridCol>
              </a:tblGrid>
              <a:tr h="621694">
                <a:tc>
                  <a:txBody>
                    <a:bodyPr/>
                    <a:lstStyle/>
                    <a:p>
                      <a:pPr marL="0" marR="0" lvl="0" indent="0" algn="l" rtl="0">
                        <a:lnSpc>
                          <a:spcPct val="100000"/>
                        </a:lnSpc>
                        <a:spcBef>
                          <a:spcPts val="0"/>
                        </a:spcBef>
                        <a:spcAft>
                          <a:spcPts val="0"/>
                        </a:spcAft>
                        <a:buClr>
                          <a:srgbClr val="000000"/>
                        </a:buClr>
                        <a:buSzPct val="25000"/>
                        <a:buFont typeface="Calibri"/>
                        <a:buNone/>
                      </a:pPr>
                      <a:r>
                        <a:rPr lang="hr-HR" sz="1000" u="none" strike="noStrike" cap="none" baseline="0" dirty="0">
                          <a:sym typeface="Calibri"/>
                        </a:rPr>
                        <a:t>Ishodi</a:t>
                      </a:r>
                      <a:r>
                        <a:rPr lang="en" sz="1000" u="none" strike="noStrike" cap="none" baseline="0" dirty="0">
                          <a:sym typeface="Calibri"/>
                        </a:rPr>
                        <a:t>:</a:t>
                      </a:r>
                      <a:endParaRPr lang="en" sz="1000" b="0" i="0" u="none" strike="noStrike" cap="none" baseline="0" dirty="0">
                        <a:solidFill>
                          <a:srgbClr val="000000"/>
                        </a:solidFill>
                        <a:latin typeface="Calibri"/>
                        <a:ea typeface="Calibri"/>
                        <a:cs typeface="Calibri"/>
                        <a:sym typeface="Calibri"/>
                      </a:endParaRPr>
                    </a:p>
                  </a:txBody>
                  <a:tcPr marL="91450" marR="91450" marT="32475" marB="32475"/>
                </a:tc>
                <a:tc>
                  <a:txBody>
                    <a:bodyPr/>
                    <a:lstStyle/>
                    <a:p>
                      <a:pPr marL="0" marR="0" lvl="0" indent="0" algn="l">
                        <a:lnSpc>
                          <a:spcPct val="100000"/>
                        </a:lnSpc>
                        <a:spcBef>
                          <a:spcPts val="0"/>
                        </a:spcBef>
                        <a:spcAft>
                          <a:spcPts val="0"/>
                        </a:spcAft>
                        <a:buNone/>
                      </a:pPr>
                      <a:r>
                        <a:rPr lang="en" sz="1000" u="none" strike="noStrike" cap="none" baseline="0" dirty="0"/>
                        <a:t>Učenici će:</a:t>
                      </a:r>
                    </a:p>
                    <a:p>
                      <a:pPr marL="0" marR="0" lvl="0" indent="0" algn="l">
                        <a:lnSpc>
                          <a:spcPct val="100000"/>
                        </a:lnSpc>
                        <a:spcBef>
                          <a:spcPts val="0"/>
                        </a:spcBef>
                        <a:spcAft>
                          <a:spcPts val="0"/>
                        </a:spcAft>
                        <a:buNone/>
                      </a:pPr>
                      <a:r>
                        <a:rPr lang="en" sz="1000" u="none" strike="noStrike" cap="none" baseline="0" dirty="0"/>
                        <a:t>- obilježiti blagdan svetog Nikole</a:t>
                      </a:r>
                    </a:p>
                    <a:p>
                      <a:pPr marL="0" marR="0" lvl="0" indent="0" algn="l">
                        <a:lnSpc>
                          <a:spcPct val="100000"/>
                        </a:lnSpc>
                        <a:spcBef>
                          <a:spcPts val="0"/>
                        </a:spcBef>
                        <a:spcAft>
                          <a:spcPts val="0"/>
                        </a:spcAft>
                        <a:buNone/>
                      </a:pPr>
                      <a:r>
                        <a:rPr lang="en" sz="1000" u="none" strike="noStrike" cap="none" baseline="0" dirty="0"/>
                        <a:t>- pjevati naučene pjesme</a:t>
                      </a:r>
                    </a:p>
                  </a:txBody>
                  <a:tcPr marL="91450" marR="91450" marT="32475" marB="32475"/>
                </a:tc>
                <a:extLst>
                  <a:ext uri="{0D108BD9-81ED-4DB2-BD59-A6C34878D82A}">
                    <a16:rowId xmlns:a16="http://schemas.microsoft.com/office/drawing/2014/main" val="10000"/>
                  </a:ext>
                </a:extLst>
              </a:tr>
              <a:tr h="519212">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Namjena</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2475" marB="32475"/>
                </a:tc>
                <a:tc>
                  <a:txBody>
                    <a:bodyPr/>
                    <a:lstStyle/>
                    <a:p>
                      <a:pPr marL="0" marR="0" lvl="0" indent="0" algn="l" rtl="0">
                        <a:lnSpc>
                          <a:spcPct val="100000"/>
                        </a:lnSpc>
                        <a:spcBef>
                          <a:spcPts val="0"/>
                        </a:spcBef>
                        <a:spcAft>
                          <a:spcPts val="0"/>
                        </a:spcAft>
                        <a:buFont typeface="Calibri"/>
                        <a:buNone/>
                      </a:pPr>
                      <a:r>
                        <a:rPr lang="en" sz="1000" u="none" strike="noStrike" cap="none" baseline="0" err="1"/>
                        <a:t>Obilježavanje</a:t>
                      </a:r>
                      <a:r>
                        <a:rPr lang="en" sz="1000" u="none" strike="noStrike" cap="none" baseline="0"/>
                        <a:t> </a:t>
                      </a:r>
                      <a:r>
                        <a:rPr lang="en" sz="1000" u="none" strike="noStrike" cap="none" baseline="0" err="1"/>
                        <a:t>blagdana</a:t>
                      </a:r>
                      <a:r>
                        <a:rPr lang="en" sz="1000" u="none" strike="noStrike" cap="none" baseline="0"/>
                        <a:t> </a:t>
                      </a:r>
                      <a:r>
                        <a:rPr lang="en" sz="1000" u="none" strike="noStrike" cap="none" baseline="0" err="1"/>
                        <a:t>sv</a:t>
                      </a:r>
                      <a:r>
                        <a:rPr lang="en" sz="1000" u="none" strike="noStrike" cap="none" baseline="0"/>
                        <a:t>. Nikole </a:t>
                      </a:r>
                      <a:r>
                        <a:rPr lang="en" sz="1000" u="none" strike="noStrike" cap="none" baseline="0" err="1"/>
                        <a:t>i</a:t>
                      </a:r>
                      <a:r>
                        <a:rPr lang="en" sz="1000" u="none" strike="noStrike" cap="none" baseline="0"/>
                        <a:t> </a:t>
                      </a:r>
                      <a:r>
                        <a:rPr lang="en" sz="1000" u="none" strike="noStrike" cap="none" baseline="0" err="1"/>
                        <a:t>podjela</a:t>
                      </a:r>
                      <a:r>
                        <a:rPr lang="en" sz="1000" u="none" strike="noStrike" cap="none" baseline="0"/>
                        <a:t> </a:t>
                      </a:r>
                      <a:r>
                        <a:rPr lang="en" sz="1000" u="none" strike="noStrike" cap="none" baseline="0" err="1"/>
                        <a:t>poklona</a:t>
                      </a:r>
                      <a:r>
                        <a:rPr lang="en" sz="1000" u="none" strike="noStrike" cap="none" baseline="0"/>
                        <a:t> </a:t>
                      </a:r>
                      <a:r>
                        <a:rPr lang="en" sz="1000" u="none" strike="noStrike" cap="none" baseline="0" err="1"/>
                        <a:t>malim</a:t>
                      </a:r>
                      <a:r>
                        <a:rPr lang="en" sz="1000" u="none" strike="noStrike" cap="none" baseline="0"/>
                        <a:t> </a:t>
                      </a:r>
                      <a:r>
                        <a:rPr lang="en" sz="1000" u="none" strike="noStrike" cap="none" baseline="0" err="1"/>
                        <a:t>mještanima</a:t>
                      </a:r>
                      <a:r>
                        <a:rPr lang="en" sz="1000" u="none" strike="noStrike" cap="none" baseline="0"/>
                        <a:t> sela u skladu s epidemiološkim mjerama.</a:t>
                      </a:r>
                      <a:endParaRPr lang="en" sz="1000" u="none" strike="noStrike" cap="none" baseline="0">
                        <a:sym typeface="Calibri"/>
                      </a:endParaRPr>
                    </a:p>
                  </a:txBody>
                  <a:tcPr marL="91450" marR="91450" marT="32475" marB="32475"/>
                </a:tc>
                <a:extLst>
                  <a:ext uri="{0D108BD9-81ED-4DB2-BD59-A6C34878D82A}">
                    <a16:rowId xmlns:a16="http://schemas.microsoft.com/office/drawing/2014/main" val="10001"/>
                  </a:ext>
                </a:extLst>
              </a:tr>
              <a:tr h="439969">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Način</a:t>
                      </a:r>
                      <a:r>
                        <a:rPr lang="en" sz="1000" u="none" strike="noStrike" cap="none" baseline="0">
                          <a:sym typeface="Calibri"/>
                        </a:rPr>
                        <a:t> </a:t>
                      </a:r>
                      <a:r>
                        <a:rPr lang="en" sz="1000" u="none" strike="noStrike" cap="none" baseline="0" err="1">
                          <a:sym typeface="Calibri"/>
                        </a:rPr>
                        <a:t>realizacije</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2475" marB="32475"/>
                </a:tc>
                <a:tc>
                  <a:txBody>
                    <a:bodyPr/>
                    <a:lstStyle/>
                    <a:p>
                      <a:pPr marL="0" marR="0" lvl="0" indent="0" algn="l" rtl="0">
                        <a:lnSpc>
                          <a:spcPct val="100000"/>
                        </a:lnSpc>
                        <a:spcBef>
                          <a:spcPts val="0"/>
                        </a:spcBef>
                        <a:spcAft>
                          <a:spcPts val="0"/>
                        </a:spcAft>
                        <a:buFont typeface="Calibri"/>
                        <a:buNone/>
                      </a:pPr>
                      <a:r>
                        <a:rPr lang="en" sz="1000" u="none" strike="noStrike" cap="none" baseline="0"/>
                        <a:t>Obilazak sela</a:t>
                      </a:r>
                      <a:r>
                        <a:rPr lang="en" sz="1000" u="none" strike="noStrike" cap="none" baseline="0">
                          <a:sym typeface="Calibri"/>
                        </a:rPr>
                        <a:t> </a:t>
                      </a:r>
                      <a:r>
                        <a:rPr lang="en" sz="1000" u="none" strike="noStrike" cap="none" baseline="0"/>
                        <a:t>uz podjelu poklona najmlađima u skladu s epidemiološkim mjerama. Aktivnosti će se realizirati ukoliko to trenutna epidemiološka situacija bude dozvoljavala.</a:t>
                      </a:r>
                      <a:endParaRPr lang="en" sz="1000" u="none" strike="noStrike" cap="none" baseline="0">
                        <a:sym typeface="Calibri"/>
                      </a:endParaRPr>
                    </a:p>
                  </a:txBody>
                  <a:tcPr marL="91450" marR="91450" marT="32475" marB="32475"/>
                </a:tc>
                <a:extLst>
                  <a:ext uri="{0D108BD9-81ED-4DB2-BD59-A6C34878D82A}">
                    <a16:rowId xmlns:a16="http://schemas.microsoft.com/office/drawing/2014/main" val="10002"/>
                  </a:ext>
                </a:extLst>
              </a:tr>
              <a:tr h="468659">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Nositelj</a:t>
                      </a:r>
                      <a:r>
                        <a:rPr lang="en" sz="1000" u="none" strike="noStrike" cap="none" baseline="0">
                          <a:sym typeface="Calibri"/>
                        </a:rPr>
                        <a:t> </a:t>
                      </a:r>
                      <a:r>
                        <a:rPr lang="en" sz="1000" u="none" strike="noStrike" cap="none" baseline="0" err="1">
                          <a:sym typeface="Calibri"/>
                        </a:rPr>
                        <a:t>aktivnosti</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2475" marB="32475"/>
                </a:tc>
                <a:tc>
                  <a:txBody>
                    <a:bodyPr/>
                    <a:lstStyle/>
                    <a:p>
                      <a:pPr marL="0" marR="0" lvl="0" indent="0" algn="l" rtl="0">
                        <a:lnSpc>
                          <a:spcPct val="100000"/>
                        </a:lnSpc>
                        <a:spcBef>
                          <a:spcPts val="200"/>
                        </a:spcBef>
                        <a:spcAft>
                          <a:spcPts val="0"/>
                        </a:spcAft>
                        <a:buFont typeface="Calibri"/>
                        <a:buNone/>
                      </a:pPr>
                      <a:r>
                        <a:rPr lang="en" sz="1000" u="none" strike="noStrike" cap="none" baseline="0" dirty="0"/>
                        <a:t>Učenici</a:t>
                      </a:r>
                      <a:r>
                        <a:rPr lang="en" sz="1000" u="none" strike="noStrike" cap="none" baseline="0" dirty="0">
                          <a:sym typeface="Calibri"/>
                        </a:rPr>
                        <a:t> i učiteljice</a:t>
                      </a:r>
                      <a:r>
                        <a:rPr lang="hr-HR" sz="1000" u="none" strike="noStrike" cap="none" baseline="0" dirty="0">
                          <a:sym typeface="Calibri"/>
                        </a:rPr>
                        <a:t>: MŠ, </a:t>
                      </a:r>
                      <a:r>
                        <a:rPr lang="en" sz="1000" u="none" strike="noStrike" cap="none" baseline="0" dirty="0">
                          <a:sym typeface="Calibri"/>
                        </a:rPr>
                        <a:t> </a:t>
                      </a:r>
                      <a:r>
                        <a:rPr lang="en" sz="1000" u="none" strike="noStrike" cap="none" baseline="0" dirty="0"/>
                        <a:t>PŠ Laze, PŠ Bodovaljci</a:t>
                      </a:r>
                      <a:r>
                        <a:rPr lang="hr-HR" sz="1000" u="none" strike="noStrike" cap="none" baseline="0" dirty="0"/>
                        <a:t>,  PŠ </a:t>
                      </a:r>
                      <a:r>
                        <a:rPr lang="hr-HR" sz="1000" u="none" strike="noStrike" cap="none" baseline="0" dirty="0" err="1"/>
                        <a:t>Gunjavci</a:t>
                      </a:r>
                      <a:r>
                        <a:rPr lang="hr-HR" sz="1000" u="none" strike="noStrike" cap="none" baseline="0" dirty="0"/>
                        <a:t> (učenici 1. i 4.razreda)</a:t>
                      </a:r>
                      <a:endParaRPr lang="hr-HR" sz="1000" u="none" strike="noStrike" cap="none" baseline="0" dirty="0">
                        <a:sym typeface="Calibri"/>
                      </a:endParaRPr>
                    </a:p>
                  </a:txBody>
                  <a:tcPr marL="91450" marR="91450" marT="32475" marB="32475"/>
                </a:tc>
                <a:extLst>
                  <a:ext uri="{0D108BD9-81ED-4DB2-BD59-A6C34878D82A}">
                    <a16:rowId xmlns:a16="http://schemas.microsoft.com/office/drawing/2014/main" val="10003"/>
                  </a:ext>
                </a:extLst>
              </a:tr>
              <a:tr h="468659">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Vremenik</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2475" marB="32475"/>
                </a:tc>
                <a:tc>
                  <a:txBody>
                    <a:bodyPr/>
                    <a:lstStyle/>
                    <a:p>
                      <a:pPr marL="0" marR="0" lvl="0" indent="0" algn="l" rtl="0">
                        <a:lnSpc>
                          <a:spcPct val="100000"/>
                        </a:lnSpc>
                        <a:spcBef>
                          <a:spcPts val="200"/>
                        </a:spcBef>
                        <a:spcAft>
                          <a:spcPts val="0"/>
                        </a:spcAft>
                        <a:buClr>
                          <a:srgbClr val="000000"/>
                        </a:buClr>
                        <a:buSzPct val="25000"/>
                        <a:buFont typeface="Calibri"/>
                        <a:buNone/>
                      </a:pPr>
                      <a:r>
                        <a:rPr lang="hr-HR" sz="1000" u="none" strike="noStrike" cap="none" baseline="0" dirty="0">
                          <a:sym typeface="Calibri"/>
                        </a:rPr>
                        <a:t>Prosinac </a:t>
                      </a:r>
                      <a:r>
                        <a:rPr lang="hr-HR" sz="1000" u="none" strike="noStrike" cap="none" baseline="0" dirty="0"/>
                        <a:t>2021</a:t>
                      </a:r>
                      <a:r>
                        <a:rPr lang="hr-HR" sz="1000" u="none" strike="noStrike" cap="none" baseline="0" dirty="0">
                          <a:sym typeface="Calibri"/>
                        </a:rPr>
                        <a:t>.</a:t>
                      </a:r>
                    </a:p>
                    <a:p>
                      <a:pPr marL="0" marR="0" lvl="0" indent="0" algn="l" rtl="0">
                        <a:lnSpc>
                          <a:spcPct val="100000"/>
                        </a:lnSpc>
                        <a:spcBef>
                          <a:spcPts val="200"/>
                        </a:spcBef>
                        <a:spcAft>
                          <a:spcPts val="0"/>
                        </a:spcAft>
                        <a:buClr>
                          <a:srgbClr val="000000"/>
                        </a:buClr>
                        <a:buSzPct val="25000"/>
                        <a:buFont typeface="Calibri"/>
                        <a:buNone/>
                      </a:pPr>
                      <a:endParaRPr lang="en" sz="1000" b="0" i="0" u="none" strike="noStrike" cap="none" baseline="0" dirty="0">
                        <a:solidFill>
                          <a:srgbClr val="000000"/>
                        </a:solidFill>
                        <a:latin typeface="Calibri"/>
                        <a:ea typeface="Calibri"/>
                        <a:cs typeface="Calibri"/>
                        <a:sym typeface="Calibri"/>
                      </a:endParaRPr>
                    </a:p>
                  </a:txBody>
                  <a:tcPr marL="91450" marR="91450" marT="32475" marB="32475"/>
                </a:tc>
                <a:extLst>
                  <a:ext uri="{0D108BD9-81ED-4DB2-BD59-A6C34878D82A}">
                    <a16:rowId xmlns:a16="http://schemas.microsoft.com/office/drawing/2014/main" val="10004"/>
                  </a:ext>
                </a:extLst>
              </a:tr>
              <a:tr h="414004">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Troškovnik</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2475" marB="32475"/>
                </a:tc>
                <a:tc>
                  <a:txBody>
                    <a:bodyPr/>
                    <a:lstStyle/>
                    <a:p>
                      <a:pPr marL="0" marR="0" lvl="0" indent="0" algn="l" rtl="0">
                        <a:lnSpc>
                          <a:spcPct val="100000"/>
                        </a:lnSpc>
                        <a:spcBef>
                          <a:spcPts val="0"/>
                        </a:spcBef>
                        <a:spcAft>
                          <a:spcPts val="0"/>
                        </a:spcAft>
                        <a:buFont typeface="Calibri"/>
                        <a:buNone/>
                      </a:pPr>
                      <a:r>
                        <a:rPr lang="en" sz="1000" u="none" strike="noStrike" cap="none" baseline="0"/>
                        <a:t>0 kuna</a:t>
                      </a:r>
                      <a:endParaRPr lang="en" sz="1000" u="none" strike="noStrike" cap="none" baseline="0">
                        <a:sym typeface="Calibri"/>
                      </a:endParaRPr>
                    </a:p>
                  </a:txBody>
                  <a:tcPr marL="91450" marR="91450" marT="32475" marB="32475"/>
                </a:tc>
                <a:extLst>
                  <a:ext uri="{0D108BD9-81ED-4DB2-BD59-A6C34878D82A}">
                    <a16:rowId xmlns:a16="http://schemas.microsoft.com/office/drawing/2014/main" val="10005"/>
                  </a:ext>
                </a:extLst>
              </a:tr>
              <a:tr h="1095834">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Način</a:t>
                      </a:r>
                      <a:r>
                        <a:rPr lang="en" sz="1000" u="none" strike="noStrike" cap="none" baseline="0">
                          <a:sym typeface="Calibri"/>
                        </a:rPr>
                        <a:t> </a:t>
                      </a:r>
                      <a:r>
                        <a:rPr lang="en" sz="1000" u="none" strike="noStrike" cap="none" baseline="0" err="1">
                          <a:sym typeface="Calibri"/>
                        </a:rPr>
                        <a:t>vrednovanja</a:t>
                      </a:r>
                      <a:r>
                        <a:rPr lang="en" sz="1000" u="none" strike="noStrike" cap="none" baseline="0">
                          <a:sym typeface="Calibri"/>
                        </a:rPr>
                        <a:t> </a:t>
                      </a:r>
                      <a:r>
                        <a:rPr lang="en" sz="1000" u="none" strike="noStrike" cap="none" baseline="0" err="1">
                          <a:sym typeface="Calibri"/>
                        </a:rPr>
                        <a:t>i</a:t>
                      </a:r>
                      <a:r>
                        <a:rPr lang="en" sz="1000" u="none" strike="noStrike" cap="none" baseline="0">
                          <a:sym typeface="Calibri"/>
                        </a:rPr>
                        <a:t> </a:t>
                      </a:r>
                      <a:r>
                        <a:rPr lang="en" sz="1000" u="none" strike="noStrike" cap="none" baseline="0" err="1">
                          <a:sym typeface="Calibri"/>
                        </a:rPr>
                        <a:t>korištenja</a:t>
                      </a:r>
                      <a:r>
                        <a:rPr lang="en" sz="1000" u="none" strike="noStrike" cap="none" baseline="0">
                          <a:sym typeface="Calibri"/>
                        </a:rPr>
                        <a:t> </a:t>
                      </a:r>
                      <a:r>
                        <a:rPr lang="en" sz="1000" u="none" strike="noStrike" cap="none" baseline="0" err="1">
                          <a:sym typeface="Calibri"/>
                        </a:rPr>
                        <a:t>rezultata</a:t>
                      </a:r>
                      <a:r>
                        <a:rPr lang="en" sz="1000" u="none" strike="noStrike" cap="none" baseline="0">
                          <a:sym typeface="Calibri"/>
                        </a:rPr>
                        <a:t> </a:t>
                      </a:r>
                      <a:r>
                        <a:rPr lang="en" sz="1000" u="none" strike="noStrike" cap="none" baseline="0" err="1">
                          <a:sym typeface="Calibri"/>
                        </a:rPr>
                        <a:t>vrednovanja</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2475" marB="32475"/>
                </a:tc>
                <a:tc>
                  <a:txBody>
                    <a:bodyPr/>
                    <a:lstStyle/>
                    <a:p>
                      <a:pPr marL="0" marR="0" lvl="0" indent="0" algn="l" rtl="0">
                        <a:lnSpc>
                          <a:spcPct val="100000"/>
                        </a:lnSpc>
                        <a:spcBef>
                          <a:spcPts val="0"/>
                        </a:spcBef>
                        <a:spcAft>
                          <a:spcPts val="0"/>
                        </a:spcAft>
                        <a:buFont typeface="Calibri"/>
                        <a:buNone/>
                      </a:pPr>
                      <a:r>
                        <a:rPr lang="en" sz="1000" u="none" strike="noStrike" cap="none" baseline="0" dirty="0"/>
                        <a:t>Zadovoljstvo</a:t>
                      </a:r>
                      <a:r>
                        <a:rPr lang="en" sz="1000" u="none" strike="noStrike" cap="none" baseline="0" dirty="0">
                          <a:sym typeface="Calibri"/>
                        </a:rPr>
                        <a:t> učenika</a:t>
                      </a:r>
                      <a:r>
                        <a:rPr lang="en" sz="1000" u="none" strike="noStrike" cap="none" baseline="0" dirty="0"/>
                        <a:t>.</a:t>
                      </a:r>
                      <a:endParaRPr lang="en" sz="1000" u="none" strike="noStrike" cap="none" baseline="0" dirty="0">
                        <a:sym typeface="Calibri"/>
                      </a:endParaRPr>
                    </a:p>
                  </a:txBody>
                  <a:tcPr marL="91450" marR="91450" marT="32475" marB="32475"/>
                </a:tc>
                <a:extLst>
                  <a:ext uri="{0D108BD9-81ED-4DB2-BD59-A6C34878D82A}">
                    <a16:rowId xmlns:a16="http://schemas.microsoft.com/office/drawing/2014/main" val="10006"/>
                  </a:ext>
                </a:extLst>
              </a:tr>
            </a:tbl>
          </a:graphicData>
        </a:graphic>
      </p:graphicFrame>
      <p:sp>
        <p:nvSpPr>
          <p:cNvPr id="2" name="Title 1"/>
          <p:cNvSpPr>
            <a:spLocks noGrp="1"/>
          </p:cNvSpPr>
          <p:nvPr>
            <p:ph type="title"/>
          </p:nvPr>
        </p:nvSpPr>
        <p:spPr>
          <a:xfrm>
            <a:off x="1070516" y="0"/>
            <a:ext cx="7951329" cy="810322"/>
          </a:xfrm>
        </p:spPr>
        <p:txBody>
          <a:bodyPr>
            <a:scene3d>
              <a:camera prst="orthographicFront"/>
              <a:lightRig rig="soft" dir="t">
                <a:rot lat="0" lon="0" rev="15600000"/>
              </a:lightRig>
            </a:scene3d>
            <a:sp3d extrusionH="57150" prstMaterial="softEdge">
              <a:bevelT w="25400" h="38100"/>
            </a:sp3d>
          </a:bodyPr>
          <a:lstStyle/>
          <a:p>
            <a:r>
              <a:rPr lang="hr-HR" dirty="0">
                <a:effectLst>
                  <a:outerShdw blurRad="38100" dist="38100" dir="2700000" algn="tl">
                    <a:srgbClr val="000000">
                      <a:alpha val="43137"/>
                    </a:srgbClr>
                  </a:outerShdw>
                </a:effectLst>
                <a:latin typeface="+mn-lt"/>
              </a:rPr>
              <a:t>Obilježavanje blagdana sveti Nikola</a:t>
            </a:r>
            <a:endParaRPr lang="hr-HR" dirty="0">
              <a:effectLst>
                <a:outerShdw blurRad="38100" dist="38100" dir="2700000" algn="tl">
                  <a:srgbClr val="000000">
                    <a:alpha val="43137"/>
                  </a:srgbClr>
                </a:outerShdw>
              </a:effectLst>
              <a:latin typeface="+mn-lt"/>
              <a:cs typeface="Calibri Light"/>
            </a:endParaRPr>
          </a:p>
        </p:txBody>
      </p:sp>
      <p:pic>
        <p:nvPicPr>
          <p:cNvPr id="3" name="Picture 3">
            <a:extLst>
              <a:ext uri="{FF2B5EF4-FFF2-40B4-BE49-F238E27FC236}">
                <a16:creationId xmlns:a16="http://schemas.microsoft.com/office/drawing/2014/main" id="{3D4EDECB-87D4-4AD3-B7E5-8B59457CB8D0}"/>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7359805" y="215937"/>
            <a:ext cx="1132599" cy="1114063"/>
          </a:xfrm>
          <a:prstGeom prst="rect">
            <a:avLst/>
          </a:prstGeom>
        </p:spPr>
      </p:pic>
    </p:spTree>
    <p:extLst>
      <p:ext uri="{BB962C8B-B14F-4D97-AF65-F5344CB8AC3E}">
        <p14:creationId xmlns:p14="http://schemas.microsoft.com/office/powerpoint/2010/main" val="4005640756"/>
      </p:ext>
    </p:extLst>
  </p:cSld>
  <p:clrMapOvr>
    <a:masterClrMapping/>
  </p:clrMapOvr>
  <p:transition spd="slow">
    <p:wipe/>
  </p:transition>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Shape 1196"/>
        <p:cNvGrpSpPr/>
        <p:nvPr/>
      </p:nvGrpSpPr>
      <p:grpSpPr>
        <a:xfrm>
          <a:off x="0" y="0"/>
          <a:ext cx="0" cy="0"/>
          <a:chOff x="0" y="0"/>
          <a:chExt cx="0" cy="0"/>
        </a:xfrm>
      </p:grpSpPr>
      <p:graphicFrame>
        <p:nvGraphicFramePr>
          <p:cNvPr id="1198" name="Shape 1198"/>
          <p:cNvGraphicFramePr/>
          <p:nvPr>
            <p:extLst/>
          </p:nvPr>
        </p:nvGraphicFramePr>
        <p:xfrm>
          <a:off x="489101" y="921834"/>
          <a:ext cx="8387270" cy="3532472"/>
        </p:xfrm>
        <a:graphic>
          <a:graphicData uri="http://schemas.openxmlformats.org/drawingml/2006/table">
            <a:tbl>
              <a:tblPr>
                <a:tableStyleId>{0E3FDE45-AF77-4B5C-9715-49D594BDF05E}</a:tableStyleId>
              </a:tblPr>
              <a:tblGrid>
                <a:gridCol w="2027520">
                  <a:extLst>
                    <a:ext uri="{9D8B030D-6E8A-4147-A177-3AD203B41FA5}">
                      <a16:colId xmlns:a16="http://schemas.microsoft.com/office/drawing/2014/main" val="20000"/>
                    </a:ext>
                  </a:extLst>
                </a:gridCol>
                <a:gridCol w="6359750">
                  <a:extLst>
                    <a:ext uri="{9D8B030D-6E8A-4147-A177-3AD203B41FA5}">
                      <a16:colId xmlns:a16="http://schemas.microsoft.com/office/drawing/2014/main" val="20001"/>
                    </a:ext>
                  </a:extLst>
                </a:gridCol>
              </a:tblGrid>
              <a:tr h="658459">
                <a:tc>
                  <a:txBody>
                    <a:bodyPr/>
                    <a:lstStyle/>
                    <a:p>
                      <a:pPr marL="0" marR="0" lvl="0" indent="0" algn="l" rtl="0">
                        <a:lnSpc>
                          <a:spcPct val="100000"/>
                        </a:lnSpc>
                        <a:spcBef>
                          <a:spcPts val="0"/>
                        </a:spcBef>
                        <a:spcAft>
                          <a:spcPts val="0"/>
                        </a:spcAft>
                        <a:buFont typeface="Calibri"/>
                        <a:buNone/>
                      </a:pPr>
                      <a:r>
                        <a:rPr lang="hr-HR" sz="1100" u="none" strike="noStrike" cap="none" baseline="0" dirty="0">
                          <a:sym typeface="Calibri"/>
                        </a:rPr>
                        <a:t>Ishodi</a:t>
                      </a:r>
                      <a:r>
                        <a:rPr lang="en" sz="1100" u="none" strike="noStrike" cap="none" baseline="0" dirty="0">
                          <a:sym typeface="Calibri"/>
                        </a:rPr>
                        <a:t>:</a:t>
                      </a:r>
                      <a:r>
                        <a:rPr lang="en" sz="1100" u="none" strike="noStrike" cap="none" baseline="0" dirty="0"/>
                        <a:t> </a:t>
                      </a:r>
                      <a:endParaRPr lang="en" sz="1100" b="0" i="0" u="none" strike="noStrike" cap="none" baseline="0" dirty="0">
                        <a:solidFill>
                          <a:srgbClr val="000000"/>
                        </a:solidFill>
                        <a:latin typeface="Calibri"/>
                        <a:ea typeface="Calibri"/>
                        <a:cs typeface="Calibri"/>
                        <a:sym typeface="Calibri"/>
                      </a:endParaRPr>
                    </a:p>
                  </a:txBody>
                  <a:tcPr marL="0" marR="0" marT="34300" marB="34300"/>
                </a:tc>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dirty="0">
                          <a:latin typeface="Calibri" panose="020F0502020204030204" pitchFamily="34" charset="0"/>
                          <a:cs typeface="Calibri" panose="020F0502020204030204" pitchFamily="34" charset="0"/>
                          <a:sym typeface="Calibri"/>
                        </a:rPr>
                        <a:t>Potaknuti učenike na aktivno sudjelovanje u kreaciji vlastitog procesa  učenja  kroz različite teme radionica i aktivnosti . </a:t>
                      </a:r>
                      <a:endParaRPr lang="hr-HR" sz="1100" u="none" strike="noStrike" cap="none" baseline="0" dirty="0">
                        <a:latin typeface="Calibri" panose="020F0502020204030204" pitchFamily="34" charset="0"/>
                        <a:cs typeface="Calibri" panose="020F0502020204030204" pitchFamily="34" charset="0"/>
                        <a:sym typeface="Calibri"/>
                      </a:endParaRPr>
                    </a:p>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dirty="0">
                          <a:latin typeface="Calibri" panose="020F0502020204030204" pitchFamily="34" charset="0"/>
                          <a:cs typeface="Calibri" panose="020F0502020204030204" pitchFamily="34" charset="0"/>
                          <a:sym typeface="Calibri"/>
                        </a:rPr>
                        <a:t>Njegovati i promicati tradicionalne vrijednosti.</a:t>
                      </a:r>
                      <a:endParaRPr lang="hr-HR" sz="1100" u="none" strike="noStrike" cap="none" baseline="0" dirty="0">
                        <a:latin typeface="Calibri" panose="020F0502020204030204" pitchFamily="34" charset="0"/>
                        <a:cs typeface="Calibri" panose="020F0502020204030204" pitchFamily="34" charset="0"/>
                        <a:sym typeface="Calibri"/>
                      </a:endParaRPr>
                    </a:p>
                    <a:p>
                      <a:pPr marL="0" marR="0" lvl="0" indent="0" algn="l" rtl="0">
                        <a:lnSpc>
                          <a:spcPct val="100000"/>
                        </a:lnSpc>
                        <a:spcBef>
                          <a:spcPts val="0"/>
                        </a:spcBef>
                        <a:spcAft>
                          <a:spcPts val="0"/>
                        </a:spcAft>
                        <a:buClr>
                          <a:srgbClr val="000000"/>
                        </a:buClr>
                        <a:buSzPct val="25000"/>
                        <a:buFont typeface="Calibri"/>
                        <a:buNone/>
                      </a:pPr>
                      <a:r>
                        <a:rPr lang="hr-HR" sz="1100" b="0" i="0" u="none" strike="noStrike" cap="none" baseline="0" dirty="0">
                          <a:solidFill>
                            <a:srgbClr val="000000"/>
                          </a:solidFill>
                          <a:latin typeface="Calibri" panose="020F0502020204030204" pitchFamily="34" charset="0"/>
                          <a:ea typeface="Calibri"/>
                          <a:cs typeface="Calibri" panose="020F0502020204030204" pitchFamily="34" charset="0"/>
                          <a:sym typeface="Calibri"/>
                        </a:rPr>
                        <a:t>Proslava blagdana Božića i stvaranje predblagdanskog ozračja.</a:t>
                      </a:r>
                      <a:endParaRPr lang="en" sz="1100" b="0" i="0" u="none" strike="noStrike" cap="none" baseline="0" dirty="0">
                        <a:solidFill>
                          <a:srgbClr val="000000"/>
                        </a:solidFill>
                        <a:latin typeface="Calibri" panose="020F0502020204030204" pitchFamily="34" charset="0"/>
                        <a:ea typeface="Calibri"/>
                        <a:cs typeface="Calibri" panose="020F0502020204030204" pitchFamily="34" charset="0"/>
                        <a:sym typeface="Calibri"/>
                      </a:endParaRPr>
                    </a:p>
                  </a:txBody>
                  <a:tcPr marL="91425" marR="91425" marT="0" marB="0"/>
                </a:tc>
                <a:extLst>
                  <a:ext uri="{0D108BD9-81ED-4DB2-BD59-A6C34878D82A}">
                    <a16:rowId xmlns:a16="http://schemas.microsoft.com/office/drawing/2014/main" val="10000"/>
                  </a:ext>
                </a:extLst>
              </a:tr>
              <a:tr h="329230">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dirty="0" err="1">
                          <a:sym typeface="Calibri"/>
                        </a:rPr>
                        <a:t>Namjena</a:t>
                      </a:r>
                      <a:r>
                        <a:rPr lang="en" sz="1100" u="none" strike="noStrike" cap="none" baseline="0" dirty="0">
                          <a:sym typeface="Calibri"/>
                        </a:rPr>
                        <a:t>:</a:t>
                      </a:r>
                      <a:endParaRPr lang="en" sz="1100" b="0" i="0" u="none" strike="noStrike" cap="none" baseline="0" dirty="0">
                        <a:solidFill>
                          <a:srgbClr val="000000"/>
                        </a:solidFill>
                        <a:latin typeface="Calibri"/>
                        <a:ea typeface="Calibri"/>
                        <a:cs typeface="Calibri"/>
                        <a:sym typeface="Calibri"/>
                      </a:endParaRPr>
                    </a:p>
                  </a:txBody>
                  <a:tcPr marL="0" marR="0" marT="34300" marB="34300"/>
                </a:tc>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dirty="0">
                          <a:latin typeface="Calibri" panose="020F0502020204030204" pitchFamily="34" charset="0"/>
                          <a:cs typeface="Calibri" panose="020F0502020204030204" pitchFamily="34" charset="0"/>
                          <a:sym typeface="Calibri"/>
                        </a:rPr>
                        <a:t>Motiviranje i uključivanje učenika,  razvoj suradničkih vještina,  jačanje samopouzdanje i samopoštovanja.</a:t>
                      </a:r>
                      <a:endParaRPr lang="hr-HR" sz="1100" u="none" strike="noStrike" cap="none" baseline="0" dirty="0">
                        <a:latin typeface="Calibri" panose="020F0502020204030204" pitchFamily="34" charset="0"/>
                        <a:cs typeface="Calibri" panose="020F0502020204030204" pitchFamily="34" charset="0"/>
                        <a:sym typeface="Calibri"/>
                      </a:endParaRPr>
                    </a:p>
                    <a:p>
                      <a:pPr marL="0" marR="0" lvl="0" indent="0" algn="l" rtl="0">
                        <a:lnSpc>
                          <a:spcPct val="100000"/>
                        </a:lnSpc>
                        <a:spcBef>
                          <a:spcPts val="0"/>
                        </a:spcBef>
                        <a:spcAft>
                          <a:spcPts val="0"/>
                        </a:spcAft>
                        <a:buClr>
                          <a:srgbClr val="000000"/>
                        </a:buClr>
                        <a:buSzPct val="25000"/>
                        <a:buFont typeface="Calibri"/>
                        <a:buNone/>
                      </a:pPr>
                      <a:endParaRPr lang="en" sz="1100" b="0" i="0" u="none" strike="noStrike" cap="none" baseline="0" dirty="0">
                        <a:solidFill>
                          <a:srgbClr val="000000"/>
                        </a:solidFill>
                        <a:latin typeface="Calibri" panose="020F0502020204030204" pitchFamily="34" charset="0"/>
                        <a:ea typeface="Calibri"/>
                        <a:cs typeface="Calibri" panose="020F0502020204030204" pitchFamily="34" charset="0"/>
                        <a:sym typeface="Calibri"/>
                      </a:endParaRPr>
                    </a:p>
                  </a:txBody>
                  <a:tcPr marL="91425" marR="91425" marT="0" marB="0"/>
                </a:tc>
                <a:extLst>
                  <a:ext uri="{0D108BD9-81ED-4DB2-BD59-A6C34878D82A}">
                    <a16:rowId xmlns:a16="http://schemas.microsoft.com/office/drawing/2014/main" val="10001"/>
                  </a:ext>
                </a:extLst>
              </a:tr>
              <a:tr h="503574">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dirty="0" err="1">
                          <a:sym typeface="Calibri"/>
                        </a:rPr>
                        <a:t>Način</a:t>
                      </a:r>
                      <a:r>
                        <a:rPr lang="en" sz="1100" u="none" strike="noStrike" cap="none" baseline="0" dirty="0">
                          <a:sym typeface="Calibri"/>
                        </a:rPr>
                        <a:t> </a:t>
                      </a:r>
                      <a:r>
                        <a:rPr lang="en" sz="1100" u="none" strike="noStrike" cap="none" baseline="0" dirty="0" err="1">
                          <a:sym typeface="Calibri"/>
                        </a:rPr>
                        <a:t>realizacije</a:t>
                      </a:r>
                      <a:r>
                        <a:rPr lang="en" sz="1100" u="none" strike="noStrike" cap="none" baseline="0" dirty="0">
                          <a:sym typeface="Calibri"/>
                        </a:rPr>
                        <a:t>:</a:t>
                      </a:r>
                      <a:endParaRPr lang="en" sz="1100" b="0" i="0" u="none" strike="noStrike" cap="none" baseline="0" dirty="0">
                        <a:solidFill>
                          <a:srgbClr val="000000"/>
                        </a:solidFill>
                        <a:latin typeface="Calibri"/>
                        <a:ea typeface="Calibri"/>
                        <a:cs typeface="Calibri"/>
                        <a:sym typeface="Calibri"/>
                      </a:endParaRPr>
                    </a:p>
                  </a:txBody>
                  <a:tcPr marL="0" marR="0" marT="34300" marB="34300"/>
                </a:tc>
                <a:tc>
                  <a:txBody>
                    <a:bodyPr/>
                    <a:lstStyle/>
                    <a:p>
                      <a:pPr marL="0" marR="0" lvl="0" indent="0" algn="l" rtl="0">
                        <a:lnSpc>
                          <a:spcPct val="100000"/>
                        </a:lnSpc>
                        <a:spcBef>
                          <a:spcPts val="0"/>
                        </a:spcBef>
                        <a:spcAft>
                          <a:spcPts val="0"/>
                        </a:spcAft>
                        <a:buClr>
                          <a:srgbClr val="000000"/>
                        </a:buClr>
                        <a:buSzPct val="25000"/>
                        <a:buFont typeface="Calibri"/>
                        <a:buNone/>
                      </a:pPr>
                      <a:r>
                        <a:rPr lang="hr-HR" sz="1100" b="0" i="0" u="none" strike="noStrike" cap="none" baseline="0" dirty="0">
                          <a:solidFill>
                            <a:schemeClr val="tx1"/>
                          </a:solidFill>
                          <a:latin typeface="Calibri" panose="020F0502020204030204" pitchFamily="34" charset="0"/>
                          <a:ea typeface="+mn-ea"/>
                          <a:cs typeface="Calibri" panose="020F0502020204030204" pitchFamily="34" charset="0"/>
                          <a:sym typeface="Calibri"/>
                        </a:rPr>
                        <a:t>Integrirani dan će se realizirati na razini razrednih odjela i predmeta koji su taj dan po rasporedu rada</a:t>
                      </a:r>
                      <a:endParaRPr lang="en" sz="1100" b="0" i="0" u="none" strike="noStrike" cap="none" baseline="0" dirty="0">
                        <a:solidFill>
                          <a:srgbClr val="000000"/>
                        </a:solidFill>
                        <a:latin typeface="Calibri" panose="020F0502020204030204" pitchFamily="34" charset="0"/>
                        <a:ea typeface="Calibri"/>
                        <a:cs typeface="Calibri" panose="020F0502020204030204" pitchFamily="34" charset="0"/>
                        <a:sym typeface="Calibri"/>
                      </a:endParaRPr>
                    </a:p>
                  </a:txBody>
                  <a:tcPr marL="91425" marR="91425" marT="0" marB="0"/>
                </a:tc>
                <a:extLst>
                  <a:ext uri="{0D108BD9-81ED-4DB2-BD59-A6C34878D82A}">
                    <a16:rowId xmlns:a16="http://schemas.microsoft.com/office/drawing/2014/main" val="10002"/>
                  </a:ext>
                </a:extLst>
              </a:tr>
              <a:tr h="503574">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dirty="0" err="1">
                          <a:sym typeface="Calibri"/>
                        </a:rPr>
                        <a:t>Nositelji</a:t>
                      </a:r>
                      <a:r>
                        <a:rPr lang="en" sz="1100" u="none" strike="noStrike" cap="none" baseline="0" dirty="0">
                          <a:sym typeface="Calibri"/>
                        </a:rPr>
                        <a:t> </a:t>
                      </a:r>
                      <a:r>
                        <a:rPr lang="en" sz="1100" u="none" strike="noStrike" cap="none" baseline="0" dirty="0" err="1">
                          <a:sym typeface="Calibri"/>
                        </a:rPr>
                        <a:t>aktivnosti</a:t>
                      </a:r>
                      <a:r>
                        <a:rPr lang="en" sz="1100" u="none" strike="noStrike" cap="none" baseline="0" dirty="0">
                          <a:sym typeface="Calibri"/>
                        </a:rPr>
                        <a:t>:</a:t>
                      </a:r>
                      <a:endParaRPr lang="en" sz="1100" b="0" i="0" u="none" strike="noStrike" cap="none" baseline="0" dirty="0">
                        <a:solidFill>
                          <a:srgbClr val="000000"/>
                        </a:solidFill>
                        <a:latin typeface="Calibri"/>
                        <a:ea typeface="Calibri"/>
                        <a:cs typeface="Calibri"/>
                        <a:sym typeface="Calibri"/>
                      </a:endParaRPr>
                    </a:p>
                  </a:txBody>
                  <a:tcPr marL="0" marR="0" marT="34300" marB="34300"/>
                </a:tc>
                <a:tc>
                  <a:txBody>
                    <a:bodyPr/>
                    <a:lstStyle/>
                    <a:p>
                      <a:pPr marL="0" marR="0" lvl="0" indent="0" algn="l" rtl="0">
                        <a:lnSpc>
                          <a:spcPct val="100000"/>
                        </a:lnSpc>
                        <a:spcBef>
                          <a:spcPts val="0"/>
                        </a:spcBef>
                        <a:spcAft>
                          <a:spcPts val="0"/>
                        </a:spcAft>
                        <a:buClr>
                          <a:srgbClr val="000000"/>
                        </a:buClr>
                        <a:buSzPct val="25000"/>
                        <a:buFont typeface="Calibri"/>
                        <a:buNone/>
                      </a:pPr>
                      <a:r>
                        <a:rPr lang="hr-HR" sz="1100" b="0" i="0" u="none" strike="noStrike" cap="none" baseline="0" dirty="0">
                          <a:solidFill>
                            <a:schemeClr val="tx1"/>
                          </a:solidFill>
                          <a:latin typeface="Calibri" panose="020F0502020204030204" pitchFamily="34" charset="0"/>
                          <a:ea typeface="+mn-ea"/>
                          <a:cs typeface="Calibri" panose="020F0502020204030204" pitchFamily="34" charset="0"/>
                          <a:sym typeface="Calibri"/>
                        </a:rPr>
                        <a:t>pedagog, ravnatelj, učenici i učitelji RN i PN</a:t>
                      </a:r>
                      <a:endParaRPr lang="en" sz="1100" b="0" i="0" u="none" strike="noStrike" cap="none" baseline="0" dirty="0">
                        <a:solidFill>
                          <a:srgbClr val="000000"/>
                        </a:solidFill>
                        <a:latin typeface="Calibri" panose="020F0502020204030204" pitchFamily="34" charset="0"/>
                        <a:ea typeface="Calibri"/>
                        <a:cs typeface="Calibri" panose="020F0502020204030204" pitchFamily="34" charset="0"/>
                        <a:sym typeface="Calibri"/>
                      </a:endParaRPr>
                    </a:p>
                  </a:txBody>
                  <a:tcPr marL="91425" marR="91425" marT="0" marB="0"/>
                </a:tc>
                <a:extLst>
                  <a:ext uri="{0D108BD9-81ED-4DB2-BD59-A6C34878D82A}">
                    <a16:rowId xmlns:a16="http://schemas.microsoft.com/office/drawing/2014/main" val="10003"/>
                  </a:ext>
                </a:extLst>
              </a:tr>
              <a:tr h="292404">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dirty="0" err="1">
                          <a:sym typeface="Calibri"/>
                        </a:rPr>
                        <a:t>Vremenik</a:t>
                      </a:r>
                      <a:r>
                        <a:rPr lang="en" sz="1100" u="none" strike="noStrike" cap="none" baseline="0" dirty="0">
                          <a:sym typeface="Calibri"/>
                        </a:rPr>
                        <a:t>:</a:t>
                      </a:r>
                      <a:endParaRPr lang="en" sz="1100" b="0" i="0" u="none" strike="noStrike" cap="none" baseline="0" dirty="0">
                        <a:solidFill>
                          <a:srgbClr val="000000"/>
                        </a:solidFill>
                        <a:latin typeface="Calibri"/>
                        <a:ea typeface="Calibri"/>
                        <a:cs typeface="Calibri"/>
                        <a:sym typeface="Calibri"/>
                      </a:endParaRPr>
                    </a:p>
                  </a:txBody>
                  <a:tcPr marL="0" marR="0" marT="34300" marB="34300"/>
                </a:tc>
                <a:tc>
                  <a:txBody>
                    <a:bodyPr/>
                    <a:lstStyle/>
                    <a:p>
                      <a:pPr marL="0" marR="0" lvl="0" indent="0" algn="l" rtl="0">
                        <a:lnSpc>
                          <a:spcPct val="100000"/>
                        </a:lnSpc>
                        <a:spcBef>
                          <a:spcPts val="0"/>
                        </a:spcBef>
                        <a:spcAft>
                          <a:spcPts val="0"/>
                        </a:spcAft>
                        <a:buClr>
                          <a:srgbClr val="000000"/>
                        </a:buClr>
                        <a:buSzPct val="25000"/>
                        <a:buFont typeface="Calibri"/>
                        <a:buNone/>
                      </a:pPr>
                      <a:r>
                        <a:rPr lang="hr-HR" sz="1100" u="none" strike="noStrike" cap="none" baseline="0" dirty="0">
                          <a:latin typeface="Calibri" panose="020F0502020204030204" pitchFamily="34" charset="0"/>
                          <a:cs typeface="Calibri" panose="020F0502020204030204" pitchFamily="34" charset="0"/>
                          <a:sym typeface="Calibri"/>
                        </a:rPr>
                        <a:t> 23.12.2021.</a:t>
                      </a:r>
                      <a:endParaRPr lang="en" sz="1100" b="0" i="0" u="none" strike="noStrike" cap="none" baseline="0" dirty="0">
                        <a:solidFill>
                          <a:srgbClr val="000000"/>
                        </a:solidFill>
                        <a:latin typeface="Calibri" panose="020F0502020204030204" pitchFamily="34" charset="0"/>
                        <a:ea typeface="Calibri"/>
                        <a:cs typeface="Calibri" panose="020F0502020204030204" pitchFamily="34" charset="0"/>
                        <a:sym typeface="Calibri"/>
                      </a:endParaRPr>
                    </a:p>
                  </a:txBody>
                  <a:tcPr marL="91425" marR="91425" marT="0" marB="0"/>
                </a:tc>
                <a:extLst>
                  <a:ext uri="{0D108BD9-81ED-4DB2-BD59-A6C34878D82A}">
                    <a16:rowId xmlns:a16="http://schemas.microsoft.com/office/drawing/2014/main" val="10004"/>
                  </a:ext>
                </a:extLst>
              </a:tr>
              <a:tr h="291145">
                <a:tc>
                  <a:txBody>
                    <a:bodyPr/>
                    <a:lstStyle/>
                    <a:p>
                      <a:pPr marL="0" marR="0" lvl="0" indent="0" algn="l" rtl="0">
                        <a:lnSpc>
                          <a:spcPct val="100000"/>
                        </a:lnSpc>
                        <a:spcBef>
                          <a:spcPts val="0"/>
                        </a:spcBef>
                        <a:spcAft>
                          <a:spcPts val="0"/>
                        </a:spcAft>
                        <a:buFont typeface="Calibri"/>
                        <a:buNone/>
                      </a:pPr>
                      <a:r>
                        <a:rPr lang="en" sz="1100" u="none" strike="noStrike" cap="none" baseline="0" dirty="0" err="1">
                          <a:sym typeface="Calibri"/>
                        </a:rPr>
                        <a:t>Troškovnik</a:t>
                      </a:r>
                      <a:r>
                        <a:rPr lang="en" sz="1100" u="none" strike="noStrike" cap="none" baseline="0" dirty="0">
                          <a:sym typeface="Calibri"/>
                        </a:rPr>
                        <a:t>:</a:t>
                      </a:r>
                      <a:r>
                        <a:rPr lang="en" sz="1100" u="none" strike="noStrike" cap="none" baseline="0" dirty="0"/>
                        <a:t> </a:t>
                      </a:r>
                      <a:endParaRPr lang="en" sz="1100" b="0" i="0" u="none" strike="noStrike" cap="none" baseline="0" dirty="0">
                        <a:solidFill>
                          <a:srgbClr val="000000"/>
                        </a:solidFill>
                        <a:latin typeface="Calibri"/>
                        <a:ea typeface="Calibri"/>
                        <a:cs typeface="Calibri"/>
                        <a:sym typeface="Calibri"/>
                      </a:endParaRPr>
                    </a:p>
                  </a:txBody>
                  <a:tcPr marL="0" marR="0" marT="34300" marB="34300"/>
                </a:tc>
                <a:tc>
                  <a:txBody>
                    <a:bodyPr/>
                    <a:lstStyle/>
                    <a:p>
                      <a:pPr marL="0" marR="0" lvl="0" indent="0" algn="l" rtl="0">
                        <a:lnSpc>
                          <a:spcPct val="100000"/>
                        </a:lnSpc>
                        <a:spcBef>
                          <a:spcPts val="0"/>
                        </a:spcBef>
                        <a:spcAft>
                          <a:spcPts val="0"/>
                        </a:spcAft>
                        <a:buClr>
                          <a:srgbClr val="000000"/>
                        </a:buClr>
                        <a:buSzPct val="25000"/>
                        <a:buFont typeface="Calibri"/>
                        <a:buNone/>
                      </a:pPr>
                      <a:r>
                        <a:rPr lang="hr-HR" sz="1100" b="0" i="0" u="none" strike="noStrike" cap="none" baseline="0" dirty="0">
                          <a:solidFill>
                            <a:schemeClr val="tx1"/>
                          </a:solidFill>
                          <a:latin typeface="Calibri" panose="020F0502020204030204" pitchFamily="34" charset="0"/>
                          <a:ea typeface="+mn-ea"/>
                          <a:cs typeface="Calibri" panose="020F0502020204030204" pitchFamily="34" charset="0"/>
                          <a:sym typeface="Calibri"/>
                        </a:rPr>
                        <a:t>Troškovi potrošnih materijala</a:t>
                      </a:r>
                      <a:endParaRPr lang="en" sz="1100" b="0" i="0" u="none" strike="noStrike" cap="none" baseline="0" dirty="0">
                        <a:solidFill>
                          <a:srgbClr val="000000"/>
                        </a:solidFill>
                        <a:latin typeface="Calibri" panose="020F0502020204030204" pitchFamily="34" charset="0"/>
                        <a:ea typeface="Calibri"/>
                        <a:cs typeface="Calibri" panose="020F0502020204030204" pitchFamily="34" charset="0"/>
                        <a:sym typeface="Calibri"/>
                      </a:endParaRPr>
                    </a:p>
                  </a:txBody>
                  <a:tcPr marL="91425" marR="91425" marT="0" marB="0"/>
                </a:tc>
                <a:extLst>
                  <a:ext uri="{0D108BD9-81ED-4DB2-BD59-A6C34878D82A}">
                    <a16:rowId xmlns:a16="http://schemas.microsoft.com/office/drawing/2014/main" val="10005"/>
                  </a:ext>
                </a:extLst>
              </a:tr>
              <a:tr h="935935">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Način</a:t>
                      </a:r>
                      <a:r>
                        <a:rPr lang="en" sz="1100" u="none" strike="noStrike" cap="none" baseline="0" dirty="0">
                          <a:sym typeface="Calibri"/>
                        </a:rPr>
                        <a:t> </a:t>
                      </a:r>
                      <a:r>
                        <a:rPr lang="en" sz="1100" u="none" strike="noStrike" cap="none" baseline="0" err="1">
                          <a:sym typeface="Calibri"/>
                        </a:rPr>
                        <a:t>vrednovanja</a:t>
                      </a:r>
                      <a:r>
                        <a:rPr lang="en" sz="1100" u="none" strike="noStrike" cap="none" baseline="0" dirty="0">
                          <a:sym typeface="Calibri"/>
                        </a:rPr>
                        <a:t> </a:t>
                      </a:r>
                      <a:r>
                        <a:rPr lang="en" sz="1100" u="none" strike="noStrike" cap="none" baseline="0" err="1">
                          <a:sym typeface="Calibri"/>
                        </a:rPr>
                        <a:t>i</a:t>
                      </a:r>
                      <a:r>
                        <a:rPr lang="en" sz="1100" u="none" strike="noStrike" cap="none" baseline="0" dirty="0">
                          <a:sym typeface="Calibri"/>
                        </a:rPr>
                        <a:t> </a:t>
                      </a:r>
                      <a:r>
                        <a:rPr lang="en" sz="1100" u="none" strike="noStrike" cap="none" baseline="0" err="1">
                          <a:sym typeface="Calibri"/>
                        </a:rPr>
                        <a:t>korištenja</a:t>
                      </a:r>
                      <a:r>
                        <a:rPr lang="en" sz="1100" u="none" strike="noStrike" cap="none" baseline="0" dirty="0">
                          <a:sym typeface="Calibri"/>
                        </a:rPr>
                        <a:t> </a:t>
                      </a:r>
                      <a:r>
                        <a:rPr lang="en" sz="1100" u="none" strike="noStrike" cap="none" baseline="0" err="1">
                          <a:sym typeface="Calibri"/>
                        </a:rPr>
                        <a:t>rezultata</a:t>
                      </a:r>
                      <a:r>
                        <a:rPr lang="en" sz="1100" u="none" strike="noStrike" cap="none" baseline="0" dirty="0">
                          <a:sym typeface="Calibri"/>
                        </a:rPr>
                        <a:t> </a:t>
                      </a:r>
                      <a:r>
                        <a:rPr lang="en" sz="1100" u="none" strike="noStrike" cap="none" baseline="0" err="1">
                          <a:sym typeface="Calibri"/>
                        </a:rPr>
                        <a:t>vrednovanja</a:t>
                      </a:r>
                      <a:r>
                        <a:rPr lang="en" sz="1100" u="none" strike="noStrike" cap="none" baseline="0">
                          <a:sym typeface="Calibri"/>
                        </a:rPr>
                        <a:t>:</a:t>
                      </a:r>
                    </a:p>
                    <a:p>
                      <a:pPr marL="0" marR="0" lvl="0" indent="0" algn="l" rtl="0">
                        <a:spcBef>
                          <a:spcPts val="0"/>
                        </a:spcBef>
                        <a:buNone/>
                      </a:pPr>
                      <a:endParaRPr sz="1100" b="0" i="0" u="none" strike="noStrike" cap="none" baseline="0">
                        <a:solidFill>
                          <a:srgbClr val="000000"/>
                        </a:solidFill>
                        <a:latin typeface="Calibri"/>
                        <a:ea typeface="Calibri"/>
                        <a:cs typeface="Calibri"/>
                        <a:sym typeface="Calibri"/>
                      </a:endParaRPr>
                    </a:p>
                  </a:txBody>
                  <a:tcPr marL="0" marR="0" marT="34300" marB="34300"/>
                </a:tc>
                <a:tc>
                  <a:txBody>
                    <a:bodyPr/>
                    <a:lstStyle/>
                    <a:p>
                      <a:pPr marL="0" marR="0" lvl="0" indent="0" algn="l" rtl="0">
                        <a:lnSpc>
                          <a:spcPct val="100000"/>
                        </a:lnSpc>
                        <a:spcBef>
                          <a:spcPts val="0"/>
                        </a:spcBef>
                        <a:spcAft>
                          <a:spcPts val="0"/>
                        </a:spcAft>
                        <a:buClr>
                          <a:schemeClr val="dk1"/>
                        </a:buClr>
                        <a:buFont typeface="Calibri"/>
                        <a:buNone/>
                      </a:pPr>
                      <a:endParaRPr sz="1100" u="none" strike="noStrike" cap="none" baseline="0" dirty="0">
                        <a:latin typeface="Calibri" panose="020F0502020204030204" pitchFamily="34" charset="0"/>
                        <a:cs typeface="Calibri" panose="020F0502020204030204" pitchFamily="34" charset="0"/>
                        <a:sym typeface="Calibri"/>
                      </a:endParaRPr>
                    </a:p>
                    <a:p>
                      <a:pPr marL="0" marR="0" lvl="0" indent="0" algn="l" rtl="0">
                        <a:lnSpc>
                          <a:spcPct val="100000"/>
                        </a:lnSpc>
                        <a:spcBef>
                          <a:spcPts val="200"/>
                        </a:spcBef>
                        <a:spcAft>
                          <a:spcPts val="0"/>
                        </a:spcAft>
                        <a:buClr>
                          <a:srgbClr val="000000"/>
                        </a:buClr>
                        <a:buSzPct val="25000"/>
                        <a:buFont typeface="Calibri"/>
                        <a:buNone/>
                      </a:pPr>
                      <a:r>
                        <a:rPr lang="en" sz="1100" u="none" strike="noStrike" cap="none" baseline="0" dirty="0">
                          <a:latin typeface="Calibri" panose="020F0502020204030204" pitchFamily="34" charset="0"/>
                          <a:cs typeface="Calibri" panose="020F0502020204030204" pitchFamily="34" charset="0"/>
                          <a:sym typeface="Calibri"/>
                        </a:rPr>
                        <a:t>Prezentacija na web stranici škole.</a:t>
                      </a:r>
                      <a:endParaRPr lang="en" sz="1100" b="0" i="0" u="none" strike="noStrike" cap="none" baseline="0" dirty="0">
                        <a:solidFill>
                          <a:srgbClr val="000000"/>
                        </a:solidFill>
                        <a:latin typeface="Calibri" panose="020F0502020204030204" pitchFamily="34" charset="0"/>
                        <a:ea typeface="Calibri"/>
                        <a:cs typeface="Calibri" panose="020F0502020204030204" pitchFamily="34" charset="0"/>
                        <a:sym typeface="Calibri"/>
                      </a:endParaRPr>
                    </a:p>
                  </a:txBody>
                  <a:tcPr marL="91425" marR="91425" marT="0" marB="0"/>
                </a:tc>
                <a:extLst>
                  <a:ext uri="{0D108BD9-81ED-4DB2-BD59-A6C34878D82A}">
                    <a16:rowId xmlns:a16="http://schemas.microsoft.com/office/drawing/2014/main" val="10006"/>
                  </a:ext>
                </a:extLst>
              </a:tr>
            </a:tbl>
          </a:graphicData>
        </a:graphic>
      </p:graphicFrame>
      <p:sp>
        <p:nvSpPr>
          <p:cNvPr id="3" name="Title 2"/>
          <p:cNvSpPr>
            <a:spLocks noGrp="1"/>
          </p:cNvSpPr>
          <p:nvPr>
            <p:ph type="title"/>
          </p:nvPr>
        </p:nvSpPr>
        <p:spPr>
          <a:xfrm>
            <a:off x="1048214" y="0"/>
            <a:ext cx="7966647" cy="921834"/>
          </a:xfrm>
        </p:spPr>
        <p:txBody>
          <a:bodyPr>
            <a:normAutofit/>
            <a:scene3d>
              <a:camera prst="orthographicFront"/>
              <a:lightRig rig="soft" dir="t">
                <a:rot lat="0" lon="0" rev="15600000"/>
              </a:lightRig>
            </a:scene3d>
            <a:sp3d extrusionH="57150" prstMaterial="softEdge">
              <a:bevelT w="25400" h="38100"/>
            </a:sp3d>
          </a:bodyPr>
          <a:lstStyle/>
          <a:p>
            <a:r>
              <a:rPr lang="hr-HR" dirty="0">
                <a:effectLst>
                  <a:outerShdw blurRad="38100" dist="38100" dir="2700000" algn="tl">
                    <a:srgbClr val="000000">
                      <a:alpha val="43137"/>
                    </a:srgbClr>
                  </a:outerShdw>
                </a:effectLst>
                <a:latin typeface="+mn-lt"/>
              </a:rPr>
              <a:t>Integrirani dan – Božić</a:t>
            </a:r>
          </a:p>
        </p:txBody>
      </p:sp>
      <p:pic>
        <p:nvPicPr>
          <p:cNvPr id="4" name="Slika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50234" y="32292"/>
            <a:ext cx="1336406" cy="857250"/>
          </a:xfrm>
          <a:prstGeom prst="rect">
            <a:avLst/>
          </a:prstGeom>
        </p:spPr>
      </p:pic>
    </p:spTree>
    <p:extLst>
      <p:ext uri="{BB962C8B-B14F-4D97-AF65-F5344CB8AC3E}">
        <p14:creationId xmlns:p14="http://schemas.microsoft.com/office/powerpoint/2010/main" val="175782867"/>
      </p:ext>
    </p:extLst>
  </p:cSld>
  <p:clrMapOvr>
    <a:masterClrMapping/>
  </p:clrMapOvr>
  <p:transition spd="slow">
    <p:wipe/>
  </p:transition>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Shape 1196"/>
        <p:cNvGrpSpPr/>
        <p:nvPr/>
      </p:nvGrpSpPr>
      <p:grpSpPr>
        <a:xfrm>
          <a:off x="0" y="0"/>
          <a:ext cx="0" cy="0"/>
          <a:chOff x="0" y="0"/>
          <a:chExt cx="0" cy="0"/>
        </a:xfrm>
      </p:grpSpPr>
      <p:graphicFrame>
        <p:nvGraphicFramePr>
          <p:cNvPr id="1198" name="Shape 1198"/>
          <p:cNvGraphicFramePr/>
          <p:nvPr>
            <p:extLst/>
          </p:nvPr>
        </p:nvGraphicFramePr>
        <p:xfrm>
          <a:off x="489101" y="921834"/>
          <a:ext cx="8387270" cy="3601130"/>
        </p:xfrm>
        <a:graphic>
          <a:graphicData uri="http://schemas.openxmlformats.org/drawingml/2006/table">
            <a:tbl>
              <a:tblPr>
                <a:tableStyleId>{0E3FDE45-AF77-4B5C-9715-49D594BDF05E}</a:tableStyleId>
              </a:tblPr>
              <a:tblGrid>
                <a:gridCol w="2027520">
                  <a:extLst>
                    <a:ext uri="{9D8B030D-6E8A-4147-A177-3AD203B41FA5}">
                      <a16:colId xmlns:a16="http://schemas.microsoft.com/office/drawing/2014/main" val="20000"/>
                    </a:ext>
                  </a:extLst>
                </a:gridCol>
                <a:gridCol w="6359750">
                  <a:extLst>
                    <a:ext uri="{9D8B030D-6E8A-4147-A177-3AD203B41FA5}">
                      <a16:colId xmlns:a16="http://schemas.microsoft.com/office/drawing/2014/main" val="20001"/>
                    </a:ext>
                  </a:extLst>
                </a:gridCol>
              </a:tblGrid>
              <a:tr h="658459">
                <a:tc>
                  <a:txBody>
                    <a:bodyPr/>
                    <a:lstStyle/>
                    <a:p>
                      <a:pPr marL="0" marR="0" lvl="0" indent="0" algn="l" rtl="0">
                        <a:lnSpc>
                          <a:spcPct val="100000"/>
                        </a:lnSpc>
                        <a:spcBef>
                          <a:spcPts val="0"/>
                        </a:spcBef>
                        <a:spcAft>
                          <a:spcPts val="0"/>
                        </a:spcAft>
                        <a:buFont typeface="Calibri"/>
                        <a:buNone/>
                      </a:pPr>
                      <a:r>
                        <a:rPr lang="hr-HR" sz="1100" u="none" strike="noStrike" cap="none" baseline="0" dirty="0">
                          <a:sym typeface="Calibri"/>
                        </a:rPr>
                        <a:t>Ishodi</a:t>
                      </a:r>
                      <a:r>
                        <a:rPr lang="en" sz="1100" u="none" strike="noStrike" cap="none" baseline="0" dirty="0">
                          <a:sym typeface="Calibri"/>
                        </a:rPr>
                        <a:t>:</a:t>
                      </a:r>
                      <a:r>
                        <a:rPr lang="en" sz="1100" u="none" strike="noStrike" cap="none" baseline="0" dirty="0"/>
                        <a:t> </a:t>
                      </a:r>
                      <a:endParaRPr lang="en" sz="1100" b="0" i="0" u="none" strike="noStrike" cap="none" baseline="0" dirty="0">
                        <a:solidFill>
                          <a:srgbClr val="000000"/>
                        </a:solidFill>
                        <a:latin typeface="Calibri"/>
                        <a:ea typeface="Calibri"/>
                        <a:cs typeface="Calibri"/>
                        <a:sym typeface="Calibri"/>
                      </a:endParaRPr>
                    </a:p>
                  </a:txBody>
                  <a:tcPr marL="0" marR="0" marT="34300" marB="34300"/>
                </a:tc>
                <a:tc>
                  <a:txBody>
                    <a:bodyPr/>
                    <a:lstStyle/>
                    <a:p>
                      <a:r>
                        <a:rPr lang="hr-HR" sz="1100" dirty="0">
                          <a:latin typeface="Calibri" pitchFamily="34" charset="0"/>
                          <a:cs typeface="Calibri" pitchFamily="34" charset="0"/>
                        </a:rPr>
                        <a:t>Učenici</a:t>
                      </a:r>
                      <a:r>
                        <a:rPr lang="hr-HR" sz="1100" baseline="0" dirty="0">
                          <a:latin typeface="Calibri" pitchFamily="34" charset="0"/>
                          <a:cs typeface="Calibri" pitchFamily="34" charset="0"/>
                        </a:rPr>
                        <a:t> moći prepoznati</a:t>
                      </a:r>
                      <a:r>
                        <a:rPr lang="vi-VN" sz="1100" dirty="0">
                          <a:latin typeface="Calibri" pitchFamily="34" charset="0"/>
                          <a:cs typeface="Calibri" pitchFamily="34" charset="0"/>
                        </a:rPr>
                        <a:t> da je holokaust bio gubitak za civilizaciju kao cjelinu kao i za države koje su bile izravno uključene.</a:t>
                      </a:r>
                      <a:endParaRPr lang="hr-HR" sz="1100" dirty="0">
                        <a:latin typeface="Calibri" pitchFamily="34" charset="0"/>
                        <a:cs typeface="Calibri" pitchFamily="34" charset="0"/>
                      </a:endParaRPr>
                    </a:p>
                    <a:p>
                      <a:r>
                        <a:rPr lang="vi-VN" sz="1100" dirty="0">
                          <a:latin typeface="Calibri" pitchFamily="34" charset="0"/>
                          <a:cs typeface="Calibri" pitchFamily="34" charset="0"/>
                        </a:rPr>
                        <a:t> </a:t>
                      </a:r>
                      <a:r>
                        <a:rPr lang="hr-HR" sz="1100" dirty="0">
                          <a:latin typeface="Calibri" pitchFamily="34" charset="0"/>
                          <a:cs typeface="Calibri" pitchFamily="34" charset="0"/>
                        </a:rPr>
                        <a:t>moći</a:t>
                      </a:r>
                      <a:r>
                        <a:rPr lang="hr-HR" sz="1100" baseline="0" dirty="0">
                          <a:latin typeface="Calibri" pitchFamily="34" charset="0"/>
                          <a:cs typeface="Calibri" pitchFamily="34" charset="0"/>
                        </a:rPr>
                        <a:t> će </a:t>
                      </a:r>
                      <a:r>
                        <a:rPr lang="vi-VN" sz="1100" dirty="0">
                          <a:latin typeface="Calibri" pitchFamily="34" charset="0"/>
                          <a:cs typeface="Calibri" pitchFamily="34" charset="0"/>
                        </a:rPr>
                        <a:t> bolje razumij</a:t>
                      </a:r>
                      <a:r>
                        <a:rPr lang="hr-HR" sz="1100" dirty="0" err="1">
                          <a:latin typeface="Calibri" pitchFamily="34" charset="0"/>
                          <a:cs typeface="Calibri" pitchFamily="34" charset="0"/>
                        </a:rPr>
                        <a:t>eti</a:t>
                      </a:r>
                      <a:r>
                        <a:rPr lang="vi-VN" sz="1100" dirty="0">
                          <a:latin typeface="Calibri" pitchFamily="34" charset="0"/>
                          <a:cs typeface="Calibri" pitchFamily="34" charset="0"/>
                        </a:rPr>
                        <a:t> povijest </a:t>
                      </a:r>
                      <a:endParaRPr lang="hr-HR" sz="1100" dirty="0">
                        <a:latin typeface="Calibri" pitchFamily="34" charset="0"/>
                        <a:cs typeface="Calibri" pitchFamily="34" charset="0"/>
                      </a:endParaRPr>
                    </a:p>
                    <a:p>
                      <a:endParaRPr lang="hr-HR" sz="1100" dirty="0">
                        <a:latin typeface="Calibri" pitchFamily="34" charset="0"/>
                        <a:cs typeface="Calibri" pitchFamily="34" charset="0"/>
                      </a:endParaRPr>
                    </a:p>
                  </a:txBody>
                  <a:tcPr marL="91425" marR="91425" marT="0" marB="0"/>
                </a:tc>
                <a:extLst>
                  <a:ext uri="{0D108BD9-81ED-4DB2-BD59-A6C34878D82A}">
                    <a16:rowId xmlns:a16="http://schemas.microsoft.com/office/drawing/2014/main" val="10000"/>
                  </a:ext>
                </a:extLst>
              </a:tr>
              <a:tr h="329230">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dirty="0" err="1">
                          <a:sym typeface="Calibri"/>
                        </a:rPr>
                        <a:t>Namjena</a:t>
                      </a:r>
                      <a:r>
                        <a:rPr lang="en" sz="1100" u="none" strike="noStrike" cap="none" baseline="0" dirty="0">
                          <a:sym typeface="Calibri"/>
                        </a:rPr>
                        <a:t>:</a:t>
                      </a:r>
                      <a:endParaRPr lang="en" sz="1100" b="0" i="0" u="none" strike="noStrike" cap="none" baseline="0" dirty="0">
                        <a:solidFill>
                          <a:srgbClr val="000000"/>
                        </a:solidFill>
                        <a:latin typeface="Calibri"/>
                        <a:ea typeface="Calibri"/>
                        <a:cs typeface="Calibri"/>
                        <a:sym typeface="Calibri"/>
                      </a:endParaRPr>
                    </a:p>
                  </a:txBody>
                  <a:tcPr marL="0" marR="0" marT="34300" marB="34300"/>
                </a:tc>
                <a:tc>
                  <a:txBody>
                    <a:bodyPr/>
                    <a:lstStyle/>
                    <a:p>
                      <a:r>
                        <a:rPr lang="en" sz="1100" u="none" strike="noStrike" cap="none" baseline="0" dirty="0">
                          <a:latin typeface="+mn-lt"/>
                          <a:sym typeface="Calibri"/>
                        </a:rPr>
                        <a:t>Pot</a:t>
                      </a:r>
                      <a:r>
                        <a:rPr lang="hr-HR" sz="1100" u="none" strike="noStrike" cap="none" baseline="0" dirty="0" err="1">
                          <a:latin typeface="+mn-lt"/>
                          <a:sym typeface="Calibri"/>
                        </a:rPr>
                        <a:t>icanje</a:t>
                      </a:r>
                      <a:r>
                        <a:rPr lang="en" sz="1100" u="none" strike="noStrike" cap="none" baseline="0" dirty="0">
                          <a:latin typeface="+mn-lt"/>
                          <a:sym typeface="Calibri"/>
                        </a:rPr>
                        <a:t> </a:t>
                      </a:r>
                      <a:r>
                        <a:rPr lang="en" sz="1100" u="none" strike="noStrike" cap="none" baseline="0" dirty="0">
                          <a:latin typeface="+mn-lt"/>
                        </a:rPr>
                        <a:t>svjesti</a:t>
                      </a:r>
                      <a:r>
                        <a:rPr lang="en" sz="1100" u="none" strike="noStrike" cap="none" baseline="0" dirty="0">
                          <a:latin typeface="+mn-lt"/>
                          <a:sym typeface="Calibri"/>
                        </a:rPr>
                        <a:t> o </a:t>
                      </a:r>
                      <a:r>
                        <a:rPr lang="hr-HR" sz="1100" u="none" strike="noStrike" cap="none" baseline="0" dirty="0">
                          <a:latin typeface="+mn-lt"/>
                          <a:sym typeface="Calibri"/>
                        </a:rPr>
                        <a:t> važnosti </a:t>
                      </a:r>
                      <a:r>
                        <a:rPr lang="en" sz="1100" u="none" strike="noStrike" cap="none" baseline="0" dirty="0">
                          <a:latin typeface="+mn-lt"/>
                          <a:sym typeface="Calibri"/>
                        </a:rPr>
                        <a:t>humani</a:t>
                      </a:r>
                      <a:r>
                        <a:rPr lang="hr-HR" sz="1100" u="none" strike="noStrike" cap="none" baseline="0" dirty="0">
                          <a:latin typeface="+mn-lt"/>
                          <a:sym typeface="Calibri"/>
                        </a:rPr>
                        <a:t>h</a:t>
                      </a:r>
                      <a:r>
                        <a:rPr lang="en" sz="1100" u="none" strike="noStrike" cap="none" baseline="0" dirty="0">
                          <a:latin typeface="+mn-lt"/>
                          <a:sym typeface="Calibri"/>
                        </a:rPr>
                        <a:t> odnos</a:t>
                      </a:r>
                      <a:r>
                        <a:rPr lang="hr-HR" sz="1100" u="none" strike="noStrike" cap="none" baseline="0" dirty="0">
                          <a:latin typeface="+mn-lt"/>
                          <a:sym typeface="Calibri"/>
                        </a:rPr>
                        <a:t>a</a:t>
                      </a:r>
                      <a:r>
                        <a:rPr lang="en" sz="1100" u="none" strike="noStrike" cap="none" baseline="0" dirty="0">
                          <a:latin typeface="+mn-lt"/>
                          <a:sym typeface="Calibri"/>
                        </a:rPr>
                        <a:t> među učenicima</a:t>
                      </a:r>
                      <a:r>
                        <a:rPr lang="hr-HR" sz="1100" u="none" strike="noStrike" cap="none" baseline="0" dirty="0">
                          <a:latin typeface="+mn-lt"/>
                          <a:sym typeface="Calibri"/>
                        </a:rPr>
                        <a:t> i prema svim članovima zajednice. </a:t>
                      </a:r>
                      <a:endParaRPr lang="hr-HR" sz="1100" dirty="0">
                        <a:latin typeface="+mn-lt"/>
                      </a:endParaRPr>
                    </a:p>
                  </a:txBody>
                  <a:tcPr marL="91425" marR="91425" marT="0" marB="0"/>
                </a:tc>
                <a:extLst>
                  <a:ext uri="{0D108BD9-81ED-4DB2-BD59-A6C34878D82A}">
                    <a16:rowId xmlns:a16="http://schemas.microsoft.com/office/drawing/2014/main" val="10001"/>
                  </a:ext>
                </a:extLst>
              </a:tr>
              <a:tr h="503574">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dirty="0" err="1">
                          <a:sym typeface="Calibri"/>
                        </a:rPr>
                        <a:t>Način</a:t>
                      </a:r>
                      <a:r>
                        <a:rPr lang="en" sz="1100" u="none" strike="noStrike" cap="none" baseline="0" dirty="0">
                          <a:sym typeface="Calibri"/>
                        </a:rPr>
                        <a:t> </a:t>
                      </a:r>
                      <a:r>
                        <a:rPr lang="en" sz="1100" u="none" strike="noStrike" cap="none" baseline="0" dirty="0" err="1">
                          <a:sym typeface="Calibri"/>
                        </a:rPr>
                        <a:t>realizacije</a:t>
                      </a:r>
                      <a:r>
                        <a:rPr lang="en" sz="1100" u="none" strike="noStrike" cap="none" baseline="0" dirty="0">
                          <a:sym typeface="Calibri"/>
                        </a:rPr>
                        <a:t>:</a:t>
                      </a:r>
                      <a:endParaRPr lang="en" sz="1100" b="0" i="0" u="none" strike="noStrike" cap="none" baseline="0" dirty="0">
                        <a:solidFill>
                          <a:srgbClr val="000000"/>
                        </a:solidFill>
                        <a:latin typeface="Calibri"/>
                        <a:ea typeface="Calibri"/>
                        <a:cs typeface="Calibri"/>
                        <a:sym typeface="Calibri"/>
                      </a:endParaRPr>
                    </a:p>
                  </a:txBody>
                  <a:tcPr marL="0" marR="0" marT="34300" marB="34300"/>
                </a:tc>
                <a:tc>
                  <a:txBody>
                    <a:bodyPr/>
                    <a:lstStyle/>
                    <a:p>
                      <a:pPr marL="0" marR="0" lvl="0" indent="0" algn="l" rtl="0">
                        <a:lnSpc>
                          <a:spcPct val="100000"/>
                        </a:lnSpc>
                        <a:spcBef>
                          <a:spcPts val="0"/>
                        </a:spcBef>
                        <a:spcAft>
                          <a:spcPts val="0"/>
                        </a:spcAft>
                        <a:buClr>
                          <a:srgbClr val="000000"/>
                        </a:buClr>
                        <a:buSzPct val="25000"/>
                        <a:buFont typeface="Calibri"/>
                        <a:buNone/>
                      </a:pPr>
                      <a:r>
                        <a:rPr lang="hr-HR" sz="1100" b="0" i="0" u="none" strike="noStrike" cap="none" baseline="0" dirty="0">
                          <a:solidFill>
                            <a:schemeClr val="tx1"/>
                          </a:solidFill>
                          <a:latin typeface="Calibri" panose="020F0502020204030204" pitchFamily="34" charset="0"/>
                          <a:ea typeface="+mn-ea"/>
                          <a:cs typeface="Calibri" panose="020F0502020204030204" pitchFamily="34" charset="0"/>
                          <a:sym typeface="Calibri"/>
                        </a:rPr>
                        <a:t>Prigodni pano i video prezentacija preko projektora u holu škole </a:t>
                      </a:r>
                      <a:endParaRPr lang="en" sz="1100" b="0" i="0" u="none" strike="noStrike" cap="none" baseline="0" dirty="0">
                        <a:solidFill>
                          <a:srgbClr val="000000"/>
                        </a:solidFill>
                        <a:latin typeface="Calibri" panose="020F0502020204030204" pitchFamily="34" charset="0"/>
                        <a:ea typeface="Calibri"/>
                        <a:cs typeface="Calibri" panose="020F0502020204030204" pitchFamily="34" charset="0"/>
                        <a:sym typeface="Calibri"/>
                      </a:endParaRPr>
                    </a:p>
                  </a:txBody>
                  <a:tcPr marL="91425" marR="91425" marT="0" marB="0"/>
                </a:tc>
                <a:extLst>
                  <a:ext uri="{0D108BD9-81ED-4DB2-BD59-A6C34878D82A}">
                    <a16:rowId xmlns:a16="http://schemas.microsoft.com/office/drawing/2014/main" val="10002"/>
                  </a:ext>
                </a:extLst>
              </a:tr>
              <a:tr h="578282">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dirty="0" err="1">
                          <a:sym typeface="Calibri"/>
                        </a:rPr>
                        <a:t>Nositelji</a:t>
                      </a:r>
                      <a:r>
                        <a:rPr lang="en" sz="1100" u="none" strike="noStrike" cap="none" baseline="0" dirty="0">
                          <a:sym typeface="Calibri"/>
                        </a:rPr>
                        <a:t> </a:t>
                      </a:r>
                      <a:r>
                        <a:rPr lang="en" sz="1100" u="none" strike="noStrike" cap="none" baseline="0" dirty="0" err="1">
                          <a:sym typeface="Calibri"/>
                        </a:rPr>
                        <a:t>aktivnosti</a:t>
                      </a:r>
                      <a:r>
                        <a:rPr lang="en" sz="1100" u="none" strike="noStrike" cap="none" baseline="0" dirty="0">
                          <a:sym typeface="Calibri"/>
                        </a:rPr>
                        <a:t>:</a:t>
                      </a:r>
                      <a:endParaRPr lang="en" sz="1100" b="0" i="0" u="none" strike="noStrike" cap="none" baseline="0" dirty="0">
                        <a:solidFill>
                          <a:srgbClr val="000000"/>
                        </a:solidFill>
                        <a:latin typeface="Calibri"/>
                        <a:ea typeface="Calibri"/>
                        <a:cs typeface="Calibri"/>
                        <a:sym typeface="Calibri"/>
                      </a:endParaRPr>
                    </a:p>
                  </a:txBody>
                  <a:tcPr marL="0" marR="0" marT="34300" marB="34300"/>
                </a:tc>
                <a:tc>
                  <a:txBody>
                    <a:bodyPr/>
                    <a:lstStyle/>
                    <a:p>
                      <a:pPr marL="0" marR="0" lvl="0" indent="0" algn="l" rtl="0">
                        <a:lnSpc>
                          <a:spcPct val="100000"/>
                        </a:lnSpc>
                        <a:spcBef>
                          <a:spcPts val="0"/>
                        </a:spcBef>
                        <a:spcAft>
                          <a:spcPts val="0"/>
                        </a:spcAft>
                        <a:buClr>
                          <a:srgbClr val="000000"/>
                        </a:buClr>
                        <a:buSzPct val="25000"/>
                        <a:buFont typeface="Calibri"/>
                        <a:buNone/>
                      </a:pPr>
                      <a:r>
                        <a:rPr lang="hr-HR" sz="1100" b="0" i="0" u="none" strike="noStrike" cap="none" baseline="0" dirty="0">
                          <a:solidFill>
                            <a:schemeClr val="tx1"/>
                          </a:solidFill>
                          <a:latin typeface="Calibri" panose="020F0502020204030204" pitchFamily="34" charset="0"/>
                          <a:ea typeface="+mn-ea"/>
                          <a:cs typeface="Calibri" panose="020F0502020204030204" pitchFamily="34" charset="0"/>
                          <a:sym typeface="Calibri"/>
                        </a:rPr>
                        <a:t>Učitelj iz povijesti</a:t>
                      </a:r>
                      <a:endParaRPr lang="en" sz="1100" b="0" i="0" u="none" strike="noStrike" cap="none" baseline="0" dirty="0">
                        <a:solidFill>
                          <a:srgbClr val="000000"/>
                        </a:solidFill>
                        <a:latin typeface="Calibri" panose="020F0502020204030204" pitchFamily="34" charset="0"/>
                        <a:ea typeface="Calibri"/>
                        <a:cs typeface="Calibri" panose="020F0502020204030204" pitchFamily="34" charset="0"/>
                        <a:sym typeface="Calibri"/>
                      </a:endParaRPr>
                    </a:p>
                  </a:txBody>
                  <a:tcPr marL="91425" marR="91425" marT="0" marB="0"/>
                </a:tc>
                <a:extLst>
                  <a:ext uri="{0D108BD9-81ED-4DB2-BD59-A6C34878D82A}">
                    <a16:rowId xmlns:a16="http://schemas.microsoft.com/office/drawing/2014/main" val="10003"/>
                  </a:ext>
                </a:extLst>
              </a:tr>
              <a:tr h="292404">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dirty="0" err="1">
                          <a:sym typeface="Calibri"/>
                        </a:rPr>
                        <a:t>Vremenik</a:t>
                      </a:r>
                      <a:r>
                        <a:rPr lang="en" sz="1100" u="none" strike="noStrike" cap="none" baseline="0" dirty="0">
                          <a:sym typeface="Calibri"/>
                        </a:rPr>
                        <a:t>:</a:t>
                      </a:r>
                      <a:endParaRPr lang="en" sz="1100" b="0" i="0" u="none" strike="noStrike" cap="none" baseline="0" dirty="0">
                        <a:solidFill>
                          <a:srgbClr val="000000"/>
                        </a:solidFill>
                        <a:latin typeface="Calibri"/>
                        <a:ea typeface="Calibri"/>
                        <a:cs typeface="Calibri"/>
                        <a:sym typeface="Calibri"/>
                      </a:endParaRPr>
                    </a:p>
                  </a:txBody>
                  <a:tcPr marL="0" marR="0" marT="34300" marB="34300"/>
                </a:tc>
                <a:tc>
                  <a:txBody>
                    <a:bodyPr/>
                    <a:lstStyle/>
                    <a:p>
                      <a:pPr marL="0" marR="0" lvl="0" indent="0" algn="l" rtl="0">
                        <a:lnSpc>
                          <a:spcPct val="100000"/>
                        </a:lnSpc>
                        <a:spcBef>
                          <a:spcPts val="0"/>
                        </a:spcBef>
                        <a:spcAft>
                          <a:spcPts val="0"/>
                        </a:spcAft>
                        <a:buClr>
                          <a:srgbClr val="000000"/>
                        </a:buClr>
                        <a:buSzPct val="25000"/>
                        <a:buFont typeface="Calibri"/>
                        <a:buNone/>
                      </a:pPr>
                      <a:r>
                        <a:rPr lang="hr-HR" sz="1100" u="none" strike="noStrike" cap="none" baseline="0" dirty="0">
                          <a:latin typeface="Calibri" panose="020F0502020204030204" pitchFamily="34" charset="0"/>
                          <a:cs typeface="Calibri" panose="020F0502020204030204" pitchFamily="34" charset="0"/>
                          <a:sym typeface="Calibri"/>
                        </a:rPr>
                        <a:t> 27.1.2022.</a:t>
                      </a:r>
                      <a:endParaRPr lang="en" sz="1100" b="0" i="0" u="none" strike="noStrike" cap="none" baseline="0" dirty="0">
                        <a:solidFill>
                          <a:srgbClr val="000000"/>
                        </a:solidFill>
                        <a:latin typeface="Calibri" panose="020F0502020204030204" pitchFamily="34" charset="0"/>
                        <a:ea typeface="Calibri"/>
                        <a:cs typeface="Calibri" panose="020F0502020204030204" pitchFamily="34" charset="0"/>
                        <a:sym typeface="Calibri"/>
                      </a:endParaRPr>
                    </a:p>
                  </a:txBody>
                  <a:tcPr marL="91425" marR="91425" marT="0" marB="0"/>
                </a:tc>
                <a:extLst>
                  <a:ext uri="{0D108BD9-81ED-4DB2-BD59-A6C34878D82A}">
                    <a16:rowId xmlns:a16="http://schemas.microsoft.com/office/drawing/2014/main" val="10004"/>
                  </a:ext>
                </a:extLst>
              </a:tr>
              <a:tr h="291145">
                <a:tc>
                  <a:txBody>
                    <a:bodyPr/>
                    <a:lstStyle/>
                    <a:p>
                      <a:pPr marL="0" marR="0" lvl="0" indent="0" algn="l" rtl="0">
                        <a:lnSpc>
                          <a:spcPct val="100000"/>
                        </a:lnSpc>
                        <a:spcBef>
                          <a:spcPts val="0"/>
                        </a:spcBef>
                        <a:spcAft>
                          <a:spcPts val="0"/>
                        </a:spcAft>
                        <a:buFont typeface="Calibri"/>
                        <a:buNone/>
                      </a:pPr>
                      <a:r>
                        <a:rPr lang="en" sz="1100" u="none" strike="noStrike" cap="none" baseline="0" dirty="0" err="1">
                          <a:sym typeface="Calibri"/>
                        </a:rPr>
                        <a:t>Troškovnik</a:t>
                      </a:r>
                      <a:r>
                        <a:rPr lang="en" sz="1100" u="none" strike="noStrike" cap="none" baseline="0" dirty="0">
                          <a:sym typeface="Calibri"/>
                        </a:rPr>
                        <a:t>:</a:t>
                      </a:r>
                      <a:r>
                        <a:rPr lang="en" sz="1100" u="none" strike="noStrike" cap="none" baseline="0" dirty="0"/>
                        <a:t> </a:t>
                      </a:r>
                      <a:endParaRPr lang="en" sz="1100" b="0" i="0" u="none" strike="noStrike" cap="none" baseline="0" dirty="0">
                        <a:solidFill>
                          <a:srgbClr val="000000"/>
                        </a:solidFill>
                        <a:latin typeface="Calibri"/>
                        <a:ea typeface="Calibri"/>
                        <a:cs typeface="Calibri"/>
                        <a:sym typeface="Calibri"/>
                      </a:endParaRPr>
                    </a:p>
                  </a:txBody>
                  <a:tcPr marL="0" marR="0" marT="34300" marB="34300"/>
                </a:tc>
                <a:tc>
                  <a:txBody>
                    <a:bodyPr/>
                    <a:lstStyle/>
                    <a:p>
                      <a:pPr marL="0" marR="0" lvl="0" indent="0" algn="l" rtl="0">
                        <a:lnSpc>
                          <a:spcPct val="100000"/>
                        </a:lnSpc>
                        <a:spcBef>
                          <a:spcPts val="0"/>
                        </a:spcBef>
                        <a:spcAft>
                          <a:spcPts val="0"/>
                        </a:spcAft>
                        <a:buClr>
                          <a:srgbClr val="000000"/>
                        </a:buClr>
                        <a:buSzPct val="25000"/>
                        <a:buFont typeface="Calibri"/>
                        <a:buNone/>
                      </a:pPr>
                      <a:r>
                        <a:rPr lang="hr-HR" sz="1100" b="0" i="0" u="none" strike="noStrike" cap="none" baseline="0" dirty="0">
                          <a:solidFill>
                            <a:schemeClr val="tx1"/>
                          </a:solidFill>
                          <a:latin typeface="Calibri" panose="020F0502020204030204" pitchFamily="34" charset="0"/>
                          <a:ea typeface="+mn-ea"/>
                          <a:cs typeface="Calibri" panose="020F0502020204030204" pitchFamily="34" charset="0"/>
                          <a:sym typeface="Calibri"/>
                        </a:rPr>
                        <a:t>0 kn</a:t>
                      </a:r>
                      <a:endParaRPr lang="en" sz="1100" b="0" i="0" u="none" strike="noStrike" cap="none" baseline="0" dirty="0">
                        <a:solidFill>
                          <a:srgbClr val="000000"/>
                        </a:solidFill>
                        <a:latin typeface="Calibri" panose="020F0502020204030204" pitchFamily="34" charset="0"/>
                        <a:ea typeface="Calibri"/>
                        <a:cs typeface="Calibri" panose="020F0502020204030204" pitchFamily="34" charset="0"/>
                        <a:sym typeface="Calibri"/>
                      </a:endParaRPr>
                    </a:p>
                  </a:txBody>
                  <a:tcPr marL="91425" marR="91425" marT="0" marB="0"/>
                </a:tc>
                <a:extLst>
                  <a:ext uri="{0D108BD9-81ED-4DB2-BD59-A6C34878D82A}">
                    <a16:rowId xmlns:a16="http://schemas.microsoft.com/office/drawing/2014/main" val="10005"/>
                  </a:ext>
                </a:extLst>
              </a:tr>
              <a:tr h="935935">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Način</a:t>
                      </a:r>
                      <a:r>
                        <a:rPr lang="en" sz="1100" u="none" strike="noStrike" cap="none" baseline="0" dirty="0">
                          <a:sym typeface="Calibri"/>
                        </a:rPr>
                        <a:t> </a:t>
                      </a:r>
                      <a:r>
                        <a:rPr lang="en" sz="1100" u="none" strike="noStrike" cap="none" baseline="0" err="1">
                          <a:sym typeface="Calibri"/>
                        </a:rPr>
                        <a:t>vrednovanja</a:t>
                      </a:r>
                      <a:r>
                        <a:rPr lang="en" sz="1100" u="none" strike="noStrike" cap="none" baseline="0" dirty="0">
                          <a:sym typeface="Calibri"/>
                        </a:rPr>
                        <a:t> </a:t>
                      </a:r>
                      <a:r>
                        <a:rPr lang="en" sz="1100" u="none" strike="noStrike" cap="none" baseline="0" err="1">
                          <a:sym typeface="Calibri"/>
                        </a:rPr>
                        <a:t>i</a:t>
                      </a:r>
                      <a:r>
                        <a:rPr lang="en" sz="1100" u="none" strike="noStrike" cap="none" baseline="0" dirty="0">
                          <a:sym typeface="Calibri"/>
                        </a:rPr>
                        <a:t> </a:t>
                      </a:r>
                      <a:r>
                        <a:rPr lang="en" sz="1100" u="none" strike="noStrike" cap="none" baseline="0" err="1">
                          <a:sym typeface="Calibri"/>
                        </a:rPr>
                        <a:t>korištenja</a:t>
                      </a:r>
                      <a:r>
                        <a:rPr lang="en" sz="1100" u="none" strike="noStrike" cap="none" baseline="0" dirty="0">
                          <a:sym typeface="Calibri"/>
                        </a:rPr>
                        <a:t> </a:t>
                      </a:r>
                      <a:r>
                        <a:rPr lang="en" sz="1100" u="none" strike="noStrike" cap="none" baseline="0" err="1">
                          <a:sym typeface="Calibri"/>
                        </a:rPr>
                        <a:t>rezultata</a:t>
                      </a:r>
                      <a:r>
                        <a:rPr lang="en" sz="1100" u="none" strike="noStrike" cap="none" baseline="0" dirty="0">
                          <a:sym typeface="Calibri"/>
                        </a:rPr>
                        <a:t> </a:t>
                      </a:r>
                      <a:r>
                        <a:rPr lang="en" sz="1100" u="none" strike="noStrike" cap="none" baseline="0" err="1">
                          <a:sym typeface="Calibri"/>
                        </a:rPr>
                        <a:t>vrednovanja</a:t>
                      </a:r>
                      <a:r>
                        <a:rPr lang="en" sz="1100" u="none" strike="noStrike" cap="none" baseline="0">
                          <a:sym typeface="Calibri"/>
                        </a:rPr>
                        <a:t>:</a:t>
                      </a:r>
                    </a:p>
                    <a:p>
                      <a:pPr marL="0" marR="0" lvl="0" indent="0" algn="l" rtl="0">
                        <a:spcBef>
                          <a:spcPts val="0"/>
                        </a:spcBef>
                        <a:buNone/>
                      </a:pPr>
                      <a:endParaRPr sz="1100" b="0" i="0" u="none" strike="noStrike" cap="none" baseline="0">
                        <a:solidFill>
                          <a:srgbClr val="000000"/>
                        </a:solidFill>
                        <a:latin typeface="Calibri"/>
                        <a:ea typeface="Calibri"/>
                        <a:cs typeface="Calibri"/>
                        <a:sym typeface="Calibri"/>
                      </a:endParaRPr>
                    </a:p>
                  </a:txBody>
                  <a:tcPr marL="0" marR="0" marT="34300" marB="34300"/>
                </a:tc>
                <a:tc>
                  <a:txBody>
                    <a:bodyPr/>
                    <a:lstStyle/>
                    <a:p>
                      <a:pPr marL="0" marR="0" lvl="0" indent="0" algn="l" rtl="0">
                        <a:lnSpc>
                          <a:spcPct val="100000"/>
                        </a:lnSpc>
                        <a:spcBef>
                          <a:spcPts val="0"/>
                        </a:spcBef>
                        <a:spcAft>
                          <a:spcPts val="0"/>
                        </a:spcAft>
                        <a:buClr>
                          <a:schemeClr val="dk1"/>
                        </a:buClr>
                        <a:buFont typeface="Calibri"/>
                        <a:buNone/>
                      </a:pPr>
                      <a:endParaRPr sz="1100" u="none" strike="noStrike" cap="none" baseline="0" dirty="0">
                        <a:latin typeface="Calibri" panose="020F0502020204030204" pitchFamily="34" charset="0"/>
                        <a:cs typeface="Calibri" panose="020F0502020204030204" pitchFamily="34" charset="0"/>
                        <a:sym typeface="Calibri"/>
                      </a:endParaRPr>
                    </a:p>
                    <a:p>
                      <a:pPr marL="0" marR="0" lvl="0" indent="0" algn="l" rtl="0">
                        <a:lnSpc>
                          <a:spcPct val="100000"/>
                        </a:lnSpc>
                        <a:spcBef>
                          <a:spcPts val="200"/>
                        </a:spcBef>
                        <a:spcAft>
                          <a:spcPts val="0"/>
                        </a:spcAft>
                        <a:buClr>
                          <a:srgbClr val="000000"/>
                        </a:buClr>
                        <a:buSzPct val="25000"/>
                        <a:buFont typeface="Calibri"/>
                        <a:buNone/>
                      </a:pPr>
                      <a:r>
                        <a:rPr lang="en" sz="1100" u="none" strike="noStrike" cap="none" baseline="0" dirty="0">
                          <a:latin typeface="Calibri" panose="020F0502020204030204" pitchFamily="34" charset="0"/>
                          <a:cs typeface="Calibri" panose="020F0502020204030204" pitchFamily="34" charset="0"/>
                          <a:sym typeface="Calibri"/>
                        </a:rPr>
                        <a:t>Prezentacija na web stranici škole.</a:t>
                      </a:r>
                      <a:endParaRPr lang="en" sz="1100" b="0" i="0" u="none" strike="noStrike" cap="none" baseline="0" dirty="0">
                        <a:solidFill>
                          <a:srgbClr val="000000"/>
                        </a:solidFill>
                        <a:latin typeface="Calibri" panose="020F0502020204030204" pitchFamily="34" charset="0"/>
                        <a:ea typeface="Calibri"/>
                        <a:cs typeface="Calibri" panose="020F0502020204030204" pitchFamily="34" charset="0"/>
                        <a:sym typeface="Calibri"/>
                      </a:endParaRPr>
                    </a:p>
                  </a:txBody>
                  <a:tcPr marL="91425" marR="91425" marT="0" marB="0"/>
                </a:tc>
                <a:extLst>
                  <a:ext uri="{0D108BD9-81ED-4DB2-BD59-A6C34878D82A}">
                    <a16:rowId xmlns:a16="http://schemas.microsoft.com/office/drawing/2014/main" val="10006"/>
                  </a:ext>
                </a:extLst>
              </a:tr>
            </a:tbl>
          </a:graphicData>
        </a:graphic>
      </p:graphicFrame>
      <p:sp>
        <p:nvSpPr>
          <p:cNvPr id="3" name="Title 2"/>
          <p:cNvSpPr>
            <a:spLocks noGrp="1"/>
          </p:cNvSpPr>
          <p:nvPr>
            <p:ph type="title"/>
          </p:nvPr>
        </p:nvSpPr>
        <p:spPr>
          <a:xfrm>
            <a:off x="1048214" y="0"/>
            <a:ext cx="7966647" cy="921834"/>
          </a:xfrm>
        </p:spPr>
        <p:txBody>
          <a:bodyPr>
            <a:normAutofit/>
            <a:scene3d>
              <a:camera prst="orthographicFront"/>
              <a:lightRig rig="soft" dir="t">
                <a:rot lat="0" lon="0" rev="15600000"/>
              </a:lightRig>
            </a:scene3d>
            <a:sp3d extrusionH="57150" prstMaterial="softEdge">
              <a:bevelT w="25400" h="38100"/>
            </a:sp3d>
          </a:bodyPr>
          <a:lstStyle/>
          <a:p>
            <a:r>
              <a:rPr lang="hr-HR" dirty="0">
                <a:effectLst>
                  <a:outerShdw blurRad="38100" dist="38100" dir="2700000" algn="tl">
                    <a:srgbClr val="000000">
                      <a:alpha val="43137"/>
                    </a:srgbClr>
                  </a:outerShdw>
                </a:effectLst>
                <a:latin typeface="+mn-lt"/>
              </a:rPr>
              <a:t>Dan </a:t>
            </a:r>
            <a:r>
              <a:rPr lang="hr-HR" dirty="0" err="1">
                <a:effectLst>
                  <a:outerShdw blurRad="38100" dist="38100" dir="2700000" algn="tl">
                    <a:srgbClr val="000000">
                      <a:alpha val="43137"/>
                    </a:srgbClr>
                  </a:outerShdw>
                </a:effectLst>
                <a:latin typeface="+mn-lt"/>
              </a:rPr>
              <a:t>sjećnja</a:t>
            </a:r>
            <a:r>
              <a:rPr lang="hr-HR" dirty="0">
                <a:effectLst>
                  <a:outerShdw blurRad="38100" dist="38100" dir="2700000" algn="tl">
                    <a:srgbClr val="000000">
                      <a:alpha val="43137"/>
                    </a:srgbClr>
                  </a:outerShdw>
                </a:effectLst>
                <a:latin typeface="+mn-lt"/>
              </a:rPr>
              <a:t> na holokaust</a:t>
            </a:r>
          </a:p>
        </p:txBody>
      </p:sp>
    </p:spTree>
    <p:extLst>
      <p:ext uri="{BB962C8B-B14F-4D97-AF65-F5344CB8AC3E}">
        <p14:creationId xmlns:p14="http://schemas.microsoft.com/office/powerpoint/2010/main" val="1383867287"/>
      </p:ext>
    </p:extLst>
  </p:cSld>
  <p:clrMapOvr>
    <a:masterClrMapping/>
  </p:clrMapOvr>
  <p:transition spd="slow">
    <p:wipe/>
  </p:transition>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Shape 1182"/>
        <p:cNvGrpSpPr/>
        <p:nvPr/>
      </p:nvGrpSpPr>
      <p:grpSpPr>
        <a:xfrm>
          <a:off x="0" y="0"/>
          <a:ext cx="0" cy="0"/>
          <a:chOff x="0" y="0"/>
          <a:chExt cx="0" cy="0"/>
        </a:xfrm>
      </p:grpSpPr>
      <p:graphicFrame>
        <p:nvGraphicFramePr>
          <p:cNvPr id="1184" name="Shape 1184"/>
          <p:cNvGraphicFramePr/>
          <p:nvPr>
            <p:extLst/>
          </p:nvPr>
        </p:nvGraphicFramePr>
        <p:xfrm>
          <a:off x="423746" y="895030"/>
          <a:ext cx="8491280" cy="3764103"/>
        </p:xfrm>
        <a:graphic>
          <a:graphicData uri="http://schemas.openxmlformats.org/drawingml/2006/table">
            <a:tbl>
              <a:tblPr>
                <a:tableStyleId>{0E3FDE45-AF77-4B5C-9715-49D594BDF05E}</a:tableStyleId>
              </a:tblPr>
              <a:tblGrid>
                <a:gridCol w="1828365">
                  <a:extLst>
                    <a:ext uri="{9D8B030D-6E8A-4147-A177-3AD203B41FA5}">
                      <a16:colId xmlns:a16="http://schemas.microsoft.com/office/drawing/2014/main" val="20000"/>
                    </a:ext>
                  </a:extLst>
                </a:gridCol>
                <a:gridCol w="6662915">
                  <a:extLst>
                    <a:ext uri="{9D8B030D-6E8A-4147-A177-3AD203B41FA5}">
                      <a16:colId xmlns:a16="http://schemas.microsoft.com/office/drawing/2014/main" val="20001"/>
                    </a:ext>
                  </a:extLst>
                </a:gridCol>
              </a:tblGrid>
              <a:tr h="864272">
                <a:tc>
                  <a:txBody>
                    <a:bodyPr/>
                    <a:lstStyle/>
                    <a:p>
                      <a:pPr marL="0" marR="0" lvl="0" indent="0" algn="l" rtl="0">
                        <a:lnSpc>
                          <a:spcPct val="100000"/>
                        </a:lnSpc>
                        <a:spcBef>
                          <a:spcPts val="0"/>
                        </a:spcBef>
                        <a:spcAft>
                          <a:spcPts val="0"/>
                        </a:spcAft>
                        <a:buClr>
                          <a:srgbClr val="000000"/>
                        </a:buClr>
                        <a:buSzPct val="25000"/>
                        <a:buFont typeface="Calibri"/>
                        <a:buNone/>
                      </a:pPr>
                      <a:r>
                        <a:rPr lang="hr-HR" sz="1100" u="none" strike="noStrike" cap="none" baseline="0" dirty="0">
                          <a:sym typeface="Calibri"/>
                        </a:rPr>
                        <a:t>Ishodi</a:t>
                      </a:r>
                      <a:r>
                        <a:rPr lang="en" sz="1100" u="none" strike="noStrike" cap="none" baseline="0" dirty="0">
                          <a:sym typeface="Calibri"/>
                        </a:rPr>
                        <a:t>:</a:t>
                      </a:r>
                      <a:endParaRPr lang="en" sz="1100" b="0" i="0" u="none" strike="noStrike" cap="none" baseline="0" dirty="0">
                        <a:solidFill>
                          <a:srgbClr val="000000"/>
                        </a:solidFill>
                        <a:latin typeface="Calibri"/>
                        <a:ea typeface="Calibri"/>
                        <a:cs typeface="Calibri"/>
                        <a:sym typeface="Calibri"/>
                      </a:endParaRPr>
                    </a:p>
                  </a:txBody>
                  <a:tcPr marL="91450" marR="91450" marT="34300" marB="34300"/>
                </a:tc>
                <a:tc>
                  <a:txBody>
                    <a:bodyPr/>
                    <a:lstStyle/>
                    <a:p>
                      <a:pPr marL="0" marR="0" lvl="0" indent="0" algn="l" rtl="0">
                        <a:lnSpc>
                          <a:spcPct val="100000"/>
                        </a:lnSpc>
                        <a:spcBef>
                          <a:spcPts val="0"/>
                        </a:spcBef>
                        <a:spcAft>
                          <a:spcPts val="0"/>
                        </a:spcAft>
                        <a:buFont typeface="Calibri"/>
                        <a:buNone/>
                      </a:pPr>
                      <a:r>
                        <a:rPr lang="en" sz="1100" u="none" strike="noStrike" cap="none" baseline="0" dirty="0"/>
                        <a:t>Učenici će: </a:t>
                      </a:r>
                    </a:p>
                    <a:p>
                      <a:pPr marL="0" marR="0" lvl="0" indent="0" algn="l">
                        <a:lnSpc>
                          <a:spcPct val="100000"/>
                        </a:lnSpc>
                        <a:spcBef>
                          <a:spcPts val="0"/>
                        </a:spcBef>
                        <a:spcAft>
                          <a:spcPts val="0"/>
                        </a:spcAft>
                        <a:buFont typeface="Calibri"/>
                        <a:buNone/>
                      </a:pPr>
                      <a:r>
                        <a:rPr lang="en" sz="1100" u="none" strike="noStrike" cap="none" baseline="0" dirty="0"/>
                        <a:t>- obilježiti blagdan Valentinovo</a:t>
                      </a:r>
                    </a:p>
                    <a:p>
                      <a:pPr marL="0" marR="0" lvl="0" indent="0" algn="l">
                        <a:lnSpc>
                          <a:spcPct val="100000"/>
                        </a:lnSpc>
                        <a:spcBef>
                          <a:spcPts val="0"/>
                        </a:spcBef>
                        <a:spcAft>
                          <a:spcPts val="0"/>
                        </a:spcAft>
                        <a:buFont typeface="Calibri"/>
                        <a:buNone/>
                      </a:pPr>
                      <a:r>
                        <a:rPr lang="en" sz="1100" u="none" strike="noStrike" cap="none" baseline="0" dirty="0"/>
                        <a:t>- upoznati povijest blagdana sv. Valentina</a:t>
                      </a:r>
                    </a:p>
                    <a:p>
                      <a:pPr marL="0" marR="0" lvl="0" indent="0" algn="l">
                        <a:lnSpc>
                          <a:spcPct val="100000"/>
                        </a:lnSpc>
                        <a:spcBef>
                          <a:spcPts val="0"/>
                        </a:spcBef>
                        <a:spcAft>
                          <a:spcPts val="0"/>
                        </a:spcAft>
                        <a:buFont typeface="Calibri"/>
                        <a:buNone/>
                      </a:pPr>
                      <a:r>
                        <a:rPr lang="en" sz="1100" u="none" strike="noStrike" cap="none" baseline="0" dirty="0"/>
                        <a:t>- razvijati pozitivne i prijateljske odnose</a:t>
                      </a:r>
                    </a:p>
                    <a:p>
                      <a:pPr marL="0" marR="0" lvl="0" indent="0" algn="l">
                        <a:lnSpc>
                          <a:spcPct val="100000"/>
                        </a:lnSpc>
                        <a:spcBef>
                          <a:spcPts val="0"/>
                        </a:spcBef>
                        <a:spcAft>
                          <a:spcPts val="0"/>
                        </a:spcAft>
                        <a:buFont typeface="Calibri"/>
                        <a:buNone/>
                      </a:pPr>
                      <a:endParaRPr lang="en" sz="1100" u="none" strike="noStrike" cap="none" baseline="0" dirty="0"/>
                    </a:p>
                  </a:txBody>
                  <a:tcPr marL="91450" marR="91450" marT="34300" marB="34300"/>
                </a:tc>
                <a:extLst>
                  <a:ext uri="{0D108BD9-81ED-4DB2-BD59-A6C34878D82A}">
                    <a16:rowId xmlns:a16="http://schemas.microsoft.com/office/drawing/2014/main" val="10000"/>
                  </a:ext>
                </a:extLst>
              </a:tr>
              <a:tr h="426680">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Namjena</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50" marR="91450" marT="34300" marB="34300"/>
                </a:tc>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dirty="0">
                          <a:sym typeface="Calibri"/>
                        </a:rPr>
                        <a:t>Pot</a:t>
                      </a:r>
                      <a:r>
                        <a:rPr lang="hr-HR" sz="1100" u="none" strike="noStrike" cap="none" baseline="0" dirty="0" err="1">
                          <a:sym typeface="Calibri"/>
                        </a:rPr>
                        <a:t>icanje</a:t>
                      </a:r>
                      <a:r>
                        <a:rPr lang="en" sz="1100" u="none" strike="noStrike" cap="none" baseline="0" dirty="0">
                          <a:sym typeface="Calibri"/>
                        </a:rPr>
                        <a:t> </a:t>
                      </a:r>
                      <a:r>
                        <a:rPr lang="en" sz="1100" u="none" strike="noStrike" cap="none" baseline="0" dirty="0"/>
                        <a:t>svjesti</a:t>
                      </a:r>
                      <a:r>
                        <a:rPr lang="en" sz="1100" u="none" strike="noStrike" cap="none" baseline="0" dirty="0">
                          <a:sym typeface="Calibri"/>
                        </a:rPr>
                        <a:t> o </a:t>
                      </a:r>
                      <a:r>
                        <a:rPr lang="hr-HR" sz="1100" u="none" strike="noStrike" cap="none" baseline="0" dirty="0">
                          <a:sym typeface="Calibri"/>
                        </a:rPr>
                        <a:t> važnosti </a:t>
                      </a:r>
                      <a:r>
                        <a:rPr lang="en" sz="1100" u="none" strike="noStrike" cap="none" baseline="0" dirty="0">
                          <a:sym typeface="Calibri"/>
                        </a:rPr>
                        <a:t>humani</a:t>
                      </a:r>
                      <a:r>
                        <a:rPr lang="hr-HR" sz="1100" u="none" strike="noStrike" cap="none" baseline="0" dirty="0">
                          <a:sym typeface="Calibri"/>
                        </a:rPr>
                        <a:t>h</a:t>
                      </a:r>
                      <a:r>
                        <a:rPr lang="en" sz="1100" u="none" strike="noStrike" cap="none" baseline="0" dirty="0">
                          <a:sym typeface="Calibri"/>
                        </a:rPr>
                        <a:t> odnos</a:t>
                      </a:r>
                      <a:r>
                        <a:rPr lang="hr-HR" sz="1100" u="none" strike="noStrike" cap="none" baseline="0" dirty="0">
                          <a:sym typeface="Calibri"/>
                        </a:rPr>
                        <a:t>a</a:t>
                      </a:r>
                      <a:r>
                        <a:rPr lang="en" sz="1100" u="none" strike="noStrike" cap="none" baseline="0" dirty="0">
                          <a:sym typeface="Calibri"/>
                        </a:rPr>
                        <a:t> među učenicima</a:t>
                      </a:r>
                      <a:r>
                        <a:rPr lang="hr-HR" sz="1100" u="none" strike="noStrike" cap="none" baseline="0" dirty="0">
                          <a:sym typeface="Calibri"/>
                        </a:rPr>
                        <a:t> i prema svim članovima zajednice. Ukazivanje na važnost izricanja osjećaja za solidarnost prema drugačijem i nepoznatom u drugim ljudima.</a:t>
                      </a:r>
                      <a:endParaRPr lang="en" sz="1100" b="0" i="0" u="none" strike="noStrike" cap="none" baseline="0" dirty="0">
                        <a:solidFill>
                          <a:srgbClr val="000000"/>
                        </a:solidFill>
                        <a:latin typeface="Calibri"/>
                        <a:ea typeface="Calibri"/>
                        <a:cs typeface="Calibri"/>
                        <a:sym typeface="Calibri"/>
                      </a:endParaRPr>
                    </a:p>
                  </a:txBody>
                  <a:tcPr marL="91450" marR="91450" marT="34300" marB="34300"/>
                </a:tc>
                <a:extLst>
                  <a:ext uri="{0D108BD9-81ED-4DB2-BD59-A6C34878D82A}">
                    <a16:rowId xmlns:a16="http://schemas.microsoft.com/office/drawing/2014/main" val="10001"/>
                  </a:ext>
                </a:extLst>
              </a:tr>
              <a:tr h="406236">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Način</a:t>
                      </a:r>
                      <a:r>
                        <a:rPr lang="en" sz="1100" u="none" strike="noStrike" cap="none" baseline="0">
                          <a:sym typeface="Calibri"/>
                        </a:rPr>
                        <a:t> </a:t>
                      </a:r>
                      <a:r>
                        <a:rPr lang="en" sz="1100" u="none" strike="noStrike" cap="none" baseline="0" err="1">
                          <a:sym typeface="Calibri"/>
                        </a:rPr>
                        <a:t>realizacije</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50" marR="91450" marT="34300" marB="34300"/>
                </a:tc>
                <a:tc>
                  <a:txBody>
                    <a:bodyPr/>
                    <a:lstStyle/>
                    <a:p>
                      <a:pPr marL="0" marR="0" lvl="0" indent="0" algn="l" rtl="0">
                        <a:lnSpc>
                          <a:spcPct val="100000"/>
                        </a:lnSpc>
                        <a:spcBef>
                          <a:spcPts val="0"/>
                        </a:spcBef>
                        <a:spcAft>
                          <a:spcPts val="0"/>
                        </a:spcAft>
                        <a:buFont typeface="Calibri"/>
                        <a:buNone/>
                      </a:pPr>
                      <a:r>
                        <a:rPr lang="hr-HR" sz="1100" u="none" strike="noStrike" cap="none" baseline="0"/>
                        <a:t>Organizacija " Ljubavne pošte" za učenike</a:t>
                      </a:r>
                      <a:endParaRPr lang="hr-HR" sz="1100" u="none" strike="noStrike" cap="none" baseline="0">
                        <a:sym typeface="Calibri"/>
                      </a:endParaRPr>
                    </a:p>
                  </a:txBody>
                  <a:tcPr marL="91450" marR="91450" marT="34300" marB="34300"/>
                </a:tc>
                <a:extLst>
                  <a:ext uri="{0D108BD9-81ED-4DB2-BD59-A6C34878D82A}">
                    <a16:rowId xmlns:a16="http://schemas.microsoft.com/office/drawing/2014/main" val="10002"/>
                  </a:ext>
                </a:extLst>
              </a:tr>
              <a:tr h="440285">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Nositelj</a:t>
                      </a:r>
                      <a:r>
                        <a:rPr lang="en" sz="1100" u="none" strike="noStrike" cap="none" baseline="0">
                          <a:sym typeface="Calibri"/>
                        </a:rPr>
                        <a:t> </a:t>
                      </a:r>
                      <a:r>
                        <a:rPr lang="en" sz="1100" u="none" strike="noStrike" cap="none" baseline="0" err="1">
                          <a:sym typeface="Calibri"/>
                        </a:rPr>
                        <a:t>aktivnosti</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50" marR="91450" marT="34300" marB="34300"/>
                </a:tc>
                <a:tc>
                  <a:txBody>
                    <a:bodyPr/>
                    <a:lstStyle/>
                    <a:p>
                      <a:pPr marL="0" marR="0" lvl="0" indent="0" algn="l" rtl="0">
                        <a:lnSpc>
                          <a:spcPct val="100000"/>
                        </a:lnSpc>
                        <a:spcBef>
                          <a:spcPts val="0"/>
                        </a:spcBef>
                        <a:spcAft>
                          <a:spcPts val="0"/>
                        </a:spcAft>
                        <a:buFont typeface="Calibri"/>
                        <a:buNone/>
                      </a:pPr>
                      <a:r>
                        <a:rPr lang="en-US" sz="1100" u="none" strike="noStrike" cap="none" baseline="0" dirty="0" err="1"/>
                        <a:t>Knjižničarka</a:t>
                      </a:r>
                      <a:r>
                        <a:rPr lang="en-US" sz="1100" u="none" strike="noStrike" cap="none" baseline="0" dirty="0"/>
                        <a:t> Kristina </a:t>
                      </a:r>
                      <a:r>
                        <a:rPr lang="en-US" sz="1100" u="none" strike="noStrike" cap="none" baseline="0" dirty="0" err="1"/>
                        <a:t>Marjanović</a:t>
                      </a:r>
                      <a:r>
                        <a:rPr lang="en-US" sz="1100" u="none" strike="noStrike" cap="none" baseline="0" dirty="0"/>
                        <a:t>, </a:t>
                      </a:r>
                      <a:r>
                        <a:rPr lang="en-US" sz="1100" u="none" strike="noStrike" cap="none" baseline="0" dirty="0" err="1"/>
                        <a:t>razrednici</a:t>
                      </a:r>
                      <a:r>
                        <a:rPr lang="hr-HR" sz="1100" u="none" strike="noStrike" cap="none" baseline="0" dirty="0"/>
                        <a:t> PN i RN</a:t>
                      </a:r>
                      <a:endParaRPr lang="en-US" sz="1100" u="none" strike="noStrike" cap="none" baseline="0" dirty="0">
                        <a:sym typeface="Calibri"/>
                      </a:endParaRPr>
                    </a:p>
                    <a:p>
                      <a:pPr marL="0" marR="0" lvl="0" indent="0" algn="l" rtl="0">
                        <a:spcBef>
                          <a:spcPts val="0"/>
                        </a:spcBef>
                        <a:buNone/>
                      </a:pPr>
                      <a:endParaRPr lang="en-US" sz="1100" b="0" i="0" u="none" strike="noStrike" cap="none" baseline="0" dirty="0">
                        <a:solidFill>
                          <a:srgbClr val="000000"/>
                        </a:solidFill>
                        <a:latin typeface="Calibri"/>
                        <a:ea typeface="Calibri"/>
                        <a:cs typeface="Calibri"/>
                        <a:sym typeface="Calibri"/>
                      </a:endParaRPr>
                    </a:p>
                  </a:txBody>
                  <a:tcPr marL="91450" marR="91450" marT="34300" marB="34300"/>
                </a:tc>
                <a:extLst>
                  <a:ext uri="{0D108BD9-81ED-4DB2-BD59-A6C34878D82A}">
                    <a16:rowId xmlns:a16="http://schemas.microsoft.com/office/drawing/2014/main" val="10003"/>
                  </a:ext>
                </a:extLst>
              </a:tr>
              <a:tr h="341544">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Vremenik</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50" marR="91450" marT="34300" marB="34300"/>
                </a:tc>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dirty="0">
                          <a:sym typeface="Calibri"/>
                        </a:rPr>
                        <a:t>1</a:t>
                      </a:r>
                      <a:r>
                        <a:rPr lang="hr-HR" sz="1100" u="none" strike="noStrike" cap="none" baseline="0" dirty="0">
                          <a:sym typeface="Calibri"/>
                        </a:rPr>
                        <a:t>4</a:t>
                      </a:r>
                      <a:r>
                        <a:rPr lang="en" sz="1100" u="none" strike="noStrike" cap="none" baseline="0" dirty="0">
                          <a:sym typeface="Calibri"/>
                        </a:rPr>
                        <a:t>. 2. </a:t>
                      </a:r>
                      <a:r>
                        <a:rPr lang="en" sz="1100" u="none" strike="noStrike" cap="none" baseline="0" dirty="0"/>
                        <a:t>202</a:t>
                      </a:r>
                      <a:r>
                        <a:rPr lang="hr-HR" sz="1100" u="none" strike="noStrike" cap="none" baseline="0" dirty="0"/>
                        <a:t>2</a:t>
                      </a:r>
                      <a:r>
                        <a:rPr lang="en" sz="1100" u="none" strike="noStrike" cap="none" baseline="0" dirty="0">
                          <a:sym typeface="Calibri"/>
                        </a:rPr>
                        <a:t>.</a:t>
                      </a:r>
                      <a:endParaRPr lang="en" sz="1100" b="0" i="0" u="none" strike="noStrike" cap="none" baseline="0" dirty="0">
                        <a:solidFill>
                          <a:srgbClr val="000000"/>
                        </a:solidFill>
                        <a:latin typeface="Calibri"/>
                        <a:ea typeface="Calibri"/>
                        <a:cs typeface="Calibri"/>
                        <a:sym typeface="Calibri"/>
                      </a:endParaRPr>
                    </a:p>
                  </a:txBody>
                  <a:tcPr marL="91450" marR="91450" marT="34300" marB="34300"/>
                </a:tc>
                <a:extLst>
                  <a:ext uri="{0D108BD9-81ED-4DB2-BD59-A6C34878D82A}">
                    <a16:rowId xmlns:a16="http://schemas.microsoft.com/office/drawing/2014/main" val="10004"/>
                  </a:ext>
                </a:extLst>
              </a:tr>
              <a:tr h="340424">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Troškovnik</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50" marR="91450" marT="34300" marB="34300"/>
                </a:tc>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dirty="0">
                          <a:sym typeface="Calibri"/>
                        </a:rPr>
                        <a:t>Materijal potreban za </a:t>
                      </a:r>
                      <a:r>
                        <a:rPr lang="hr-HR" sz="1100" u="none" strike="noStrike" cap="none" baseline="0" dirty="0">
                          <a:sym typeface="Calibri"/>
                        </a:rPr>
                        <a:t>izradu ljubavnih čestitki</a:t>
                      </a:r>
                      <a:endParaRPr lang="en" sz="1100" u="none" strike="noStrike" cap="none" baseline="0" dirty="0">
                        <a:sym typeface="Calibri"/>
                      </a:endParaRPr>
                    </a:p>
                  </a:txBody>
                  <a:tcPr marL="91450" marR="91450" marT="34300" marB="34300"/>
                </a:tc>
                <a:extLst>
                  <a:ext uri="{0D108BD9-81ED-4DB2-BD59-A6C34878D82A}">
                    <a16:rowId xmlns:a16="http://schemas.microsoft.com/office/drawing/2014/main" val="10005"/>
                  </a:ext>
                </a:extLst>
              </a:tr>
              <a:tr h="902134">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Način</a:t>
                      </a:r>
                      <a:r>
                        <a:rPr lang="en" sz="1100" u="none" strike="noStrike" cap="none" baseline="0">
                          <a:sym typeface="Calibri"/>
                        </a:rPr>
                        <a:t> </a:t>
                      </a:r>
                      <a:r>
                        <a:rPr lang="en" sz="1100" u="none" strike="noStrike" cap="none" baseline="0" err="1">
                          <a:sym typeface="Calibri"/>
                        </a:rPr>
                        <a:t>vrednovanja</a:t>
                      </a:r>
                      <a:r>
                        <a:rPr lang="en" sz="1100" u="none" strike="noStrike" cap="none" baseline="0">
                          <a:sym typeface="Calibri"/>
                        </a:rPr>
                        <a:t> </a:t>
                      </a:r>
                      <a:r>
                        <a:rPr lang="en" sz="1100" u="none" strike="noStrike" cap="none" baseline="0" err="1">
                          <a:sym typeface="Calibri"/>
                        </a:rPr>
                        <a:t>i</a:t>
                      </a:r>
                      <a:r>
                        <a:rPr lang="en" sz="1100" u="none" strike="noStrike" cap="none" baseline="0">
                          <a:sym typeface="Calibri"/>
                        </a:rPr>
                        <a:t> </a:t>
                      </a:r>
                      <a:r>
                        <a:rPr lang="en" sz="1100" u="none" strike="noStrike" cap="none" baseline="0" err="1">
                          <a:sym typeface="Calibri"/>
                        </a:rPr>
                        <a:t>korištenja</a:t>
                      </a:r>
                      <a:r>
                        <a:rPr lang="en" sz="1100" u="none" strike="noStrike" cap="none" baseline="0">
                          <a:sym typeface="Calibri"/>
                        </a:rPr>
                        <a:t> </a:t>
                      </a:r>
                      <a:r>
                        <a:rPr lang="en" sz="1100" u="none" strike="noStrike" cap="none" baseline="0" err="1">
                          <a:sym typeface="Calibri"/>
                        </a:rPr>
                        <a:t>rezultata</a:t>
                      </a:r>
                      <a:r>
                        <a:rPr lang="en" sz="1100" u="none" strike="noStrike" cap="none" baseline="0">
                          <a:sym typeface="Calibri"/>
                        </a:rPr>
                        <a:t> </a:t>
                      </a:r>
                      <a:r>
                        <a:rPr lang="en" sz="1100" u="none" strike="noStrike" cap="none" baseline="0" err="1">
                          <a:sym typeface="Calibri"/>
                        </a:rPr>
                        <a:t>vrednovanja</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50" marR="91450" marT="34300" marB="34300"/>
                </a:tc>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dirty="0">
                          <a:sym typeface="Calibri"/>
                        </a:rPr>
                        <a:t>Zadovoljstvo učenika i djelatnika škole.</a:t>
                      </a:r>
                      <a:endParaRPr lang="en" sz="1100" b="0" i="0" u="none" strike="noStrike" cap="none" baseline="0" dirty="0">
                        <a:solidFill>
                          <a:srgbClr val="000000"/>
                        </a:solidFill>
                        <a:latin typeface="Calibri"/>
                        <a:ea typeface="Calibri"/>
                        <a:cs typeface="Calibri"/>
                        <a:sym typeface="Calibri"/>
                      </a:endParaRPr>
                    </a:p>
                  </a:txBody>
                  <a:tcPr marL="91450" marR="91450" marT="34300" marB="34300"/>
                </a:tc>
                <a:extLst>
                  <a:ext uri="{0D108BD9-81ED-4DB2-BD59-A6C34878D82A}">
                    <a16:rowId xmlns:a16="http://schemas.microsoft.com/office/drawing/2014/main" val="10006"/>
                  </a:ext>
                </a:extLst>
              </a:tr>
            </a:tbl>
          </a:graphicData>
        </a:graphic>
      </p:graphicFrame>
      <p:pic>
        <p:nvPicPr>
          <p:cNvPr id="1185" name="Shape 1185"/>
          <p:cNvPicPr preferRelativeResize="0"/>
          <p:nvPr/>
        </p:nvPicPr>
        <p:blipFill rotWithShape="1">
          <a:blip r:embed="rId3">
            <a:clrChange>
              <a:clrFrom>
                <a:srgbClr val="FFFFFF"/>
              </a:clrFrom>
              <a:clrTo>
                <a:srgbClr val="FFFFFF">
                  <a:alpha val="0"/>
                </a:srgbClr>
              </a:clrTo>
            </a:clrChange>
            <a:alphaModFix/>
          </a:blip>
          <a:srcRect/>
          <a:stretch/>
        </p:blipFill>
        <p:spPr>
          <a:xfrm>
            <a:off x="6237250" y="-16830"/>
            <a:ext cx="1813931" cy="1719583"/>
          </a:xfrm>
          <a:prstGeom prst="rect">
            <a:avLst/>
          </a:prstGeom>
          <a:noFill/>
          <a:ln>
            <a:noFill/>
          </a:ln>
        </p:spPr>
      </p:pic>
      <p:sp>
        <p:nvSpPr>
          <p:cNvPr id="2" name="Title 1"/>
          <p:cNvSpPr>
            <a:spLocks noGrp="1"/>
          </p:cNvSpPr>
          <p:nvPr>
            <p:ph type="title"/>
          </p:nvPr>
        </p:nvSpPr>
        <p:spPr>
          <a:xfrm>
            <a:off x="1092819" y="-14288"/>
            <a:ext cx="7965121" cy="857250"/>
          </a:xfrm>
        </p:spPr>
        <p:txBody>
          <a:bodyPr>
            <a:scene3d>
              <a:camera prst="orthographicFront"/>
              <a:lightRig rig="soft" dir="t">
                <a:rot lat="0" lon="0" rev="15600000"/>
              </a:lightRig>
            </a:scene3d>
            <a:sp3d extrusionH="57150" prstMaterial="softEdge">
              <a:bevelT w="25400" h="38100"/>
            </a:sp3d>
          </a:bodyPr>
          <a:lstStyle/>
          <a:p>
            <a:r>
              <a:rPr lang="hr-HR" dirty="0">
                <a:effectLst>
                  <a:outerShdw blurRad="38100" dist="38100" dir="2700000" algn="tl">
                    <a:srgbClr val="000000">
                      <a:alpha val="43137"/>
                    </a:srgbClr>
                  </a:outerShdw>
                </a:effectLst>
                <a:latin typeface="+mn-lt"/>
              </a:rPr>
              <a:t>Valentinovo</a:t>
            </a:r>
            <a:endParaRPr lang="hr-HR" dirty="0">
              <a:effectLst>
                <a:outerShdw blurRad="38100" dist="38100" dir="2700000" algn="tl">
                  <a:srgbClr val="000000">
                    <a:alpha val="43137"/>
                  </a:srgbClr>
                </a:outerShdw>
              </a:effectLst>
              <a:latin typeface="+mn-lt"/>
              <a:cs typeface="Calibri Light"/>
            </a:endParaRPr>
          </a:p>
        </p:txBody>
      </p:sp>
    </p:spTree>
    <p:extLst>
      <p:ext uri="{BB962C8B-B14F-4D97-AF65-F5344CB8AC3E}">
        <p14:creationId xmlns:p14="http://schemas.microsoft.com/office/powerpoint/2010/main" val="1671133529"/>
      </p:ext>
    </p:extLst>
  </p:cSld>
  <p:clrMapOvr>
    <a:masterClrMapping/>
  </p:clrMapOvr>
  <p:transition spd="slow">
    <p:wipe/>
  </p:transition>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Shape 1182"/>
        <p:cNvGrpSpPr/>
        <p:nvPr/>
      </p:nvGrpSpPr>
      <p:grpSpPr>
        <a:xfrm>
          <a:off x="0" y="0"/>
          <a:ext cx="0" cy="0"/>
          <a:chOff x="0" y="0"/>
          <a:chExt cx="0" cy="0"/>
        </a:xfrm>
      </p:grpSpPr>
      <p:graphicFrame>
        <p:nvGraphicFramePr>
          <p:cNvPr id="1184" name="Shape 1184"/>
          <p:cNvGraphicFramePr/>
          <p:nvPr>
            <p:extLst/>
          </p:nvPr>
        </p:nvGraphicFramePr>
        <p:xfrm>
          <a:off x="423746" y="895030"/>
          <a:ext cx="8491280" cy="3721575"/>
        </p:xfrm>
        <a:graphic>
          <a:graphicData uri="http://schemas.openxmlformats.org/drawingml/2006/table">
            <a:tbl>
              <a:tblPr>
                <a:tableStyleId>{0E3FDE45-AF77-4B5C-9715-49D594BDF05E}</a:tableStyleId>
              </a:tblPr>
              <a:tblGrid>
                <a:gridCol w="1828365">
                  <a:extLst>
                    <a:ext uri="{9D8B030D-6E8A-4147-A177-3AD203B41FA5}">
                      <a16:colId xmlns:a16="http://schemas.microsoft.com/office/drawing/2014/main" val="20000"/>
                    </a:ext>
                  </a:extLst>
                </a:gridCol>
                <a:gridCol w="6662915">
                  <a:extLst>
                    <a:ext uri="{9D8B030D-6E8A-4147-A177-3AD203B41FA5}">
                      <a16:colId xmlns:a16="http://schemas.microsoft.com/office/drawing/2014/main" val="20001"/>
                    </a:ext>
                  </a:extLst>
                </a:gridCol>
              </a:tblGrid>
              <a:tr h="864272">
                <a:tc>
                  <a:txBody>
                    <a:bodyPr/>
                    <a:lstStyle/>
                    <a:p>
                      <a:pPr marL="0" marR="0" lvl="0" indent="0" algn="l" rtl="0">
                        <a:lnSpc>
                          <a:spcPct val="100000"/>
                        </a:lnSpc>
                        <a:spcBef>
                          <a:spcPts val="0"/>
                        </a:spcBef>
                        <a:spcAft>
                          <a:spcPts val="0"/>
                        </a:spcAft>
                        <a:buClr>
                          <a:srgbClr val="000000"/>
                        </a:buClr>
                        <a:buSzPct val="25000"/>
                        <a:buFont typeface="Calibri"/>
                        <a:buNone/>
                      </a:pPr>
                      <a:r>
                        <a:rPr lang="hr-HR" sz="1100" u="none" strike="noStrike" cap="none" baseline="0" dirty="0">
                          <a:sym typeface="Calibri"/>
                        </a:rPr>
                        <a:t>Ishodi</a:t>
                      </a:r>
                      <a:r>
                        <a:rPr lang="en" sz="1100" u="none" strike="noStrike" cap="none" baseline="0" dirty="0">
                          <a:sym typeface="Calibri"/>
                        </a:rPr>
                        <a:t>:</a:t>
                      </a:r>
                      <a:endParaRPr lang="en" sz="1100" b="0" i="0" u="none" strike="noStrike" cap="none" baseline="0" dirty="0">
                        <a:solidFill>
                          <a:srgbClr val="000000"/>
                        </a:solidFill>
                        <a:latin typeface="Calibri"/>
                        <a:ea typeface="Calibri"/>
                        <a:cs typeface="Calibri"/>
                        <a:sym typeface="Calibri"/>
                      </a:endParaRPr>
                    </a:p>
                  </a:txBody>
                  <a:tcPr marL="91450" marR="91450" marT="34300" marB="34300"/>
                </a:tc>
                <a:tc>
                  <a:txBody>
                    <a:bodyPr/>
                    <a:lstStyle/>
                    <a:p>
                      <a:pPr marL="0" marR="0" lvl="0" indent="0" algn="l" rtl="0">
                        <a:lnSpc>
                          <a:spcPct val="100000"/>
                        </a:lnSpc>
                        <a:spcBef>
                          <a:spcPts val="0"/>
                        </a:spcBef>
                        <a:spcAft>
                          <a:spcPts val="0"/>
                        </a:spcAft>
                        <a:buFont typeface="Calibri"/>
                        <a:buNone/>
                      </a:pPr>
                      <a:r>
                        <a:rPr lang="en" sz="1100" u="none" strike="noStrike" cap="none" baseline="0" dirty="0"/>
                        <a:t>Učenici će: </a:t>
                      </a:r>
                    </a:p>
                    <a:p>
                      <a:pPr marL="0" marR="0" lvl="0" indent="0" algn="l">
                        <a:lnSpc>
                          <a:spcPct val="100000"/>
                        </a:lnSpc>
                        <a:spcBef>
                          <a:spcPts val="0"/>
                        </a:spcBef>
                        <a:spcAft>
                          <a:spcPts val="0"/>
                        </a:spcAft>
                        <a:buFontTx/>
                        <a:buChar char="-"/>
                      </a:pPr>
                      <a:r>
                        <a:rPr lang="hr-HR" sz="1100" u="none" strike="noStrike" cap="none" baseline="0" dirty="0"/>
                        <a:t>usvojiti vještinu brzog čitanja</a:t>
                      </a:r>
                    </a:p>
                    <a:p>
                      <a:pPr marL="0" marR="0" lvl="0" indent="0" algn="l">
                        <a:lnSpc>
                          <a:spcPct val="100000"/>
                        </a:lnSpc>
                        <a:spcBef>
                          <a:spcPts val="0"/>
                        </a:spcBef>
                        <a:spcAft>
                          <a:spcPts val="0"/>
                        </a:spcAft>
                        <a:buFontTx/>
                        <a:buChar char="-"/>
                      </a:pPr>
                      <a:r>
                        <a:rPr lang="hr-HR" sz="1100" u="none" strike="noStrike" cap="none" baseline="0" dirty="0"/>
                        <a:t> razviti čitalačke sposobnosti</a:t>
                      </a:r>
                      <a:endParaRPr lang="en" sz="1100" u="none" strike="noStrike" cap="none" baseline="0" dirty="0"/>
                    </a:p>
                    <a:p>
                      <a:pPr marL="0" marR="0" lvl="0" indent="0" algn="l">
                        <a:lnSpc>
                          <a:spcPct val="100000"/>
                        </a:lnSpc>
                        <a:spcBef>
                          <a:spcPts val="0"/>
                        </a:spcBef>
                        <a:spcAft>
                          <a:spcPts val="0"/>
                        </a:spcAft>
                        <a:buFont typeface="Calibri"/>
                        <a:buNone/>
                      </a:pPr>
                      <a:endParaRPr lang="en" sz="1100" u="none" strike="noStrike" cap="none" baseline="0" dirty="0"/>
                    </a:p>
                  </a:txBody>
                  <a:tcPr marL="91450" marR="91450" marT="34300" marB="34300"/>
                </a:tc>
                <a:extLst>
                  <a:ext uri="{0D108BD9-81ED-4DB2-BD59-A6C34878D82A}">
                    <a16:rowId xmlns:a16="http://schemas.microsoft.com/office/drawing/2014/main" val="10000"/>
                  </a:ext>
                </a:extLst>
              </a:tr>
              <a:tr h="426680">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Namjena</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50" marR="91450" marT="34300" marB="34300"/>
                </a:tc>
                <a:tc>
                  <a:txBody>
                    <a:bodyPr/>
                    <a:lstStyle/>
                    <a:p>
                      <a:pPr marL="0" marR="0" lvl="0" indent="0" algn="l" rtl="0">
                        <a:lnSpc>
                          <a:spcPct val="100000"/>
                        </a:lnSpc>
                        <a:spcBef>
                          <a:spcPts val="0"/>
                        </a:spcBef>
                        <a:spcAft>
                          <a:spcPts val="0"/>
                        </a:spcAft>
                        <a:buClr>
                          <a:srgbClr val="000000"/>
                        </a:buClr>
                        <a:buSzPct val="25000"/>
                        <a:buFont typeface="Calibri"/>
                        <a:buNone/>
                      </a:pPr>
                      <a:r>
                        <a:rPr lang="hr-HR" sz="1100" b="0" i="0" u="none" strike="noStrike" cap="none" baseline="0" dirty="0">
                          <a:solidFill>
                            <a:srgbClr val="000000"/>
                          </a:solidFill>
                          <a:latin typeface="Calibri"/>
                          <a:ea typeface="Calibri"/>
                          <a:cs typeface="Calibri"/>
                          <a:sym typeface="Calibri"/>
                        </a:rPr>
                        <a:t>poticanje čitanja naglas, razvijanje ljubavi prema knjizi te poticanje usmenog izražavanja na hrvatskom i engleskom jeziku</a:t>
                      </a:r>
                      <a:endParaRPr lang="en" sz="1100" b="0" i="0" u="none" strike="noStrike" cap="none" baseline="0" dirty="0">
                        <a:solidFill>
                          <a:srgbClr val="000000"/>
                        </a:solidFill>
                        <a:latin typeface="Calibri"/>
                        <a:ea typeface="Calibri"/>
                        <a:cs typeface="Calibri"/>
                        <a:sym typeface="Calibri"/>
                      </a:endParaRPr>
                    </a:p>
                  </a:txBody>
                  <a:tcPr marL="91450" marR="91450" marT="34300" marB="34300"/>
                </a:tc>
                <a:extLst>
                  <a:ext uri="{0D108BD9-81ED-4DB2-BD59-A6C34878D82A}">
                    <a16:rowId xmlns:a16="http://schemas.microsoft.com/office/drawing/2014/main" val="10001"/>
                  </a:ext>
                </a:extLst>
              </a:tr>
              <a:tr h="406236">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Način</a:t>
                      </a:r>
                      <a:r>
                        <a:rPr lang="en" sz="1100" u="none" strike="noStrike" cap="none" baseline="0">
                          <a:sym typeface="Calibri"/>
                        </a:rPr>
                        <a:t> </a:t>
                      </a:r>
                      <a:r>
                        <a:rPr lang="en" sz="1100" u="none" strike="noStrike" cap="none" baseline="0" err="1">
                          <a:sym typeface="Calibri"/>
                        </a:rPr>
                        <a:t>realizacije</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50" marR="91450" marT="34300" marB="34300"/>
                </a:tc>
                <a:tc>
                  <a:txBody>
                    <a:bodyPr/>
                    <a:lstStyle/>
                    <a:p>
                      <a:pPr marL="0" marR="0" lvl="0" indent="0" algn="l" rtl="0">
                        <a:lnSpc>
                          <a:spcPct val="100000"/>
                        </a:lnSpc>
                        <a:spcBef>
                          <a:spcPts val="0"/>
                        </a:spcBef>
                        <a:spcAft>
                          <a:spcPts val="0"/>
                        </a:spcAft>
                        <a:buFont typeface="Calibri"/>
                        <a:buNone/>
                      </a:pPr>
                      <a:r>
                        <a:rPr lang="hr-HR" sz="1100" u="none" strike="noStrike" cap="none" baseline="0" dirty="0">
                          <a:sym typeface="Calibri"/>
                        </a:rPr>
                        <a:t>provedba natjecanja na satu Hrvatskoga i Engleskog jezika</a:t>
                      </a:r>
                    </a:p>
                  </a:txBody>
                  <a:tcPr marL="91450" marR="91450" marT="34300" marB="34300"/>
                </a:tc>
                <a:extLst>
                  <a:ext uri="{0D108BD9-81ED-4DB2-BD59-A6C34878D82A}">
                    <a16:rowId xmlns:a16="http://schemas.microsoft.com/office/drawing/2014/main" val="10002"/>
                  </a:ext>
                </a:extLst>
              </a:tr>
              <a:tr h="440285">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Nositelj</a:t>
                      </a:r>
                      <a:r>
                        <a:rPr lang="en" sz="1100" u="none" strike="noStrike" cap="none" baseline="0">
                          <a:sym typeface="Calibri"/>
                        </a:rPr>
                        <a:t> </a:t>
                      </a:r>
                      <a:r>
                        <a:rPr lang="en" sz="1100" u="none" strike="noStrike" cap="none" baseline="0" err="1">
                          <a:sym typeface="Calibri"/>
                        </a:rPr>
                        <a:t>aktivnosti</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50" marR="91450" marT="34300" marB="34300"/>
                </a:tc>
                <a:tc>
                  <a:txBody>
                    <a:bodyPr/>
                    <a:lstStyle/>
                    <a:p>
                      <a:pPr marL="0" marR="0" lvl="0" indent="0" algn="l" rtl="0">
                        <a:lnSpc>
                          <a:spcPct val="100000"/>
                        </a:lnSpc>
                        <a:spcBef>
                          <a:spcPts val="0"/>
                        </a:spcBef>
                        <a:spcAft>
                          <a:spcPts val="0"/>
                        </a:spcAft>
                        <a:buFont typeface="Calibri"/>
                        <a:buNone/>
                      </a:pPr>
                      <a:r>
                        <a:rPr lang="en-US" sz="1100" u="none" strike="noStrike" cap="none" baseline="0" dirty="0" err="1"/>
                        <a:t>Knjižničarka</a:t>
                      </a:r>
                      <a:r>
                        <a:rPr lang="en-US" sz="1100" u="none" strike="noStrike" cap="none" baseline="0" dirty="0"/>
                        <a:t> Kristina </a:t>
                      </a:r>
                      <a:r>
                        <a:rPr lang="en-US" sz="1100" u="none" strike="noStrike" cap="none" baseline="0" dirty="0" err="1"/>
                        <a:t>Marjanović</a:t>
                      </a:r>
                      <a:r>
                        <a:rPr lang="en-US" sz="1100" u="none" strike="noStrike" cap="none" baseline="0" dirty="0"/>
                        <a:t>, </a:t>
                      </a:r>
                      <a:r>
                        <a:rPr lang="hr-HR" sz="1100" u="none" strike="noStrike" cap="none" baseline="0" dirty="0"/>
                        <a:t>Nikolina </a:t>
                      </a:r>
                      <a:r>
                        <a:rPr lang="hr-HR" sz="1100" u="none" strike="noStrike" cap="none" baseline="0" dirty="0" err="1"/>
                        <a:t>Blažić</a:t>
                      </a:r>
                      <a:r>
                        <a:rPr lang="hr-HR" sz="1100" u="none" strike="noStrike" cap="none" baseline="0" dirty="0"/>
                        <a:t>, </a:t>
                      </a:r>
                      <a:r>
                        <a:rPr lang="hr-HR" sz="1100" u="none" strike="noStrike" cap="none" baseline="0" dirty="0" err="1"/>
                        <a:t>Nikolina</a:t>
                      </a:r>
                      <a:r>
                        <a:rPr lang="hr-HR" sz="1100" u="none" strike="noStrike" cap="none" baseline="0" dirty="0"/>
                        <a:t> </a:t>
                      </a:r>
                      <a:r>
                        <a:rPr lang="hr-HR" sz="1100" u="none" strike="noStrike" cap="none" baseline="0" dirty="0" err="1"/>
                        <a:t>Miheljević</a:t>
                      </a:r>
                      <a:r>
                        <a:rPr lang="hr-HR" sz="1100" u="none" strike="noStrike" cap="none" baseline="0" dirty="0"/>
                        <a:t>, </a:t>
                      </a:r>
                      <a:r>
                        <a:rPr lang="hr-HR" sz="1100" u="none" strike="noStrike" cap="none" baseline="0" dirty="0" err="1"/>
                        <a:t>Anamrija</a:t>
                      </a:r>
                      <a:r>
                        <a:rPr lang="hr-HR" sz="1100" u="none" strike="noStrike" cap="none" baseline="0" dirty="0"/>
                        <a:t> Vuković, Ivana </a:t>
                      </a:r>
                      <a:r>
                        <a:rPr lang="hr-HR" sz="1100" u="none" strike="noStrike" cap="none" baseline="0" dirty="0" err="1"/>
                        <a:t>Jevak</a:t>
                      </a:r>
                      <a:endParaRPr lang="en-US" sz="1100" u="none" strike="noStrike" cap="none" baseline="0" dirty="0">
                        <a:sym typeface="Calibri"/>
                      </a:endParaRPr>
                    </a:p>
                    <a:p>
                      <a:pPr marL="0" marR="0" lvl="0" indent="0" algn="l" rtl="0">
                        <a:spcBef>
                          <a:spcPts val="0"/>
                        </a:spcBef>
                        <a:buNone/>
                      </a:pPr>
                      <a:endParaRPr lang="en-US" sz="1100" b="0" i="0" u="none" strike="noStrike" cap="none" baseline="0" dirty="0">
                        <a:solidFill>
                          <a:srgbClr val="000000"/>
                        </a:solidFill>
                        <a:latin typeface="Calibri"/>
                        <a:ea typeface="Calibri"/>
                        <a:cs typeface="Calibri"/>
                        <a:sym typeface="Calibri"/>
                      </a:endParaRPr>
                    </a:p>
                  </a:txBody>
                  <a:tcPr marL="91450" marR="91450" marT="34300" marB="34300"/>
                </a:tc>
                <a:extLst>
                  <a:ext uri="{0D108BD9-81ED-4DB2-BD59-A6C34878D82A}">
                    <a16:rowId xmlns:a16="http://schemas.microsoft.com/office/drawing/2014/main" val="10003"/>
                  </a:ext>
                </a:extLst>
              </a:tr>
              <a:tr h="341544">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Vremenik</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50" marR="91450" marT="34300" marB="34300"/>
                </a:tc>
                <a:tc>
                  <a:txBody>
                    <a:bodyPr/>
                    <a:lstStyle/>
                    <a:p>
                      <a:pPr marL="0" marR="0" lvl="0" indent="0" algn="l" rtl="0">
                        <a:lnSpc>
                          <a:spcPct val="100000"/>
                        </a:lnSpc>
                        <a:spcBef>
                          <a:spcPts val="0"/>
                        </a:spcBef>
                        <a:spcAft>
                          <a:spcPts val="0"/>
                        </a:spcAft>
                        <a:buClr>
                          <a:srgbClr val="000000"/>
                        </a:buClr>
                        <a:buSzPct val="25000"/>
                        <a:buFont typeface="Calibri"/>
                        <a:buNone/>
                      </a:pPr>
                      <a:r>
                        <a:rPr lang="hr-HR" sz="1100" b="0" i="0" u="none" strike="noStrike" cap="none" baseline="0" dirty="0">
                          <a:solidFill>
                            <a:srgbClr val="000000"/>
                          </a:solidFill>
                          <a:latin typeface="Calibri"/>
                          <a:ea typeface="Calibri"/>
                          <a:cs typeface="Calibri"/>
                          <a:sym typeface="Calibri"/>
                        </a:rPr>
                        <a:t>od 11.3. do 17.3. 2022.</a:t>
                      </a:r>
                      <a:endParaRPr lang="en" sz="1100" b="0" i="0" u="none" strike="noStrike" cap="none" baseline="0" dirty="0">
                        <a:solidFill>
                          <a:srgbClr val="000000"/>
                        </a:solidFill>
                        <a:latin typeface="Calibri"/>
                        <a:ea typeface="Calibri"/>
                        <a:cs typeface="Calibri"/>
                        <a:sym typeface="Calibri"/>
                      </a:endParaRPr>
                    </a:p>
                  </a:txBody>
                  <a:tcPr marL="91450" marR="91450" marT="34300" marB="34300"/>
                </a:tc>
                <a:extLst>
                  <a:ext uri="{0D108BD9-81ED-4DB2-BD59-A6C34878D82A}">
                    <a16:rowId xmlns:a16="http://schemas.microsoft.com/office/drawing/2014/main" val="10004"/>
                  </a:ext>
                </a:extLst>
              </a:tr>
              <a:tr h="340424">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Troškovnik</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50" marR="91450" marT="34300" marB="34300"/>
                </a:tc>
                <a:tc>
                  <a:txBody>
                    <a:bodyPr/>
                    <a:lstStyle/>
                    <a:p>
                      <a:pPr marL="0" marR="0" lvl="0" indent="0" algn="l" rtl="0">
                        <a:lnSpc>
                          <a:spcPct val="100000"/>
                        </a:lnSpc>
                        <a:spcBef>
                          <a:spcPts val="0"/>
                        </a:spcBef>
                        <a:spcAft>
                          <a:spcPts val="0"/>
                        </a:spcAft>
                        <a:buClr>
                          <a:srgbClr val="000000"/>
                        </a:buClr>
                        <a:buSzPct val="25000"/>
                        <a:buFont typeface="Calibri"/>
                        <a:buNone/>
                      </a:pPr>
                      <a:r>
                        <a:rPr lang="hr-HR" sz="1100" u="none" strike="noStrike" cap="none" baseline="0" dirty="0">
                          <a:sym typeface="Calibri"/>
                        </a:rPr>
                        <a:t>0 kuna</a:t>
                      </a:r>
                      <a:endParaRPr lang="en" sz="1100" u="none" strike="noStrike" cap="none" baseline="0" dirty="0">
                        <a:sym typeface="Calibri"/>
                      </a:endParaRPr>
                    </a:p>
                  </a:txBody>
                  <a:tcPr marL="91450" marR="91450" marT="34300" marB="34300"/>
                </a:tc>
                <a:extLst>
                  <a:ext uri="{0D108BD9-81ED-4DB2-BD59-A6C34878D82A}">
                    <a16:rowId xmlns:a16="http://schemas.microsoft.com/office/drawing/2014/main" val="10005"/>
                  </a:ext>
                </a:extLst>
              </a:tr>
              <a:tr h="902134">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Način</a:t>
                      </a:r>
                      <a:r>
                        <a:rPr lang="en" sz="1100" u="none" strike="noStrike" cap="none" baseline="0">
                          <a:sym typeface="Calibri"/>
                        </a:rPr>
                        <a:t> </a:t>
                      </a:r>
                      <a:r>
                        <a:rPr lang="en" sz="1100" u="none" strike="noStrike" cap="none" baseline="0" err="1">
                          <a:sym typeface="Calibri"/>
                        </a:rPr>
                        <a:t>vrednovanja</a:t>
                      </a:r>
                      <a:r>
                        <a:rPr lang="en" sz="1100" u="none" strike="noStrike" cap="none" baseline="0">
                          <a:sym typeface="Calibri"/>
                        </a:rPr>
                        <a:t> </a:t>
                      </a:r>
                      <a:r>
                        <a:rPr lang="en" sz="1100" u="none" strike="noStrike" cap="none" baseline="0" err="1">
                          <a:sym typeface="Calibri"/>
                        </a:rPr>
                        <a:t>i</a:t>
                      </a:r>
                      <a:r>
                        <a:rPr lang="en" sz="1100" u="none" strike="noStrike" cap="none" baseline="0">
                          <a:sym typeface="Calibri"/>
                        </a:rPr>
                        <a:t> </a:t>
                      </a:r>
                      <a:r>
                        <a:rPr lang="en" sz="1100" u="none" strike="noStrike" cap="none" baseline="0" err="1">
                          <a:sym typeface="Calibri"/>
                        </a:rPr>
                        <a:t>korištenja</a:t>
                      </a:r>
                      <a:r>
                        <a:rPr lang="en" sz="1100" u="none" strike="noStrike" cap="none" baseline="0">
                          <a:sym typeface="Calibri"/>
                        </a:rPr>
                        <a:t> </a:t>
                      </a:r>
                      <a:r>
                        <a:rPr lang="en" sz="1100" u="none" strike="noStrike" cap="none" baseline="0" err="1">
                          <a:sym typeface="Calibri"/>
                        </a:rPr>
                        <a:t>rezultata</a:t>
                      </a:r>
                      <a:r>
                        <a:rPr lang="en" sz="1100" u="none" strike="noStrike" cap="none" baseline="0">
                          <a:sym typeface="Calibri"/>
                        </a:rPr>
                        <a:t> </a:t>
                      </a:r>
                      <a:r>
                        <a:rPr lang="en" sz="1100" u="none" strike="noStrike" cap="none" baseline="0" err="1">
                          <a:sym typeface="Calibri"/>
                        </a:rPr>
                        <a:t>vrednovanja</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50" marR="91450" marT="34300" marB="34300"/>
                </a:tc>
                <a:tc>
                  <a:txBody>
                    <a:bodyPr/>
                    <a:lstStyle/>
                    <a:p>
                      <a:pPr marL="0" marR="0" lvl="0" indent="0" algn="l" rtl="0">
                        <a:lnSpc>
                          <a:spcPct val="100000"/>
                        </a:lnSpc>
                        <a:spcBef>
                          <a:spcPts val="0"/>
                        </a:spcBef>
                        <a:spcAft>
                          <a:spcPts val="0"/>
                        </a:spcAft>
                        <a:buClr>
                          <a:srgbClr val="000000"/>
                        </a:buClr>
                        <a:buSzPct val="25000"/>
                        <a:buFont typeface="Calibri"/>
                        <a:buNone/>
                      </a:pPr>
                      <a:r>
                        <a:rPr lang="hr-HR" sz="1100" b="0" i="0" u="none" strike="noStrike" cap="none" baseline="0" dirty="0" err="1">
                          <a:solidFill>
                            <a:srgbClr val="000000"/>
                          </a:solidFill>
                          <a:latin typeface="Calibri"/>
                          <a:ea typeface="Calibri"/>
                          <a:cs typeface="Calibri"/>
                          <a:sym typeface="Calibri"/>
                        </a:rPr>
                        <a:t>sumativno</a:t>
                      </a:r>
                      <a:r>
                        <a:rPr lang="hr-HR" sz="1100" b="0" i="0" u="none" strike="noStrike" cap="none" baseline="0" dirty="0">
                          <a:solidFill>
                            <a:srgbClr val="000000"/>
                          </a:solidFill>
                          <a:latin typeface="Calibri"/>
                          <a:ea typeface="Calibri"/>
                          <a:cs typeface="Calibri"/>
                          <a:sym typeface="Calibri"/>
                        </a:rPr>
                        <a:t> vrednovanje najboljih</a:t>
                      </a:r>
                      <a:endParaRPr lang="en" sz="1100" b="0" i="0" u="none" strike="noStrike" cap="none" baseline="0" dirty="0">
                        <a:solidFill>
                          <a:srgbClr val="000000"/>
                        </a:solidFill>
                        <a:latin typeface="Calibri"/>
                        <a:ea typeface="Calibri"/>
                        <a:cs typeface="Calibri"/>
                        <a:sym typeface="Calibri"/>
                      </a:endParaRPr>
                    </a:p>
                  </a:txBody>
                  <a:tcPr marL="91450" marR="91450" marT="34300" marB="34300"/>
                </a:tc>
                <a:extLst>
                  <a:ext uri="{0D108BD9-81ED-4DB2-BD59-A6C34878D82A}">
                    <a16:rowId xmlns:a16="http://schemas.microsoft.com/office/drawing/2014/main" val="10006"/>
                  </a:ext>
                </a:extLst>
              </a:tr>
            </a:tbl>
          </a:graphicData>
        </a:graphic>
      </p:graphicFrame>
      <p:sp>
        <p:nvSpPr>
          <p:cNvPr id="2" name="Title 1"/>
          <p:cNvSpPr>
            <a:spLocks noGrp="1"/>
          </p:cNvSpPr>
          <p:nvPr>
            <p:ph type="title"/>
          </p:nvPr>
        </p:nvSpPr>
        <p:spPr>
          <a:xfrm>
            <a:off x="1092819" y="-14288"/>
            <a:ext cx="7965121" cy="857250"/>
          </a:xfrm>
        </p:spPr>
        <p:txBody>
          <a:bodyPr>
            <a:scene3d>
              <a:camera prst="orthographicFront"/>
              <a:lightRig rig="soft" dir="t">
                <a:rot lat="0" lon="0" rev="15600000"/>
              </a:lightRig>
            </a:scene3d>
            <a:sp3d extrusionH="57150" prstMaterial="softEdge">
              <a:bevelT w="25400" h="38100"/>
            </a:sp3d>
          </a:bodyPr>
          <a:lstStyle/>
          <a:p>
            <a:r>
              <a:rPr lang="hr-HR" dirty="0">
                <a:effectLst>
                  <a:outerShdw blurRad="38100" dist="38100" dir="2700000" algn="tl">
                    <a:srgbClr val="000000">
                      <a:alpha val="43137"/>
                    </a:srgbClr>
                  </a:outerShdw>
                </a:effectLst>
                <a:latin typeface="+mn-lt"/>
                <a:cs typeface="Calibri Light"/>
              </a:rPr>
              <a:t>Dani hrvatskoga jezika- Natjecanje u čitanju</a:t>
            </a:r>
          </a:p>
        </p:txBody>
      </p:sp>
    </p:spTree>
    <p:extLst>
      <p:ext uri="{BB962C8B-B14F-4D97-AF65-F5344CB8AC3E}">
        <p14:creationId xmlns:p14="http://schemas.microsoft.com/office/powerpoint/2010/main" val="3938555781"/>
      </p:ext>
    </p:extLst>
  </p:cSld>
  <p:clrMapOvr>
    <a:masterClrMapping/>
  </p:clrMapOvr>
  <p:transition spd="slow">
    <p:wipe/>
  </p:transition>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Shape 1175"/>
        <p:cNvGrpSpPr/>
        <p:nvPr/>
      </p:nvGrpSpPr>
      <p:grpSpPr>
        <a:xfrm>
          <a:off x="0" y="0"/>
          <a:ext cx="0" cy="0"/>
          <a:chOff x="0" y="0"/>
          <a:chExt cx="0" cy="0"/>
        </a:xfrm>
      </p:grpSpPr>
      <p:graphicFrame>
        <p:nvGraphicFramePr>
          <p:cNvPr id="1177" name="Shape 1177"/>
          <p:cNvGraphicFramePr/>
          <p:nvPr>
            <p:extLst/>
          </p:nvPr>
        </p:nvGraphicFramePr>
        <p:xfrm>
          <a:off x="431180" y="930238"/>
          <a:ext cx="8461867" cy="3563948"/>
        </p:xfrm>
        <a:graphic>
          <a:graphicData uri="http://schemas.openxmlformats.org/drawingml/2006/table">
            <a:tbl>
              <a:tblPr>
                <a:tableStyleId>{0E3FDE45-AF77-4B5C-9715-49D594BDF05E}</a:tableStyleId>
              </a:tblPr>
              <a:tblGrid>
                <a:gridCol w="2048881">
                  <a:extLst>
                    <a:ext uri="{9D8B030D-6E8A-4147-A177-3AD203B41FA5}">
                      <a16:colId xmlns:a16="http://schemas.microsoft.com/office/drawing/2014/main" val="20000"/>
                    </a:ext>
                  </a:extLst>
                </a:gridCol>
                <a:gridCol w="6412986">
                  <a:extLst>
                    <a:ext uri="{9D8B030D-6E8A-4147-A177-3AD203B41FA5}">
                      <a16:colId xmlns:a16="http://schemas.microsoft.com/office/drawing/2014/main" val="20001"/>
                    </a:ext>
                  </a:extLst>
                </a:gridCol>
              </a:tblGrid>
              <a:tr h="826696">
                <a:tc>
                  <a:txBody>
                    <a:bodyPr/>
                    <a:lstStyle/>
                    <a:p>
                      <a:pPr marL="0" marR="0" lvl="0" indent="0" algn="l" rtl="0">
                        <a:lnSpc>
                          <a:spcPct val="100000"/>
                        </a:lnSpc>
                        <a:spcBef>
                          <a:spcPts val="0"/>
                        </a:spcBef>
                        <a:spcAft>
                          <a:spcPts val="0"/>
                        </a:spcAft>
                        <a:buClr>
                          <a:srgbClr val="000000"/>
                        </a:buClr>
                        <a:buSzPct val="25000"/>
                        <a:buFont typeface="Calibri"/>
                        <a:buNone/>
                      </a:pPr>
                      <a:r>
                        <a:rPr lang="hr-HR" sz="1100" u="none" strike="noStrike" cap="none" baseline="0" dirty="0">
                          <a:sym typeface="Calibri"/>
                        </a:rPr>
                        <a:t>Ishodi</a:t>
                      </a:r>
                      <a:r>
                        <a:rPr lang="en" sz="1100" u="none" strike="noStrike" cap="none" baseline="0" dirty="0">
                          <a:sym typeface="Calibri"/>
                        </a:rPr>
                        <a:t>:</a:t>
                      </a:r>
                      <a:endParaRPr lang="en" sz="1100" b="0" i="0" u="none" strike="noStrike" cap="none" baseline="0" dirty="0">
                        <a:solidFill>
                          <a:srgbClr val="000000"/>
                        </a:solidFill>
                        <a:latin typeface="Calibri"/>
                        <a:ea typeface="Calibri"/>
                        <a:cs typeface="Calibri"/>
                        <a:sym typeface="Calibri"/>
                      </a:endParaRPr>
                    </a:p>
                  </a:txBody>
                  <a:tcPr marL="91425" marR="91425" marT="33650" marB="33650"/>
                </a:tc>
                <a:tc>
                  <a:txBody>
                    <a:bodyPr/>
                    <a:lstStyle/>
                    <a:p>
                      <a:pPr marL="0" marR="0" lvl="0" indent="0" algn="l" rtl="0">
                        <a:lnSpc>
                          <a:spcPct val="100000"/>
                        </a:lnSpc>
                        <a:spcBef>
                          <a:spcPts val="0"/>
                        </a:spcBef>
                        <a:spcAft>
                          <a:spcPts val="0"/>
                        </a:spcAft>
                        <a:buFontTx/>
                        <a:buNone/>
                      </a:pPr>
                      <a:r>
                        <a:rPr lang="hr-HR" sz="1100" u="none" strike="noStrike" cap="none" baseline="0" dirty="0"/>
                        <a:t>Učenici će: </a:t>
                      </a:r>
                      <a:endParaRPr lang="en-US" dirty="0"/>
                    </a:p>
                    <a:p>
                      <a:pPr marL="0" marR="0" lvl="0" indent="0" algn="l">
                        <a:lnSpc>
                          <a:spcPct val="100000"/>
                        </a:lnSpc>
                        <a:spcBef>
                          <a:spcPts val="0"/>
                        </a:spcBef>
                        <a:spcAft>
                          <a:spcPts val="0"/>
                        </a:spcAft>
                        <a:buFontTx/>
                        <a:buNone/>
                      </a:pPr>
                      <a:r>
                        <a:rPr lang="hr-HR" sz="1100" u="none" strike="noStrike" cap="none" baseline="0" dirty="0"/>
                        <a:t>- prihvatiti</a:t>
                      </a:r>
                      <a:r>
                        <a:rPr lang="hr-HR" sz="1100" u="none" strike="noStrike" cap="none" baseline="0" dirty="0">
                          <a:sym typeface="Calibri"/>
                        </a:rPr>
                        <a:t> </a:t>
                      </a:r>
                      <a:r>
                        <a:rPr lang="hr-HR" sz="1100" u="none" strike="noStrike" cap="none" baseline="0" dirty="0"/>
                        <a:t>narodne</a:t>
                      </a:r>
                      <a:r>
                        <a:rPr lang="hr-HR" sz="1100" u="none" strike="noStrike" cap="none" baseline="0" dirty="0">
                          <a:sym typeface="Calibri"/>
                        </a:rPr>
                        <a:t> </a:t>
                      </a:r>
                      <a:r>
                        <a:rPr lang="hr-HR" sz="1100" u="none" strike="noStrike" cap="none" baseline="0" dirty="0"/>
                        <a:t>običaje</a:t>
                      </a:r>
                      <a:r>
                        <a:rPr lang="hr-HR" sz="1100" u="none" strike="noStrike" cap="none" baseline="0" dirty="0">
                          <a:sym typeface="Calibri"/>
                        </a:rPr>
                        <a:t> i </a:t>
                      </a:r>
                      <a:r>
                        <a:rPr lang="hr-HR" sz="1100" u="none" strike="noStrike" cap="none" baseline="0" dirty="0"/>
                        <a:t>tradiciju</a:t>
                      </a:r>
                      <a:r>
                        <a:rPr lang="hr-HR" sz="1100" u="none" strike="noStrike" cap="none" baseline="0" dirty="0">
                          <a:sym typeface="Calibri"/>
                        </a:rPr>
                        <a:t> u zavičaju</a:t>
                      </a:r>
                      <a:r>
                        <a:rPr lang="hr-HR" sz="1100" u="none" strike="noStrike" cap="none" baseline="0" dirty="0"/>
                        <a:t>, </a:t>
                      </a:r>
                    </a:p>
                    <a:p>
                      <a:pPr marL="0" marR="0" lvl="0" indent="0" algn="l">
                        <a:lnSpc>
                          <a:spcPct val="100000"/>
                        </a:lnSpc>
                        <a:spcBef>
                          <a:spcPts val="0"/>
                        </a:spcBef>
                        <a:spcAft>
                          <a:spcPts val="0"/>
                        </a:spcAft>
                        <a:buFontTx/>
                        <a:buNone/>
                      </a:pPr>
                      <a:r>
                        <a:rPr lang="hr-HR" sz="1100" u="none" strike="noStrike" cap="none" baseline="0" dirty="0"/>
                        <a:t>- s voljom sudjelovati u pripremanju i realizaciji plesa pod maskama,</a:t>
                      </a:r>
                      <a:endParaRPr lang="hr-HR" dirty="0"/>
                    </a:p>
                    <a:p>
                      <a:pPr marL="0" marR="0" lvl="0" indent="0" algn="l">
                        <a:lnSpc>
                          <a:spcPct val="100000"/>
                        </a:lnSpc>
                        <a:spcBef>
                          <a:spcPts val="0"/>
                        </a:spcBef>
                        <a:spcAft>
                          <a:spcPts val="0"/>
                        </a:spcAft>
                        <a:buFontTx/>
                        <a:buNone/>
                      </a:pPr>
                      <a:r>
                        <a:rPr lang="hr-HR" sz="1100" u="none" strike="noStrike" cap="none" baseline="0" dirty="0"/>
                        <a:t>- pozvati </a:t>
                      </a:r>
                      <a:r>
                        <a:rPr lang="hr-HR" sz="1100" u="none" strike="noStrike" cap="none" baseline="0" dirty="0">
                          <a:sym typeface="Calibri"/>
                        </a:rPr>
                        <a:t>manju djecu</a:t>
                      </a:r>
                      <a:r>
                        <a:rPr lang="hr-HR" sz="1100" u="none" strike="noStrike" cap="none" baseline="0" dirty="0"/>
                        <a:t> iz sela</a:t>
                      </a:r>
                      <a:r>
                        <a:rPr lang="hr-HR" sz="1100" u="none" strike="noStrike" cap="none" baseline="0" dirty="0">
                          <a:sym typeface="Calibri"/>
                        </a:rPr>
                        <a:t> koja još ne pohađaju školu</a:t>
                      </a:r>
                      <a:r>
                        <a:rPr lang="hr-HR" sz="1100" u="none" strike="noStrike" cap="none" baseline="0" dirty="0"/>
                        <a:t> na ples pod maskama.</a:t>
                      </a:r>
                      <a:endParaRPr lang="hr-HR" sz="1100" u="none" strike="noStrike" cap="none" baseline="0" dirty="0">
                        <a:sym typeface="Calibri"/>
                      </a:endParaRPr>
                    </a:p>
                    <a:p>
                      <a:pPr marL="0" marR="0" lvl="0" indent="0" algn="l" rtl="0">
                        <a:lnSpc>
                          <a:spcPct val="100000"/>
                        </a:lnSpc>
                        <a:spcBef>
                          <a:spcPts val="0"/>
                        </a:spcBef>
                        <a:spcAft>
                          <a:spcPts val="0"/>
                        </a:spcAft>
                        <a:buClr>
                          <a:srgbClr val="000000"/>
                        </a:buClr>
                        <a:buSzPct val="25000"/>
                        <a:buFontTx/>
                        <a:buNone/>
                      </a:pPr>
                      <a:endParaRPr lang="en" sz="1100" b="0" i="0" u="none" strike="noStrike" cap="none" baseline="0" dirty="0">
                        <a:solidFill>
                          <a:srgbClr val="000000"/>
                        </a:solidFill>
                        <a:latin typeface="Calibri"/>
                        <a:ea typeface="Calibri"/>
                        <a:cs typeface="Calibri"/>
                        <a:sym typeface="Calibri"/>
                      </a:endParaRPr>
                    </a:p>
                  </a:txBody>
                  <a:tcPr marL="91425" marR="91425" marT="33650" marB="33650"/>
                </a:tc>
                <a:extLst>
                  <a:ext uri="{0D108BD9-81ED-4DB2-BD59-A6C34878D82A}">
                    <a16:rowId xmlns:a16="http://schemas.microsoft.com/office/drawing/2014/main" val="10000"/>
                  </a:ext>
                </a:extLst>
              </a:tr>
              <a:tr h="398923">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Namjena</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25" marR="91425" marT="33650" marB="33650"/>
                </a:tc>
                <a:tc>
                  <a:txBody>
                    <a:bodyPr/>
                    <a:lstStyle/>
                    <a:p>
                      <a:pPr marL="0" marR="0" lvl="0" indent="0" algn="l" rtl="0">
                        <a:lnSpc>
                          <a:spcPct val="100000"/>
                        </a:lnSpc>
                        <a:spcBef>
                          <a:spcPts val="0"/>
                        </a:spcBef>
                        <a:spcAft>
                          <a:spcPts val="0"/>
                        </a:spcAft>
                        <a:buClr>
                          <a:srgbClr val="000000"/>
                        </a:buClr>
                        <a:buSzPct val="25000"/>
                        <a:buFont typeface="Calibri"/>
                        <a:buNone/>
                      </a:pPr>
                      <a:r>
                        <a:rPr lang="hr-HR" sz="1100" u="none" strike="noStrike" cap="none" baseline="0" dirty="0">
                          <a:sym typeface="Calibri"/>
                        </a:rPr>
                        <a:t>Obilježiti maskenbal kroz pjesmu i veselje, ples i zabavu i izradu maski</a:t>
                      </a:r>
                    </a:p>
                    <a:p>
                      <a:pPr marL="0" marR="0" lvl="0" indent="0" algn="l" rtl="0">
                        <a:lnSpc>
                          <a:spcPct val="100000"/>
                        </a:lnSpc>
                        <a:spcBef>
                          <a:spcPts val="0"/>
                        </a:spcBef>
                        <a:spcAft>
                          <a:spcPts val="0"/>
                        </a:spcAft>
                        <a:buClr>
                          <a:srgbClr val="000000"/>
                        </a:buClr>
                        <a:buSzPct val="25000"/>
                        <a:buFont typeface="Calibri"/>
                        <a:buNone/>
                      </a:pPr>
                      <a:endParaRPr lang="en" sz="1100" b="0" i="0" u="none" strike="noStrike" cap="none" baseline="0" dirty="0">
                        <a:solidFill>
                          <a:srgbClr val="000000"/>
                        </a:solidFill>
                        <a:latin typeface="Calibri"/>
                        <a:ea typeface="Calibri"/>
                        <a:cs typeface="Calibri"/>
                        <a:sym typeface="Calibri"/>
                      </a:endParaRPr>
                    </a:p>
                  </a:txBody>
                  <a:tcPr marL="91425" marR="91425" marT="33650" marB="33650"/>
                </a:tc>
                <a:extLst>
                  <a:ext uri="{0D108BD9-81ED-4DB2-BD59-A6C34878D82A}">
                    <a16:rowId xmlns:a16="http://schemas.microsoft.com/office/drawing/2014/main" val="10001"/>
                  </a:ext>
                </a:extLst>
              </a:tr>
              <a:tr h="381531">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Način</a:t>
                      </a:r>
                      <a:r>
                        <a:rPr lang="en" sz="1100" u="none" strike="noStrike" cap="none" baseline="0">
                          <a:sym typeface="Calibri"/>
                        </a:rPr>
                        <a:t> </a:t>
                      </a:r>
                      <a:r>
                        <a:rPr lang="en" sz="1100" u="none" strike="noStrike" cap="none" baseline="0" err="1">
                          <a:sym typeface="Calibri"/>
                        </a:rPr>
                        <a:t>realizacije</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25" marR="91425" marT="33650" marB="33650"/>
                </a:tc>
                <a:tc>
                  <a:txBody>
                    <a:bodyPr/>
                    <a:lstStyle/>
                    <a:p>
                      <a:pPr marL="0" marR="0" lvl="0" indent="0" algn="l" rtl="0">
                        <a:lnSpc>
                          <a:spcPct val="100000"/>
                        </a:lnSpc>
                        <a:spcBef>
                          <a:spcPts val="0"/>
                        </a:spcBef>
                        <a:spcAft>
                          <a:spcPts val="0"/>
                        </a:spcAft>
                        <a:buFont typeface="Calibri"/>
                        <a:buNone/>
                      </a:pPr>
                      <a:r>
                        <a:rPr lang="hr-HR" sz="1100" u="none" strike="noStrike" cap="none" baseline="0">
                          <a:sym typeface="Calibri"/>
                        </a:rPr>
                        <a:t>Maskiranje učenika u školi u svom razredu, ples pod maskama</a:t>
                      </a:r>
                      <a:r>
                        <a:rPr lang="hr-HR" sz="1100" u="none" strike="noStrike" cap="none" baseline="0"/>
                        <a:t> u skladu s epidemiološkim mjerama i trenutnom epidemiološkom situacijom.</a:t>
                      </a:r>
                      <a:endParaRPr lang="hr-HR" sz="1100" u="none" strike="noStrike" cap="none" baseline="0">
                        <a:sym typeface="Calibri"/>
                      </a:endParaRPr>
                    </a:p>
                  </a:txBody>
                  <a:tcPr marL="91425" marR="91425" marT="33650" marB="33650"/>
                </a:tc>
                <a:extLst>
                  <a:ext uri="{0D108BD9-81ED-4DB2-BD59-A6C34878D82A}">
                    <a16:rowId xmlns:a16="http://schemas.microsoft.com/office/drawing/2014/main" val="10002"/>
                  </a:ext>
                </a:extLst>
              </a:tr>
              <a:tr h="317395">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Nositelj</a:t>
                      </a:r>
                      <a:r>
                        <a:rPr lang="en" sz="1100" u="none" strike="noStrike" cap="none" baseline="0">
                          <a:sym typeface="Calibri"/>
                        </a:rPr>
                        <a:t> </a:t>
                      </a:r>
                      <a:r>
                        <a:rPr lang="en" sz="1100" u="none" strike="noStrike" cap="none" baseline="0" err="1">
                          <a:sym typeface="Calibri"/>
                        </a:rPr>
                        <a:t>aktivnosti</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25" marR="91425" marT="33650" marB="33650"/>
                </a:tc>
                <a:tc>
                  <a:txBody>
                    <a:bodyPr/>
                    <a:lstStyle/>
                    <a:p>
                      <a:pPr marL="0" marR="0" lvl="0" indent="0" algn="l" rtl="0">
                        <a:lnSpc>
                          <a:spcPct val="100000"/>
                        </a:lnSpc>
                        <a:spcBef>
                          <a:spcPts val="0"/>
                        </a:spcBef>
                        <a:spcAft>
                          <a:spcPts val="0"/>
                        </a:spcAft>
                        <a:buFont typeface="Calibri"/>
                        <a:buNone/>
                      </a:pPr>
                      <a:r>
                        <a:rPr lang="en" sz="1100" u="none" strike="noStrike" cap="none" baseline="0" dirty="0">
                          <a:sym typeface="Calibri"/>
                        </a:rPr>
                        <a:t> učenici</a:t>
                      </a:r>
                      <a:r>
                        <a:rPr lang="hr-HR" sz="1100" u="none" strike="noStrike" cap="none" baseline="0" dirty="0">
                          <a:sym typeface="Calibri"/>
                        </a:rPr>
                        <a:t> i učiteljice RN MŠ i PŠ, PN, stručni suradnici</a:t>
                      </a:r>
                      <a:endParaRPr lang="en" sz="1100" b="0" i="0" u="none" strike="noStrike" cap="none" baseline="0" dirty="0">
                        <a:solidFill>
                          <a:srgbClr val="000000"/>
                        </a:solidFill>
                        <a:latin typeface="Calibri"/>
                        <a:ea typeface="Calibri"/>
                        <a:cs typeface="Calibri"/>
                        <a:sym typeface="Calibri"/>
                      </a:endParaRPr>
                    </a:p>
                  </a:txBody>
                  <a:tcPr marL="91425" marR="91425" marT="33650" marB="33650"/>
                </a:tc>
                <a:extLst>
                  <a:ext uri="{0D108BD9-81ED-4DB2-BD59-A6C34878D82A}">
                    <a16:rowId xmlns:a16="http://schemas.microsoft.com/office/drawing/2014/main" val="10003"/>
                  </a:ext>
                </a:extLst>
              </a:tr>
              <a:tr h="318467">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Vremenik</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25" marR="91425" marT="33650" marB="33650"/>
                </a:tc>
                <a:tc>
                  <a:txBody>
                    <a:bodyPr/>
                    <a:lstStyle/>
                    <a:p>
                      <a:pPr marL="0" marR="0" lvl="0" indent="0" algn="l" rtl="0">
                        <a:lnSpc>
                          <a:spcPct val="100000"/>
                        </a:lnSpc>
                        <a:spcBef>
                          <a:spcPts val="0"/>
                        </a:spcBef>
                        <a:spcAft>
                          <a:spcPts val="0"/>
                        </a:spcAft>
                        <a:buClr>
                          <a:srgbClr val="000000"/>
                        </a:buClr>
                        <a:buSzPct val="25000"/>
                        <a:buFont typeface="Calibri"/>
                        <a:buNone/>
                      </a:pPr>
                      <a:r>
                        <a:rPr lang="hr-HR" sz="1100" u="none" strike="noStrike" cap="none" baseline="0" dirty="0">
                          <a:sym typeface="Calibri"/>
                        </a:rPr>
                        <a:t>veljača </a:t>
                      </a:r>
                      <a:r>
                        <a:rPr lang="hr-HR" sz="1100" u="none" strike="noStrike" cap="none" baseline="0" dirty="0"/>
                        <a:t>2022</a:t>
                      </a:r>
                      <a:r>
                        <a:rPr lang="hr-HR" sz="1100" u="none" strike="noStrike" cap="none" baseline="0" dirty="0">
                          <a:sym typeface="Calibri"/>
                        </a:rPr>
                        <a:t>.</a:t>
                      </a:r>
                      <a:endParaRPr lang="en" sz="1100" b="0" i="0" u="none" strike="noStrike" cap="none" baseline="0" dirty="0">
                        <a:solidFill>
                          <a:srgbClr val="000000"/>
                        </a:solidFill>
                        <a:latin typeface="Calibri"/>
                        <a:ea typeface="Calibri"/>
                        <a:cs typeface="Calibri"/>
                        <a:sym typeface="Calibri"/>
                      </a:endParaRPr>
                    </a:p>
                  </a:txBody>
                  <a:tcPr marL="91425" marR="91425" marT="33650" marB="33650"/>
                </a:tc>
                <a:extLst>
                  <a:ext uri="{0D108BD9-81ED-4DB2-BD59-A6C34878D82A}">
                    <a16:rowId xmlns:a16="http://schemas.microsoft.com/office/drawing/2014/main" val="10004"/>
                  </a:ext>
                </a:extLst>
              </a:tr>
              <a:tr h="376099">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Troškovnik</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25" marR="91425" marT="33650" marB="33650"/>
                </a:tc>
                <a:tc>
                  <a:txBody>
                    <a:bodyPr/>
                    <a:lstStyle/>
                    <a:p>
                      <a:pPr marL="0" marR="0" lvl="0" indent="0" algn="l" rtl="0">
                        <a:lnSpc>
                          <a:spcPct val="100000"/>
                        </a:lnSpc>
                        <a:spcBef>
                          <a:spcPts val="0"/>
                        </a:spcBef>
                        <a:spcAft>
                          <a:spcPts val="0"/>
                        </a:spcAft>
                        <a:buClr>
                          <a:srgbClr val="000000"/>
                        </a:buClr>
                        <a:buSzPct val="25000"/>
                        <a:buFont typeface="Calibri"/>
                        <a:buNone/>
                      </a:pPr>
                      <a:r>
                        <a:rPr lang="hr-HR"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25" marR="91425" marT="33650" marB="33650"/>
                </a:tc>
                <a:extLst>
                  <a:ext uri="{0D108BD9-81ED-4DB2-BD59-A6C34878D82A}">
                    <a16:rowId xmlns:a16="http://schemas.microsoft.com/office/drawing/2014/main" val="10005"/>
                  </a:ext>
                </a:extLst>
              </a:tr>
              <a:tr h="841327">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Način</a:t>
                      </a:r>
                      <a:r>
                        <a:rPr lang="en" sz="1100" u="none" strike="noStrike" cap="none" baseline="0">
                          <a:sym typeface="Calibri"/>
                        </a:rPr>
                        <a:t> </a:t>
                      </a:r>
                      <a:r>
                        <a:rPr lang="en" sz="1100" u="none" strike="noStrike" cap="none" baseline="0" err="1">
                          <a:sym typeface="Calibri"/>
                        </a:rPr>
                        <a:t>vrednovanja</a:t>
                      </a:r>
                      <a:r>
                        <a:rPr lang="en" sz="1100" u="none" strike="noStrike" cap="none" baseline="0">
                          <a:sym typeface="Calibri"/>
                        </a:rPr>
                        <a:t> </a:t>
                      </a:r>
                      <a:r>
                        <a:rPr lang="en" sz="1100" u="none" strike="noStrike" cap="none" baseline="0" err="1">
                          <a:sym typeface="Calibri"/>
                        </a:rPr>
                        <a:t>i</a:t>
                      </a:r>
                      <a:r>
                        <a:rPr lang="en" sz="1100" u="none" strike="noStrike" cap="none" baseline="0">
                          <a:sym typeface="Calibri"/>
                        </a:rPr>
                        <a:t> </a:t>
                      </a:r>
                      <a:r>
                        <a:rPr lang="en" sz="1100" u="none" strike="noStrike" cap="none" baseline="0" err="1">
                          <a:sym typeface="Calibri"/>
                        </a:rPr>
                        <a:t>korištenja</a:t>
                      </a:r>
                      <a:r>
                        <a:rPr lang="en" sz="1100" u="none" strike="noStrike" cap="none" baseline="0">
                          <a:sym typeface="Calibri"/>
                        </a:rPr>
                        <a:t> </a:t>
                      </a:r>
                      <a:r>
                        <a:rPr lang="en" sz="1100" u="none" strike="noStrike" cap="none" baseline="0" err="1">
                          <a:sym typeface="Calibri"/>
                        </a:rPr>
                        <a:t>rezultata</a:t>
                      </a:r>
                      <a:r>
                        <a:rPr lang="en" sz="1100" u="none" strike="noStrike" cap="none" baseline="0">
                          <a:sym typeface="Calibri"/>
                        </a:rPr>
                        <a:t> </a:t>
                      </a:r>
                      <a:r>
                        <a:rPr lang="en" sz="1100" u="none" strike="noStrike" cap="none" baseline="0" err="1">
                          <a:sym typeface="Calibri"/>
                        </a:rPr>
                        <a:t>vrednovanja</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25" marR="91425" marT="33650" marB="33650"/>
                </a:tc>
                <a:tc>
                  <a:txBody>
                    <a:bodyPr/>
                    <a:lstStyle/>
                    <a:p>
                      <a:pPr marL="0" marR="0" lvl="0" indent="0" algn="l" rtl="0">
                        <a:lnSpc>
                          <a:spcPct val="100000"/>
                        </a:lnSpc>
                        <a:spcBef>
                          <a:spcPts val="0"/>
                        </a:spcBef>
                        <a:spcAft>
                          <a:spcPts val="0"/>
                        </a:spcAft>
                        <a:buClr>
                          <a:srgbClr val="000000"/>
                        </a:buClr>
                        <a:buSzPct val="25000"/>
                        <a:buFont typeface="Calibri"/>
                        <a:buNone/>
                      </a:pPr>
                      <a:r>
                        <a:rPr lang="hr-HR" sz="1100" u="none" strike="noStrike" cap="none" baseline="0" dirty="0">
                          <a:sym typeface="Calibri"/>
                        </a:rPr>
                        <a:t>Zadovoljstvo učenika. Objava na web stranici škole.</a:t>
                      </a:r>
                    </a:p>
                    <a:p>
                      <a:pPr marL="0" marR="0" lvl="0" indent="0" algn="l" rtl="0">
                        <a:lnSpc>
                          <a:spcPct val="100000"/>
                        </a:lnSpc>
                        <a:spcBef>
                          <a:spcPts val="0"/>
                        </a:spcBef>
                        <a:spcAft>
                          <a:spcPts val="0"/>
                        </a:spcAft>
                        <a:buClr>
                          <a:srgbClr val="000000"/>
                        </a:buClr>
                        <a:buSzPct val="25000"/>
                        <a:buFont typeface="Calibri"/>
                        <a:buNone/>
                      </a:pPr>
                      <a:r>
                        <a:rPr lang="hr-HR" sz="1100" b="0" i="0" u="none" strike="noStrike" cap="none" baseline="0" dirty="0">
                          <a:solidFill>
                            <a:srgbClr val="000000"/>
                          </a:solidFill>
                          <a:latin typeface="Calibri"/>
                          <a:ea typeface="Calibri"/>
                          <a:cs typeface="Calibri"/>
                          <a:sym typeface="Calibri"/>
                        </a:rPr>
                        <a:t>Odabir najbolje maske</a:t>
                      </a:r>
                      <a:endParaRPr lang="en" sz="1100" b="0" i="0" u="none" strike="noStrike" cap="none" baseline="0" dirty="0">
                        <a:solidFill>
                          <a:srgbClr val="000000"/>
                        </a:solidFill>
                        <a:latin typeface="Calibri"/>
                        <a:ea typeface="Calibri"/>
                        <a:cs typeface="Calibri"/>
                        <a:sym typeface="Calibri"/>
                      </a:endParaRPr>
                    </a:p>
                  </a:txBody>
                  <a:tcPr marL="91425" marR="91425" marT="33650" marB="33650"/>
                </a:tc>
                <a:extLst>
                  <a:ext uri="{0D108BD9-81ED-4DB2-BD59-A6C34878D82A}">
                    <a16:rowId xmlns:a16="http://schemas.microsoft.com/office/drawing/2014/main" val="10006"/>
                  </a:ext>
                </a:extLst>
              </a:tr>
            </a:tbl>
          </a:graphicData>
        </a:graphic>
      </p:graphicFrame>
      <p:pic>
        <p:nvPicPr>
          <p:cNvPr id="1178" name="Shape 1178"/>
          <p:cNvPicPr preferRelativeResize="0"/>
          <p:nvPr/>
        </p:nvPicPr>
        <p:blipFill rotWithShape="1">
          <a:blip r:embed="rId3">
            <a:alphaModFix/>
          </a:blip>
          <a:srcRect/>
          <a:stretch/>
        </p:blipFill>
        <p:spPr>
          <a:xfrm>
            <a:off x="6646127" y="169591"/>
            <a:ext cx="1791628" cy="1375317"/>
          </a:xfrm>
          <a:prstGeom prst="rect">
            <a:avLst/>
          </a:prstGeom>
          <a:noFill/>
          <a:ln>
            <a:noFill/>
          </a:ln>
        </p:spPr>
      </p:pic>
      <p:sp>
        <p:nvSpPr>
          <p:cNvPr id="2" name="Title 1"/>
          <p:cNvSpPr>
            <a:spLocks noGrp="1"/>
          </p:cNvSpPr>
          <p:nvPr>
            <p:ph type="title"/>
          </p:nvPr>
        </p:nvSpPr>
        <p:spPr>
          <a:xfrm>
            <a:off x="1066148" y="0"/>
            <a:ext cx="6970164" cy="857250"/>
          </a:xfrm>
        </p:spPr>
        <p:txBody>
          <a:bodyPr>
            <a:normAutofit fontScale="90000"/>
            <a:scene3d>
              <a:camera prst="orthographicFront"/>
              <a:lightRig rig="soft" dir="t">
                <a:rot lat="0" lon="0" rev="15600000"/>
              </a:lightRig>
            </a:scene3d>
            <a:sp3d extrusionH="57150" prstMaterial="softEdge">
              <a:bevelT w="25400" h="38100"/>
            </a:sp3d>
          </a:bodyPr>
          <a:lstStyle/>
          <a:p>
            <a:r>
              <a:rPr lang="hr-HR" dirty="0">
                <a:effectLst>
                  <a:outerShdw blurRad="38100" dist="38100" dir="2700000" algn="tl">
                    <a:srgbClr val="000000">
                      <a:alpha val="43137"/>
                    </a:srgbClr>
                  </a:outerShdw>
                </a:effectLst>
                <a:latin typeface="+mn-lt"/>
              </a:rPr>
              <a:t>Ples pod maskama - Poklade</a:t>
            </a:r>
            <a:br>
              <a:rPr lang="hr-HR" dirty="0">
                <a:effectLst>
                  <a:outerShdw blurRad="38100" dist="38100" dir="2700000" algn="tl">
                    <a:srgbClr val="000000">
                      <a:alpha val="43137"/>
                    </a:srgbClr>
                  </a:outerShdw>
                </a:effectLst>
                <a:latin typeface="+mn-lt"/>
              </a:rPr>
            </a:br>
            <a:endParaRPr lang="hr-HR" dirty="0">
              <a:solidFill>
                <a:srgbClr val="FFC000"/>
              </a:solidFill>
              <a:effectLst>
                <a:outerShdw blurRad="38100" dist="38100" dir="2700000" algn="tl">
                  <a:srgbClr val="000000">
                    <a:alpha val="43137"/>
                  </a:srgbClr>
                </a:outerShdw>
              </a:effectLst>
              <a:latin typeface="+mn-lt"/>
              <a:cs typeface="Calibri Light"/>
            </a:endParaRPr>
          </a:p>
        </p:txBody>
      </p:sp>
    </p:spTree>
    <p:extLst>
      <p:ext uri="{BB962C8B-B14F-4D97-AF65-F5344CB8AC3E}">
        <p14:creationId xmlns:p14="http://schemas.microsoft.com/office/powerpoint/2010/main" val="3994063182"/>
      </p:ext>
    </p:extLst>
  </p:cSld>
  <p:clrMapOvr>
    <a:masterClrMapping/>
  </p:clrMapOvr>
  <p:transition spd="slow">
    <p:wipe/>
  </p:transition>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Shape 1224"/>
        <p:cNvGrpSpPr/>
        <p:nvPr/>
      </p:nvGrpSpPr>
      <p:grpSpPr>
        <a:xfrm>
          <a:off x="0" y="0"/>
          <a:ext cx="0" cy="0"/>
          <a:chOff x="0" y="0"/>
          <a:chExt cx="0" cy="0"/>
        </a:xfrm>
      </p:grpSpPr>
      <p:graphicFrame>
        <p:nvGraphicFramePr>
          <p:cNvPr id="1226" name="Shape 1226"/>
          <p:cNvGraphicFramePr/>
          <p:nvPr>
            <p:extLst/>
          </p:nvPr>
        </p:nvGraphicFramePr>
        <p:xfrm>
          <a:off x="438615" y="897177"/>
          <a:ext cx="8415454" cy="4212407"/>
        </p:xfrm>
        <a:graphic>
          <a:graphicData uri="http://schemas.openxmlformats.org/drawingml/2006/table">
            <a:tbl>
              <a:tblPr>
                <a:tableStyleId>{0E3FDE45-AF77-4B5C-9715-49D594BDF05E}</a:tableStyleId>
              </a:tblPr>
              <a:tblGrid>
                <a:gridCol w="1961215">
                  <a:extLst>
                    <a:ext uri="{9D8B030D-6E8A-4147-A177-3AD203B41FA5}">
                      <a16:colId xmlns:a16="http://schemas.microsoft.com/office/drawing/2014/main" val="20000"/>
                    </a:ext>
                  </a:extLst>
                </a:gridCol>
                <a:gridCol w="6454239">
                  <a:extLst>
                    <a:ext uri="{9D8B030D-6E8A-4147-A177-3AD203B41FA5}">
                      <a16:colId xmlns:a16="http://schemas.microsoft.com/office/drawing/2014/main" val="20001"/>
                    </a:ext>
                  </a:extLst>
                </a:gridCol>
              </a:tblGrid>
              <a:tr h="1079341">
                <a:tc>
                  <a:txBody>
                    <a:bodyPr/>
                    <a:lstStyle/>
                    <a:p>
                      <a:pPr marL="0" marR="0" lvl="0" indent="0" algn="l" rtl="0">
                        <a:lnSpc>
                          <a:spcPct val="100000"/>
                        </a:lnSpc>
                        <a:spcBef>
                          <a:spcPts val="0"/>
                        </a:spcBef>
                        <a:spcAft>
                          <a:spcPts val="0"/>
                        </a:spcAft>
                        <a:buClr>
                          <a:srgbClr val="000000"/>
                        </a:buClr>
                        <a:buSzPct val="25000"/>
                        <a:buFont typeface="Calibri"/>
                        <a:buNone/>
                      </a:pPr>
                      <a:r>
                        <a:rPr lang="hr-HR" sz="1100" u="none" strike="noStrike" cap="none" baseline="0" dirty="0">
                          <a:sym typeface="Calibri"/>
                        </a:rPr>
                        <a:t>Ishodi</a:t>
                      </a:r>
                      <a:r>
                        <a:rPr lang="en" sz="1100" u="none" strike="noStrike" cap="none" baseline="0" dirty="0">
                          <a:sym typeface="Calibri"/>
                        </a:rPr>
                        <a:t>:</a:t>
                      </a:r>
                      <a:endParaRPr lang="en" sz="1100" b="0" i="0" u="none" strike="noStrike" cap="none" baseline="0" dirty="0">
                        <a:solidFill>
                          <a:srgbClr val="000000"/>
                        </a:solidFill>
                        <a:latin typeface="Calibri"/>
                        <a:ea typeface="Calibri"/>
                        <a:cs typeface="Calibri"/>
                        <a:sym typeface="Calibri"/>
                      </a:endParaRPr>
                    </a:p>
                  </a:txBody>
                  <a:tcPr marL="91450" marR="91450" marT="34100" marB="34100"/>
                </a:tc>
                <a:tc>
                  <a:txBody>
                    <a:bodyPr/>
                    <a:lstStyle/>
                    <a:p>
                      <a:pPr lvl="1"/>
                      <a:r>
                        <a:rPr lang="hr-HR" sz="1050" kern="1200" dirty="0">
                          <a:solidFill>
                            <a:schemeClr val="tx1"/>
                          </a:solidFill>
                          <a:latin typeface="+mn-lt"/>
                          <a:ea typeface="+mn-ea"/>
                          <a:cs typeface="+mn-cs"/>
                        </a:rPr>
                        <a:t>- i</a:t>
                      </a:r>
                      <a:r>
                        <a:rPr lang="en-US" sz="1050" kern="1200" dirty="0" err="1">
                          <a:solidFill>
                            <a:schemeClr val="tx1"/>
                          </a:solidFill>
                          <a:latin typeface="+mn-lt"/>
                          <a:ea typeface="+mn-ea"/>
                          <a:cs typeface="+mn-cs"/>
                        </a:rPr>
                        <a:t>straž</a:t>
                      </a:r>
                      <a:r>
                        <a:rPr lang="hr-HR" sz="1050" kern="1200" dirty="0">
                          <a:solidFill>
                            <a:schemeClr val="tx1"/>
                          </a:solidFill>
                          <a:latin typeface="+mn-lt"/>
                          <a:ea typeface="+mn-ea"/>
                          <a:cs typeface="+mn-cs"/>
                        </a:rPr>
                        <a:t>uju</a:t>
                      </a:r>
                      <a:r>
                        <a:rPr lang="en-US" sz="1050" kern="1200" dirty="0">
                          <a:solidFill>
                            <a:schemeClr val="tx1"/>
                          </a:solidFill>
                          <a:latin typeface="+mn-lt"/>
                          <a:ea typeface="+mn-ea"/>
                          <a:cs typeface="+mn-cs"/>
                        </a:rPr>
                        <a:t> </a:t>
                      </a:r>
                      <a:r>
                        <a:rPr lang="hr-HR" sz="1050" kern="1200" dirty="0">
                          <a:solidFill>
                            <a:schemeClr val="tx1"/>
                          </a:solidFill>
                          <a:latin typeface="+mn-lt"/>
                          <a:ea typeface="+mn-ea"/>
                          <a:cs typeface="+mn-cs"/>
                        </a:rPr>
                        <a:t>i</a:t>
                      </a:r>
                      <a:r>
                        <a:rPr lang="en-US" sz="1050" kern="1200" dirty="0">
                          <a:solidFill>
                            <a:schemeClr val="tx1"/>
                          </a:solidFill>
                          <a:latin typeface="+mn-lt"/>
                          <a:ea typeface="+mn-ea"/>
                          <a:cs typeface="+mn-cs"/>
                        </a:rPr>
                        <a:t> </a:t>
                      </a:r>
                      <a:r>
                        <a:rPr lang="en-US" sz="1050" kern="1200" dirty="0" err="1">
                          <a:solidFill>
                            <a:schemeClr val="tx1"/>
                          </a:solidFill>
                          <a:latin typeface="+mn-lt"/>
                          <a:ea typeface="+mn-ea"/>
                          <a:cs typeface="+mn-cs"/>
                        </a:rPr>
                        <a:t>pra</a:t>
                      </a:r>
                      <a:r>
                        <a:rPr lang="hr-HR" sz="1050" kern="1200" dirty="0">
                          <a:solidFill>
                            <a:schemeClr val="tx1"/>
                          </a:solidFill>
                          <a:latin typeface="+mn-lt"/>
                          <a:ea typeface="+mn-ea"/>
                          <a:cs typeface="+mn-cs"/>
                        </a:rPr>
                        <a:t>te </a:t>
                      </a:r>
                      <a:r>
                        <a:rPr lang="en-US" sz="1050" kern="1200" dirty="0" err="1">
                          <a:solidFill>
                            <a:schemeClr val="tx1"/>
                          </a:solidFill>
                          <a:latin typeface="+mn-lt"/>
                          <a:ea typeface="+mn-ea"/>
                          <a:cs typeface="+mn-cs"/>
                        </a:rPr>
                        <a:t>podat</a:t>
                      </a:r>
                      <a:r>
                        <a:rPr lang="hr-HR" sz="1050" kern="1200" dirty="0" err="1">
                          <a:solidFill>
                            <a:schemeClr val="tx1"/>
                          </a:solidFill>
                          <a:latin typeface="+mn-lt"/>
                          <a:ea typeface="+mn-ea"/>
                          <a:cs typeface="+mn-cs"/>
                        </a:rPr>
                        <a:t>ke</a:t>
                      </a:r>
                      <a:r>
                        <a:rPr lang="hr-HR" sz="1050" kern="1200" dirty="0">
                          <a:solidFill>
                            <a:schemeClr val="tx1"/>
                          </a:solidFill>
                          <a:latin typeface="+mn-lt"/>
                          <a:ea typeface="+mn-ea"/>
                          <a:cs typeface="+mn-cs"/>
                        </a:rPr>
                        <a:t> </a:t>
                      </a:r>
                      <a:r>
                        <a:rPr lang="en-US" sz="1050" kern="1200" dirty="0" err="1">
                          <a:solidFill>
                            <a:schemeClr val="tx1"/>
                          </a:solidFill>
                          <a:latin typeface="+mn-lt"/>
                          <a:ea typeface="+mn-ea"/>
                          <a:cs typeface="+mn-cs"/>
                        </a:rPr>
                        <a:t>sa</a:t>
                      </a:r>
                      <a:r>
                        <a:rPr lang="en-US" sz="1050" kern="1200" dirty="0">
                          <a:solidFill>
                            <a:schemeClr val="tx1"/>
                          </a:solidFill>
                          <a:latin typeface="+mn-lt"/>
                          <a:ea typeface="+mn-ea"/>
                          <a:cs typeface="+mn-cs"/>
                        </a:rPr>
                        <a:t> DHMZ-a</a:t>
                      </a:r>
                      <a:endParaRPr lang="hr-HR" sz="1050" kern="1200" dirty="0">
                        <a:solidFill>
                          <a:schemeClr val="tx1"/>
                        </a:solidFill>
                        <a:latin typeface="+mn-lt"/>
                        <a:ea typeface="+mn-ea"/>
                        <a:cs typeface="+mn-cs"/>
                      </a:endParaRPr>
                    </a:p>
                    <a:p>
                      <a:pPr lvl="1"/>
                      <a:r>
                        <a:rPr lang="hr-HR" sz="1050" kern="1200" dirty="0">
                          <a:solidFill>
                            <a:schemeClr val="tx1"/>
                          </a:solidFill>
                          <a:latin typeface="+mn-lt"/>
                          <a:ea typeface="+mn-ea"/>
                          <a:cs typeface="+mn-cs"/>
                        </a:rPr>
                        <a:t>- u</a:t>
                      </a:r>
                      <a:r>
                        <a:rPr lang="en-US" sz="1050" kern="1200" dirty="0" err="1">
                          <a:solidFill>
                            <a:schemeClr val="tx1"/>
                          </a:solidFill>
                          <a:latin typeface="+mn-lt"/>
                          <a:ea typeface="+mn-ea"/>
                          <a:cs typeface="+mn-cs"/>
                        </a:rPr>
                        <a:t>pozna</a:t>
                      </a:r>
                      <a:r>
                        <a:rPr lang="hr-HR" sz="1050" kern="1200" dirty="0">
                          <a:solidFill>
                            <a:schemeClr val="tx1"/>
                          </a:solidFill>
                          <a:latin typeface="+mn-lt"/>
                          <a:ea typeface="+mn-ea"/>
                          <a:cs typeface="+mn-cs"/>
                        </a:rPr>
                        <a:t>ju se </a:t>
                      </a:r>
                      <a:r>
                        <a:rPr lang="en-US" sz="1050" kern="1200" dirty="0" err="1">
                          <a:solidFill>
                            <a:schemeClr val="tx1"/>
                          </a:solidFill>
                          <a:latin typeface="+mn-lt"/>
                          <a:ea typeface="+mn-ea"/>
                          <a:cs typeface="+mn-cs"/>
                        </a:rPr>
                        <a:t>sa</a:t>
                      </a:r>
                      <a:r>
                        <a:rPr lang="hr-HR" sz="1050" kern="1200" dirty="0">
                          <a:solidFill>
                            <a:schemeClr val="tx1"/>
                          </a:solidFill>
                          <a:latin typeface="+mn-lt"/>
                          <a:ea typeface="+mn-ea"/>
                          <a:cs typeface="+mn-cs"/>
                        </a:rPr>
                        <a:t> </a:t>
                      </a:r>
                      <a:r>
                        <a:rPr lang="en-US" sz="1050" kern="1200" dirty="0" err="1">
                          <a:solidFill>
                            <a:schemeClr val="tx1"/>
                          </a:solidFill>
                          <a:latin typeface="+mn-lt"/>
                          <a:ea typeface="+mn-ea"/>
                          <a:cs typeface="+mn-cs"/>
                        </a:rPr>
                        <a:t>meteorloškom</a:t>
                      </a:r>
                      <a:r>
                        <a:rPr lang="hr-HR" sz="1050" kern="1200" dirty="0">
                          <a:solidFill>
                            <a:schemeClr val="tx1"/>
                          </a:solidFill>
                          <a:latin typeface="+mn-lt"/>
                          <a:ea typeface="+mn-ea"/>
                          <a:cs typeface="+mn-cs"/>
                        </a:rPr>
                        <a:t> </a:t>
                      </a:r>
                      <a:r>
                        <a:rPr lang="en-US" sz="1050" kern="1200" dirty="0" err="1">
                          <a:solidFill>
                            <a:schemeClr val="tx1"/>
                          </a:solidFill>
                          <a:latin typeface="+mn-lt"/>
                          <a:ea typeface="+mn-ea"/>
                          <a:cs typeface="+mn-cs"/>
                        </a:rPr>
                        <a:t>terminologijom</a:t>
                      </a:r>
                      <a:r>
                        <a:rPr lang="hr-HR" sz="1050" kern="1200" baseline="0" dirty="0">
                          <a:solidFill>
                            <a:schemeClr val="tx1"/>
                          </a:solidFill>
                          <a:latin typeface="+mn-lt"/>
                          <a:ea typeface="+mn-ea"/>
                          <a:cs typeface="+mn-cs"/>
                        </a:rPr>
                        <a:t> i </a:t>
                      </a:r>
                      <a:r>
                        <a:rPr lang="en-US" sz="1050" kern="1200" dirty="0" err="1">
                          <a:solidFill>
                            <a:schemeClr val="tx1"/>
                          </a:solidFill>
                          <a:latin typeface="+mn-lt"/>
                          <a:ea typeface="+mn-ea"/>
                          <a:cs typeface="+mn-cs"/>
                        </a:rPr>
                        <a:t>način</a:t>
                      </a:r>
                      <a:r>
                        <a:rPr lang="hr-HR" sz="1050" kern="1200" dirty="0">
                          <a:solidFill>
                            <a:schemeClr val="tx1"/>
                          </a:solidFill>
                          <a:latin typeface="+mn-lt"/>
                          <a:ea typeface="+mn-ea"/>
                          <a:cs typeface="+mn-cs"/>
                        </a:rPr>
                        <a:t>ima</a:t>
                      </a:r>
                      <a:r>
                        <a:rPr lang="hr-HR" sz="1050" kern="1200" baseline="0" dirty="0">
                          <a:solidFill>
                            <a:schemeClr val="tx1"/>
                          </a:solidFill>
                          <a:latin typeface="+mn-lt"/>
                          <a:ea typeface="+mn-ea"/>
                          <a:cs typeface="+mn-cs"/>
                        </a:rPr>
                        <a:t> </a:t>
                      </a:r>
                      <a:r>
                        <a:rPr lang="en-US" sz="1050" kern="1200" dirty="0" err="1">
                          <a:solidFill>
                            <a:schemeClr val="tx1"/>
                          </a:solidFill>
                          <a:latin typeface="+mn-lt"/>
                          <a:ea typeface="+mn-ea"/>
                          <a:cs typeface="+mn-cs"/>
                        </a:rPr>
                        <a:t>nastanka</a:t>
                      </a:r>
                      <a:r>
                        <a:rPr lang="hr-HR" sz="1050" kern="1200" dirty="0">
                          <a:solidFill>
                            <a:schemeClr val="tx1"/>
                          </a:solidFill>
                          <a:latin typeface="+mn-lt"/>
                          <a:ea typeface="+mn-ea"/>
                          <a:cs typeface="+mn-cs"/>
                        </a:rPr>
                        <a:t> </a:t>
                      </a:r>
                      <a:r>
                        <a:rPr lang="en-US" sz="1050" kern="1200" dirty="0" err="1">
                          <a:solidFill>
                            <a:schemeClr val="tx1"/>
                          </a:solidFill>
                          <a:latin typeface="+mn-lt"/>
                          <a:ea typeface="+mn-ea"/>
                          <a:cs typeface="+mn-cs"/>
                        </a:rPr>
                        <a:t>pojedinih</a:t>
                      </a:r>
                      <a:r>
                        <a:rPr lang="hr-HR" sz="1050" kern="1200" dirty="0">
                          <a:solidFill>
                            <a:schemeClr val="tx1"/>
                          </a:solidFill>
                          <a:latin typeface="+mn-lt"/>
                          <a:ea typeface="+mn-ea"/>
                          <a:cs typeface="+mn-cs"/>
                        </a:rPr>
                        <a:t> </a:t>
                      </a:r>
                      <a:r>
                        <a:rPr lang="en-US" sz="1050" kern="1200" dirty="0" err="1">
                          <a:solidFill>
                            <a:schemeClr val="tx1"/>
                          </a:solidFill>
                          <a:latin typeface="+mn-lt"/>
                          <a:ea typeface="+mn-ea"/>
                          <a:cs typeface="+mn-cs"/>
                        </a:rPr>
                        <a:t>vremenskih</a:t>
                      </a:r>
                      <a:r>
                        <a:rPr lang="hr-HR" sz="1050" kern="1200" dirty="0">
                          <a:solidFill>
                            <a:schemeClr val="tx1"/>
                          </a:solidFill>
                          <a:latin typeface="+mn-lt"/>
                          <a:ea typeface="+mn-ea"/>
                          <a:cs typeface="+mn-cs"/>
                        </a:rPr>
                        <a:t> </a:t>
                      </a:r>
                      <a:r>
                        <a:rPr lang="en-US" sz="1050" kern="1200" dirty="0" err="1">
                          <a:solidFill>
                            <a:schemeClr val="tx1"/>
                          </a:solidFill>
                          <a:latin typeface="+mn-lt"/>
                          <a:ea typeface="+mn-ea"/>
                          <a:cs typeface="+mn-cs"/>
                        </a:rPr>
                        <a:t>pojava</a:t>
                      </a:r>
                      <a:endParaRPr lang="hr-HR" sz="1050" kern="1200" dirty="0">
                        <a:solidFill>
                          <a:schemeClr val="tx1"/>
                        </a:solidFill>
                        <a:latin typeface="+mn-lt"/>
                        <a:ea typeface="+mn-ea"/>
                        <a:cs typeface="+mn-cs"/>
                      </a:endParaRPr>
                    </a:p>
                  </a:txBody>
                  <a:tcPr marL="91450" marR="91450" marT="31225" marB="31225"/>
                </a:tc>
                <a:extLst>
                  <a:ext uri="{0D108BD9-81ED-4DB2-BD59-A6C34878D82A}">
                    <a16:rowId xmlns:a16="http://schemas.microsoft.com/office/drawing/2014/main" val="10000"/>
                  </a:ext>
                </a:extLst>
              </a:tr>
              <a:tr h="465936">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Namjena</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50" marR="91450" marT="34100" marB="34100"/>
                </a:tc>
                <a:tc>
                  <a:txBody>
                    <a:bodyPr/>
                    <a:lstStyle/>
                    <a:p>
                      <a:pPr lvl="0"/>
                      <a:r>
                        <a:rPr lang="hr-HR" sz="1050" kern="1200" dirty="0">
                          <a:solidFill>
                            <a:schemeClr val="tx1"/>
                          </a:solidFill>
                          <a:latin typeface="+mn-lt"/>
                          <a:ea typeface="+mn-ea"/>
                          <a:cs typeface="+mn-cs"/>
                        </a:rPr>
                        <a:t>- r</a:t>
                      </a:r>
                      <a:r>
                        <a:rPr lang="de-DE" sz="1050" kern="1200" dirty="0" err="1">
                          <a:solidFill>
                            <a:schemeClr val="tx1"/>
                          </a:solidFill>
                          <a:latin typeface="+mn-lt"/>
                          <a:ea typeface="+mn-ea"/>
                          <a:cs typeface="+mn-cs"/>
                        </a:rPr>
                        <a:t>azvijanje</a:t>
                      </a:r>
                      <a:r>
                        <a:rPr lang="de-DE" sz="1050" kern="1200" dirty="0">
                          <a:solidFill>
                            <a:schemeClr val="tx1"/>
                          </a:solidFill>
                          <a:latin typeface="+mn-lt"/>
                          <a:ea typeface="+mn-ea"/>
                          <a:cs typeface="+mn-cs"/>
                        </a:rPr>
                        <a:t> </a:t>
                      </a:r>
                      <a:r>
                        <a:rPr lang="de-DE" sz="1050" kern="1200" dirty="0" err="1">
                          <a:solidFill>
                            <a:schemeClr val="tx1"/>
                          </a:solidFill>
                          <a:latin typeface="+mn-lt"/>
                          <a:ea typeface="+mn-ea"/>
                          <a:cs typeface="+mn-cs"/>
                        </a:rPr>
                        <a:t>istraživačkog</a:t>
                      </a:r>
                      <a:r>
                        <a:rPr lang="de-DE" sz="1050" kern="1200" dirty="0">
                          <a:solidFill>
                            <a:schemeClr val="tx1"/>
                          </a:solidFill>
                          <a:latin typeface="+mn-lt"/>
                          <a:ea typeface="+mn-ea"/>
                          <a:cs typeface="+mn-cs"/>
                        </a:rPr>
                        <a:t> </a:t>
                      </a:r>
                      <a:r>
                        <a:rPr lang="de-DE" sz="1050" kern="1200" dirty="0" err="1">
                          <a:solidFill>
                            <a:schemeClr val="tx1"/>
                          </a:solidFill>
                          <a:latin typeface="+mn-lt"/>
                          <a:ea typeface="+mn-ea"/>
                          <a:cs typeface="+mn-cs"/>
                        </a:rPr>
                        <a:t>duha</a:t>
                      </a:r>
                      <a:endParaRPr lang="hr-HR" sz="1050" kern="1200" dirty="0">
                        <a:solidFill>
                          <a:schemeClr val="tx1"/>
                        </a:solidFill>
                        <a:latin typeface="+mn-lt"/>
                        <a:ea typeface="+mn-ea"/>
                        <a:cs typeface="+mn-cs"/>
                      </a:endParaRPr>
                    </a:p>
                    <a:p>
                      <a:pPr lvl="0"/>
                      <a:r>
                        <a:rPr lang="hr-HR" sz="1050" kern="1200" dirty="0">
                          <a:solidFill>
                            <a:schemeClr val="tx1"/>
                          </a:solidFill>
                          <a:latin typeface="+mn-lt"/>
                          <a:ea typeface="+mn-ea"/>
                          <a:cs typeface="+mn-cs"/>
                        </a:rPr>
                        <a:t>-</a:t>
                      </a:r>
                      <a:r>
                        <a:rPr lang="hr-HR" sz="1050" kern="1200" baseline="0" dirty="0">
                          <a:solidFill>
                            <a:schemeClr val="tx1"/>
                          </a:solidFill>
                          <a:latin typeface="+mn-lt"/>
                          <a:ea typeface="+mn-ea"/>
                          <a:cs typeface="+mn-cs"/>
                        </a:rPr>
                        <a:t> p</a:t>
                      </a:r>
                      <a:r>
                        <a:rPr lang="de-DE" sz="1050" kern="1200" dirty="0" err="1">
                          <a:solidFill>
                            <a:schemeClr val="tx1"/>
                          </a:solidFill>
                          <a:latin typeface="+mn-lt"/>
                          <a:ea typeface="+mn-ea"/>
                          <a:cs typeface="+mn-cs"/>
                        </a:rPr>
                        <a:t>rimjena</a:t>
                      </a:r>
                      <a:r>
                        <a:rPr lang="de-DE" sz="1050" kern="1200" dirty="0">
                          <a:solidFill>
                            <a:schemeClr val="tx1"/>
                          </a:solidFill>
                          <a:latin typeface="+mn-lt"/>
                          <a:ea typeface="+mn-ea"/>
                          <a:cs typeface="+mn-cs"/>
                        </a:rPr>
                        <a:t> </a:t>
                      </a:r>
                      <a:r>
                        <a:rPr lang="de-DE" sz="1050" kern="1200" dirty="0" err="1">
                          <a:solidFill>
                            <a:schemeClr val="tx1"/>
                          </a:solidFill>
                          <a:latin typeface="+mn-lt"/>
                          <a:ea typeface="+mn-ea"/>
                          <a:cs typeface="+mn-cs"/>
                        </a:rPr>
                        <a:t>stečenih</a:t>
                      </a:r>
                      <a:r>
                        <a:rPr lang="de-DE" sz="1050" kern="1200" dirty="0">
                          <a:solidFill>
                            <a:schemeClr val="tx1"/>
                          </a:solidFill>
                          <a:latin typeface="+mn-lt"/>
                          <a:ea typeface="+mn-ea"/>
                          <a:cs typeface="+mn-cs"/>
                        </a:rPr>
                        <a:t> </a:t>
                      </a:r>
                      <a:r>
                        <a:rPr lang="de-DE" sz="1050" kern="1200" dirty="0" err="1">
                          <a:solidFill>
                            <a:schemeClr val="tx1"/>
                          </a:solidFill>
                          <a:latin typeface="+mn-lt"/>
                          <a:ea typeface="+mn-ea"/>
                          <a:cs typeface="+mn-cs"/>
                        </a:rPr>
                        <a:t>znanja</a:t>
                      </a:r>
                      <a:r>
                        <a:rPr lang="de-DE" sz="1050" kern="1200" dirty="0">
                          <a:solidFill>
                            <a:schemeClr val="tx1"/>
                          </a:solidFill>
                          <a:latin typeface="+mn-lt"/>
                          <a:ea typeface="+mn-ea"/>
                          <a:cs typeface="+mn-cs"/>
                        </a:rPr>
                        <a:t> u </a:t>
                      </a:r>
                      <a:r>
                        <a:rPr lang="de-DE" sz="1050" kern="1200" dirty="0" err="1">
                          <a:solidFill>
                            <a:schemeClr val="tx1"/>
                          </a:solidFill>
                          <a:latin typeface="+mn-lt"/>
                          <a:ea typeface="+mn-ea"/>
                          <a:cs typeface="+mn-cs"/>
                        </a:rPr>
                        <a:t>svakodnevnom</a:t>
                      </a:r>
                      <a:r>
                        <a:rPr lang="de-DE" sz="1050" kern="1200" dirty="0">
                          <a:solidFill>
                            <a:schemeClr val="tx1"/>
                          </a:solidFill>
                          <a:latin typeface="+mn-lt"/>
                          <a:ea typeface="+mn-ea"/>
                          <a:cs typeface="+mn-cs"/>
                        </a:rPr>
                        <a:t> </a:t>
                      </a:r>
                      <a:r>
                        <a:rPr lang="de-DE" sz="1050" kern="1200" dirty="0" err="1">
                          <a:solidFill>
                            <a:schemeClr val="tx1"/>
                          </a:solidFill>
                          <a:latin typeface="+mn-lt"/>
                          <a:ea typeface="+mn-ea"/>
                          <a:cs typeface="+mn-cs"/>
                        </a:rPr>
                        <a:t>životu</a:t>
                      </a:r>
                      <a:endParaRPr lang="hr-HR" sz="1050" kern="1200" dirty="0">
                        <a:solidFill>
                          <a:schemeClr val="tx1"/>
                        </a:solidFill>
                        <a:latin typeface="+mn-lt"/>
                        <a:ea typeface="+mn-ea"/>
                        <a:cs typeface="+mn-cs"/>
                      </a:endParaRPr>
                    </a:p>
                    <a:p>
                      <a:pPr marL="0" marR="0" lvl="0" indent="0" algn="l" rtl="0">
                        <a:lnSpc>
                          <a:spcPct val="100000"/>
                        </a:lnSpc>
                        <a:spcBef>
                          <a:spcPts val="0"/>
                        </a:spcBef>
                        <a:spcAft>
                          <a:spcPts val="0"/>
                        </a:spcAft>
                        <a:buClr>
                          <a:srgbClr val="000000"/>
                        </a:buClr>
                        <a:buSzPct val="25000"/>
                        <a:buFont typeface="Calibri"/>
                        <a:buNone/>
                      </a:pPr>
                      <a:endParaRPr lang="en" sz="700" dirty="0">
                        <a:latin typeface="Calibri"/>
                        <a:ea typeface="Calibri"/>
                        <a:cs typeface="Calibri"/>
                        <a:sym typeface="Calibri"/>
                      </a:endParaRPr>
                    </a:p>
                  </a:txBody>
                  <a:tcPr marL="91450" marR="91450" marT="31225" marB="31225"/>
                </a:tc>
                <a:extLst>
                  <a:ext uri="{0D108BD9-81ED-4DB2-BD59-A6C34878D82A}">
                    <a16:rowId xmlns:a16="http://schemas.microsoft.com/office/drawing/2014/main" val="10001"/>
                  </a:ext>
                </a:extLst>
              </a:tr>
              <a:tr h="808246">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Način</a:t>
                      </a:r>
                      <a:r>
                        <a:rPr lang="en" sz="1100" u="none" strike="noStrike" cap="none" baseline="0">
                          <a:sym typeface="Calibri"/>
                        </a:rPr>
                        <a:t> </a:t>
                      </a:r>
                      <a:r>
                        <a:rPr lang="en" sz="1100" u="none" strike="noStrike" cap="none" baseline="0" err="1">
                          <a:sym typeface="Calibri"/>
                        </a:rPr>
                        <a:t>realizacije</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50" marR="91450" marT="34100" marB="34100"/>
                </a:tc>
                <a:tc>
                  <a:txBody>
                    <a:bodyPr/>
                    <a:lstStyle/>
                    <a:p>
                      <a:pPr marL="0" marR="0" lvl="0" indent="0" algn="l" rtl="0">
                        <a:lnSpc>
                          <a:spcPct val="100000"/>
                        </a:lnSpc>
                        <a:spcBef>
                          <a:spcPts val="0"/>
                        </a:spcBef>
                        <a:spcAft>
                          <a:spcPts val="0"/>
                        </a:spcAft>
                        <a:buClr>
                          <a:srgbClr val="000000"/>
                        </a:buClr>
                        <a:buSzPct val="25000"/>
                        <a:buFont typeface="Calibri"/>
                        <a:buNone/>
                      </a:pPr>
                      <a:r>
                        <a:rPr lang="hr-HR" sz="1100" kern="1200" dirty="0">
                          <a:solidFill>
                            <a:schemeClr val="tx1"/>
                          </a:solidFill>
                          <a:latin typeface="+mn-lt"/>
                          <a:ea typeface="+mn-ea"/>
                          <a:cs typeface="+mn-cs"/>
                        </a:rPr>
                        <a:t>- </a:t>
                      </a:r>
                      <a:r>
                        <a:rPr lang="de-DE" sz="1100" kern="1200" dirty="0" err="1">
                          <a:solidFill>
                            <a:schemeClr val="tx1"/>
                          </a:solidFill>
                          <a:latin typeface="+mn-lt"/>
                          <a:ea typeface="+mn-ea"/>
                          <a:cs typeface="+mn-cs"/>
                        </a:rPr>
                        <a:t>praćenje</a:t>
                      </a:r>
                      <a:r>
                        <a:rPr lang="de-DE" sz="1100" kern="1200" dirty="0">
                          <a:solidFill>
                            <a:schemeClr val="tx1"/>
                          </a:solidFill>
                          <a:latin typeface="+mn-lt"/>
                          <a:ea typeface="+mn-ea"/>
                          <a:cs typeface="+mn-cs"/>
                        </a:rPr>
                        <a:t> </a:t>
                      </a:r>
                      <a:r>
                        <a:rPr lang="de-DE" sz="1100" kern="1200" dirty="0" err="1">
                          <a:solidFill>
                            <a:schemeClr val="tx1"/>
                          </a:solidFill>
                          <a:latin typeface="+mn-lt"/>
                          <a:ea typeface="+mn-ea"/>
                          <a:cs typeface="+mn-cs"/>
                        </a:rPr>
                        <a:t>vremenske</a:t>
                      </a:r>
                      <a:r>
                        <a:rPr lang="de-DE" sz="1100" kern="1200" dirty="0">
                          <a:solidFill>
                            <a:schemeClr val="tx1"/>
                          </a:solidFill>
                          <a:latin typeface="+mn-lt"/>
                          <a:ea typeface="+mn-ea"/>
                          <a:cs typeface="+mn-cs"/>
                        </a:rPr>
                        <a:t> </a:t>
                      </a:r>
                      <a:r>
                        <a:rPr lang="de-DE" sz="1100" kern="1200" dirty="0" err="1">
                          <a:solidFill>
                            <a:schemeClr val="tx1"/>
                          </a:solidFill>
                          <a:latin typeface="+mn-lt"/>
                          <a:ea typeface="+mn-ea"/>
                          <a:cs typeface="+mn-cs"/>
                        </a:rPr>
                        <a:t>prognoze</a:t>
                      </a:r>
                      <a:r>
                        <a:rPr lang="de-DE" sz="1100" kern="1200" dirty="0">
                          <a:solidFill>
                            <a:schemeClr val="tx1"/>
                          </a:solidFill>
                          <a:latin typeface="+mn-lt"/>
                          <a:ea typeface="+mn-ea"/>
                          <a:cs typeface="+mn-cs"/>
                        </a:rPr>
                        <a:t> </a:t>
                      </a:r>
                      <a:r>
                        <a:rPr lang="de-DE" sz="1100" kern="1200" dirty="0" err="1">
                          <a:solidFill>
                            <a:schemeClr val="tx1"/>
                          </a:solidFill>
                          <a:latin typeface="+mn-lt"/>
                          <a:ea typeface="+mn-ea"/>
                          <a:cs typeface="+mn-cs"/>
                        </a:rPr>
                        <a:t>te</a:t>
                      </a:r>
                      <a:r>
                        <a:rPr lang="de-DE" sz="1100" kern="1200" dirty="0">
                          <a:solidFill>
                            <a:schemeClr val="tx1"/>
                          </a:solidFill>
                          <a:latin typeface="+mn-lt"/>
                          <a:ea typeface="+mn-ea"/>
                          <a:cs typeface="+mn-cs"/>
                        </a:rPr>
                        <a:t> </a:t>
                      </a:r>
                      <a:r>
                        <a:rPr lang="de-DE" sz="1100" kern="1200" dirty="0" err="1">
                          <a:solidFill>
                            <a:schemeClr val="tx1"/>
                          </a:solidFill>
                          <a:latin typeface="+mn-lt"/>
                          <a:ea typeface="+mn-ea"/>
                          <a:cs typeface="+mn-cs"/>
                        </a:rPr>
                        <a:t>istraživanje</a:t>
                      </a:r>
                      <a:r>
                        <a:rPr lang="de-DE" sz="1100" kern="1200" dirty="0">
                          <a:solidFill>
                            <a:schemeClr val="tx1"/>
                          </a:solidFill>
                          <a:latin typeface="+mn-lt"/>
                          <a:ea typeface="+mn-ea"/>
                          <a:cs typeface="+mn-cs"/>
                        </a:rPr>
                        <a:t> </a:t>
                      </a:r>
                      <a:r>
                        <a:rPr lang="de-DE" sz="1100" kern="1200" dirty="0" err="1">
                          <a:solidFill>
                            <a:schemeClr val="tx1"/>
                          </a:solidFill>
                          <a:latin typeface="+mn-lt"/>
                          <a:ea typeface="+mn-ea"/>
                          <a:cs typeface="+mn-cs"/>
                        </a:rPr>
                        <a:t>podataka</a:t>
                      </a:r>
                      <a:r>
                        <a:rPr lang="de-DE" sz="1100" kern="1200" dirty="0">
                          <a:solidFill>
                            <a:schemeClr val="tx1"/>
                          </a:solidFill>
                          <a:latin typeface="+mn-lt"/>
                          <a:ea typeface="+mn-ea"/>
                          <a:cs typeface="+mn-cs"/>
                        </a:rPr>
                        <a:t> na </a:t>
                      </a:r>
                      <a:r>
                        <a:rPr lang="de-DE" sz="1100" kern="1200" dirty="0" err="1">
                          <a:solidFill>
                            <a:schemeClr val="tx1"/>
                          </a:solidFill>
                          <a:latin typeface="+mn-lt"/>
                          <a:ea typeface="+mn-ea"/>
                          <a:cs typeface="+mn-cs"/>
                        </a:rPr>
                        <a:t>internetu</a:t>
                      </a:r>
                      <a:endParaRPr lang="en" sz="800" u="none" strike="noStrike" cap="none" baseline="0" dirty="0">
                        <a:sym typeface="Calibri"/>
                      </a:endParaRPr>
                    </a:p>
                  </a:txBody>
                  <a:tcPr marL="91450" marR="91450" marT="31225" marB="31225"/>
                </a:tc>
                <a:extLst>
                  <a:ext uri="{0D108BD9-81ED-4DB2-BD59-A6C34878D82A}">
                    <a16:rowId xmlns:a16="http://schemas.microsoft.com/office/drawing/2014/main" val="10002"/>
                  </a:ext>
                </a:extLst>
              </a:tr>
              <a:tr h="385329">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Nositelj</a:t>
                      </a:r>
                      <a:r>
                        <a:rPr lang="en" sz="1100" u="none" strike="noStrike" cap="none" baseline="0">
                          <a:sym typeface="Calibri"/>
                        </a:rPr>
                        <a:t> </a:t>
                      </a:r>
                      <a:r>
                        <a:rPr lang="en" sz="1100" u="none" strike="noStrike" cap="none" baseline="0" err="1">
                          <a:sym typeface="Calibri"/>
                        </a:rPr>
                        <a:t>aktivnosti</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50" marR="91450" marT="34100" marB="34100"/>
                </a:tc>
                <a:tc>
                  <a:txBody>
                    <a:bodyPr/>
                    <a:lstStyle/>
                    <a:p>
                      <a:pPr marL="0" marR="0" lvl="0" indent="0" algn="l" rtl="0">
                        <a:lnSpc>
                          <a:spcPct val="100000"/>
                        </a:lnSpc>
                        <a:spcBef>
                          <a:spcPts val="0"/>
                        </a:spcBef>
                        <a:spcAft>
                          <a:spcPts val="0"/>
                        </a:spcAft>
                        <a:buClr>
                          <a:srgbClr val="000000"/>
                        </a:buClr>
                        <a:buSzPct val="25000"/>
                        <a:buFont typeface="Calibri"/>
                        <a:buNone/>
                      </a:pPr>
                      <a:r>
                        <a:rPr lang="hr-HR" sz="1000" u="none" strike="noStrike" cap="none" baseline="0" dirty="0">
                          <a:sym typeface="Calibri"/>
                        </a:rPr>
                        <a:t>- Učitelj geografije i učenici 6.r</a:t>
                      </a:r>
                      <a:endParaRPr lang="en" sz="1000" u="none" strike="noStrike" cap="none" baseline="0" dirty="0">
                        <a:sym typeface="Calibri"/>
                      </a:endParaRPr>
                    </a:p>
                    <a:p>
                      <a:pPr marL="0" marR="0" lvl="0" indent="0" algn="l" rtl="0">
                        <a:lnSpc>
                          <a:spcPct val="100000"/>
                        </a:lnSpc>
                        <a:spcBef>
                          <a:spcPts val="0"/>
                        </a:spcBef>
                        <a:spcAft>
                          <a:spcPts val="0"/>
                        </a:spcAft>
                        <a:buClr>
                          <a:srgbClr val="000000"/>
                        </a:buClr>
                        <a:buSzPct val="25000"/>
                        <a:buFont typeface="Calibri"/>
                        <a:buNone/>
                      </a:pPr>
                      <a:endParaRPr lang="en" sz="1000" dirty="0">
                        <a:latin typeface="Calibri"/>
                        <a:ea typeface="Calibri"/>
                        <a:cs typeface="Calibri"/>
                        <a:sym typeface="Calibri"/>
                      </a:endParaRPr>
                    </a:p>
                  </a:txBody>
                  <a:tcPr marL="91450" marR="91450" marT="31225" marB="31225"/>
                </a:tc>
                <a:extLst>
                  <a:ext uri="{0D108BD9-81ED-4DB2-BD59-A6C34878D82A}">
                    <a16:rowId xmlns:a16="http://schemas.microsoft.com/office/drawing/2014/main" val="10003"/>
                  </a:ext>
                </a:extLst>
              </a:tr>
              <a:tr h="372266">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Vremenik</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50" marR="91450" marT="34100" marB="34100"/>
                </a:tc>
                <a:tc>
                  <a:txBody>
                    <a:bodyPr/>
                    <a:lstStyle/>
                    <a:p>
                      <a:pPr marL="0" marR="0" lvl="0" indent="0" algn="l" rtl="0">
                        <a:lnSpc>
                          <a:spcPct val="100000"/>
                        </a:lnSpc>
                        <a:spcBef>
                          <a:spcPts val="0"/>
                        </a:spcBef>
                        <a:spcAft>
                          <a:spcPts val="0"/>
                        </a:spcAft>
                        <a:buClr>
                          <a:srgbClr val="000000"/>
                        </a:buClr>
                        <a:buSzPct val="25000"/>
                        <a:buFont typeface="Calibri"/>
                        <a:buNone/>
                      </a:pPr>
                      <a:r>
                        <a:rPr lang="hr-HR" sz="1100" b="0" i="0" u="none" strike="noStrike" cap="none" baseline="0" dirty="0">
                          <a:solidFill>
                            <a:srgbClr val="000000"/>
                          </a:solidFill>
                          <a:latin typeface="Calibri"/>
                          <a:ea typeface="Calibri"/>
                          <a:cs typeface="Calibri"/>
                          <a:sym typeface="Calibri"/>
                        </a:rPr>
                        <a:t>Ožujak 2022.</a:t>
                      </a:r>
                      <a:endParaRPr lang="en" sz="1100" b="0" i="0" u="none" strike="noStrike" cap="none" baseline="0" dirty="0">
                        <a:solidFill>
                          <a:srgbClr val="000000"/>
                        </a:solidFill>
                        <a:latin typeface="Calibri"/>
                        <a:ea typeface="Calibri"/>
                        <a:cs typeface="Calibri"/>
                        <a:sym typeface="Calibri"/>
                      </a:endParaRPr>
                    </a:p>
                  </a:txBody>
                  <a:tcPr marL="91450" marR="91450" marT="34100" marB="34100"/>
                </a:tc>
                <a:extLst>
                  <a:ext uri="{0D108BD9-81ED-4DB2-BD59-A6C34878D82A}">
                    <a16:rowId xmlns:a16="http://schemas.microsoft.com/office/drawing/2014/main" val="10004"/>
                  </a:ext>
                </a:extLst>
              </a:tr>
              <a:tr h="371007">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Troškovnik</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50" marR="91450" marT="34100" marB="34100"/>
                </a:tc>
                <a:tc>
                  <a:txBody>
                    <a:bodyPr/>
                    <a:lstStyle/>
                    <a:p>
                      <a:pPr marL="0" marR="0" lvl="0" indent="0" algn="l" rtl="0">
                        <a:lnSpc>
                          <a:spcPct val="100000"/>
                        </a:lnSpc>
                        <a:spcBef>
                          <a:spcPts val="0"/>
                        </a:spcBef>
                        <a:spcAft>
                          <a:spcPts val="0"/>
                        </a:spcAft>
                        <a:buClr>
                          <a:srgbClr val="000000"/>
                        </a:buClr>
                        <a:buSzPct val="25000"/>
                        <a:buFont typeface="Calibri"/>
                        <a:buNone/>
                      </a:pPr>
                      <a:r>
                        <a:rPr lang="hr-HR" sz="1100" b="0" i="0" u="none" strike="noStrike" cap="none" baseline="0" dirty="0">
                          <a:solidFill>
                            <a:srgbClr val="000000"/>
                          </a:solidFill>
                          <a:latin typeface="Calibri"/>
                          <a:ea typeface="Calibri"/>
                          <a:cs typeface="Calibri"/>
                          <a:sym typeface="Calibri"/>
                        </a:rPr>
                        <a:t>0 kn</a:t>
                      </a:r>
                      <a:endParaRPr lang="en" sz="1100" b="0" i="0" u="none" strike="noStrike" cap="none" baseline="0" dirty="0">
                        <a:solidFill>
                          <a:srgbClr val="000000"/>
                        </a:solidFill>
                        <a:latin typeface="Calibri"/>
                        <a:ea typeface="Calibri"/>
                        <a:cs typeface="Calibri"/>
                        <a:sym typeface="Calibri"/>
                      </a:endParaRPr>
                    </a:p>
                  </a:txBody>
                  <a:tcPr marL="91450" marR="91450" marT="34100" marB="34100"/>
                </a:tc>
                <a:extLst>
                  <a:ext uri="{0D108BD9-81ED-4DB2-BD59-A6C34878D82A}">
                    <a16:rowId xmlns:a16="http://schemas.microsoft.com/office/drawing/2014/main" val="10005"/>
                  </a:ext>
                </a:extLst>
              </a:tr>
              <a:tr h="707048">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a:sym typeface="Calibri"/>
                        </a:rPr>
                        <a:t>Način vrednovanja i korištenja rezultata vrednovanja:</a:t>
                      </a:r>
                      <a:endParaRPr lang="en" sz="1100" b="0" i="0" u="none" strike="noStrike" cap="none" baseline="0">
                        <a:solidFill>
                          <a:srgbClr val="000000"/>
                        </a:solidFill>
                        <a:latin typeface="Calibri"/>
                        <a:ea typeface="Calibri"/>
                        <a:cs typeface="Calibri"/>
                        <a:sym typeface="Calibri"/>
                      </a:endParaRPr>
                    </a:p>
                  </a:txBody>
                  <a:tcPr marL="91450" marR="91450" marT="34100" marB="34100"/>
                </a:tc>
                <a:tc>
                  <a:txBody>
                    <a:bodyPr/>
                    <a:lstStyle/>
                    <a:p>
                      <a:pPr marL="0" marR="0" lvl="0" indent="0" algn="l" rtl="0">
                        <a:lnSpc>
                          <a:spcPct val="100000"/>
                        </a:lnSpc>
                        <a:spcBef>
                          <a:spcPts val="0"/>
                        </a:spcBef>
                        <a:spcAft>
                          <a:spcPts val="0"/>
                        </a:spcAft>
                        <a:buClr>
                          <a:srgbClr val="000000"/>
                        </a:buClr>
                        <a:buSzPct val="25000"/>
                        <a:buFont typeface="Calibri"/>
                        <a:buNone/>
                      </a:pPr>
                      <a:r>
                        <a:rPr lang="hr-HR" sz="1100" u="none" strike="noStrike" cap="none" baseline="0" dirty="0">
                          <a:sym typeface="Calibri"/>
                        </a:rPr>
                        <a:t>Radni i evaluacijski listić</a:t>
                      </a:r>
                      <a:endParaRPr lang="en" sz="1100" b="0" i="0" u="none" strike="noStrike" cap="none" baseline="0" dirty="0">
                        <a:solidFill>
                          <a:srgbClr val="000000"/>
                        </a:solidFill>
                        <a:latin typeface="Calibri"/>
                        <a:ea typeface="Calibri"/>
                        <a:cs typeface="Calibri"/>
                        <a:sym typeface="Calibri"/>
                      </a:endParaRPr>
                    </a:p>
                  </a:txBody>
                  <a:tcPr marL="91450" marR="91450" marT="34100" marB="34100"/>
                </a:tc>
                <a:extLst>
                  <a:ext uri="{0D108BD9-81ED-4DB2-BD59-A6C34878D82A}">
                    <a16:rowId xmlns:a16="http://schemas.microsoft.com/office/drawing/2014/main" val="10006"/>
                  </a:ext>
                </a:extLst>
              </a:tr>
            </a:tbl>
          </a:graphicData>
        </a:graphic>
      </p:graphicFrame>
      <p:sp>
        <p:nvSpPr>
          <p:cNvPr id="2" name="Naslov 1"/>
          <p:cNvSpPr>
            <a:spLocks noGrp="1"/>
          </p:cNvSpPr>
          <p:nvPr>
            <p:ph type="title"/>
          </p:nvPr>
        </p:nvSpPr>
        <p:spPr>
          <a:xfrm>
            <a:off x="1085384" y="53577"/>
            <a:ext cx="8058615" cy="857250"/>
          </a:xfrm>
        </p:spPr>
        <p:txBody>
          <a:bodyPr>
            <a:normAutofit/>
            <a:scene3d>
              <a:camera prst="orthographicFront"/>
              <a:lightRig rig="soft" dir="t">
                <a:rot lat="0" lon="0" rev="15600000"/>
              </a:lightRig>
            </a:scene3d>
            <a:sp3d extrusionH="57150" prstMaterial="softEdge">
              <a:bevelT w="25400" h="38100"/>
            </a:sp3d>
          </a:bodyPr>
          <a:lstStyle/>
          <a:p>
            <a:r>
              <a:rPr lang="hr-HR" dirty="0">
                <a:effectLst>
                  <a:outerShdw blurRad="38100" dist="38100" dir="2700000" algn="tl">
                    <a:srgbClr val="000000">
                      <a:alpha val="43137"/>
                    </a:srgbClr>
                  </a:outerShdw>
                </a:effectLst>
                <a:latin typeface="+mn-lt"/>
                <a:ea typeface="+mj-lt"/>
                <a:cs typeface="+mj-lt"/>
              </a:rPr>
              <a:t>Svjetski meteorološki dan</a:t>
            </a:r>
          </a:p>
        </p:txBody>
      </p:sp>
    </p:spTree>
    <p:extLst>
      <p:ext uri="{BB962C8B-B14F-4D97-AF65-F5344CB8AC3E}">
        <p14:creationId xmlns:p14="http://schemas.microsoft.com/office/powerpoint/2010/main" val="2401223177"/>
      </p:ext>
    </p:extLst>
  </p:cSld>
  <p:clrMapOvr>
    <a:masterClrMapping/>
  </p:clrMapOvr>
  <p:transition spd="slow">
    <p:wipe/>
  </p:transition>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Shape 1224"/>
        <p:cNvGrpSpPr/>
        <p:nvPr/>
      </p:nvGrpSpPr>
      <p:grpSpPr>
        <a:xfrm>
          <a:off x="0" y="0"/>
          <a:ext cx="0" cy="0"/>
          <a:chOff x="0" y="0"/>
          <a:chExt cx="0" cy="0"/>
        </a:xfrm>
      </p:grpSpPr>
      <p:graphicFrame>
        <p:nvGraphicFramePr>
          <p:cNvPr id="6" name="Shape 1087">
            <a:extLst>
              <a:ext uri="{FF2B5EF4-FFF2-40B4-BE49-F238E27FC236}">
                <a16:creationId xmlns:a16="http://schemas.microsoft.com/office/drawing/2014/main" id="{8233F662-CA33-462E-B559-0F0FBD4D31D6}"/>
              </a:ext>
            </a:extLst>
          </p:cNvPr>
          <p:cNvGraphicFramePr/>
          <p:nvPr>
            <p:extLst/>
          </p:nvPr>
        </p:nvGraphicFramePr>
        <p:xfrm>
          <a:off x="431180" y="914401"/>
          <a:ext cx="8437757" cy="3599189"/>
        </p:xfrm>
        <a:graphic>
          <a:graphicData uri="http://schemas.openxmlformats.org/drawingml/2006/table">
            <a:tbl>
              <a:tblPr>
                <a:tableStyleId>{0E3FDE45-AF77-4B5C-9715-49D594BDF05E}</a:tableStyleId>
              </a:tblPr>
              <a:tblGrid>
                <a:gridCol w="1550205">
                  <a:extLst>
                    <a:ext uri="{9D8B030D-6E8A-4147-A177-3AD203B41FA5}">
                      <a16:colId xmlns:a16="http://schemas.microsoft.com/office/drawing/2014/main" val="20000"/>
                    </a:ext>
                  </a:extLst>
                </a:gridCol>
                <a:gridCol w="6887552">
                  <a:extLst>
                    <a:ext uri="{9D8B030D-6E8A-4147-A177-3AD203B41FA5}">
                      <a16:colId xmlns:a16="http://schemas.microsoft.com/office/drawing/2014/main" val="20001"/>
                    </a:ext>
                  </a:extLst>
                </a:gridCol>
              </a:tblGrid>
              <a:tr h="774848">
                <a:tc>
                  <a:txBody>
                    <a:bodyPr/>
                    <a:lstStyle/>
                    <a:p>
                      <a:pPr marL="0" marR="0" lvl="0" indent="0" algn="l" rtl="0">
                        <a:lnSpc>
                          <a:spcPct val="100000"/>
                        </a:lnSpc>
                        <a:spcBef>
                          <a:spcPts val="0"/>
                        </a:spcBef>
                        <a:spcAft>
                          <a:spcPts val="0"/>
                        </a:spcAft>
                        <a:buClr>
                          <a:srgbClr val="000000"/>
                        </a:buClr>
                        <a:buSzPct val="25000"/>
                        <a:buFont typeface="Calibri"/>
                        <a:buNone/>
                      </a:pPr>
                      <a:r>
                        <a:rPr lang="hr-HR" sz="1000" u="none" strike="noStrike" cap="none" baseline="0" dirty="0">
                          <a:sym typeface="Calibri"/>
                        </a:rPr>
                        <a:t>Ishodi</a:t>
                      </a:r>
                      <a:r>
                        <a:rPr lang="en" sz="1000" u="none" strike="noStrike" cap="none" baseline="0" dirty="0">
                          <a:sym typeface="Calibri"/>
                        </a:rPr>
                        <a:t>:</a:t>
                      </a:r>
                      <a:endParaRPr lang="en" sz="1000" b="0" i="0" u="none" strike="noStrike" cap="none" baseline="0" dirty="0">
                        <a:solidFill>
                          <a:srgbClr val="000000"/>
                        </a:solidFill>
                        <a:latin typeface="Calibri"/>
                        <a:ea typeface="Calibri"/>
                        <a:cs typeface="Calibri"/>
                        <a:sym typeface="Calibri"/>
                      </a:endParaRPr>
                    </a:p>
                  </a:txBody>
                  <a:tcPr marL="91450" marR="91450" marT="32975" marB="32975"/>
                </a:tc>
                <a:tc>
                  <a:txBody>
                    <a:bodyPr/>
                    <a:lstStyle/>
                    <a:p>
                      <a:pPr marL="0" marR="0" lvl="0" indent="0" algn="l" rtl="0">
                        <a:lnSpc>
                          <a:spcPct val="100000"/>
                        </a:lnSpc>
                        <a:spcBef>
                          <a:spcPts val="0"/>
                        </a:spcBef>
                        <a:spcAft>
                          <a:spcPts val="0"/>
                        </a:spcAft>
                        <a:buFont typeface="Calibri"/>
                        <a:buNone/>
                      </a:pPr>
                      <a:r>
                        <a:rPr lang="hr-HR" sz="1000" dirty="0"/>
                        <a:t>Učenici će:</a:t>
                      </a:r>
                    </a:p>
                    <a:p>
                      <a:pPr marL="0" marR="0" lvl="0" indent="0" algn="l">
                        <a:lnSpc>
                          <a:spcPct val="100000"/>
                        </a:lnSpc>
                        <a:spcBef>
                          <a:spcPts val="0"/>
                        </a:spcBef>
                        <a:spcAft>
                          <a:spcPts val="0"/>
                        </a:spcAft>
                        <a:buFont typeface="Calibri"/>
                        <a:buNone/>
                      </a:pPr>
                      <a:r>
                        <a:rPr lang="hr-HR" sz="1000" dirty="0"/>
                        <a:t>- razvijati interes za matematiku</a:t>
                      </a:r>
                    </a:p>
                    <a:p>
                      <a:pPr marL="0" marR="0" lvl="0" indent="0" algn="l">
                        <a:lnSpc>
                          <a:spcPct val="100000"/>
                        </a:lnSpc>
                        <a:spcBef>
                          <a:spcPts val="0"/>
                        </a:spcBef>
                        <a:spcAft>
                          <a:spcPts val="0"/>
                        </a:spcAft>
                        <a:buFont typeface="Calibri"/>
                        <a:buNone/>
                      </a:pPr>
                      <a:r>
                        <a:rPr lang="hr-HR" sz="1000" dirty="0"/>
                        <a:t>- razvijati matematičke sposobnosti i natjecateljski duh</a:t>
                      </a:r>
                    </a:p>
                    <a:p>
                      <a:pPr marL="0" marR="0" lvl="0" indent="0" algn="l">
                        <a:lnSpc>
                          <a:spcPct val="100000"/>
                        </a:lnSpc>
                        <a:spcBef>
                          <a:spcPts val="0"/>
                        </a:spcBef>
                        <a:spcAft>
                          <a:spcPts val="0"/>
                        </a:spcAft>
                        <a:buFont typeface="Calibri"/>
                        <a:buNone/>
                      </a:pPr>
                      <a:r>
                        <a:rPr lang="hr-HR" sz="1000" dirty="0"/>
                        <a:t>- razvijati logičko razmišljanje</a:t>
                      </a:r>
                    </a:p>
                    <a:p>
                      <a:pPr marL="0" marR="0" lvl="0" indent="0" algn="l">
                        <a:lnSpc>
                          <a:spcPct val="100000"/>
                        </a:lnSpc>
                        <a:spcBef>
                          <a:spcPts val="0"/>
                        </a:spcBef>
                        <a:spcAft>
                          <a:spcPts val="0"/>
                        </a:spcAft>
                        <a:buFont typeface="Calibri"/>
                        <a:buNone/>
                      </a:pPr>
                      <a:endParaRPr sz="1000" b="0" i="0" u="none" strike="noStrike" cap="none" baseline="0" dirty="0">
                        <a:solidFill>
                          <a:srgbClr val="000000"/>
                        </a:solidFill>
                        <a:latin typeface="Calibri"/>
                        <a:ea typeface="Calibri"/>
                        <a:cs typeface="Calibri"/>
                        <a:sym typeface="Calibri"/>
                      </a:endParaRPr>
                    </a:p>
                  </a:txBody>
                  <a:tcPr marL="91450" marR="91450" marT="32975" marB="32975"/>
                </a:tc>
                <a:extLst>
                  <a:ext uri="{0D108BD9-81ED-4DB2-BD59-A6C34878D82A}">
                    <a16:rowId xmlns:a16="http://schemas.microsoft.com/office/drawing/2014/main" val="10000"/>
                  </a:ext>
                </a:extLst>
              </a:tr>
              <a:tr h="331245">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Namjena</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2975" marB="32975"/>
                </a:tc>
                <a:tc>
                  <a:txBody>
                    <a:bodyPr/>
                    <a:lstStyle/>
                    <a:p>
                      <a:pPr marL="0" marR="0" lvl="0" indent="0" algn="l" rtl="0">
                        <a:lnSpc>
                          <a:spcPct val="100000"/>
                        </a:lnSpc>
                        <a:spcBef>
                          <a:spcPts val="0"/>
                        </a:spcBef>
                        <a:spcAft>
                          <a:spcPts val="0"/>
                        </a:spcAft>
                        <a:buFont typeface="Calibri"/>
                        <a:buNone/>
                      </a:pPr>
                      <a:r>
                        <a:rPr lang="hr-HR" sz="1000"/>
                        <a:t>Popularizacija matematike, te razvijanje i poticanje natjecateljskog duha.</a:t>
                      </a:r>
                      <a:endParaRPr lang="en" sz="1000" b="0" i="0" u="none" strike="noStrike" cap="none" baseline="0">
                        <a:solidFill>
                          <a:srgbClr val="000000"/>
                        </a:solidFill>
                        <a:latin typeface="Calibri"/>
                        <a:ea typeface="Calibri"/>
                        <a:cs typeface="Calibri"/>
                        <a:sym typeface="Calibri"/>
                      </a:endParaRPr>
                    </a:p>
                  </a:txBody>
                  <a:tcPr marL="91450" marR="91450" marT="32975" marB="32975"/>
                </a:tc>
                <a:extLst>
                  <a:ext uri="{0D108BD9-81ED-4DB2-BD59-A6C34878D82A}">
                    <a16:rowId xmlns:a16="http://schemas.microsoft.com/office/drawing/2014/main" val="10001"/>
                  </a:ext>
                </a:extLst>
              </a:tr>
              <a:tr h="467319">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Način</a:t>
                      </a:r>
                      <a:r>
                        <a:rPr lang="en" sz="1000" u="none" strike="noStrike" cap="none" baseline="0">
                          <a:sym typeface="Calibri"/>
                        </a:rPr>
                        <a:t> </a:t>
                      </a:r>
                      <a:r>
                        <a:rPr lang="en" sz="1000" u="none" strike="noStrike" cap="none" baseline="0" err="1">
                          <a:sym typeface="Calibri"/>
                        </a:rPr>
                        <a:t>realizacije</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2975" marB="32975"/>
                </a:tc>
                <a:tc>
                  <a:txBody>
                    <a:bodyPr/>
                    <a:lstStyle/>
                    <a:p>
                      <a:pPr marL="0" marR="0" lvl="0" indent="0" algn="l" rtl="0">
                        <a:lnSpc>
                          <a:spcPct val="100000"/>
                        </a:lnSpc>
                        <a:spcBef>
                          <a:spcPts val="0"/>
                        </a:spcBef>
                        <a:spcAft>
                          <a:spcPts val="0"/>
                        </a:spcAft>
                        <a:buFont typeface="Calibri"/>
                        <a:buNone/>
                      </a:pPr>
                      <a:r>
                        <a:rPr lang="hr-HR" sz="1000" u="none" strike="noStrike" cap="none" baseline="0">
                          <a:sym typeface="Calibri"/>
                        </a:rPr>
                        <a:t>Organizirati školsko natjecanje po zadatcima dobivenim od HMD</a:t>
                      </a:r>
                      <a:r>
                        <a:rPr lang="hr-HR" sz="1000" u="none" strike="noStrike" cap="none" baseline="0"/>
                        <a:t> ukoliko bude povoljna epidemiološka situacija</a:t>
                      </a:r>
                      <a:endParaRPr lang="en" sz="1000" b="0" i="0" u="none" strike="noStrike" cap="none" baseline="0">
                        <a:solidFill>
                          <a:srgbClr val="000000"/>
                        </a:solidFill>
                        <a:latin typeface="Calibri"/>
                        <a:ea typeface="Calibri"/>
                        <a:cs typeface="Calibri"/>
                        <a:sym typeface="Calibri"/>
                      </a:endParaRPr>
                    </a:p>
                  </a:txBody>
                  <a:tcPr marL="91450" marR="91450" marT="32975" marB="32975"/>
                </a:tc>
                <a:extLst>
                  <a:ext uri="{0D108BD9-81ED-4DB2-BD59-A6C34878D82A}">
                    <a16:rowId xmlns:a16="http://schemas.microsoft.com/office/drawing/2014/main" val="10002"/>
                  </a:ext>
                </a:extLst>
              </a:tr>
              <a:tr h="385028">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Nositelj</a:t>
                      </a:r>
                      <a:r>
                        <a:rPr lang="en" sz="1000" u="none" strike="noStrike" cap="none" baseline="0">
                          <a:sym typeface="Calibri"/>
                        </a:rPr>
                        <a:t> </a:t>
                      </a:r>
                      <a:r>
                        <a:rPr lang="en" sz="1000" u="none" strike="noStrike" cap="none" baseline="0" err="1">
                          <a:sym typeface="Calibri"/>
                        </a:rPr>
                        <a:t>aktivnosti</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2975" marB="32975"/>
                </a:tc>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Učitel</a:t>
                      </a:r>
                      <a:r>
                        <a:rPr lang="hr-HR" sz="1000" u="none" strike="noStrike" cap="none" baseline="0" err="1">
                          <a:sym typeface="Calibri"/>
                        </a:rPr>
                        <a:t>ji</a:t>
                      </a:r>
                      <a:r>
                        <a:rPr lang="hr-HR" sz="1000" u="none" strike="noStrike" cap="none" baseline="0">
                          <a:sym typeface="Calibri"/>
                        </a:rPr>
                        <a:t> matematike</a:t>
                      </a:r>
                      <a:endParaRPr lang="en" sz="1000" u="none" strike="noStrike" cap="none" baseline="0">
                        <a:sym typeface="Calibri"/>
                      </a:endParaRPr>
                    </a:p>
                  </a:txBody>
                  <a:tcPr marL="91450" marR="91450" marT="32975" marB="32975"/>
                </a:tc>
                <a:extLst>
                  <a:ext uri="{0D108BD9-81ED-4DB2-BD59-A6C34878D82A}">
                    <a16:rowId xmlns:a16="http://schemas.microsoft.com/office/drawing/2014/main" val="10003"/>
                  </a:ext>
                </a:extLst>
              </a:tr>
              <a:tr h="383987">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Vremenik</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2975" marB="32975"/>
                </a:tc>
                <a:tc>
                  <a:txBody>
                    <a:bodyPr/>
                    <a:lstStyle/>
                    <a:p>
                      <a:pPr marL="0" marR="0" lvl="0" indent="0" algn="l" rtl="0">
                        <a:lnSpc>
                          <a:spcPct val="100000"/>
                        </a:lnSpc>
                        <a:spcBef>
                          <a:spcPts val="0"/>
                        </a:spcBef>
                        <a:spcAft>
                          <a:spcPts val="0"/>
                        </a:spcAft>
                        <a:buFont typeface="Calibri"/>
                        <a:buNone/>
                      </a:pPr>
                      <a:r>
                        <a:rPr lang="hr-HR" sz="1000" u="none" strike="noStrike" cap="none" baseline="0" dirty="0"/>
                        <a:t>travanj</a:t>
                      </a:r>
                      <a:r>
                        <a:rPr lang="en" sz="1000" u="none" strike="noStrike" cap="none" baseline="0" dirty="0"/>
                        <a:t> 202</a:t>
                      </a:r>
                      <a:r>
                        <a:rPr lang="hr-HR" sz="1000" u="none" strike="noStrike" cap="none" baseline="0" dirty="0"/>
                        <a:t>2</a:t>
                      </a:r>
                      <a:r>
                        <a:rPr lang="en" sz="1000" u="none" strike="noStrike" cap="none" baseline="0" dirty="0">
                          <a:sym typeface="Calibri"/>
                        </a:rPr>
                        <a:t>.</a:t>
                      </a:r>
                      <a:r>
                        <a:rPr lang="en" sz="1000" u="none" strike="noStrike" cap="none" baseline="0" dirty="0"/>
                        <a:t>g</a:t>
                      </a:r>
                      <a:endParaRPr lang="en" sz="1000" b="0" i="0" u="none" strike="noStrike" cap="none" baseline="0" dirty="0">
                        <a:solidFill>
                          <a:srgbClr val="000000"/>
                        </a:solidFill>
                        <a:latin typeface="Calibri"/>
                        <a:ea typeface="Calibri"/>
                        <a:cs typeface="Calibri"/>
                        <a:sym typeface="Calibri"/>
                      </a:endParaRPr>
                    </a:p>
                  </a:txBody>
                  <a:tcPr marL="91450" marR="91450" marT="32975" marB="32975"/>
                </a:tc>
                <a:extLst>
                  <a:ext uri="{0D108BD9-81ED-4DB2-BD59-A6C34878D82A}">
                    <a16:rowId xmlns:a16="http://schemas.microsoft.com/office/drawing/2014/main" val="10004"/>
                  </a:ext>
                </a:extLst>
              </a:tr>
              <a:tr h="385028">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Troškovnik</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2975" marB="32975"/>
                </a:tc>
                <a:tc>
                  <a:txBody>
                    <a:bodyPr/>
                    <a:lstStyle/>
                    <a:p>
                      <a:pPr marL="0" marR="0" lvl="0" indent="0" algn="l" rtl="0">
                        <a:lnSpc>
                          <a:spcPct val="100000"/>
                        </a:lnSpc>
                        <a:spcBef>
                          <a:spcPts val="0"/>
                        </a:spcBef>
                        <a:spcAft>
                          <a:spcPts val="0"/>
                        </a:spcAft>
                        <a:buClr>
                          <a:srgbClr val="000000"/>
                        </a:buClr>
                        <a:buSzPct val="25000"/>
                        <a:buFont typeface="Calibri"/>
                        <a:buNone/>
                      </a:pPr>
                      <a:r>
                        <a:rPr lang="hr-HR" sz="1000" u="none" strike="noStrike" cap="none" baseline="0">
                          <a:sym typeface="Calibri"/>
                        </a:rPr>
                        <a:t>15 kn po učeniku. Učenici sami snose troškove.</a:t>
                      </a:r>
                      <a:endParaRPr lang="hr-HR" sz="1000" b="0" i="0" u="none" strike="noStrike" cap="none" baseline="0">
                        <a:solidFill>
                          <a:srgbClr val="000000"/>
                        </a:solidFill>
                        <a:latin typeface="Calibri"/>
                        <a:ea typeface="Calibri"/>
                        <a:cs typeface="Calibri"/>
                        <a:sym typeface="Calibri"/>
                      </a:endParaRPr>
                    </a:p>
                  </a:txBody>
                  <a:tcPr marL="91450" marR="91450" marT="32975" marB="32975"/>
                </a:tc>
                <a:extLst>
                  <a:ext uri="{0D108BD9-81ED-4DB2-BD59-A6C34878D82A}">
                    <a16:rowId xmlns:a16="http://schemas.microsoft.com/office/drawing/2014/main" val="10005"/>
                  </a:ext>
                </a:extLst>
              </a:tr>
              <a:tr h="818632">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Način</a:t>
                      </a:r>
                      <a:r>
                        <a:rPr lang="en" sz="1000" u="none" strike="noStrike" cap="none" baseline="0">
                          <a:sym typeface="Calibri"/>
                        </a:rPr>
                        <a:t> </a:t>
                      </a:r>
                      <a:r>
                        <a:rPr lang="en" sz="1000" u="none" strike="noStrike" cap="none" baseline="0" err="1">
                          <a:sym typeface="Calibri"/>
                        </a:rPr>
                        <a:t>vrednovanja</a:t>
                      </a:r>
                      <a:r>
                        <a:rPr lang="en" sz="1000" u="none" strike="noStrike" cap="none" baseline="0">
                          <a:sym typeface="Calibri"/>
                        </a:rPr>
                        <a:t> </a:t>
                      </a:r>
                      <a:r>
                        <a:rPr lang="en" sz="1000" u="none" strike="noStrike" cap="none" baseline="0" err="1">
                          <a:sym typeface="Calibri"/>
                        </a:rPr>
                        <a:t>i</a:t>
                      </a:r>
                      <a:r>
                        <a:rPr lang="en" sz="1000" u="none" strike="noStrike" cap="none" baseline="0">
                          <a:sym typeface="Calibri"/>
                        </a:rPr>
                        <a:t> </a:t>
                      </a:r>
                      <a:r>
                        <a:rPr lang="en" sz="1000" u="none" strike="noStrike" cap="none" baseline="0" err="1">
                          <a:sym typeface="Calibri"/>
                        </a:rPr>
                        <a:t>korištenja</a:t>
                      </a:r>
                      <a:r>
                        <a:rPr lang="en" sz="1000" u="none" strike="noStrike" cap="none" baseline="0">
                          <a:sym typeface="Calibri"/>
                        </a:rPr>
                        <a:t> </a:t>
                      </a:r>
                      <a:r>
                        <a:rPr lang="en" sz="1000" u="none" strike="noStrike" cap="none" baseline="0" err="1">
                          <a:sym typeface="Calibri"/>
                        </a:rPr>
                        <a:t>rezultata</a:t>
                      </a:r>
                      <a:r>
                        <a:rPr lang="en" sz="1000" u="none" strike="noStrike" cap="none" baseline="0">
                          <a:sym typeface="Calibri"/>
                        </a:rPr>
                        <a:t> </a:t>
                      </a:r>
                      <a:r>
                        <a:rPr lang="en" sz="1000" u="none" strike="noStrike" cap="none" baseline="0" err="1">
                          <a:sym typeface="Calibri"/>
                        </a:rPr>
                        <a:t>vrednovanja</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2975" marB="32975"/>
                </a:tc>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dirty="0">
                          <a:sym typeface="Calibri"/>
                        </a:rPr>
                        <a:t>Evidentirati broj</a:t>
                      </a:r>
                      <a:r>
                        <a:rPr lang="hr-HR" sz="1000" u="none" strike="noStrike" cap="none" baseline="0" dirty="0">
                          <a:sym typeface="Calibri"/>
                        </a:rPr>
                        <a:t> </a:t>
                      </a:r>
                      <a:r>
                        <a:rPr lang="en" sz="1000" u="none" strike="noStrike" cap="none" baseline="0" dirty="0">
                          <a:sym typeface="Calibri"/>
                        </a:rPr>
                        <a:t>učenika </a:t>
                      </a:r>
                      <a:r>
                        <a:rPr lang="hr-HR" sz="1000" u="none" strike="noStrike" cap="none" baseline="0" dirty="0">
                          <a:sym typeface="Calibri"/>
                        </a:rPr>
                        <a:t>i</a:t>
                      </a:r>
                      <a:r>
                        <a:rPr lang="en" sz="1000" u="none" strike="noStrike" cap="none" baseline="0" dirty="0">
                          <a:sym typeface="Calibri"/>
                        </a:rPr>
                        <a:t> </a:t>
                      </a:r>
                      <a:r>
                        <a:rPr lang="hr-HR" sz="1000" dirty="0"/>
                        <a:t>usporedba s prošlogodišnjim rezultatima </a:t>
                      </a:r>
                      <a:endParaRPr sz="1000" b="0" i="0" u="none" strike="noStrike" cap="none" baseline="0" dirty="0">
                        <a:solidFill>
                          <a:srgbClr val="000000"/>
                        </a:solidFill>
                        <a:latin typeface="Calibri"/>
                        <a:ea typeface="Calibri"/>
                        <a:cs typeface="Calibri"/>
                        <a:sym typeface="Calibri"/>
                      </a:endParaRPr>
                    </a:p>
                  </a:txBody>
                  <a:tcPr marL="91450" marR="91450" marT="32975" marB="32975"/>
                </a:tc>
                <a:extLst>
                  <a:ext uri="{0D108BD9-81ED-4DB2-BD59-A6C34878D82A}">
                    <a16:rowId xmlns:a16="http://schemas.microsoft.com/office/drawing/2014/main" val="10006"/>
                  </a:ext>
                </a:extLst>
              </a:tr>
            </a:tbl>
          </a:graphicData>
        </a:graphic>
      </p:graphicFrame>
      <p:sp>
        <p:nvSpPr>
          <p:cNvPr id="7" name="Naslov 1">
            <a:extLst>
              <a:ext uri="{FF2B5EF4-FFF2-40B4-BE49-F238E27FC236}">
                <a16:creationId xmlns:a16="http://schemas.microsoft.com/office/drawing/2014/main" id="{6483E55D-D3C8-4D03-890F-4ED8B40466A1}"/>
              </a:ext>
            </a:extLst>
          </p:cNvPr>
          <p:cNvSpPr>
            <a:spLocks noGrp="1"/>
          </p:cNvSpPr>
          <p:nvPr>
            <p:ph type="title"/>
          </p:nvPr>
        </p:nvSpPr>
        <p:spPr>
          <a:xfrm>
            <a:off x="1085384" y="0"/>
            <a:ext cx="7701845" cy="840059"/>
          </a:xfrm>
        </p:spPr>
        <p:txBody>
          <a:bodyPr>
            <a:normAutofit fontScale="90000"/>
            <a:scene3d>
              <a:camera prst="orthographicFront"/>
              <a:lightRig rig="soft" dir="t">
                <a:rot lat="0" lon="0" rev="15600000"/>
              </a:lightRig>
            </a:scene3d>
            <a:sp3d extrusionH="57150" prstMaterial="softEdge">
              <a:bevelT w="25400" h="38100"/>
            </a:sp3d>
          </a:bodyPr>
          <a:lstStyle/>
          <a:p>
            <a:r>
              <a:rPr lang="hr-HR" dirty="0">
                <a:effectLst>
                  <a:outerShdw blurRad="38100" dist="38100" dir="2700000" algn="tl">
                    <a:srgbClr val="000000">
                      <a:alpha val="43137"/>
                    </a:srgbClr>
                  </a:outerShdw>
                </a:effectLst>
                <a:latin typeface="+mn-lt"/>
              </a:rPr>
              <a:t>Klokan bez granica</a:t>
            </a:r>
            <a:br>
              <a:rPr lang="hr-HR" dirty="0">
                <a:effectLst>
                  <a:outerShdw blurRad="38100" dist="38100" dir="2700000" algn="tl">
                    <a:srgbClr val="000000">
                      <a:alpha val="43137"/>
                    </a:srgbClr>
                  </a:outerShdw>
                </a:effectLst>
                <a:latin typeface="+mn-lt"/>
              </a:rPr>
            </a:br>
            <a:endParaRPr lang="hr-HR" dirty="0">
              <a:solidFill>
                <a:srgbClr val="FFC000"/>
              </a:solidFill>
              <a:effectLst>
                <a:outerShdw blurRad="38100" dist="38100" dir="2700000" algn="tl">
                  <a:srgbClr val="000000">
                    <a:alpha val="43137"/>
                  </a:srgbClr>
                </a:outerShdw>
              </a:effectLst>
              <a:latin typeface="+mn-lt"/>
            </a:endParaRPr>
          </a:p>
        </p:txBody>
      </p:sp>
      <p:pic>
        <p:nvPicPr>
          <p:cNvPr id="8" name="Picture 2">
            <a:extLst>
              <a:ext uri="{FF2B5EF4-FFF2-40B4-BE49-F238E27FC236}">
                <a16:creationId xmlns:a16="http://schemas.microsoft.com/office/drawing/2014/main" id="{8CB3909B-7C82-431C-B058-1853877365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2675" y="152400"/>
            <a:ext cx="1375318" cy="1375318"/>
          </a:xfrm>
          <a:prstGeom prst="rect">
            <a:avLst/>
          </a:prstGeom>
        </p:spPr>
      </p:pic>
    </p:spTree>
    <p:extLst>
      <p:ext uri="{BB962C8B-B14F-4D97-AF65-F5344CB8AC3E}">
        <p14:creationId xmlns:p14="http://schemas.microsoft.com/office/powerpoint/2010/main" val="2366892761"/>
      </p:ext>
    </p:extLst>
  </p:cSld>
  <p:clrMapOvr>
    <a:masterClrMapping/>
  </p:clrMapOvr>
  <p:transition spd="slow">
    <p:wipe/>
  </p:transition>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Shape 1196"/>
        <p:cNvGrpSpPr/>
        <p:nvPr/>
      </p:nvGrpSpPr>
      <p:grpSpPr>
        <a:xfrm>
          <a:off x="0" y="0"/>
          <a:ext cx="0" cy="0"/>
          <a:chOff x="0" y="0"/>
          <a:chExt cx="0" cy="0"/>
        </a:xfrm>
      </p:grpSpPr>
      <p:graphicFrame>
        <p:nvGraphicFramePr>
          <p:cNvPr id="1198" name="Shape 1198"/>
          <p:cNvGraphicFramePr/>
          <p:nvPr>
            <p:extLst/>
          </p:nvPr>
        </p:nvGraphicFramePr>
        <p:xfrm>
          <a:off x="489101" y="921834"/>
          <a:ext cx="8387270" cy="3607180"/>
        </p:xfrm>
        <a:graphic>
          <a:graphicData uri="http://schemas.openxmlformats.org/drawingml/2006/table">
            <a:tbl>
              <a:tblPr>
                <a:tableStyleId>{0E3FDE45-AF77-4B5C-9715-49D594BDF05E}</a:tableStyleId>
              </a:tblPr>
              <a:tblGrid>
                <a:gridCol w="2027520">
                  <a:extLst>
                    <a:ext uri="{9D8B030D-6E8A-4147-A177-3AD203B41FA5}">
                      <a16:colId xmlns:a16="http://schemas.microsoft.com/office/drawing/2014/main" val="20000"/>
                    </a:ext>
                  </a:extLst>
                </a:gridCol>
                <a:gridCol w="6359750">
                  <a:extLst>
                    <a:ext uri="{9D8B030D-6E8A-4147-A177-3AD203B41FA5}">
                      <a16:colId xmlns:a16="http://schemas.microsoft.com/office/drawing/2014/main" val="20001"/>
                    </a:ext>
                  </a:extLst>
                </a:gridCol>
              </a:tblGrid>
              <a:tr h="658459">
                <a:tc>
                  <a:txBody>
                    <a:bodyPr/>
                    <a:lstStyle/>
                    <a:p>
                      <a:pPr marL="0" marR="0" lvl="0" indent="0" algn="l" rtl="0">
                        <a:lnSpc>
                          <a:spcPct val="100000"/>
                        </a:lnSpc>
                        <a:spcBef>
                          <a:spcPts val="0"/>
                        </a:spcBef>
                        <a:spcAft>
                          <a:spcPts val="0"/>
                        </a:spcAft>
                        <a:buFont typeface="Calibri"/>
                        <a:buNone/>
                      </a:pPr>
                      <a:r>
                        <a:rPr lang="hr-HR" sz="1100" u="none" strike="noStrike" cap="none" baseline="0" dirty="0">
                          <a:sym typeface="Calibri"/>
                        </a:rPr>
                        <a:t>Ishodi</a:t>
                      </a:r>
                      <a:r>
                        <a:rPr lang="en" sz="1100" u="none" strike="noStrike" cap="none" baseline="0" dirty="0">
                          <a:sym typeface="Calibri"/>
                        </a:rPr>
                        <a:t>:</a:t>
                      </a:r>
                      <a:r>
                        <a:rPr lang="en" sz="1100" u="none" strike="noStrike" cap="none" baseline="0" dirty="0"/>
                        <a:t> </a:t>
                      </a:r>
                      <a:endParaRPr lang="en" sz="1100" b="0" i="0" u="none" strike="noStrike" cap="none" baseline="0" dirty="0">
                        <a:solidFill>
                          <a:srgbClr val="000000"/>
                        </a:solidFill>
                        <a:latin typeface="Calibri"/>
                        <a:ea typeface="Calibri"/>
                        <a:cs typeface="Calibri"/>
                        <a:sym typeface="Calibri"/>
                      </a:endParaRPr>
                    </a:p>
                  </a:txBody>
                  <a:tcPr marL="0" marR="0" marT="34300" marB="34300"/>
                </a:tc>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dirty="0">
                          <a:latin typeface="Calibri" panose="020F0502020204030204" pitchFamily="34" charset="0"/>
                          <a:cs typeface="Calibri" panose="020F0502020204030204" pitchFamily="34" charset="0"/>
                          <a:sym typeface="Calibri"/>
                        </a:rPr>
                        <a:t>Potaknuti učenike na aktivno sudjelovanje u kreaciji vlastitog procesa  učenja  kroz različite teme radionica i aktivnosti . </a:t>
                      </a:r>
                      <a:endParaRPr lang="hr-HR" sz="1100" u="none" strike="noStrike" cap="none" baseline="0" dirty="0">
                        <a:latin typeface="Calibri" panose="020F0502020204030204" pitchFamily="34" charset="0"/>
                        <a:cs typeface="Calibri" panose="020F0502020204030204" pitchFamily="34" charset="0"/>
                        <a:sym typeface="Calibri"/>
                      </a:endParaRPr>
                    </a:p>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dirty="0">
                          <a:latin typeface="Calibri" panose="020F0502020204030204" pitchFamily="34" charset="0"/>
                          <a:cs typeface="Calibri" panose="020F0502020204030204" pitchFamily="34" charset="0"/>
                          <a:sym typeface="Calibri"/>
                        </a:rPr>
                        <a:t>Njegovati i promicati tradicionalne vrijednosti.</a:t>
                      </a:r>
                      <a:endParaRPr lang="hr-HR" sz="1100" u="none" strike="noStrike" cap="none" baseline="0" dirty="0">
                        <a:latin typeface="Calibri" panose="020F0502020204030204" pitchFamily="34" charset="0"/>
                        <a:cs typeface="Calibri" panose="020F0502020204030204" pitchFamily="34" charset="0"/>
                        <a:sym typeface="Calibri"/>
                      </a:endParaRPr>
                    </a:p>
                    <a:p>
                      <a:pPr marL="0" marR="0" lvl="0" indent="0" algn="l" rtl="0">
                        <a:lnSpc>
                          <a:spcPct val="100000"/>
                        </a:lnSpc>
                        <a:spcBef>
                          <a:spcPts val="0"/>
                        </a:spcBef>
                        <a:spcAft>
                          <a:spcPts val="0"/>
                        </a:spcAft>
                        <a:buClr>
                          <a:srgbClr val="000000"/>
                        </a:buClr>
                        <a:buSzPct val="25000"/>
                        <a:buFont typeface="Calibri"/>
                        <a:buNone/>
                      </a:pPr>
                      <a:r>
                        <a:rPr lang="hr-HR" sz="1100" b="0" i="0" u="none" strike="noStrike" cap="none" baseline="0" dirty="0">
                          <a:solidFill>
                            <a:srgbClr val="000000"/>
                          </a:solidFill>
                          <a:latin typeface="Calibri" panose="020F0502020204030204" pitchFamily="34" charset="0"/>
                          <a:ea typeface="Calibri"/>
                          <a:cs typeface="Calibri" panose="020F0502020204030204" pitchFamily="34" charset="0"/>
                          <a:sym typeface="Calibri"/>
                        </a:rPr>
                        <a:t>Proslava blagdana Uskrsa i stvaranje predblagdanskog ozračja – Veliki tjedan.</a:t>
                      </a:r>
                      <a:endParaRPr lang="en" sz="1100" b="0" i="0" u="none" strike="noStrike" cap="none" baseline="0" dirty="0">
                        <a:solidFill>
                          <a:srgbClr val="000000"/>
                        </a:solidFill>
                        <a:latin typeface="Calibri" panose="020F0502020204030204" pitchFamily="34" charset="0"/>
                        <a:ea typeface="Calibri"/>
                        <a:cs typeface="Calibri" panose="020F0502020204030204" pitchFamily="34" charset="0"/>
                        <a:sym typeface="Calibri"/>
                      </a:endParaRPr>
                    </a:p>
                  </a:txBody>
                  <a:tcPr marL="91425" marR="91425" marT="0" marB="0"/>
                </a:tc>
                <a:extLst>
                  <a:ext uri="{0D108BD9-81ED-4DB2-BD59-A6C34878D82A}">
                    <a16:rowId xmlns:a16="http://schemas.microsoft.com/office/drawing/2014/main" val="10000"/>
                  </a:ext>
                </a:extLst>
              </a:tr>
              <a:tr h="329230">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dirty="0" err="1">
                          <a:sym typeface="Calibri"/>
                        </a:rPr>
                        <a:t>Namjena</a:t>
                      </a:r>
                      <a:r>
                        <a:rPr lang="en" sz="1100" u="none" strike="noStrike" cap="none" baseline="0" dirty="0">
                          <a:sym typeface="Calibri"/>
                        </a:rPr>
                        <a:t>:</a:t>
                      </a:r>
                      <a:endParaRPr lang="en" sz="1100" b="0" i="0" u="none" strike="noStrike" cap="none" baseline="0" dirty="0">
                        <a:solidFill>
                          <a:srgbClr val="000000"/>
                        </a:solidFill>
                        <a:latin typeface="Calibri"/>
                        <a:ea typeface="Calibri"/>
                        <a:cs typeface="Calibri"/>
                        <a:sym typeface="Calibri"/>
                      </a:endParaRPr>
                    </a:p>
                  </a:txBody>
                  <a:tcPr marL="0" marR="0" marT="34300" marB="34300"/>
                </a:tc>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dirty="0">
                          <a:latin typeface="Calibri" panose="020F0502020204030204" pitchFamily="34" charset="0"/>
                          <a:cs typeface="Calibri" panose="020F0502020204030204" pitchFamily="34" charset="0"/>
                          <a:sym typeface="Calibri"/>
                        </a:rPr>
                        <a:t>Motiviranje i uključivanje učenika,  razvoj suradničkih vještina,  jačanje samopouzdanje i samopoštovanja.</a:t>
                      </a:r>
                      <a:endParaRPr lang="hr-HR" sz="1100" u="none" strike="noStrike" cap="none" baseline="0" dirty="0">
                        <a:latin typeface="Calibri" panose="020F0502020204030204" pitchFamily="34" charset="0"/>
                        <a:cs typeface="Calibri" panose="020F0502020204030204" pitchFamily="34" charset="0"/>
                        <a:sym typeface="Calibri"/>
                      </a:endParaRPr>
                    </a:p>
                    <a:p>
                      <a:pPr marL="0" marR="0" lvl="0" indent="0" algn="l" rtl="0">
                        <a:lnSpc>
                          <a:spcPct val="100000"/>
                        </a:lnSpc>
                        <a:spcBef>
                          <a:spcPts val="0"/>
                        </a:spcBef>
                        <a:spcAft>
                          <a:spcPts val="0"/>
                        </a:spcAft>
                        <a:buClr>
                          <a:srgbClr val="000000"/>
                        </a:buClr>
                        <a:buSzPct val="25000"/>
                        <a:buFont typeface="Calibri"/>
                        <a:buNone/>
                      </a:pPr>
                      <a:endParaRPr lang="en" sz="1100" b="0" i="0" u="none" strike="noStrike" cap="none" baseline="0" dirty="0">
                        <a:solidFill>
                          <a:srgbClr val="000000"/>
                        </a:solidFill>
                        <a:latin typeface="Calibri" panose="020F0502020204030204" pitchFamily="34" charset="0"/>
                        <a:ea typeface="Calibri"/>
                        <a:cs typeface="Calibri" panose="020F0502020204030204" pitchFamily="34" charset="0"/>
                        <a:sym typeface="Calibri"/>
                      </a:endParaRPr>
                    </a:p>
                  </a:txBody>
                  <a:tcPr marL="91425" marR="91425" marT="0" marB="0"/>
                </a:tc>
                <a:extLst>
                  <a:ext uri="{0D108BD9-81ED-4DB2-BD59-A6C34878D82A}">
                    <a16:rowId xmlns:a16="http://schemas.microsoft.com/office/drawing/2014/main" val="10001"/>
                  </a:ext>
                </a:extLst>
              </a:tr>
              <a:tr h="503574">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dirty="0" err="1">
                          <a:sym typeface="Calibri"/>
                        </a:rPr>
                        <a:t>Način</a:t>
                      </a:r>
                      <a:r>
                        <a:rPr lang="en" sz="1100" u="none" strike="noStrike" cap="none" baseline="0" dirty="0">
                          <a:sym typeface="Calibri"/>
                        </a:rPr>
                        <a:t> </a:t>
                      </a:r>
                      <a:r>
                        <a:rPr lang="en" sz="1100" u="none" strike="noStrike" cap="none" baseline="0" dirty="0" err="1">
                          <a:sym typeface="Calibri"/>
                        </a:rPr>
                        <a:t>realizacije</a:t>
                      </a:r>
                      <a:r>
                        <a:rPr lang="en" sz="1100" u="none" strike="noStrike" cap="none" baseline="0" dirty="0">
                          <a:sym typeface="Calibri"/>
                        </a:rPr>
                        <a:t>:</a:t>
                      </a:r>
                      <a:endParaRPr lang="en" sz="1100" b="0" i="0" u="none" strike="noStrike" cap="none" baseline="0" dirty="0">
                        <a:solidFill>
                          <a:srgbClr val="000000"/>
                        </a:solidFill>
                        <a:latin typeface="Calibri"/>
                        <a:ea typeface="Calibri"/>
                        <a:cs typeface="Calibri"/>
                        <a:sym typeface="Calibri"/>
                      </a:endParaRPr>
                    </a:p>
                  </a:txBody>
                  <a:tcPr marL="0" marR="0" marT="34300" marB="34300"/>
                </a:tc>
                <a:tc>
                  <a:txBody>
                    <a:bodyPr/>
                    <a:lstStyle/>
                    <a:p>
                      <a:pPr marL="0" marR="0" lvl="0" indent="0" algn="l" rtl="0">
                        <a:lnSpc>
                          <a:spcPct val="100000"/>
                        </a:lnSpc>
                        <a:spcBef>
                          <a:spcPts val="0"/>
                        </a:spcBef>
                        <a:spcAft>
                          <a:spcPts val="0"/>
                        </a:spcAft>
                        <a:buClr>
                          <a:srgbClr val="000000"/>
                        </a:buClr>
                        <a:buSzPct val="25000"/>
                        <a:buFont typeface="Calibri"/>
                        <a:buNone/>
                      </a:pPr>
                      <a:r>
                        <a:rPr lang="hr-HR" sz="1100" b="0" i="0" u="none" strike="noStrike" cap="none" baseline="0" dirty="0">
                          <a:solidFill>
                            <a:schemeClr val="tx1"/>
                          </a:solidFill>
                          <a:latin typeface="Calibri" panose="020F0502020204030204" pitchFamily="34" charset="0"/>
                          <a:ea typeface="+mn-ea"/>
                          <a:cs typeface="Calibri" panose="020F0502020204030204" pitchFamily="34" charset="0"/>
                          <a:sym typeface="Calibri"/>
                        </a:rPr>
                        <a:t>Integrirani dan će se realizirati na razini razrednih odjela i predmeta koji su taj dan po rasporedu rada.</a:t>
                      </a:r>
                      <a:endParaRPr lang="en" sz="1100" b="0" i="0" u="none" strike="noStrike" cap="none" baseline="0" dirty="0">
                        <a:solidFill>
                          <a:srgbClr val="000000"/>
                        </a:solidFill>
                        <a:latin typeface="Calibri" panose="020F0502020204030204" pitchFamily="34" charset="0"/>
                        <a:ea typeface="Calibri"/>
                        <a:cs typeface="Calibri" panose="020F0502020204030204" pitchFamily="34" charset="0"/>
                        <a:sym typeface="Calibri"/>
                      </a:endParaRPr>
                    </a:p>
                  </a:txBody>
                  <a:tcPr marL="91425" marR="91425" marT="0" marB="0"/>
                </a:tc>
                <a:extLst>
                  <a:ext uri="{0D108BD9-81ED-4DB2-BD59-A6C34878D82A}">
                    <a16:rowId xmlns:a16="http://schemas.microsoft.com/office/drawing/2014/main" val="10002"/>
                  </a:ext>
                </a:extLst>
              </a:tr>
              <a:tr h="578282">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dirty="0" err="1">
                          <a:sym typeface="Calibri"/>
                        </a:rPr>
                        <a:t>Nositelji</a:t>
                      </a:r>
                      <a:r>
                        <a:rPr lang="en" sz="1100" u="none" strike="noStrike" cap="none" baseline="0" dirty="0">
                          <a:sym typeface="Calibri"/>
                        </a:rPr>
                        <a:t> </a:t>
                      </a:r>
                      <a:r>
                        <a:rPr lang="en" sz="1100" u="none" strike="noStrike" cap="none" baseline="0" dirty="0" err="1">
                          <a:sym typeface="Calibri"/>
                        </a:rPr>
                        <a:t>aktivnosti</a:t>
                      </a:r>
                      <a:r>
                        <a:rPr lang="en" sz="1100" u="none" strike="noStrike" cap="none" baseline="0" dirty="0">
                          <a:sym typeface="Calibri"/>
                        </a:rPr>
                        <a:t>:</a:t>
                      </a:r>
                      <a:endParaRPr lang="en" sz="1100" b="0" i="0" u="none" strike="noStrike" cap="none" baseline="0" dirty="0">
                        <a:solidFill>
                          <a:srgbClr val="000000"/>
                        </a:solidFill>
                        <a:latin typeface="Calibri"/>
                        <a:ea typeface="Calibri"/>
                        <a:cs typeface="Calibri"/>
                        <a:sym typeface="Calibri"/>
                      </a:endParaRPr>
                    </a:p>
                  </a:txBody>
                  <a:tcPr marL="0" marR="0" marT="34300" marB="34300"/>
                </a:tc>
                <a:tc>
                  <a:txBody>
                    <a:bodyPr/>
                    <a:lstStyle/>
                    <a:p>
                      <a:pPr marL="0" marR="0" lvl="0" indent="0" algn="l" rtl="0">
                        <a:lnSpc>
                          <a:spcPct val="100000"/>
                        </a:lnSpc>
                        <a:spcBef>
                          <a:spcPts val="0"/>
                        </a:spcBef>
                        <a:spcAft>
                          <a:spcPts val="0"/>
                        </a:spcAft>
                        <a:buClr>
                          <a:srgbClr val="000000"/>
                        </a:buClr>
                        <a:buSzPct val="25000"/>
                        <a:buFont typeface="Calibri"/>
                        <a:buNone/>
                      </a:pPr>
                      <a:r>
                        <a:rPr lang="hr-HR" sz="1100" b="0" i="0" u="none" strike="noStrike" cap="none" baseline="0" dirty="0">
                          <a:solidFill>
                            <a:schemeClr val="tx1"/>
                          </a:solidFill>
                          <a:latin typeface="Calibri" panose="020F0502020204030204" pitchFamily="34" charset="0"/>
                          <a:ea typeface="+mn-ea"/>
                          <a:cs typeface="Calibri" panose="020F0502020204030204" pitchFamily="34" charset="0"/>
                          <a:sym typeface="Calibri"/>
                        </a:rPr>
                        <a:t>Učitelji RN i PN</a:t>
                      </a:r>
                      <a:endParaRPr lang="en" sz="1100" b="0" i="0" u="none" strike="noStrike" cap="none" baseline="0" dirty="0">
                        <a:solidFill>
                          <a:srgbClr val="000000"/>
                        </a:solidFill>
                        <a:latin typeface="Calibri" panose="020F0502020204030204" pitchFamily="34" charset="0"/>
                        <a:ea typeface="Calibri"/>
                        <a:cs typeface="Calibri" panose="020F0502020204030204" pitchFamily="34" charset="0"/>
                        <a:sym typeface="Calibri"/>
                      </a:endParaRPr>
                    </a:p>
                  </a:txBody>
                  <a:tcPr marL="91425" marR="91425" marT="0" marB="0"/>
                </a:tc>
                <a:extLst>
                  <a:ext uri="{0D108BD9-81ED-4DB2-BD59-A6C34878D82A}">
                    <a16:rowId xmlns:a16="http://schemas.microsoft.com/office/drawing/2014/main" val="10003"/>
                  </a:ext>
                </a:extLst>
              </a:tr>
              <a:tr h="292404">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dirty="0" err="1">
                          <a:sym typeface="Calibri"/>
                        </a:rPr>
                        <a:t>Vremenik</a:t>
                      </a:r>
                      <a:r>
                        <a:rPr lang="en" sz="1100" u="none" strike="noStrike" cap="none" baseline="0" dirty="0">
                          <a:sym typeface="Calibri"/>
                        </a:rPr>
                        <a:t>:</a:t>
                      </a:r>
                      <a:endParaRPr lang="en" sz="1100" b="0" i="0" u="none" strike="noStrike" cap="none" baseline="0" dirty="0">
                        <a:solidFill>
                          <a:srgbClr val="000000"/>
                        </a:solidFill>
                        <a:latin typeface="Calibri"/>
                        <a:ea typeface="Calibri"/>
                        <a:cs typeface="Calibri"/>
                        <a:sym typeface="Calibri"/>
                      </a:endParaRPr>
                    </a:p>
                  </a:txBody>
                  <a:tcPr marL="0" marR="0" marT="34300" marB="34300"/>
                </a:tc>
                <a:tc>
                  <a:txBody>
                    <a:bodyPr/>
                    <a:lstStyle/>
                    <a:p>
                      <a:pPr marL="0" marR="0" lvl="0" indent="0" algn="l" rtl="0">
                        <a:lnSpc>
                          <a:spcPct val="100000"/>
                        </a:lnSpc>
                        <a:spcBef>
                          <a:spcPts val="0"/>
                        </a:spcBef>
                        <a:spcAft>
                          <a:spcPts val="0"/>
                        </a:spcAft>
                        <a:buClr>
                          <a:srgbClr val="000000"/>
                        </a:buClr>
                        <a:buSzPct val="25000"/>
                        <a:buFont typeface="Calibri"/>
                        <a:buNone/>
                      </a:pPr>
                      <a:r>
                        <a:rPr lang="hr-HR" sz="1100" u="none" strike="noStrike" cap="none" baseline="0" dirty="0">
                          <a:latin typeface="Calibri" panose="020F0502020204030204" pitchFamily="34" charset="0"/>
                          <a:cs typeface="Calibri" panose="020F0502020204030204" pitchFamily="34" charset="0"/>
                          <a:sym typeface="Calibri"/>
                        </a:rPr>
                        <a:t> 13.4.2022.</a:t>
                      </a:r>
                      <a:endParaRPr lang="en" sz="1100" b="0" i="0" u="none" strike="noStrike" cap="none" baseline="0" dirty="0">
                        <a:solidFill>
                          <a:srgbClr val="000000"/>
                        </a:solidFill>
                        <a:latin typeface="Calibri" panose="020F0502020204030204" pitchFamily="34" charset="0"/>
                        <a:ea typeface="Calibri"/>
                        <a:cs typeface="Calibri" panose="020F0502020204030204" pitchFamily="34" charset="0"/>
                        <a:sym typeface="Calibri"/>
                      </a:endParaRPr>
                    </a:p>
                  </a:txBody>
                  <a:tcPr marL="91425" marR="91425" marT="0" marB="0"/>
                </a:tc>
                <a:extLst>
                  <a:ext uri="{0D108BD9-81ED-4DB2-BD59-A6C34878D82A}">
                    <a16:rowId xmlns:a16="http://schemas.microsoft.com/office/drawing/2014/main" val="10004"/>
                  </a:ext>
                </a:extLst>
              </a:tr>
              <a:tr h="291145">
                <a:tc>
                  <a:txBody>
                    <a:bodyPr/>
                    <a:lstStyle/>
                    <a:p>
                      <a:pPr marL="0" marR="0" lvl="0" indent="0" algn="l" rtl="0">
                        <a:lnSpc>
                          <a:spcPct val="100000"/>
                        </a:lnSpc>
                        <a:spcBef>
                          <a:spcPts val="0"/>
                        </a:spcBef>
                        <a:spcAft>
                          <a:spcPts val="0"/>
                        </a:spcAft>
                        <a:buFont typeface="Calibri"/>
                        <a:buNone/>
                      </a:pPr>
                      <a:r>
                        <a:rPr lang="en" sz="1100" u="none" strike="noStrike" cap="none" baseline="0" dirty="0" err="1">
                          <a:sym typeface="Calibri"/>
                        </a:rPr>
                        <a:t>Troškovnik</a:t>
                      </a:r>
                      <a:r>
                        <a:rPr lang="en" sz="1100" u="none" strike="noStrike" cap="none" baseline="0" dirty="0">
                          <a:sym typeface="Calibri"/>
                        </a:rPr>
                        <a:t>:</a:t>
                      </a:r>
                      <a:r>
                        <a:rPr lang="en" sz="1100" u="none" strike="noStrike" cap="none" baseline="0" dirty="0"/>
                        <a:t> </a:t>
                      </a:r>
                      <a:endParaRPr lang="en" sz="1100" b="0" i="0" u="none" strike="noStrike" cap="none" baseline="0" dirty="0">
                        <a:solidFill>
                          <a:srgbClr val="000000"/>
                        </a:solidFill>
                        <a:latin typeface="Calibri"/>
                        <a:ea typeface="Calibri"/>
                        <a:cs typeface="Calibri"/>
                        <a:sym typeface="Calibri"/>
                      </a:endParaRPr>
                    </a:p>
                  </a:txBody>
                  <a:tcPr marL="0" marR="0" marT="34300" marB="34300"/>
                </a:tc>
                <a:tc>
                  <a:txBody>
                    <a:bodyPr/>
                    <a:lstStyle/>
                    <a:p>
                      <a:pPr marL="0" marR="0" lvl="0" indent="0" algn="l" rtl="0">
                        <a:lnSpc>
                          <a:spcPct val="100000"/>
                        </a:lnSpc>
                        <a:spcBef>
                          <a:spcPts val="0"/>
                        </a:spcBef>
                        <a:spcAft>
                          <a:spcPts val="0"/>
                        </a:spcAft>
                        <a:buClr>
                          <a:srgbClr val="000000"/>
                        </a:buClr>
                        <a:buSzPct val="25000"/>
                        <a:buFont typeface="Calibri"/>
                        <a:buNone/>
                      </a:pPr>
                      <a:r>
                        <a:rPr lang="hr-HR" sz="1100" b="0" i="0" u="none" strike="noStrike" cap="none" baseline="0" dirty="0">
                          <a:solidFill>
                            <a:schemeClr val="tx1"/>
                          </a:solidFill>
                          <a:latin typeface="Calibri" panose="020F0502020204030204" pitchFamily="34" charset="0"/>
                          <a:ea typeface="+mn-ea"/>
                          <a:cs typeface="Calibri" panose="020F0502020204030204" pitchFamily="34" charset="0"/>
                          <a:sym typeface="Calibri"/>
                        </a:rPr>
                        <a:t>Troškovi potrošnih materijala</a:t>
                      </a:r>
                      <a:endParaRPr lang="en" sz="1100" b="0" i="0" u="none" strike="noStrike" cap="none" baseline="0" dirty="0">
                        <a:solidFill>
                          <a:srgbClr val="000000"/>
                        </a:solidFill>
                        <a:latin typeface="Calibri" panose="020F0502020204030204" pitchFamily="34" charset="0"/>
                        <a:ea typeface="Calibri"/>
                        <a:cs typeface="Calibri" panose="020F0502020204030204" pitchFamily="34" charset="0"/>
                        <a:sym typeface="Calibri"/>
                      </a:endParaRPr>
                    </a:p>
                  </a:txBody>
                  <a:tcPr marL="91425" marR="91425" marT="0" marB="0"/>
                </a:tc>
                <a:extLst>
                  <a:ext uri="{0D108BD9-81ED-4DB2-BD59-A6C34878D82A}">
                    <a16:rowId xmlns:a16="http://schemas.microsoft.com/office/drawing/2014/main" val="10005"/>
                  </a:ext>
                </a:extLst>
              </a:tr>
              <a:tr h="935935">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Način</a:t>
                      </a:r>
                      <a:r>
                        <a:rPr lang="en" sz="1100" u="none" strike="noStrike" cap="none" baseline="0" dirty="0">
                          <a:sym typeface="Calibri"/>
                        </a:rPr>
                        <a:t> </a:t>
                      </a:r>
                      <a:r>
                        <a:rPr lang="en" sz="1100" u="none" strike="noStrike" cap="none" baseline="0" err="1">
                          <a:sym typeface="Calibri"/>
                        </a:rPr>
                        <a:t>vrednovanja</a:t>
                      </a:r>
                      <a:r>
                        <a:rPr lang="en" sz="1100" u="none" strike="noStrike" cap="none" baseline="0" dirty="0">
                          <a:sym typeface="Calibri"/>
                        </a:rPr>
                        <a:t> </a:t>
                      </a:r>
                      <a:r>
                        <a:rPr lang="en" sz="1100" u="none" strike="noStrike" cap="none" baseline="0" err="1">
                          <a:sym typeface="Calibri"/>
                        </a:rPr>
                        <a:t>i</a:t>
                      </a:r>
                      <a:r>
                        <a:rPr lang="en" sz="1100" u="none" strike="noStrike" cap="none" baseline="0" dirty="0">
                          <a:sym typeface="Calibri"/>
                        </a:rPr>
                        <a:t> </a:t>
                      </a:r>
                      <a:r>
                        <a:rPr lang="en" sz="1100" u="none" strike="noStrike" cap="none" baseline="0" err="1">
                          <a:sym typeface="Calibri"/>
                        </a:rPr>
                        <a:t>korištenja</a:t>
                      </a:r>
                      <a:r>
                        <a:rPr lang="en" sz="1100" u="none" strike="noStrike" cap="none" baseline="0" dirty="0">
                          <a:sym typeface="Calibri"/>
                        </a:rPr>
                        <a:t> </a:t>
                      </a:r>
                      <a:r>
                        <a:rPr lang="en" sz="1100" u="none" strike="noStrike" cap="none" baseline="0" err="1">
                          <a:sym typeface="Calibri"/>
                        </a:rPr>
                        <a:t>rezultata</a:t>
                      </a:r>
                      <a:r>
                        <a:rPr lang="en" sz="1100" u="none" strike="noStrike" cap="none" baseline="0" dirty="0">
                          <a:sym typeface="Calibri"/>
                        </a:rPr>
                        <a:t> </a:t>
                      </a:r>
                      <a:r>
                        <a:rPr lang="en" sz="1100" u="none" strike="noStrike" cap="none" baseline="0" err="1">
                          <a:sym typeface="Calibri"/>
                        </a:rPr>
                        <a:t>vrednovanja</a:t>
                      </a:r>
                      <a:r>
                        <a:rPr lang="en" sz="1100" u="none" strike="noStrike" cap="none" baseline="0">
                          <a:sym typeface="Calibri"/>
                        </a:rPr>
                        <a:t>:</a:t>
                      </a:r>
                    </a:p>
                    <a:p>
                      <a:pPr marL="0" marR="0" lvl="0" indent="0" algn="l" rtl="0">
                        <a:spcBef>
                          <a:spcPts val="0"/>
                        </a:spcBef>
                        <a:buNone/>
                      </a:pPr>
                      <a:endParaRPr sz="1100" b="0" i="0" u="none" strike="noStrike" cap="none" baseline="0">
                        <a:solidFill>
                          <a:srgbClr val="000000"/>
                        </a:solidFill>
                        <a:latin typeface="Calibri"/>
                        <a:ea typeface="Calibri"/>
                        <a:cs typeface="Calibri"/>
                        <a:sym typeface="Calibri"/>
                      </a:endParaRPr>
                    </a:p>
                  </a:txBody>
                  <a:tcPr marL="0" marR="0" marT="34300" marB="34300"/>
                </a:tc>
                <a:tc>
                  <a:txBody>
                    <a:bodyPr/>
                    <a:lstStyle/>
                    <a:p>
                      <a:pPr marL="0" marR="0" lvl="0" indent="0" algn="l" rtl="0">
                        <a:lnSpc>
                          <a:spcPct val="100000"/>
                        </a:lnSpc>
                        <a:spcBef>
                          <a:spcPts val="0"/>
                        </a:spcBef>
                        <a:spcAft>
                          <a:spcPts val="0"/>
                        </a:spcAft>
                        <a:buClr>
                          <a:schemeClr val="dk1"/>
                        </a:buClr>
                        <a:buFont typeface="Calibri"/>
                        <a:buNone/>
                      </a:pPr>
                      <a:endParaRPr sz="1100" u="none" strike="noStrike" cap="none" baseline="0" dirty="0">
                        <a:latin typeface="Calibri" panose="020F0502020204030204" pitchFamily="34" charset="0"/>
                        <a:cs typeface="Calibri" panose="020F0502020204030204" pitchFamily="34" charset="0"/>
                        <a:sym typeface="Calibri"/>
                      </a:endParaRPr>
                    </a:p>
                    <a:p>
                      <a:pPr marL="0" marR="0" lvl="0" indent="0" algn="l" rtl="0">
                        <a:lnSpc>
                          <a:spcPct val="100000"/>
                        </a:lnSpc>
                        <a:spcBef>
                          <a:spcPts val="200"/>
                        </a:spcBef>
                        <a:spcAft>
                          <a:spcPts val="0"/>
                        </a:spcAft>
                        <a:buClr>
                          <a:srgbClr val="000000"/>
                        </a:buClr>
                        <a:buSzPct val="25000"/>
                        <a:buFont typeface="Calibri"/>
                        <a:buNone/>
                      </a:pPr>
                      <a:r>
                        <a:rPr lang="en" sz="1100" u="none" strike="noStrike" cap="none" baseline="0" dirty="0">
                          <a:latin typeface="Calibri" panose="020F0502020204030204" pitchFamily="34" charset="0"/>
                          <a:cs typeface="Calibri" panose="020F0502020204030204" pitchFamily="34" charset="0"/>
                          <a:sym typeface="Calibri"/>
                        </a:rPr>
                        <a:t>Prezentacija na web stranici škole.</a:t>
                      </a:r>
                      <a:endParaRPr lang="en" sz="1100" b="0" i="0" u="none" strike="noStrike" cap="none" baseline="0" dirty="0">
                        <a:solidFill>
                          <a:srgbClr val="000000"/>
                        </a:solidFill>
                        <a:latin typeface="Calibri" panose="020F0502020204030204" pitchFamily="34" charset="0"/>
                        <a:ea typeface="Calibri"/>
                        <a:cs typeface="Calibri" panose="020F0502020204030204" pitchFamily="34" charset="0"/>
                        <a:sym typeface="Calibri"/>
                      </a:endParaRPr>
                    </a:p>
                  </a:txBody>
                  <a:tcPr marL="91425" marR="91425" marT="0" marB="0"/>
                </a:tc>
                <a:extLst>
                  <a:ext uri="{0D108BD9-81ED-4DB2-BD59-A6C34878D82A}">
                    <a16:rowId xmlns:a16="http://schemas.microsoft.com/office/drawing/2014/main" val="10006"/>
                  </a:ext>
                </a:extLst>
              </a:tr>
            </a:tbl>
          </a:graphicData>
        </a:graphic>
      </p:graphicFrame>
      <p:sp>
        <p:nvSpPr>
          <p:cNvPr id="3" name="Title 2"/>
          <p:cNvSpPr>
            <a:spLocks noGrp="1"/>
          </p:cNvSpPr>
          <p:nvPr>
            <p:ph type="title"/>
          </p:nvPr>
        </p:nvSpPr>
        <p:spPr>
          <a:xfrm>
            <a:off x="1048214" y="0"/>
            <a:ext cx="7966647" cy="921834"/>
          </a:xfrm>
        </p:spPr>
        <p:txBody>
          <a:bodyPr>
            <a:normAutofit/>
            <a:scene3d>
              <a:camera prst="orthographicFront"/>
              <a:lightRig rig="soft" dir="t">
                <a:rot lat="0" lon="0" rev="15600000"/>
              </a:lightRig>
            </a:scene3d>
            <a:sp3d extrusionH="57150" prstMaterial="softEdge">
              <a:bevelT w="25400" h="38100"/>
            </a:sp3d>
          </a:bodyPr>
          <a:lstStyle/>
          <a:p>
            <a:r>
              <a:rPr lang="hr-HR" dirty="0">
                <a:effectLst>
                  <a:outerShdw blurRad="38100" dist="38100" dir="2700000" algn="tl">
                    <a:srgbClr val="000000">
                      <a:alpha val="43137"/>
                    </a:srgbClr>
                  </a:outerShdw>
                </a:effectLst>
                <a:latin typeface="+mn-lt"/>
              </a:rPr>
              <a:t>Integrirani dan – Uskrs</a:t>
            </a:r>
          </a:p>
        </p:txBody>
      </p:sp>
    </p:spTree>
    <p:extLst>
      <p:ext uri="{BB962C8B-B14F-4D97-AF65-F5344CB8AC3E}">
        <p14:creationId xmlns:p14="http://schemas.microsoft.com/office/powerpoint/2010/main" val="1301119617"/>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Shape 145"/>
        <p:cNvGrpSpPr/>
        <p:nvPr/>
      </p:nvGrpSpPr>
      <p:grpSpPr>
        <a:xfrm>
          <a:off x="0" y="0"/>
          <a:ext cx="0" cy="0"/>
          <a:chOff x="0" y="0"/>
          <a:chExt cx="0" cy="0"/>
        </a:xfrm>
      </p:grpSpPr>
      <p:sp>
        <p:nvSpPr>
          <p:cNvPr id="2" name="Title 1"/>
          <p:cNvSpPr>
            <a:spLocks noGrp="1"/>
          </p:cNvSpPr>
          <p:nvPr>
            <p:ph type="title"/>
          </p:nvPr>
        </p:nvSpPr>
        <p:spPr>
          <a:xfrm>
            <a:off x="574245" y="1387975"/>
            <a:ext cx="7886700" cy="1183775"/>
          </a:xfrm>
        </p:spPr>
        <p:txBody>
          <a:bodyPr>
            <a:scene3d>
              <a:camera prst="orthographicFront"/>
              <a:lightRig rig="soft" dir="t">
                <a:rot lat="0" lon="0" rev="15600000"/>
              </a:lightRig>
            </a:scene3d>
            <a:sp3d extrusionH="57150" prstMaterial="softEdge">
              <a:bevelT w="25400" h="38100"/>
            </a:sp3d>
          </a:bodyPr>
          <a:lstStyle/>
          <a:p>
            <a:r>
              <a:rPr lang="hr-HR" dirty="0">
                <a:ln/>
                <a:latin typeface="Calibri (tijelo)"/>
              </a:rPr>
              <a:t>Diferencijalni</a:t>
            </a:r>
            <a:br>
              <a:rPr lang="hr-HR" dirty="0">
                <a:ln/>
                <a:latin typeface="Calibri (tijelo)"/>
              </a:rPr>
            </a:br>
            <a:r>
              <a:rPr lang="hr-HR" dirty="0">
                <a:ln/>
                <a:latin typeface="Calibri (tijelo)"/>
              </a:rPr>
              <a:t>(razlikovni) dio kurikuluma</a:t>
            </a:r>
          </a:p>
        </p:txBody>
      </p:sp>
    </p:spTree>
    <p:extLst>
      <p:ext uri="{BB962C8B-B14F-4D97-AF65-F5344CB8AC3E}">
        <p14:creationId xmlns:p14="http://schemas.microsoft.com/office/powerpoint/2010/main" val="1356947511"/>
      </p:ext>
    </p:extLst>
  </p:cSld>
  <p:clrMapOvr>
    <a:masterClrMapping/>
  </p:clrMapOvr>
  <p:transition spd="slow">
    <p:wipe/>
  </p:transition>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Shape 1224"/>
        <p:cNvGrpSpPr/>
        <p:nvPr/>
      </p:nvGrpSpPr>
      <p:grpSpPr>
        <a:xfrm>
          <a:off x="0" y="0"/>
          <a:ext cx="0" cy="0"/>
          <a:chOff x="0" y="0"/>
          <a:chExt cx="0" cy="0"/>
        </a:xfrm>
      </p:grpSpPr>
      <p:graphicFrame>
        <p:nvGraphicFramePr>
          <p:cNvPr id="2" name="Shape 1219">
            <a:extLst>
              <a:ext uri="{FF2B5EF4-FFF2-40B4-BE49-F238E27FC236}">
                <a16:creationId xmlns:a16="http://schemas.microsoft.com/office/drawing/2014/main" id="{64130BCF-A951-49EE-92C7-F5CB8DBA0C13}"/>
              </a:ext>
            </a:extLst>
          </p:cNvPr>
          <p:cNvGraphicFramePr/>
          <p:nvPr>
            <p:extLst/>
          </p:nvPr>
        </p:nvGraphicFramePr>
        <p:xfrm>
          <a:off x="431180" y="896677"/>
          <a:ext cx="8475871" cy="4228805"/>
        </p:xfrm>
        <a:graphic>
          <a:graphicData uri="http://schemas.openxmlformats.org/drawingml/2006/table">
            <a:tbl>
              <a:tblPr>
                <a:tableStyleId>{0E3FDE45-AF77-4B5C-9715-49D594BDF05E}</a:tableStyleId>
              </a:tblPr>
              <a:tblGrid>
                <a:gridCol w="1557173">
                  <a:extLst>
                    <a:ext uri="{9D8B030D-6E8A-4147-A177-3AD203B41FA5}">
                      <a16:colId xmlns:a16="http://schemas.microsoft.com/office/drawing/2014/main" val="20000"/>
                    </a:ext>
                  </a:extLst>
                </a:gridCol>
                <a:gridCol w="6918698">
                  <a:extLst>
                    <a:ext uri="{9D8B030D-6E8A-4147-A177-3AD203B41FA5}">
                      <a16:colId xmlns:a16="http://schemas.microsoft.com/office/drawing/2014/main" val="20001"/>
                    </a:ext>
                  </a:extLst>
                </a:gridCol>
              </a:tblGrid>
              <a:tr h="813175">
                <a:tc>
                  <a:txBody>
                    <a:bodyPr/>
                    <a:lstStyle/>
                    <a:p>
                      <a:pPr marL="0" marR="0" lvl="0" indent="0" algn="l" rtl="0">
                        <a:lnSpc>
                          <a:spcPct val="100000"/>
                        </a:lnSpc>
                        <a:spcBef>
                          <a:spcPts val="0"/>
                        </a:spcBef>
                        <a:spcAft>
                          <a:spcPts val="0"/>
                        </a:spcAft>
                        <a:buClr>
                          <a:srgbClr val="000000"/>
                        </a:buClr>
                        <a:buSzPct val="25000"/>
                        <a:buFont typeface="Calibri"/>
                        <a:buNone/>
                      </a:pPr>
                      <a:r>
                        <a:rPr lang="hr-HR" sz="1100" u="none" strike="noStrike" cap="none" baseline="0" dirty="0">
                          <a:sym typeface="Calibri"/>
                        </a:rPr>
                        <a:t>Ishodi</a:t>
                      </a:r>
                      <a:r>
                        <a:rPr lang="en" sz="1100" u="none" strike="noStrike" cap="none" baseline="0" dirty="0">
                          <a:sym typeface="Calibri"/>
                        </a:rPr>
                        <a:t>:</a:t>
                      </a:r>
                      <a:endParaRPr lang="en" sz="1100" b="0" i="0" u="none" strike="noStrike" cap="none" baseline="0" dirty="0">
                        <a:solidFill>
                          <a:srgbClr val="000000"/>
                        </a:solidFill>
                        <a:latin typeface="Calibri"/>
                        <a:ea typeface="Calibri"/>
                        <a:cs typeface="Calibri"/>
                        <a:sym typeface="Calibri"/>
                      </a:endParaRPr>
                    </a:p>
                  </a:txBody>
                  <a:tcPr marL="91450" marR="91450" marT="34300" marB="34300"/>
                </a:tc>
                <a:tc>
                  <a:txBody>
                    <a:bodyPr/>
                    <a:lstStyle/>
                    <a:p>
                      <a:pPr marL="0" marR="0" lvl="0" indent="0" algn="l" rtl="0">
                        <a:lnSpc>
                          <a:spcPct val="100000"/>
                        </a:lnSpc>
                        <a:spcBef>
                          <a:spcPts val="0"/>
                        </a:spcBef>
                        <a:spcAft>
                          <a:spcPts val="0"/>
                        </a:spcAft>
                        <a:buFont typeface="Calibri"/>
                        <a:buNone/>
                      </a:pPr>
                      <a:r>
                        <a:rPr lang="en" sz="1100" u="none" strike="noStrike" cap="none" baseline="0" dirty="0"/>
                        <a:t>Učenici će uvidjeti</a:t>
                      </a:r>
                      <a:r>
                        <a:rPr lang="en" sz="1100" u="none" strike="noStrike" cap="none" baseline="0" dirty="0">
                          <a:sym typeface="Calibri"/>
                        </a:rPr>
                        <a:t> da nam zemlja pruža temelje za život te probuditi svijest važnosti očuvanja okoliša.</a:t>
                      </a:r>
                    </a:p>
                    <a:p>
                      <a:pPr marL="0" marR="0" lvl="0" indent="0" algn="l" rtl="0">
                        <a:lnSpc>
                          <a:spcPct val="100000"/>
                        </a:lnSpc>
                        <a:spcBef>
                          <a:spcPts val="0"/>
                        </a:spcBef>
                        <a:spcAft>
                          <a:spcPts val="0"/>
                        </a:spcAft>
                        <a:buClr>
                          <a:schemeClr val="dk1"/>
                        </a:buClr>
                        <a:buFont typeface="Calibri"/>
                        <a:buNone/>
                      </a:pPr>
                      <a:endParaRPr sz="1100" u="none" strike="noStrike" cap="none" baseline="0" dirty="0">
                        <a:sym typeface="Calibri"/>
                      </a:endParaRPr>
                    </a:p>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dirty="0">
                          <a:sym typeface="Calibri"/>
                        </a:rPr>
                        <a:t>Shvatiti da priroda reagira na naša djela.</a:t>
                      </a:r>
                    </a:p>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dirty="0">
                          <a:sym typeface="Calibri"/>
                        </a:rPr>
                        <a:t>Uočiti svoje obrasce ponašanja prema okolišu i nastojati ih mijenjati.</a:t>
                      </a:r>
                      <a:endParaRPr lang="en" sz="1100" b="0" i="0" u="none" strike="noStrike" cap="none" baseline="0" dirty="0">
                        <a:solidFill>
                          <a:srgbClr val="000000"/>
                        </a:solidFill>
                        <a:latin typeface="Calibri"/>
                        <a:ea typeface="Calibri"/>
                        <a:cs typeface="Calibri"/>
                        <a:sym typeface="Calibri"/>
                      </a:endParaRPr>
                    </a:p>
                  </a:txBody>
                  <a:tcPr marL="91450" marR="91450" marT="34300" marB="34300"/>
                </a:tc>
                <a:extLst>
                  <a:ext uri="{0D108BD9-81ED-4DB2-BD59-A6C34878D82A}">
                    <a16:rowId xmlns:a16="http://schemas.microsoft.com/office/drawing/2014/main" val="10000"/>
                  </a:ext>
                </a:extLst>
              </a:tr>
              <a:tr h="425025">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Namjena</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50" marR="91450" marT="34300" marB="34300"/>
                </a:tc>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dirty="0">
                          <a:sym typeface="Calibri"/>
                        </a:rPr>
                        <a:t>Zaštita i očuvanje prirodnog okoliša našeg planeta.</a:t>
                      </a:r>
                    </a:p>
                    <a:p>
                      <a:pPr marL="0" marR="0" lvl="0" indent="0" algn="l" rtl="0">
                        <a:spcBef>
                          <a:spcPts val="0"/>
                        </a:spcBef>
                        <a:buNone/>
                      </a:pPr>
                      <a:endParaRPr sz="1100" b="0" i="0" u="none" strike="noStrike" cap="none" baseline="0" dirty="0">
                        <a:solidFill>
                          <a:srgbClr val="000000"/>
                        </a:solidFill>
                        <a:latin typeface="Calibri"/>
                        <a:ea typeface="Calibri"/>
                        <a:cs typeface="Calibri"/>
                        <a:sym typeface="Calibri"/>
                      </a:endParaRPr>
                    </a:p>
                  </a:txBody>
                  <a:tcPr marL="91450" marR="91450" marT="34300" marB="34300"/>
                </a:tc>
                <a:extLst>
                  <a:ext uri="{0D108BD9-81ED-4DB2-BD59-A6C34878D82A}">
                    <a16:rowId xmlns:a16="http://schemas.microsoft.com/office/drawing/2014/main" val="10001"/>
                  </a:ext>
                </a:extLst>
              </a:tr>
              <a:tr h="425025">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Način</a:t>
                      </a:r>
                      <a:r>
                        <a:rPr lang="en" sz="1100" u="none" strike="noStrike" cap="none" baseline="0">
                          <a:sym typeface="Calibri"/>
                        </a:rPr>
                        <a:t> </a:t>
                      </a:r>
                      <a:r>
                        <a:rPr lang="en" sz="1100" u="none" strike="noStrike" cap="none" baseline="0" err="1">
                          <a:sym typeface="Calibri"/>
                        </a:rPr>
                        <a:t>realizacije</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50" marR="91450" marT="34300" marB="34300"/>
                </a:tc>
                <a:tc>
                  <a:txBody>
                    <a:bodyPr/>
                    <a:lstStyle/>
                    <a:p>
                      <a:pPr marL="0" marR="0" lvl="0" indent="0" algn="l" rtl="0">
                        <a:lnSpc>
                          <a:spcPct val="100000"/>
                        </a:lnSpc>
                        <a:spcBef>
                          <a:spcPts val="0"/>
                        </a:spcBef>
                        <a:spcAft>
                          <a:spcPts val="0"/>
                        </a:spcAft>
                        <a:buClr>
                          <a:srgbClr val="000000"/>
                        </a:buClr>
                        <a:buSzPct val="25000"/>
                        <a:buFont typeface="Calibri"/>
                        <a:buNone/>
                      </a:pPr>
                      <a:r>
                        <a:rPr lang="hr-HR" sz="1100" b="0" i="0" u="none" strike="noStrike" kern="1200" cap="none" baseline="0" dirty="0">
                          <a:solidFill>
                            <a:schemeClr val="tx1"/>
                          </a:solidFill>
                          <a:latin typeface="Calibri"/>
                          <a:cs typeface="Calibri"/>
                          <a:sym typeface="Calibri"/>
                        </a:rPr>
                        <a:t>Uređenje školskog okoliša</a:t>
                      </a:r>
                    </a:p>
                    <a:p>
                      <a:pPr marL="0" marR="0" lvl="0" indent="0" algn="l" rtl="0">
                        <a:lnSpc>
                          <a:spcPct val="100000"/>
                        </a:lnSpc>
                        <a:spcBef>
                          <a:spcPts val="0"/>
                        </a:spcBef>
                        <a:spcAft>
                          <a:spcPts val="0"/>
                        </a:spcAft>
                        <a:buClr>
                          <a:srgbClr val="000000"/>
                        </a:buClr>
                        <a:buSzPct val="25000"/>
                        <a:buFont typeface="Calibri"/>
                        <a:buNone/>
                      </a:pPr>
                      <a:r>
                        <a:rPr lang="hr-HR" sz="1100" b="0" i="0" u="none" strike="noStrike" cap="none" baseline="0" dirty="0">
                          <a:solidFill>
                            <a:schemeClr val="tx1"/>
                          </a:solidFill>
                          <a:latin typeface="Calibri"/>
                          <a:ea typeface="Calibri"/>
                          <a:cs typeface="Calibri"/>
                          <a:sym typeface="Calibri"/>
                        </a:rPr>
                        <a:t>Sadnja cvijeća  u školskom dvorištu,  dan u školi bez svjetla i zvona, realizacija kroz nastavne predmete prilagođene Eko temi.</a:t>
                      </a:r>
                      <a:endParaRPr lang="en" sz="1100" b="0" i="0" u="none" strike="noStrike" cap="none" baseline="0" dirty="0">
                        <a:solidFill>
                          <a:schemeClr val="tx1"/>
                        </a:solidFill>
                        <a:latin typeface="Calibri"/>
                        <a:ea typeface="Calibri"/>
                        <a:cs typeface="Calibri"/>
                        <a:sym typeface="Calibri"/>
                      </a:endParaRPr>
                    </a:p>
                  </a:txBody>
                  <a:tcPr marL="91450" marR="91450" marT="34300" marB="34300"/>
                </a:tc>
                <a:extLst>
                  <a:ext uri="{0D108BD9-81ED-4DB2-BD59-A6C34878D82A}">
                    <a16:rowId xmlns:a16="http://schemas.microsoft.com/office/drawing/2014/main" val="10002"/>
                  </a:ext>
                </a:extLst>
              </a:tr>
              <a:tr h="433375">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Nositelj</a:t>
                      </a:r>
                      <a:r>
                        <a:rPr lang="en" sz="1100" u="none" strike="noStrike" cap="none" baseline="0">
                          <a:sym typeface="Calibri"/>
                        </a:rPr>
                        <a:t> </a:t>
                      </a:r>
                      <a:r>
                        <a:rPr lang="en" sz="1100" u="none" strike="noStrike" cap="none" baseline="0" err="1">
                          <a:sym typeface="Calibri"/>
                        </a:rPr>
                        <a:t>aktivnosti</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50" marR="91450" marT="34300" marB="34300"/>
                </a:tc>
                <a:tc>
                  <a:txBody>
                    <a:bodyPr/>
                    <a:lstStyle/>
                    <a:p>
                      <a:pPr marL="0" marR="0" lvl="0" indent="0" algn="l" rtl="0">
                        <a:lnSpc>
                          <a:spcPct val="100000"/>
                        </a:lnSpc>
                        <a:spcBef>
                          <a:spcPts val="0"/>
                        </a:spcBef>
                        <a:spcAft>
                          <a:spcPts val="0"/>
                        </a:spcAft>
                        <a:buFont typeface="Calibri"/>
                        <a:buNone/>
                      </a:pPr>
                      <a:r>
                        <a:rPr lang="en" sz="1100" u="none" strike="noStrike" cap="none" baseline="0" dirty="0">
                          <a:sym typeface="Calibri"/>
                        </a:rPr>
                        <a:t>Ekolozi, voćarska skupina, Crveni križ, razrednici, pedagog,</a:t>
                      </a:r>
                      <a:r>
                        <a:rPr lang="en" sz="1100" u="none" strike="noStrike" cap="none" baseline="0" dirty="0"/>
                        <a:t> </a:t>
                      </a:r>
                      <a:r>
                        <a:rPr lang="en" sz="1100" u="none" strike="noStrike" cap="none" baseline="0" dirty="0">
                          <a:sym typeface="Calibri"/>
                        </a:rPr>
                        <a:t> učitelji, tehničko osoblje, roditelji, ravnatelj</a:t>
                      </a:r>
                      <a:r>
                        <a:rPr lang="hr-HR" sz="1100" u="none" strike="noStrike" cap="none" baseline="0" dirty="0">
                          <a:sym typeface="Calibri"/>
                        </a:rPr>
                        <a:t>, učiteljica Koraljka Šimić i 4. razred, učiteljica Tihana </a:t>
                      </a:r>
                      <a:r>
                        <a:rPr lang="hr-HR" sz="1100" u="none" strike="noStrike" cap="none" baseline="0" dirty="0" err="1">
                          <a:sym typeface="Calibri"/>
                        </a:rPr>
                        <a:t>Čočić</a:t>
                      </a:r>
                      <a:r>
                        <a:rPr lang="hr-HR" sz="1100" u="none" strike="noStrike" cap="none" baseline="0" dirty="0">
                          <a:sym typeface="Calibri"/>
                        </a:rPr>
                        <a:t> Butina i učenici 1.r., učiteljica Martina </a:t>
                      </a:r>
                      <a:r>
                        <a:rPr lang="hr-HR" sz="1100" u="none" strike="noStrike" cap="none" baseline="0" dirty="0" err="1">
                          <a:sym typeface="Calibri"/>
                        </a:rPr>
                        <a:t>Kraus</a:t>
                      </a:r>
                      <a:r>
                        <a:rPr lang="hr-HR" sz="1100" u="none" strike="noStrike" cap="none" baseline="0" dirty="0">
                          <a:sym typeface="Calibri"/>
                        </a:rPr>
                        <a:t> i učenici 3. razreda, učiteljica Monika Vlaović i učenici 1., 2., i 3. razreda PŠ </a:t>
                      </a:r>
                      <a:r>
                        <a:rPr lang="hr-HR" sz="1100" u="none" strike="noStrike" cap="none" baseline="0" dirty="0" err="1">
                          <a:sym typeface="Calibri"/>
                        </a:rPr>
                        <a:t>Drežnik</a:t>
                      </a:r>
                      <a:r>
                        <a:rPr lang="hr-HR" sz="1100" u="none" strike="noStrike" cap="none" baseline="0" dirty="0">
                          <a:sym typeface="Calibri"/>
                        </a:rPr>
                        <a:t>, učiteljica Jelena </a:t>
                      </a:r>
                      <a:r>
                        <a:rPr lang="hr-HR" sz="1100" u="none" strike="noStrike" cap="none" baseline="0" dirty="0" err="1">
                          <a:sym typeface="Calibri"/>
                        </a:rPr>
                        <a:t>Bradašić</a:t>
                      </a:r>
                      <a:r>
                        <a:rPr lang="hr-HR" sz="1100" u="none" strike="noStrike" cap="none" baseline="0" dirty="0">
                          <a:sym typeface="Calibri"/>
                        </a:rPr>
                        <a:t> i učenici 1. i 4. razreda PŠ </a:t>
                      </a:r>
                      <a:r>
                        <a:rPr lang="hr-HR" sz="1100" u="none" strike="noStrike" cap="none" baseline="0" dirty="0" err="1">
                          <a:sym typeface="Calibri"/>
                        </a:rPr>
                        <a:t>Laze</a:t>
                      </a:r>
                      <a:r>
                        <a:rPr lang="hr-HR" sz="1100" u="none" strike="noStrike" cap="none" baseline="0" dirty="0">
                          <a:sym typeface="Calibri"/>
                        </a:rPr>
                        <a:t>, </a:t>
                      </a:r>
                      <a:r>
                        <a:rPr lang="hr-HR" sz="1100" u="none" strike="noStrike" cap="none" baseline="0" dirty="0" err="1">
                          <a:sym typeface="Calibri"/>
                        </a:rPr>
                        <a:t>PŠ</a:t>
                      </a:r>
                      <a:r>
                        <a:rPr lang="hr-HR" sz="1100" u="none" strike="noStrike" cap="none" baseline="0" dirty="0">
                          <a:sym typeface="Calibri"/>
                        </a:rPr>
                        <a:t> </a:t>
                      </a:r>
                      <a:r>
                        <a:rPr lang="hr-HR" sz="1100" u="none" strike="noStrike" cap="none" baseline="0" dirty="0" err="1">
                          <a:sym typeface="Calibri"/>
                        </a:rPr>
                        <a:t>Bodovaljci</a:t>
                      </a:r>
                      <a:r>
                        <a:rPr lang="hr-HR" sz="1100" u="none" strike="noStrike" cap="none" baseline="0" dirty="0">
                          <a:sym typeface="Calibri"/>
                        </a:rPr>
                        <a:t>, </a:t>
                      </a:r>
                      <a:r>
                        <a:rPr lang="hr-HR" sz="1100" u="none" strike="noStrike" cap="none" baseline="0" dirty="0" err="1">
                          <a:sym typeface="Calibri"/>
                        </a:rPr>
                        <a:t>PŠ</a:t>
                      </a:r>
                      <a:r>
                        <a:rPr lang="hr-HR" sz="1100" u="none" strike="noStrike" cap="none" baseline="0" dirty="0">
                          <a:sym typeface="Calibri"/>
                        </a:rPr>
                        <a:t> </a:t>
                      </a:r>
                      <a:r>
                        <a:rPr lang="hr-HR" sz="1100" u="none" strike="noStrike" cap="none" baseline="0">
                          <a:sym typeface="Calibri"/>
                        </a:rPr>
                        <a:t>Gunjavci</a:t>
                      </a:r>
                      <a:endParaRPr lang="en" sz="1100" b="0" i="0" u="none" strike="noStrike" cap="none" baseline="0" dirty="0">
                        <a:solidFill>
                          <a:srgbClr val="000000"/>
                        </a:solidFill>
                        <a:latin typeface="Calibri"/>
                        <a:ea typeface="Calibri"/>
                        <a:cs typeface="Calibri"/>
                        <a:sym typeface="Calibri"/>
                      </a:endParaRPr>
                    </a:p>
                  </a:txBody>
                  <a:tcPr marL="91450" marR="91450" marT="34300" marB="34300"/>
                </a:tc>
                <a:extLst>
                  <a:ext uri="{0D108BD9-81ED-4DB2-BD59-A6C34878D82A}">
                    <a16:rowId xmlns:a16="http://schemas.microsoft.com/office/drawing/2014/main" val="10003"/>
                  </a:ext>
                </a:extLst>
              </a:tr>
              <a:tr h="433375">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Vremenik</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50" marR="91450" marT="34300" marB="34300"/>
                </a:tc>
                <a:tc>
                  <a:txBody>
                    <a:bodyPr/>
                    <a:lstStyle/>
                    <a:p>
                      <a:pPr marL="0" marR="0" lvl="0" indent="0" algn="l" rtl="0">
                        <a:lnSpc>
                          <a:spcPct val="100000"/>
                        </a:lnSpc>
                        <a:spcBef>
                          <a:spcPts val="0"/>
                        </a:spcBef>
                        <a:spcAft>
                          <a:spcPts val="0"/>
                        </a:spcAft>
                        <a:buFont typeface="Calibri"/>
                        <a:buNone/>
                      </a:pPr>
                      <a:r>
                        <a:rPr lang="en" sz="1100" u="none" strike="noStrike" cap="none" baseline="0" dirty="0">
                          <a:sym typeface="Calibri"/>
                        </a:rPr>
                        <a:t>2</a:t>
                      </a:r>
                      <a:r>
                        <a:rPr lang="hr-HR" sz="1100" u="none" strike="noStrike" cap="none" baseline="0" dirty="0">
                          <a:sym typeface="Calibri"/>
                        </a:rPr>
                        <a:t>5.4.2022. – 29.4.2022.</a:t>
                      </a:r>
                      <a:endParaRPr lang="en" sz="1100" b="0" i="0" u="none" strike="noStrike" cap="none" baseline="0" dirty="0">
                        <a:solidFill>
                          <a:srgbClr val="000000"/>
                        </a:solidFill>
                        <a:latin typeface="Calibri"/>
                        <a:ea typeface="Calibri"/>
                        <a:cs typeface="Calibri"/>
                        <a:sym typeface="Calibri"/>
                      </a:endParaRPr>
                    </a:p>
                  </a:txBody>
                  <a:tcPr marL="91450" marR="91450" marT="34300" marB="34300"/>
                </a:tc>
                <a:extLst>
                  <a:ext uri="{0D108BD9-81ED-4DB2-BD59-A6C34878D82A}">
                    <a16:rowId xmlns:a16="http://schemas.microsoft.com/office/drawing/2014/main" val="10004"/>
                  </a:ext>
                </a:extLst>
              </a:tr>
              <a:tr h="433375">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Troškovnik</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50" marR="91450" marT="34300" marB="34300"/>
                </a:tc>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a:sym typeface="Calibri"/>
                        </a:rPr>
                        <a:t>O </a:t>
                      </a:r>
                      <a:r>
                        <a:rPr lang="en" sz="1100" u="none" strike="noStrike" cap="none" baseline="0" err="1">
                          <a:sym typeface="Calibri"/>
                        </a:rPr>
                        <a:t>kn</a:t>
                      </a:r>
                      <a:endParaRPr lang="en" sz="1100" b="0" i="0" u="none" strike="noStrike" cap="none" baseline="0" err="1">
                        <a:solidFill>
                          <a:srgbClr val="000000"/>
                        </a:solidFill>
                        <a:latin typeface="Calibri"/>
                        <a:ea typeface="Calibri"/>
                        <a:cs typeface="Calibri"/>
                        <a:sym typeface="Calibri"/>
                      </a:endParaRPr>
                    </a:p>
                  </a:txBody>
                  <a:tcPr marL="91450" marR="91450" marT="34300" marB="34300"/>
                </a:tc>
                <a:extLst>
                  <a:ext uri="{0D108BD9-81ED-4DB2-BD59-A6C34878D82A}">
                    <a16:rowId xmlns:a16="http://schemas.microsoft.com/office/drawing/2014/main" val="10005"/>
                  </a:ext>
                </a:extLst>
              </a:tr>
              <a:tr h="813175">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Način</a:t>
                      </a:r>
                      <a:r>
                        <a:rPr lang="en" sz="1100" u="none" strike="noStrike" cap="none" baseline="0">
                          <a:sym typeface="Calibri"/>
                        </a:rPr>
                        <a:t> </a:t>
                      </a:r>
                      <a:r>
                        <a:rPr lang="en" sz="1100" u="none" strike="noStrike" cap="none" baseline="0" err="1">
                          <a:sym typeface="Calibri"/>
                        </a:rPr>
                        <a:t>vrednovanja</a:t>
                      </a:r>
                      <a:r>
                        <a:rPr lang="en" sz="1100" u="none" strike="noStrike" cap="none" baseline="0">
                          <a:sym typeface="Calibri"/>
                        </a:rPr>
                        <a:t> </a:t>
                      </a:r>
                      <a:r>
                        <a:rPr lang="en" sz="1100" u="none" strike="noStrike" cap="none" baseline="0" err="1">
                          <a:sym typeface="Calibri"/>
                        </a:rPr>
                        <a:t>i</a:t>
                      </a:r>
                      <a:r>
                        <a:rPr lang="en" sz="1100" u="none" strike="noStrike" cap="none" baseline="0">
                          <a:sym typeface="Calibri"/>
                        </a:rPr>
                        <a:t> </a:t>
                      </a:r>
                      <a:r>
                        <a:rPr lang="en" sz="1100" u="none" strike="noStrike" cap="none" baseline="0" err="1">
                          <a:sym typeface="Calibri"/>
                        </a:rPr>
                        <a:t>korištenja</a:t>
                      </a:r>
                      <a:r>
                        <a:rPr lang="en" sz="1100" u="none" strike="noStrike" cap="none" baseline="0">
                          <a:sym typeface="Calibri"/>
                        </a:rPr>
                        <a:t> </a:t>
                      </a:r>
                      <a:r>
                        <a:rPr lang="en" sz="1100" u="none" strike="noStrike" cap="none" baseline="0" err="1">
                          <a:sym typeface="Calibri"/>
                        </a:rPr>
                        <a:t>rezultata</a:t>
                      </a:r>
                      <a:r>
                        <a:rPr lang="en" sz="1100" u="none" strike="noStrike" cap="none" baseline="0">
                          <a:sym typeface="Calibri"/>
                        </a:rPr>
                        <a:t> </a:t>
                      </a:r>
                      <a:r>
                        <a:rPr lang="en" sz="1100" u="none" strike="noStrike" cap="none" baseline="0" err="1">
                          <a:sym typeface="Calibri"/>
                        </a:rPr>
                        <a:t>vrednovanja</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50" marR="91450" marT="34300" marB="34300"/>
                </a:tc>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dirty="0">
                          <a:sym typeface="Calibri"/>
                        </a:rPr>
                        <a:t>Analiza postignutih rezultata rada kroz prezentaciju na satima razrednika</a:t>
                      </a:r>
                      <a:r>
                        <a:rPr lang="hr-HR" sz="1100" u="none" strike="noStrike" cap="none" baseline="0" dirty="0">
                          <a:sym typeface="Calibri"/>
                        </a:rPr>
                        <a:t>, na web stranici škole i razreda.</a:t>
                      </a:r>
                      <a:endParaRPr lang="en" sz="1100" b="0" i="0" u="none" strike="noStrike" cap="none" baseline="0" dirty="0">
                        <a:solidFill>
                          <a:srgbClr val="000000"/>
                        </a:solidFill>
                        <a:latin typeface="Calibri"/>
                        <a:ea typeface="Calibri"/>
                        <a:cs typeface="Calibri"/>
                        <a:sym typeface="Calibri"/>
                      </a:endParaRPr>
                    </a:p>
                  </a:txBody>
                  <a:tcPr marL="91450" marR="91450" marT="34300" marB="34300"/>
                </a:tc>
                <a:extLst>
                  <a:ext uri="{0D108BD9-81ED-4DB2-BD59-A6C34878D82A}">
                    <a16:rowId xmlns:a16="http://schemas.microsoft.com/office/drawing/2014/main" val="10006"/>
                  </a:ext>
                </a:extLst>
              </a:tr>
            </a:tbl>
          </a:graphicData>
        </a:graphic>
      </p:graphicFrame>
      <p:sp>
        <p:nvSpPr>
          <p:cNvPr id="3" name="Title 1">
            <a:extLst>
              <a:ext uri="{FF2B5EF4-FFF2-40B4-BE49-F238E27FC236}">
                <a16:creationId xmlns:a16="http://schemas.microsoft.com/office/drawing/2014/main" id="{29A313C6-5E7F-4C99-AF34-C8AE844FF6FE}"/>
              </a:ext>
            </a:extLst>
          </p:cNvPr>
          <p:cNvSpPr>
            <a:spLocks noGrp="1"/>
          </p:cNvSpPr>
          <p:nvPr>
            <p:ph type="title"/>
          </p:nvPr>
        </p:nvSpPr>
        <p:spPr>
          <a:xfrm>
            <a:off x="1086341" y="0"/>
            <a:ext cx="7886700" cy="810322"/>
          </a:xfrm>
        </p:spPr>
        <p:txBody>
          <a:bodyPr>
            <a:normAutofit/>
            <a:scene3d>
              <a:camera prst="orthographicFront"/>
              <a:lightRig rig="soft" dir="t">
                <a:rot lat="0" lon="0" rev="15600000"/>
              </a:lightRig>
            </a:scene3d>
            <a:sp3d extrusionH="57150" prstMaterial="softEdge">
              <a:bevelT w="25400" h="38100"/>
            </a:sp3d>
          </a:bodyPr>
          <a:lstStyle/>
          <a:p>
            <a:r>
              <a:rPr lang="hr-HR" dirty="0">
                <a:effectLst>
                  <a:outerShdw blurRad="38100" dist="38100" dir="2700000" algn="tl">
                    <a:srgbClr val="000000">
                      <a:alpha val="43137"/>
                    </a:srgbClr>
                  </a:outerShdw>
                </a:effectLst>
                <a:latin typeface="+mn-lt"/>
              </a:rPr>
              <a:t>Dan planeta Zemlje</a:t>
            </a:r>
          </a:p>
        </p:txBody>
      </p:sp>
      <p:pic>
        <p:nvPicPr>
          <p:cNvPr id="4" name="Picture 2" descr="Earth Day 22 April - Free vector graphic on Pixabay">
            <a:extLst>
              <a:ext uri="{FF2B5EF4-FFF2-40B4-BE49-F238E27FC236}">
                <a16:creationId xmlns:a16="http://schemas.microsoft.com/office/drawing/2014/main" id="{B1D26337-4324-469E-BC56-534DBE667D29}"/>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318989" y="-17213"/>
            <a:ext cx="923198" cy="9138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1223039"/>
      </p:ext>
    </p:extLst>
  </p:cSld>
  <p:clrMapOvr>
    <a:masterClrMapping/>
  </p:clrMapOvr>
  <p:transition spd="slow">
    <p:wipe/>
  </p:transition>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Shape 1224"/>
        <p:cNvGrpSpPr/>
        <p:nvPr/>
      </p:nvGrpSpPr>
      <p:grpSpPr>
        <a:xfrm>
          <a:off x="0" y="0"/>
          <a:ext cx="0" cy="0"/>
          <a:chOff x="0" y="0"/>
          <a:chExt cx="0" cy="0"/>
        </a:xfrm>
      </p:grpSpPr>
      <p:graphicFrame>
        <p:nvGraphicFramePr>
          <p:cNvPr id="1226" name="Shape 1226"/>
          <p:cNvGraphicFramePr/>
          <p:nvPr>
            <p:extLst/>
          </p:nvPr>
        </p:nvGraphicFramePr>
        <p:xfrm>
          <a:off x="438615" y="897177"/>
          <a:ext cx="8415454" cy="4189173"/>
        </p:xfrm>
        <a:graphic>
          <a:graphicData uri="http://schemas.openxmlformats.org/drawingml/2006/table">
            <a:tbl>
              <a:tblPr>
                <a:tableStyleId>{0E3FDE45-AF77-4B5C-9715-49D594BDF05E}</a:tableStyleId>
              </a:tblPr>
              <a:tblGrid>
                <a:gridCol w="1961215">
                  <a:extLst>
                    <a:ext uri="{9D8B030D-6E8A-4147-A177-3AD203B41FA5}">
                      <a16:colId xmlns:a16="http://schemas.microsoft.com/office/drawing/2014/main" val="20000"/>
                    </a:ext>
                  </a:extLst>
                </a:gridCol>
                <a:gridCol w="6454239">
                  <a:extLst>
                    <a:ext uri="{9D8B030D-6E8A-4147-A177-3AD203B41FA5}">
                      <a16:colId xmlns:a16="http://schemas.microsoft.com/office/drawing/2014/main" val="20001"/>
                    </a:ext>
                  </a:extLst>
                </a:gridCol>
              </a:tblGrid>
              <a:tr h="1079341">
                <a:tc>
                  <a:txBody>
                    <a:bodyPr/>
                    <a:lstStyle/>
                    <a:p>
                      <a:pPr marL="0" marR="0" lvl="0" indent="0" algn="l" rtl="0">
                        <a:lnSpc>
                          <a:spcPct val="100000"/>
                        </a:lnSpc>
                        <a:spcBef>
                          <a:spcPts val="0"/>
                        </a:spcBef>
                        <a:spcAft>
                          <a:spcPts val="0"/>
                        </a:spcAft>
                        <a:buClr>
                          <a:srgbClr val="000000"/>
                        </a:buClr>
                        <a:buSzPct val="25000"/>
                        <a:buFont typeface="Calibri"/>
                        <a:buNone/>
                      </a:pPr>
                      <a:r>
                        <a:rPr lang="hr-HR" sz="1100" u="none" strike="noStrike" cap="none" baseline="0" dirty="0">
                          <a:sym typeface="Calibri"/>
                        </a:rPr>
                        <a:t>Ishodi</a:t>
                      </a:r>
                      <a:r>
                        <a:rPr lang="en" sz="1100" u="none" strike="noStrike" cap="none" baseline="0" dirty="0">
                          <a:sym typeface="Calibri"/>
                        </a:rPr>
                        <a:t>:</a:t>
                      </a:r>
                      <a:endParaRPr lang="en" sz="1100" b="0" i="0" u="none" strike="noStrike" cap="none" baseline="0" dirty="0">
                        <a:solidFill>
                          <a:srgbClr val="000000"/>
                        </a:solidFill>
                        <a:latin typeface="Calibri"/>
                        <a:ea typeface="Calibri"/>
                        <a:cs typeface="Calibri"/>
                        <a:sym typeface="Calibri"/>
                      </a:endParaRPr>
                    </a:p>
                  </a:txBody>
                  <a:tcPr marL="91450" marR="91450" marT="34100" marB="34100"/>
                </a:tc>
                <a:tc>
                  <a:txBody>
                    <a:bodyPr/>
                    <a:lstStyle/>
                    <a:p>
                      <a:pPr marL="0" marR="0" lvl="0" indent="0" algn="l" rtl="0">
                        <a:lnSpc>
                          <a:spcPct val="100000"/>
                        </a:lnSpc>
                        <a:spcBef>
                          <a:spcPts val="0"/>
                        </a:spcBef>
                        <a:spcAft>
                          <a:spcPts val="0"/>
                        </a:spcAft>
                        <a:buClr>
                          <a:srgbClr val="000000"/>
                        </a:buClr>
                        <a:buSzPct val="25000"/>
                        <a:buFont typeface="Calibri"/>
                        <a:buNone/>
                      </a:pPr>
                      <a:r>
                        <a:rPr lang="hr-HR" sz="1000" dirty="0">
                          <a:latin typeface="Calibri"/>
                          <a:ea typeface="Calibri"/>
                          <a:cs typeface="Calibri"/>
                          <a:sym typeface="Calibri"/>
                        </a:rPr>
                        <a:t>Učenici</a:t>
                      </a:r>
                      <a:r>
                        <a:rPr lang="hr-HR" sz="1000" baseline="0" dirty="0">
                          <a:latin typeface="Calibri"/>
                          <a:ea typeface="Calibri"/>
                          <a:cs typeface="Calibri"/>
                          <a:sym typeface="Calibri"/>
                        </a:rPr>
                        <a:t> će :  </a:t>
                      </a:r>
                    </a:p>
                    <a:p>
                      <a:pPr marL="0" marR="0" lvl="0" indent="0" algn="l" rtl="0">
                        <a:lnSpc>
                          <a:spcPct val="100000"/>
                        </a:lnSpc>
                        <a:spcBef>
                          <a:spcPts val="0"/>
                        </a:spcBef>
                        <a:spcAft>
                          <a:spcPts val="0"/>
                        </a:spcAft>
                        <a:buClr>
                          <a:srgbClr val="000000"/>
                        </a:buClr>
                        <a:buSzPct val="25000"/>
                        <a:buFont typeface="Calibri"/>
                        <a:buNone/>
                      </a:pPr>
                      <a:r>
                        <a:rPr lang="hr-HR" sz="1000" baseline="0" dirty="0">
                          <a:latin typeface="Calibri"/>
                          <a:ea typeface="Calibri"/>
                          <a:cs typeface="Calibri"/>
                          <a:sym typeface="Calibri"/>
                        </a:rPr>
                        <a:t>Upoznati nuklearne izvore energije</a:t>
                      </a:r>
                    </a:p>
                    <a:p>
                      <a:pPr marL="0" marR="0" lvl="0" indent="0" algn="l" rtl="0">
                        <a:lnSpc>
                          <a:spcPct val="100000"/>
                        </a:lnSpc>
                        <a:spcBef>
                          <a:spcPts val="0"/>
                        </a:spcBef>
                        <a:spcAft>
                          <a:spcPts val="0"/>
                        </a:spcAft>
                        <a:buClr>
                          <a:srgbClr val="000000"/>
                        </a:buClr>
                        <a:buSzPct val="25000"/>
                        <a:buFontTx/>
                        <a:buNone/>
                      </a:pPr>
                      <a:r>
                        <a:rPr lang="hr-HR" sz="1000" baseline="0" dirty="0">
                          <a:latin typeface="Calibri"/>
                          <a:ea typeface="Calibri"/>
                          <a:cs typeface="Calibri"/>
                          <a:sym typeface="Calibri"/>
                        </a:rPr>
                        <a:t>Razvijati svijest o opasnostima pri korištenju nuklearne energije </a:t>
                      </a:r>
                    </a:p>
                  </a:txBody>
                  <a:tcPr marL="91450" marR="91450" marT="31225" marB="31225"/>
                </a:tc>
                <a:extLst>
                  <a:ext uri="{0D108BD9-81ED-4DB2-BD59-A6C34878D82A}">
                    <a16:rowId xmlns:a16="http://schemas.microsoft.com/office/drawing/2014/main" val="10000"/>
                  </a:ext>
                </a:extLst>
              </a:tr>
              <a:tr h="465936">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Namjena</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50" marR="91450" marT="34100" marB="34100"/>
                </a:tc>
                <a:tc>
                  <a:txBody>
                    <a:bodyPr/>
                    <a:lstStyle/>
                    <a:p>
                      <a:pPr marL="0" marR="0" lvl="0" indent="0" algn="l" rtl="0">
                        <a:lnSpc>
                          <a:spcPct val="100000"/>
                        </a:lnSpc>
                        <a:spcBef>
                          <a:spcPts val="0"/>
                        </a:spcBef>
                        <a:spcAft>
                          <a:spcPts val="0"/>
                        </a:spcAft>
                        <a:buClr>
                          <a:srgbClr val="000000"/>
                        </a:buClr>
                        <a:buSzPct val="25000"/>
                        <a:buFont typeface="Calibri"/>
                        <a:buNone/>
                      </a:pPr>
                      <a:r>
                        <a:rPr lang="hr-HR" sz="1000" u="none" strike="noStrike" cap="none" baseline="0" dirty="0">
                          <a:sym typeface="Calibri"/>
                        </a:rPr>
                        <a:t>Educirati učenike o obnovljivim izvorima energije </a:t>
                      </a:r>
                      <a:endParaRPr lang="en" sz="1000" dirty="0">
                        <a:latin typeface="Calibri"/>
                        <a:ea typeface="Calibri"/>
                        <a:cs typeface="Calibri"/>
                        <a:sym typeface="Calibri"/>
                      </a:endParaRPr>
                    </a:p>
                  </a:txBody>
                  <a:tcPr marL="91450" marR="91450" marT="31225" marB="31225"/>
                </a:tc>
                <a:extLst>
                  <a:ext uri="{0D108BD9-81ED-4DB2-BD59-A6C34878D82A}">
                    <a16:rowId xmlns:a16="http://schemas.microsoft.com/office/drawing/2014/main" val="10001"/>
                  </a:ext>
                </a:extLst>
              </a:tr>
              <a:tr h="808246">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Način</a:t>
                      </a:r>
                      <a:r>
                        <a:rPr lang="en" sz="1100" u="none" strike="noStrike" cap="none" baseline="0">
                          <a:sym typeface="Calibri"/>
                        </a:rPr>
                        <a:t> </a:t>
                      </a:r>
                      <a:r>
                        <a:rPr lang="en" sz="1100" u="none" strike="noStrike" cap="none" baseline="0" err="1">
                          <a:sym typeface="Calibri"/>
                        </a:rPr>
                        <a:t>realizacije</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50" marR="91450" marT="34100" marB="34100"/>
                </a:tc>
                <a:tc>
                  <a:txBody>
                    <a:bodyPr/>
                    <a:lstStyle/>
                    <a:p>
                      <a:pPr marL="0" marR="0" lvl="0" indent="0" algn="l" rtl="0">
                        <a:lnSpc>
                          <a:spcPct val="100000"/>
                        </a:lnSpc>
                        <a:spcBef>
                          <a:spcPts val="0"/>
                        </a:spcBef>
                        <a:spcAft>
                          <a:spcPts val="0"/>
                        </a:spcAft>
                        <a:buClr>
                          <a:srgbClr val="000000"/>
                        </a:buClr>
                        <a:buSzPct val="25000"/>
                        <a:buFont typeface="Calibri"/>
                        <a:buNone/>
                      </a:pPr>
                      <a:r>
                        <a:rPr lang="hr-HR" sz="1000" u="none" strike="noStrike" cap="none" baseline="0" dirty="0">
                          <a:sym typeface="Calibri"/>
                        </a:rPr>
                        <a:t>Predavanje na nastavnom satu i gledanje dokumentarnog filma </a:t>
                      </a:r>
                      <a:endParaRPr lang="en" sz="1000" u="none" strike="noStrike" cap="none" baseline="0" dirty="0">
                        <a:sym typeface="Calibri"/>
                      </a:endParaRPr>
                    </a:p>
                  </a:txBody>
                  <a:tcPr marL="91450" marR="91450" marT="31225" marB="31225"/>
                </a:tc>
                <a:extLst>
                  <a:ext uri="{0D108BD9-81ED-4DB2-BD59-A6C34878D82A}">
                    <a16:rowId xmlns:a16="http://schemas.microsoft.com/office/drawing/2014/main" val="10002"/>
                  </a:ext>
                </a:extLst>
              </a:tr>
              <a:tr h="385329">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Nositelj</a:t>
                      </a:r>
                      <a:r>
                        <a:rPr lang="en" sz="1100" u="none" strike="noStrike" cap="none" baseline="0">
                          <a:sym typeface="Calibri"/>
                        </a:rPr>
                        <a:t> </a:t>
                      </a:r>
                      <a:r>
                        <a:rPr lang="en" sz="1100" u="none" strike="noStrike" cap="none" baseline="0" err="1">
                          <a:sym typeface="Calibri"/>
                        </a:rPr>
                        <a:t>aktivnosti</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50" marR="91450" marT="34100" marB="34100"/>
                </a:tc>
                <a:tc>
                  <a:txBody>
                    <a:bodyPr/>
                    <a:lstStyle/>
                    <a:p>
                      <a:pPr marL="0" marR="0" lvl="0" indent="0" algn="l" rtl="0">
                        <a:lnSpc>
                          <a:spcPct val="100000"/>
                        </a:lnSpc>
                        <a:spcBef>
                          <a:spcPts val="0"/>
                        </a:spcBef>
                        <a:spcAft>
                          <a:spcPts val="0"/>
                        </a:spcAft>
                        <a:buClr>
                          <a:srgbClr val="000000"/>
                        </a:buClr>
                        <a:buSzPct val="25000"/>
                        <a:buFont typeface="Calibri"/>
                        <a:buNone/>
                      </a:pPr>
                      <a:r>
                        <a:rPr lang="hr-HR" sz="1000" u="none" strike="noStrike" cap="none" baseline="0" dirty="0">
                          <a:sym typeface="Calibri"/>
                        </a:rPr>
                        <a:t>Josip </a:t>
                      </a:r>
                      <a:r>
                        <a:rPr lang="hr-HR" sz="1000" u="none" strike="noStrike" cap="none" baseline="0" dirty="0" err="1">
                          <a:sym typeface="Calibri"/>
                        </a:rPr>
                        <a:t>Akmačić</a:t>
                      </a:r>
                      <a:r>
                        <a:rPr lang="hr-HR" sz="1000" u="none" strike="noStrike" cap="none" baseline="0" dirty="0">
                          <a:sym typeface="Calibri"/>
                        </a:rPr>
                        <a:t>, učenici </a:t>
                      </a:r>
                      <a:endParaRPr lang="en" sz="1000" u="none" strike="noStrike" cap="none" baseline="0" dirty="0">
                        <a:sym typeface="Calibri"/>
                      </a:endParaRPr>
                    </a:p>
                    <a:p>
                      <a:pPr marL="0" marR="0" lvl="0" indent="0" algn="l" rtl="0">
                        <a:lnSpc>
                          <a:spcPct val="100000"/>
                        </a:lnSpc>
                        <a:spcBef>
                          <a:spcPts val="0"/>
                        </a:spcBef>
                        <a:spcAft>
                          <a:spcPts val="0"/>
                        </a:spcAft>
                        <a:buClr>
                          <a:srgbClr val="000000"/>
                        </a:buClr>
                        <a:buSzPct val="25000"/>
                        <a:buFont typeface="Calibri"/>
                        <a:buNone/>
                      </a:pPr>
                      <a:endParaRPr lang="en" sz="1000" dirty="0">
                        <a:latin typeface="Calibri"/>
                        <a:ea typeface="Calibri"/>
                        <a:cs typeface="Calibri"/>
                        <a:sym typeface="Calibri"/>
                      </a:endParaRPr>
                    </a:p>
                  </a:txBody>
                  <a:tcPr marL="91450" marR="91450" marT="31225" marB="31225"/>
                </a:tc>
                <a:extLst>
                  <a:ext uri="{0D108BD9-81ED-4DB2-BD59-A6C34878D82A}">
                    <a16:rowId xmlns:a16="http://schemas.microsoft.com/office/drawing/2014/main" val="10003"/>
                  </a:ext>
                </a:extLst>
              </a:tr>
              <a:tr h="372266">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Vremenik</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50" marR="91450" marT="34100" marB="34100"/>
                </a:tc>
                <a:tc>
                  <a:txBody>
                    <a:bodyPr/>
                    <a:lstStyle/>
                    <a:p>
                      <a:pPr marL="0" marR="0" lvl="0" indent="0" algn="l" rtl="0">
                        <a:lnSpc>
                          <a:spcPct val="100000"/>
                        </a:lnSpc>
                        <a:spcBef>
                          <a:spcPts val="0"/>
                        </a:spcBef>
                        <a:spcAft>
                          <a:spcPts val="0"/>
                        </a:spcAft>
                        <a:buClr>
                          <a:srgbClr val="000000"/>
                        </a:buClr>
                        <a:buSzPct val="25000"/>
                        <a:buFont typeface="Calibri"/>
                        <a:buNone/>
                      </a:pPr>
                      <a:r>
                        <a:rPr lang="hr-HR" sz="1100" b="0" i="0" u="none" strike="noStrike" cap="none" baseline="0" dirty="0">
                          <a:solidFill>
                            <a:srgbClr val="000000"/>
                          </a:solidFill>
                          <a:latin typeface="Calibri"/>
                          <a:ea typeface="Calibri"/>
                          <a:cs typeface="Calibri"/>
                          <a:sym typeface="Calibri"/>
                        </a:rPr>
                        <a:t>Travanj  2022.</a:t>
                      </a:r>
                      <a:endParaRPr lang="en" sz="1100" b="0" i="0" u="none" strike="noStrike" cap="none" baseline="0" dirty="0">
                        <a:solidFill>
                          <a:srgbClr val="000000"/>
                        </a:solidFill>
                        <a:latin typeface="Calibri"/>
                        <a:ea typeface="Calibri"/>
                        <a:cs typeface="Calibri"/>
                        <a:sym typeface="Calibri"/>
                      </a:endParaRPr>
                    </a:p>
                  </a:txBody>
                  <a:tcPr marL="91450" marR="91450" marT="34100" marB="34100"/>
                </a:tc>
                <a:extLst>
                  <a:ext uri="{0D108BD9-81ED-4DB2-BD59-A6C34878D82A}">
                    <a16:rowId xmlns:a16="http://schemas.microsoft.com/office/drawing/2014/main" val="10004"/>
                  </a:ext>
                </a:extLst>
              </a:tr>
              <a:tr h="371007">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Troškovnik</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50" marR="91450" marT="34100" marB="34100"/>
                </a:tc>
                <a:tc>
                  <a:txBody>
                    <a:bodyPr/>
                    <a:lstStyle/>
                    <a:p>
                      <a:pPr marL="0" marR="0" lvl="0" indent="0" algn="l" rtl="0">
                        <a:lnSpc>
                          <a:spcPct val="100000"/>
                        </a:lnSpc>
                        <a:spcBef>
                          <a:spcPts val="0"/>
                        </a:spcBef>
                        <a:spcAft>
                          <a:spcPts val="0"/>
                        </a:spcAft>
                        <a:buClr>
                          <a:srgbClr val="000000"/>
                        </a:buClr>
                        <a:buSzPct val="25000"/>
                        <a:buFont typeface="Calibri"/>
                        <a:buNone/>
                      </a:pPr>
                      <a:r>
                        <a:rPr lang="hr-HR" sz="1100" b="0" i="0" u="none" strike="noStrike" cap="none" baseline="0" dirty="0">
                          <a:solidFill>
                            <a:srgbClr val="000000"/>
                          </a:solidFill>
                          <a:latin typeface="Calibri"/>
                          <a:ea typeface="Calibri"/>
                          <a:cs typeface="Calibri"/>
                          <a:sym typeface="Calibri"/>
                        </a:rPr>
                        <a:t>0 kn</a:t>
                      </a:r>
                      <a:endParaRPr lang="en" sz="1100" b="0" i="0" u="none" strike="noStrike" cap="none" baseline="0" dirty="0">
                        <a:solidFill>
                          <a:srgbClr val="000000"/>
                        </a:solidFill>
                        <a:latin typeface="Calibri"/>
                        <a:ea typeface="Calibri"/>
                        <a:cs typeface="Calibri"/>
                        <a:sym typeface="Calibri"/>
                      </a:endParaRPr>
                    </a:p>
                  </a:txBody>
                  <a:tcPr marL="91450" marR="91450" marT="34100" marB="34100"/>
                </a:tc>
                <a:extLst>
                  <a:ext uri="{0D108BD9-81ED-4DB2-BD59-A6C34878D82A}">
                    <a16:rowId xmlns:a16="http://schemas.microsoft.com/office/drawing/2014/main" val="10005"/>
                  </a:ext>
                </a:extLst>
              </a:tr>
              <a:tr h="707048">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a:sym typeface="Calibri"/>
                        </a:rPr>
                        <a:t>Način vrednovanja i korištenja rezultata vrednovanja:</a:t>
                      </a:r>
                      <a:endParaRPr lang="en" sz="1100" b="0" i="0" u="none" strike="noStrike" cap="none" baseline="0">
                        <a:solidFill>
                          <a:srgbClr val="000000"/>
                        </a:solidFill>
                        <a:latin typeface="Calibri"/>
                        <a:ea typeface="Calibri"/>
                        <a:cs typeface="Calibri"/>
                        <a:sym typeface="Calibri"/>
                      </a:endParaRPr>
                    </a:p>
                  </a:txBody>
                  <a:tcPr marL="91450" marR="91450" marT="34100" marB="34100"/>
                </a:tc>
                <a:tc>
                  <a:txBody>
                    <a:bodyPr/>
                    <a:lstStyle/>
                    <a:p>
                      <a:pPr marL="0" marR="0" lvl="0" indent="0" algn="l" rtl="0">
                        <a:lnSpc>
                          <a:spcPct val="100000"/>
                        </a:lnSpc>
                        <a:spcBef>
                          <a:spcPts val="0"/>
                        </a:spcBef>
                        <a:spcAft>
                          <a:spcPts val="0"/>
                        </a:spcAft>
                        <a:buClr>
                          <a:srgbClr val="000000"/>
                        </a:buClr>
                        <a:buSzPct val="25000"/>
                        <a:buFont typeface="Calibri"/>
                        <a:buNone/>
                      </a:pPr>
                      <a:r>
                        <a:rPr lang="hr-HR" sz="1100" u="none" strike="noStrike" cap="none" baseline="0" dirty="0">
                          <a:sym typeface="Calibri"/>
                        </a:rPr>
                        <a:t>Rješavanje kviza o nuklearnoj energiji </a:t>
                      </a:r>
                      <a:endParaRPr lang="en" sz="1100" b="0" i="0" u="none" strike="noStrike" cap="none" baseline="0" dirty="0">
                        <a:solidFill>
                          <a:srgbClr val="000000"/>
                        </a:solidFill>
                        <a:latin typeface="Calibri"/>
                        <a:ea typeface="Calibri"/>
                        <a:cs typeface="Calibri"/>
                        <a:sym typeface="Calibri"/>
                      </a:endParaRPr>
                    </a:p>
                  </a:txBody>
                  <a:tcPr marL="91450" marR="91450" marT="34100" marB="34100"/>
                </a:tc>
                <a:extLst>
                  <a:ext uri="{0D108BD9-81ED-4DB2-BD59-A6C34878D82A}">
                    <a16:rowId xmlns:a16="http://schemas.microsoft.com/office/drawing/2014/main" val="10006"/>
                  </a:ext>
                </a:extLst>
              </a:tr>
            </a:tbl>
          </a:graphicData>
        </a:graphic>
      </p:graphicFrame>
      <p:sp>
        <p:nvSpPr>
          <p:cNvPr id="2" name="Naslov 1"/>
          <p:cNvSpPr>
            <a:spLocks noGrp="1"/>
          </p:cNvSpPr>
          <p:nvPr>
            <p:ph type="title"/>
          </p:nvPr>
        </p:nvSpPr>
        <p:spPr>
          <a:xfrm>
            <a:off x="1085384" y="53577"/>
            <a:ext cx="8058615" cy="857250"/>
          </a:xfrm>
        </p:spPr>
        <p:txBody>
          <a:bodyPr>
            <a:normAutofit fontScale="90000"/>
            <a:scene3d>
              <a:camera prst="orthographicFront"/>
              <a:lightRig rig="soft" dir="t">
                <a:rot lat="0" lon="0" rev="15600000"/>
              </a:lightRig>
            </a:scene3d>
            <a:sp3d extrusionH="57150" prstMaterial="softEdge">
              <a:bevelT w="25400" h="38100"/>
            </a:sp3d>
          </a:bodyPr>
          <a:lstStyle/>
          <a:p>
            <a:r>
              <a:rPr lang="hr-HR" dirty="0">
                <a:effectLst>
                  <a:outerShdw blurRad="38100" dist="38100" dir="2700000" algn="tl">
                    <a:srgbClr val="000000">
                      <a:alpha val="43137"/>
                    </a:srgbClr>
                  </a:outerShdw>
                </a:effectLst>
                <a:latin typeface="+mn-lt"/>
              </a:rPr>
              <a:t>Černobilska katastrofa </a:t>
            </a:r>
            <a:br>
              <a:rPr lang="hr-HR" sz="1100" dirty="0">
                <a:effectLst>
                  <a:outerShdw blurRad="38100" dist="38100" dir="2700000" algn="tl">
                    <a:srgbClr val="000000">
                      <a:alpha val="43137"/>
                    </a:srgbClr>
                  </a:outerShdw>
                </a:effectLst>
                <a:latin typeface="+mn-lt"/>
              </a:rPr>
            </a:br>
            <a:endParaRPr lang="hr-HR" dirty="0">
              <a:solidFill>
                <a:srgbClr val="FFC000"/>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1826274515"/>
      </p:ext>
    </p:extLst>
  </p:cSld>
  <p:clrMapOvr>
    <a:masterClrMapping/>
  </p:clrMapOvr>
  <p:transition spd="slow">
    <p:wipe/>
  </p:transition>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Shape 1224"/>
        <p:cNvGrpSpPr/>
        <p:nvPr/>
      </p:nvGrpSpPr>
      <p:grpSpPr>
        <a:xfrm>
          <a:off x="0" y="0"/>
          <a:ext cx="0" cy="0"/>
          <a:chOff x="0" y="0"/>
          <a:chExt cx="0" cy="0"/>
        </a:xfrm>
      </p:grpSpPr>
      <p:graphicFrame>
        <p:nvGraphicFramePr>
          <p:cNvPr id="1226" name="Shape 1226"/>
          <p:cNvGraphicFramePr/>
          <p:nvPr>
            <p:extLst/>
          </p:nvPr>
        </p:nvGraphicFramePr>
        <p:xfrm>
          <a:off x="423746" y="911852"/>
          <a:ext cx="8488672" cy="3745830"/>
        </p:xfrm>
        <a:graphic>
          <a:graphicData uri="http://schemas.openxmlformats.org/drawingml/2006/table">
            <a:tbl>
              <a:tblPr>
                <a:tableStyleId>{0E3FDE45-AF77-4B5C-9715-49D594BDF05E}</a:tableStyleId>
              </a:tblPr>
              <a:tblGrid>
                <a:gridCol w="1978279">
                  <a:extLst>
                    <a:ext uri="{9D8B030D-6E8A-4147-A177-3AD203B41FA5}">
                      <a16:colId xmlns:a16="http://schemas.microsoft.com/office/drawing/2014/main" val="20000"/>
                    </a:ext>
                  </a:extLst>
                </a:gridCol>
                <a:gridCol w="6510393">
                  <a:extLst>
                    <a:ext uri="{9D8B030D-6E8A-4147-A177-3AD203B41FA5}">
                      <a16:colId xmlns:a16="http://schemas.microsoft.com/office/drawing/2014/main" val="20001"/>
                    </a:ext>
                  </a:extLst>
                </a:gridCol>
              </a:tblGrid>
              <a:tr h="1028700">
                <a:tc>
                  <a:txBody>
                    <a:bodyPr/>
                    <a:lstStyle/>
                    <a:p>
                      <a:pPr marL="0" marR="0" lvl="0" indent="0" algn="l" rtl="0">
                        <a:lnSpc>
                          <a:spcPct val="100000"/>
                        </a:lnSpc>
                        <a:spcBef>
                          <a:spcPts val="0"/>
                        </a:spcBef>
                        <a:spcAft>
                          <a:spcPts val="0"/>
                        </a:spcAft>
                        <a:buClr>
                          <a:srgbClr val="000000"/>
                        </a:buClr>
                        <a:buSzPct val="25000"/>
                        <a:buFont typeface="Calibri"/>
                        <a:buNone/>
                      </a:pPr>
                      <a:r>
                        <a:rPr lang="hr-HR" sz="1100" u="none" strike="noStrike" cap="none" baseline="0" dirty="0">
                          <a:sym typeface="Calibri"/>
                        </a:rPr>
                        <a:t>Ishodi</a:t>
                      </a:r>
                      <a:r>
                        <a:rPr lang="en" sz="1100" u="none" strike="noStrike" cap="none" baseline="0" dirty="0">
                          <a:sym typeface="Calibri"/>
                        </a:rPr>
                        <a:t>:</a:t>
                      </a:r>
                      <a:endParaRPr lang="en" sz="1100" b="0" i="0" u="none" strike="noStrike" cap="none" baseline="0" dirty="0">
                        <a:solidFill>
                          <a:srgbClr val="000000"/>
                        </a:solidFill>
                        <a:latin typeface="Calibri"/>
                        <a:ea typeface="Calibri"/>
                        <a:cs typeface="Calibri"/>
                        <a:sym typeface="Calibri"/>
                      </a:endParaRPr>
                    </a:p>
                  </a:txBody>
                  <a:tcPr marL="91450" marR="91450" marT="34100" marB="34100"/>
                </a:tc>
                <a:tc>
                  <a:txBody>
                    <a:bodyPr/>
                    <a:lstStyle/>
                    <a:p>
                      <a:pPr marL="171450" marR="0" lvl="0" indent="-171450" algn="l" rtl="0">
                        <a:spcBef>
                          <a:spcPts val="0"/>
                        </a:spcBef>
                        <a:buFontTx/>
                        <a:buChar char="-"/>
                      </a:pPr>
                      <a:r>
                        <a:rPr lang="hr-HR" sz="1100" u="none" strike="noStrike" cap="none" baseline="0"/>
                        <a:t>Učenici će :</a:t>
                      </a:r>
                    </a:p>
                    <a:p>
                      <a:pPr marL="0" marR="0" lvl="0" indent="0" algn="l">
                        <a:spcBef>
                          <a:spcPts val="0"/>
                        </a:spcBef>
                        <a:buFontTx/>
                        <a:buNone/>
                      </a:pPr>
                      <a:r>
                        <a:rPr lang="hr-HR" sz="1100" u="none" strike="noStrike" cap="none" baseline="0"/>
                        <a:t>-  </a:t>
                      </a:r>
                      <a:r>
                        <a:rPr lang="hr-HR" sz="1100" u="none" strike="noStrike" cap="none" baseline="0" err="1"/>
                        <a:t>spoznatii</a:t>
                      </a:r>
                      <a:r>
                        <a:rPr lang="hr-HR" sz="1100" u="none" strike="noStrike" cap="none" baseline="0"/>
                        <a:t> važnost ekološke</a:t>
                      </a:r>
                      <a:r>
                        <a:rPr lang="hr-HR" sz="1100" u="none" strike="noStrike" cap="none" baseline="0">
                          <a:sym typeface="Calibri"/>
                        </a:rPr>
                        <a:t> </a:t>
                      </a:r>
                      <a:r>
                        <a:rPr lang="hr-HR" sz="1100" u="none" strike="noStrike" cap="none" baseline="0"/>
                        <a:t>osviještenosti</a:t>
                      </a:r>
                      <a:endParaRPr lang="hr-HR" sz="1100" u="none" strike="noStrike" cap="none" baseline="0">
                        <a:sym typeface="Calibri"/>
                      </a:endParaRPr>
                    </a:p>
                    <a:p>
                      <a:pPr marL="171450" marR="0" lvl="0" indent="-171450" algn="l" rtl="0">
                        <a:spcBef>
                          <a:spcPts val="0"/>
                        </a:spcBef>
                        <a:buFontTx/>
                        <a:buChar char="-"/>
                      </a:pPr>
                      <a:r>
                        <a:rPr lang="hr-HR" sz="1100" u="none" strike="noStrike" cap="none" baseline="0"/>
                        <a:t>naučiti i upoznati</a:t>
                      </a:r>
                      <a:r>
                        <a:rPr lang="hr-HR" sz="1100" u="none" strike="noStrike" cap="none" baseline="0">
                          <a:sym typeface="Calibri"/>
                        </a:rPr>
                        <a:t> obnovljive izvore energije i njihovu iskoristivost</a:t>
                      </a:r>
                      <a:endParaRPr lang="hr-HR" sz="1100" b="0" i="0" u="none" strike="noStrike" cap="none" baseline="0">
                        <a:solidFill>
                          <a:srgbClr val="000000"/>
                        </a:solidFill>
                        <a:latin typeface="Calibri"/>
                        <a:ea typeface="Calibri"/>
                        <a:cs typeface="Calibri"/>
                        <a:sym typeface="Calibri"/>
                      </a:endParaRPr>
                    </a:p>
                  </a:txBody>
                  <a:tcPr marL="91450" marR="91450" marT="34100" marB="34100"/>
                </a:tc>
                <a:extLst>
                  <a:ext uri="{0D108BD9-81ED-4DB2-BD59-A6C34878D82A}">
                    <a16:rowId xmlns:a16="http://schemas.microsoft.com/office/drawing/2014/main" val="10000"/>
                  </a:ext>
                </a:extLst>
              </a:tr>
              <a:tr h="444075">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Namjena</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50" marR="91450" marT="34100" marB="34100"/>
                </a:tc>
                <a:tc>
                  <a:txBody>
                    <a:bodyPr/>
                    <a:lstStyle/>
                    <a:p>
                      <a:pPr marL="0" marR="0" lvl="0" indent="0" algn="l" rtl="0">
                        <a:lnSpc>
                          <a:spcPct val="100000"/>
                        </a:lnSpc>
                        <a:spcBef>
                          <a:spcPts val="0"/>
                        </a:spcBef>
                        <a:spcAft>
                          <a:spcPts val="0"/>
                        </a:spcAft>
                        <a:buClr>
                          <a:srgbClr val="000000"/>
                        </a:buClr>
                        <a:buSzPct val="25000"/>
                        <a:buFontTx/>
                        <a:buNone/>
                      </a:pPr>
                      <a:r>
                        <a:rPr lang="hr-HR" sz="1100" u="none" strike="noStrike" cap="none" baseline="0" dirty="0">
                          <a:sym typeface="Calibri"/>
                        </a:rPr>
                        <a:t>- Očistiti okoliš škole</a:t>
                      </a:r>
                    </a:p>
                    <a:p>
                      <a:pPr marL="0" marR="0" lvl="0" indent="0" algn="l" rtl="0">
                        <a:lnSpc>
                          <a:spcPct val="100000"/>
                        </a:lnSpc>
                        <a:spcBef>
                          <a:spcPts val="0"/>
                        </a:spcBef>
                        <a:spcAft>
                          <a:spcPts val="0"/>
                        </a:spcAft>
                        <a:buClr>
                          <a:srgbClr val="000000"/>
                        </a:buClr>
                        <a:buSzPct val="25000"/>
                        <a:buFontTx/>
                        <a:buNone/>
                      </a:pPr>
                      <a:r>
                        <a:rPr lang="hr-HR" sz="1100" u="none" strike="noStrike" cap="none" baseline="0" dirty="0">
                          <a:sym typeface="Calibri"/>
                        </a:rPr>
                        <a:t>- Primijeniti obnovljive energije</a:t>
                      </a:r>
                    </a:p>
                    <a:p>
                      <a:pPr marL="171450" marR="0" lvl="0" indent="-171450" algn="l" rtl="0">
                        <a:lnSpc>
                          <a:spcPct val="100000"/>
                        </a:lnSpc>
                        <a:spcBef>
                          <a:spcPts val="0"/>
                        </a:spcBef>
                        <a:spcAft>
                          <a:spcPts val="0"/>
                        </a:spcAft>
                        <a:buClr>
                          <a:srgbClr val="000000"/>
                        </a:buClr>
                        <a:buSzPct val="25000"/>
                        <a:buFontTx/>
                        <a:buChar char="-"/>
                      </a:pPr>
                      <a:endParaRPr lang="hr-HR" sz="1100" b="0" i="0" u="none" strike="noStrike" cap="none" baseline="0" dirty="0">
                        <a:solidFill>
                          <a:srgbClr val="000000"/>
                        </a:solidFill>
                        <a:latin typeface="Calibri"/>
                        <a:ea typeface="Calibri"/>
                        <a:cs typeface="Calibri"/>
                        <a:sym typeface="Calibri"/>
                      </a:endParaRPr>
                    </a:p>
                  </a:txBody>
                  <a:tcPr marL="91450" marR="91450" marT="34100" marB="34100"/>
                </a:tc>
                <a:extLst>
                  <a:ext uri="{0D108BD9-81ED-4DB2-BD59-A6C34878D82A}">
                    <a16:rowId xmlns:a16="http://schemas.microsoft.com/office/drawing/2014/main" val="10001"/>
                  </a:ext>
                </a:extLst>
              </a:tr>
              <a:tr h="410135">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Način</a:t>
                      </a:r>
                      <a:r>
                        <a:rPr lang="en" sz="1100" u="none" strike="noStrike" cap="none" baseline="0">
                          <a:sym typeface="Calibri"/>
                        </a:rPr>
                        <a:t> </a:t>
                      </a:r>
                      <a:r>
                        <a:rPr lang="en" sz="1100" u="none" strike="noStrike" cap="none" baseline="0" err="1">
                          <a:sym typeface="Calibri"/>
                        </a:rPr>
                        <a:t>realizacije</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50" marR="91450" marT="34100" marB="34100"/>
                </a:tc>
                <a:tc>
                  <a:txBody>
                    <a:bodyPr/>
                    <a:lstStyle/>
                    <a:p>
                      <a:pPr marL="0" marR="0" lvl="0" indent="0" algn="l" rtl="0">
                        <a:lnSpc>
                          <a:spcPct val="100000"/>
                        </a:lnSpc>
                        <a:spcBef>
                          <a:spcPts val="0"/>
                        </a:spcBef>
                        <a:spcAft>
                          <a:spcPts val="0"/>
                        </a:spcAft>
                        <a:buFontTx/>
                        <a:buNone/>
                      </a:pPr>
                      <a:r>
                        <a:rPr lang="hr-HR" sz="1100" u="none" strike="noStrike" cap="none" baseline="0" dirty="0">
                          <a:sym typeface="Calibri"/>
                        </a:rPr>
                        <a:t>- Čišćenje , šetnja, radionice i ostalo uređenje školskog okoliša</a:t>
                      </a:r>
                      <a:r>
                        <a:rPr lang="hr-HR" sz="1100" u="none" strike="noStrike" cap="none" baseline="0" dirty="0"/>
                        <a:t> </a:t>
                      </a:r>
                      <a:endParaRPr sz="1100" b="0" i="0" u="none" strike="noStrike" cap="none" baseline="0" dirty="0">
                        <a:solidFill>
                          <a:srgbClr val="000000"/>
                        </a:solidFill>
                        <a:latin typeface="Calibri"/>
                        <a:ea typeface="Calibri"/>
                        <a:cs typeface="Calibri"/>
                        <a:sym typeface="Calibri"/>
                      </a:endParaRPr>
                    </a:p>
                  </a:txBody>
                  <a:tcPr marL="91450" marR="91450" marT="34100" marB="34100"/>
                </a:tc>
                <a:extLst>
                  <a:ext uri="{0D108BD9-81ED-4DB2-BD59-A6C34878D82A}">
                    <a16:rowId xmlns:a16="http://schemas.microsoft.com/office/drawing/2014/main" val="10002"/>
                  </a:ext>
                </a:extLst>
              </a:tr>
              <a:tr h="353600">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Nositelj</a:t>
                      </a:r>
                      <a:r>
                        <a:rPr lang="en" sz="1100" u="none" strike="noStrike" cap="none" baseline="0">
                          <a:sym typeface="Calibri"/>
                        </a:rPr>
                        <a:t> </a:t>
                      </a:r>
                      <a:r>
                        <a:rPr lang="en" sz="1100" u="none" strike="noStrike" cap="none" baseline="0" err="1">
                          <a:sym typeface="Calibri"/>
                        </a:rPr>
                        <a:t>aktivnosti</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50" marR="91450" marT="34100" marB="34100"/>
                </a:tc>
                <a:tc>
                  <a:txBody>
                    <a:bodyPr/>
                    <a:lstStyle/>
                    <a:p>
                      <a:pPr marL="0" marR="0" lvl="0" indent="0" algn="l" rtl="0">
                        <a:lnSpc>
                          <a:spcPct val="100000"/>
                        </a:lnSpc>
                        <a:spcBef>
                          <a:spcPts val="0"/>
                        </a:spcBef>
                        <a:spcAft>
                          <a:spcPts val="0"/>
                        </a:spcAft>
                        <a:buClr>
                          <a:srgbClr val="000000"/>
                        </a:buClr>
                        <a:buSzPct val="25000"/>
                        <a:buFont typeface="Calibri"/>
                        <a:buNone/>
                      </a:pPr>
                      <a:r>
                        <a:rPr lang="hr-HR" sz="1100" u="none" strike="noStrike" kern="1200" cap="none" baseline="0" dirty="0">
                          <a:solidFill>
                            <a:schemeClr val="tx1"/>
                          </a:solidFill>
                          <a:latin typeface="+mn-lt"/>
                          <a:ea typeface="+mn-ea"/>
                          <a:cs typeface="+mn-cs"/>
                          <a:sym typeface="Calibri"/>
                        </a:rPr>
                        <a:t>Učitelji RN i PN, stručni suradnici , ravnatelj</a:t>
                      </a:r>
                      <a:endParaRPr lang="en" sz="1100" u="none" strike="noStrike" kern="1200" cap="none" baseline="0" dirty="0">
                        <a:solidFill>
                          <a:schemeClr val="tx1"/>
                        </a:solidFill>
                        <a:latin typeface="+mn-lt"/>
                        <a:ea typeface="+mn-ea"/>
                        <a:cs typeface="+mn-cs"/>
                        <a:sym typeface="Calibri"/>
                      </a:endParaRPr>
                    </a:p>
                  </a:txBody>
                  <a:tcPr marL="91450" marR="91450" marT="34100" marB="34100"/>
                </a:tc>
                <a:extLst>
                  <a:ext uri="{0D108BD9-81ED-4DB2-BD59-A6C34878D82A}">
                    <a16:rowId xmlns:a16="http://schemas.microsoft.com/office/drawing/2014/main" val="10003"/>
                  </a:ext>
                </a:extLst>
              </a:tr>
              <a:tr h="354800">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Vremenik</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50" marR="91450" marT="34100" marB="34100"/>
                </a:tc>
                <a:tc>
                  <a:txBody>
                    <a:bodyPr/>
                    <a:lstStyle/>
                    <a:p>
                      <a:pPr marL="0" marR="0" lvl="0" indent="0" algn="l" rtl="0">
                        <a:lnSpc>
                          <a:spcPct val="100000"/>
                        </a:lnSpc>
                        <a:spcBef>
                          <a:spcPts val="0"/>
                        </a:spcBef>
                        <a:spcAft>
                          <a:spcPts val="0"/>
                        </a:spcAft>
                        <a:buClr>
                          <a:srgbClr val="000000"/>
                        </a:buClr>
                        <a:buSzPct val="25000"/>
                        <a:buFont typeface="Calibri"/>
                        <a:buNone/>
                      </a:pPr>
                      <a:r>
                        <a:rPr lang="hr-HR" sz="1100" dirty="0">
                          <a:sym typeface="Calibri"/>
                        </a:rPr>
                        <a:t>travanj</a:t>
                      </a:r>
                      <a:r>
                        <a:rPr lang="en" sz="1100" dirty="0">
                          <a:sym typeface="Calibri"/>
                        </a:rPr>
                        <a:t> </a:t>
                      </a:r>
                      <a:r>
                        <a:rPr lang="en" sz="1100" dirty="0"/>
                        <a:t>202</a:t>
                      </a:r>
                      <a:r>
                        <a:rPr lang="hr-HR" sz="1100" dirty="0"/>
                        <a:t>2</a:t>
                      </a:r>
                      <a:r>
                        <a:rPr lang="en" sz="1100" dirty="0"/>
                        <a:t>.</a:t>
                      </a:r>
                      <a:endParaRPr lang="en" sz="1100" u="none" strike="noStrike" cap="none" baseline="0" dirty="0">
                        <a:sym typeface="Calibri"/>
                      </a:endParaRPr>
                    </a:p>
                  </a:txBody>
                  <a:tcPr marL="91450" marR="91450" marT="34100" marB="34100"/>
                </a:tc>
                <a:extLst>
                  <a:ext uri="{0D108BD9-81ED-4DB2-BD59-A6C34878D82A}">
                    <a16:rowId xmlns:a16="http://schemas.microsoft.com/office/drawing/2014/main" val="10004"/>
                  </a:ext>
                </a:extLst>
              </a:tr>
              <a:tr h="353600">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Troškovnik</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50" marR="91450" marT="34100" marB="34100"/>
                </a:tc>
                <a:tc>
                  <a:txBody>
                    <a:bodyPr/>
                    <a:lstStyle/>
                    <a:p>
                      <a:pPr marL="0" marR="0" lvl="0" indent="0" algn="l" rtl="0">
                        <a:lnSpc>
                          <a:spcPct val="100000"/>
                        </a:lnSpc>
                        <a:spcBef>
                          <a:spcPts val="0"/>
                        </a:spcBef>
                        <a:spcAft>
                          <a:spcPts val="0"/>
                        </a:spcAft>
                        <a:buClr>
                          <a:srgbClr val="000000"/>
                        </a:buClr>
                        <a:buSzPct val="25000"/>
                        <a:buFont typeface="Calibri"/>
                        <a:buNone/>
                      </a:pPr>
                      <a:r>
                        <a:rPr lang="hr-HR" sz="1100" u="none" strike="noStrike" cap="none" baseline="0">
                          <a:sym typeface="Calibri"/>
                        </a:rPr>
                        <a:t>0 kn</a:t>
                      </a:r>
                      <a:endParaRPr lang="en" sz="1100" b="0" i="0" u="none" strike="noStrike" cap="none" baseline="0">
                        <a:solidFill>
                          <a:srgbClr val="000000"/>
                        </a:solidFill>
                        <a:latin typeface="Calibri"/>
                        <a:ea typeface="Calibri"/>
                        <a:cs typeface="Calibri"/>
                        <a:sym typeface="Calibri"/>
                      </a:endParaRPr>
                    </a:p>
                  </a:txBody>
                  <a:tcPr marL="91450" marR="91450" marT="34100" marB="34100"/>
                </a:tc>
                <a:extLst>
                  <a:ext uri="{0D108BD9-81ED-4DB2-BD59-A6C34878D82A}">
                    <a16:rowId xmlns:a16="http://schemas.microsoft.com/office/drawing/2014/main" val="10005"/>
                  </a:ext>
                </a:extLst>
              </a:tr>
              <a:tr h="673875">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Način</a:t>
                      </a:r>
                      <a:r>
                        <a:rPr lang="en" sz="1100" u="none" strike="noStrike" cap="none" baseline="0">
                          <a:sym typeface="Calibri"/>
                        </a:rPr>
                        <a:t> </a:t>
                      </a:r>
                      <a:r>
                        <a:rPr lang="en" sz="1100" u="none" strike="noStrike" cap="none" baseline="0" err="1">
                          <a:sym typeface="Calibri"/>
                        </a:rPr>
                        <a:t>vrednovanja</a:t>
                      </a:r>
                      <a:r>
                        <a:rPr lang="en" sz="1100" u="none" strike="noStrike" cap="none" baseline="0">
                          <a:sym typeface="Calibri"/>
                        </a:rPr>
                        <a:t> </a:t>
                      </a:r>
                      <a:r>
                        <a:rPr lang="en" sz="1100" u="none" strike="noStrike" cap="none" baseline="0" err="1">
                          <a:sym typeface="Calibri"/>
                        </a:rPr>
                        <a:t>i</a:t>
                      </a:r>
                      <a:r>
                        <a:rPr lang="en" sz="1100" u="none" strike="noStrike" cap="none" baseline="0">
                          <a:sym typeface="Calibri"/>
                        </a:rPr>
                        <a:t> </a:t>
                      </a:r>
                      <a:r>
                        <a:rPr lang="en" sz="1100" u="none" strike="noStrike" cap="none" baseline="0" err="1">
                          <a:sym typeface="Calibri"/>
                        </a:rPr>
                        <a:t>korištenja</a:t>
                      </a:r>
                      <a:r>
                        <a:rPr lang="en" sz="1100" u="none" strike="noStrike" cap="none" baseline="0">
                          <a:sym typeface="Calibri"/>
                        </a:rPr>
                        <a:t> </a:t>
                      </a:r>
                      <a:r>
                        <a:rPr lang="en" sz="1100" u="none" strike="noStrike" cap="none" baseline="0" err="1">
                          <a:sym typeface="Calibri"/>
                        </a:rPr>
                        <a:t>rezultata</a:t>
                      </a:r>
                      <a:r>
                        <a:rPr lang="en" sz="1100" u="none" strike="noStrike" cap="none" baseline="0">
                          <a:sym typeface="Calibri"/>
                        </a:rPr>
                        <a:t> </a:t>
                      </a:r>
                      <a:r>
                        <a:rPr lang="en" sz="1100" u="none" strike="noStrike" cap="none" baseline="0" err="1">
                          <a:sym typeface="Calibri"/>
                        </a:rPr>
                        <a:t>vrednovanja</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50" marR="91450" marT="34100" marB="34100"/>
                </a:tc>
                <a:tc>
                  <a:txBody>
                    <a:bodyPr/>
                    <a:lstStyle/>
                    <a:p>
                      <a:pPr marL="0" marR="0" lvl="0" indent="0" algn="l" rtl="0">
                        <a:lnSpc>
                          <a:spcPct val="100000"/>
                        </a:lnSpc>
                        <a:spcBef>
                          <a:spcPts val="0"/>
                        </a:spcBef>
                        <a:spcAft>
                          <a:spcPts val="0"/>
                        </a:spcAft>
                        <a:buClr>
                          <a:srgbClr val="000000"/>
                        </a:buClr>
                        <a:buSzPct val="25000"/>
                        <a:buFont typeface="Calibri"/>
                        <a:buNone/>
                      </a:pPr>
                      <a:r>
                        <a:rPr lang="hr-HR" sz="1100" u="none" strike="noStrike" cap="none" baseline="0" dirty="0" err="1">
                          <a:sym typeface="Calibri"/>
                        </a:rPr>
                        <a:t>Prezentacija,izgled</a:t>
                      </a:r>
                      <a:r>
                        <a:rPr lang="hr-HR" sz="1100" u="none" strike="noStrike" cap="none" baseline="0" dirty="0">
                          <a:sym typeface="Calibri"/>
                        </a:rPr>
                        <a:t> uređenih </a:t>
                      </a:r>
                      <a:r>
                        <a:rPr lang="hr-HR" sz="1100" u="none" strike="noStrike" cap="none" baseline="0" dirty="0" err="1">
                          <a:sym typeface="Calibri"/>
                        </a:rPr>
                        <a:t>panoa,pohvala,objava</a:t>
                      </a:r>
                      <a:r>
                        <a:rPr lang="hr-HR" sz="1100" u="none" strike="noStrike" cap="none" baseline="0" dirty="0">
                          <a:sym typeface="Calibri"/>
                        </a:rPr>
                        <a:t> na web stranici škole.</a:t>
                      </a:r>
                      <a:endParaRPr lang="en" sz="1100" b="0" i="0" u="none" strike="noStrike" cap="none" baseline="0" dirty="0">
                        <a:solidFill>
                          <a:srgbClr val="000000"/>
                        </a:solidFill>
                        <a:latin typeface="Calibri"/>
                        <a:ea typeface="Calibri"/>
                        <a:cs typeface="Calibri"/>
                        <a:sym typeface="Calibri"/>
                      </a:endParaRPr>
                    </a:p>
                  </a:txBody>
                  <a:tcPr marL="91450" marR="91450" marT="34100" marB="34100"/>
                </a:tc>
                <a:extLst>
                  <a:ext uri="{0D108BD9-81ED-4DB2-BD59-A6C34878D82A}">
                    <a16:rowId xmlns:a16="http://schemas.microsoft.com/office/drawing/2014/main" val="10006"/>
                  </a:ext>
                </a:extLst>
              </a:tr>
            </a:tbl>
          </a:graphicData>
        </a:graphic>
      </p:graphicFrame>
      <p:sp>
        <p:nvSpPr>
          <p:cNvPr id="2" name="Naslov 1"/>
          <p:cNvSpPr>
            <a:spLocks noGrp="1"/>
          </p:cNvSpPr>
          <p:nvPr>
            <p:ph type="title"/>
          </p:nvPr>
        </p:nvSpPr>
        <p:spPr>
          <a:xfrm>
            <a:off x="1164581" y="318306"/>
            <a:ext cx="6587777" cy="274688"/>
          </a:xfrm>
        </p:spPr>
        <p:txBody>
          <a:bodyPr>
            <a:normAutofit fontScale="90000"/>
            <a:scene3d>
              <a:camera prst="orthographicFront"/>
              <a:lightRig rig="soft" dir="t">
                <a:rot lat="0" lon="0" rev="15600000"/>
              </a:lightRig>
            </a:scene3d>
            <a:sp3d extrusionH="57150" prstMaterial="softEdge">
              <a:bevelT w="25400" h="38100"/>
            </a:sp3d>
          </a:bodyPr>
          <a:lstStyle/>
          <a:p>
            <a:r>
              <a:rPr lang="hr-HR" dirty="0">
                <a:solidFill>
                  <a:srgbClr val="FF0000"/>
                </a:solidFill>
                <a:effectLst>
                  <a:outerShdw blurRad="38100" dist="38100" dir="2700000" algn="tl">
                    <a:srgbClr val="000000">
                      <a:alpha val="43137"/>
                    </a:srgbClr>
                  </a:outerShdw>
                </a:effectLst>
                <a:latin typeface="+mn-lt"/>
              </a:rPr>
              <a:t>Eko tjedan</a:t>
            </a:r>
            <a:br>
              <a:rPr lang="hr-HR" dirty="0">
                <a:solidFill>
                  <a:srgbClr val="FF0000"/>
                </a:solidFill>
                <a:effectLst>
                  <a:outerShdw blurRad="38100" dist="38100" dir="2700000" algn="tl">
                    <a:srgbClr val="000000">
                      <a:alpha val="43137"/>
                    </a:srgbClr>
                  </a:outerShdw>
                </a:effectLst>
                <a:latin typeface="+mn-lt"/>
              </a:rPr>
            </a:br>
            <a:endParaRPr lang="hr-HR" dirty="0">
              <a:solidFill>
                <a:srgbClr val="FFC000"/>
              </a:solidFill>
              <a:effectLst>
                <a:outerShdw blurRad="38100" dist="38100" dir="2700000" algn="tl">
                  <a:srgbClr val="000000">
                    <a:alpha val="43137"/>
                  </a:srgbClr>
                </a:outerShdw>
              </a:effectLst>
              <a:latin typeface="+mn-lt"/>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9200" y="34231"/>
            <a:ext cx="842839" cy="842839"/>
          </a:xfrm>
          <a:prstGeom prst="rect">
            <a:avLst/>
          </a:prstGeom>
        </p:spPr>
      </p:pic>
    </p:spTree>
    <p:extLst>
      <p:ext uri="{BB962C8B-B14F-4D97-AF65-F5344CB8AC3E}">
        <p14:creationId xmlns:p14="http://schemas.microsoft.com/office/powerpoint/2010/main" val="3713877879"/>
      </p:ext>
    </p:extLst>
  </p:cSld>
  <p:clrMapOvr>
    <a:masterClrMapping/>
  </p:clrMapOvr>
  <p:transition spd="slow">
    <p:wipe/>
  </p:transition>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Shape 1210"/>
        <p:cNvGrpSpPr/>
        <p:nvPr/>
      </p:nvGrpSpPr>
      <p:grpSpPr>
        <a:xfrm>
          <a:off x="0" y="0"/>
          <a:ext cx="0" cy="0"/>
          <a:chOff x="0" y="0"/>
          <a:chExt cx="0" cy="0"/>
        </a:xfrm>
      </p:grpSpPr>
      <p:graphicFrame>
        <p:nvGraphicFramePr>
          <p:cNvPr id="1212" name="Shape 1212"/>
          <p:cNvGraphicFramePr/>
          <p:nvPr>
            <p:extLst/>
          </p:nvPr>
        </p:nvGraphicFramePr>
        <p:xfrm>
          <a:off x="431180" y="909199"/>
          <a:ext cx="8494804" cy="3592950"/>
        </p:xfrm>
        <a:graphic>
          <a:graphicData uri="http://schemas.openxmlformats.org/drawingml/2006/table">
            <a:tbl>
              <a:tblPr>
                <a:tableStyleId>{0E3FDE45-AF77-4B5C-9715-49D594BDF05E}</a:tableStyleId>
              </a:tblPr>
              <a:tblGrid>
                <a:gridCol w="2055968">
                  <a:extLst>
                    <a:ext uri="{9D8B030D-6E8A-4147-A177-3AD203B41FA5}">
                      <a16:colId xmlns:a16="http://schemas.microsoft.com/office/drawing/2014/main" val="20000"/>
                    </a:ext>
                  </a:extLst>
                </a:gridCol>
                <a:gridCol w="6438836">
                  <a:extLst>
                    <a:ext uri="{9D8B030D-6E8A-4147-A177-3AD203B41FA5}">
                      <a16:colId xmlns:a16="http://schemas.microsoft.com/office/drawing/2014/main" val="20001"/>
                    </a:ext>
                  </a:extLst>
                </a:gridCol>
              </a:tblGrid>
              <a:tr h="690550">
                <a:tc>
                  <a:txBody>
                    <a:bodyPr/>
                    <a:lstStyle/>
                    <a:p>
                      <a:pPr marL="0" marR="0" lvl="0" indent="0" algn="l" rtl="0">
                        <a:lnSpc>
                          <a:spcPct val="100000"/>
                        </a:lnSpc>
                        <a:spcBef>
                          <a:spcPts val="0"/>
                        </a:spcBef>
                        <a:spcAft>
                          <a:spcPts val="0"/>
                        </a:spcAft>
                        <a:buClr>
                          <a:srgbClr val="000000"/>
                        </a:buClr>
                        <a:buSzPct val="25000"/>
                        <a:buFont typeface="Calibri"/>
                        <a:buNone/>
                      </a:pPr>
                      <a:r>
                        <a:rPr lang="hr-HR" sz="1000" u="none" strike="noStrike" cap="none" baseline="0" dirty="0">
                          <a:sym typeface="Calibri"/>
                        </a:rPr>
                        <a:t>Ishodi</a:t>
                      </a:r>
                      <a:r>
                        <a:rPr lang="en" sz="1000" u="none" strike="noStrike" cap="none" baseline="0" dirty="0">
                          <a:sym typeface="Calibri"/>
                        </a:rPr>
                        <a:t>:</a:t>
                      </a:r>
                      <a:endParaRPr lang="en" sz="1000" b="0" i="0" u="none" strike="noStrike" cap="none" baseline="0" dirty="0">
                        <a:solidFill>
                          <a:srgbClr val="000000"/>
                        </a:solidFill>
                        <a:latin typeface="Calibri"/>
                        <a:ea typeface="Calibri"/>
                        <a:cs typeface="Calibri"/>
                        <a:sym typeface="Calibri"/>
                      </a:endParaRPr>
                    </a:p>
                  </a:txBody>
                  <a:tcPr marL="91425" marR="91425" marT="32625" marB="32625"/>
                </a:tc>
                <a:tc>
                  <a:txBody>
                    <a:bodyPr/>
                    <a:lstStyle/>
                    <a:p>
                      <a:pPr marL="0" marR="0" lvl="0" indent="0" algn="l" rtl="0">
                        <a:lnSpc>
                          <a:spcPct val="100000"/>
                        </a:lnSpc>
                        <a:spcBef>
                          <a:spcPts val="0"/>
                        </a:spcBef>
                        <a:spcAft>
                          <a:spcPts val="0"/>
                        </a:spcAft>
                        <a:buFont typeface="Calibri"/>
                        <a:buNone/>
                      </a:pPr>
                      <a:r>
                        <a:rPr lang="en" sz="1000" u="none" strike="noStrike" cap="none" baseline="0" dirty="0" err="1"/>
                        <a:t>Učenici</a:t>
                      </a:r>
                      <a:r>
                        <a:rPr lang="en" sz="1000" u="none" strike="noStrike" cap="none" baseline="0" dirty="0"/>
                        <a:t> </a:t>
                      </a:r>
                      <a:r>
                        <a:rPr lang="en" sz="1000" u="none" strike="noStrike" cap="none" baseline="0" dirty="0" err="1"/>
                        <a:t>će</a:t>
                      </a:r>
                      <a:r>
                        <a:rPr lang="en" sz="1000" u="none" strike="noStrike" cap="none" baseline="0" dirty="0"/>
                        <a:t>:</a:t>
                      </a:r>
                    </a:p>
                    <a:p>
                      <a:pPr marL="0" marR="0" lvl="0" indent="0" algn="l">
                        <a:lnSpc>
                          <a:spcPct val="100000"/>
                        </a:lnSpc>
                        <a:spcBef>
                          <a:spcPts val="0"/>
                        </a:spcBef>
                        <a:spcAft>
                          <a:spcPts val="0"/>
                        </a:spcAft>
                        <a:buFont typeface="Calibri"/>
                        <a:buNone/>
                      </a:pPr>
                      <a:r>
                        <a:rPr lang="en" sz="1000" u="none" strike="noStrike" cap="none" baseline="0" dirty="0"/>
                        <a:t>-</a:t>
                      </a:r>
                      <a:r>
                        <a:rPr lang="en" sz="1000" u="none" strike="noStrike" cap="none" baseline="0" dirty="0" err="1"/>
                        <a:t>imenovati</a:t>
                      </a:r>
                      <a:r>
                        <a:rPr lang="en" sz="1000" u="none" strike="noStrike" cap="none" baseline="0" dirty="0"/>
                        <a:t> Dan </a:t>
                      </a:r>
                      <a:r>
                        <a:rPr lang="en" sz="1000" u="none" strike="noStrike" cap="none" baseline="0" dirty="0" err="1"/>
                        <a:t>obitelji</a:t>
                      </a:r>
                      <a:r>
                        <a:rPr lang="en" sz="1000" u="none" strike="noStrike" cap="none" baseline="0" dirty="0"/>
                        <a:t> </a:t>
                      </a:r>
                      <a:r>
                        <a:rPr lang="en" sz="1000" u="none" strike="noStrike" cap="none" baseline="0" dirty="0" err="1"/>
                        <a:t>i</a:t>
                      </a:r>
                      <a:r>
                        <a:rPr lang="en" sz="1000" u="none" strike="noStrike" cap="none" baseline="0" dirty="0"/>
                        <a:t> </a:t>
                      </a:r>
                      <a:r>
                        <a:rPr lang="en" sz="1000" u="none" strike="noStrike" cap="none" baseline="0" dirty="0" err="1"/>
                        <a:t>Majčin</a:t>
                      </a:r>
                      <a:r>
                        <a:rPr lang="en" sz="1000" u="none" strike="noStrike" cap="none" baseline="0" dirty="0"/>
                        <a:t> dan</a:t>
                      </a:r>
                    </a:p>
                    <a:p>
                      <a:pPr marL="0" marR="0" lvl="0" indent="0" algn="l">
                        <a:lnSpc>
                          <a:spcPct val="100000"/>
                        </a:lnSpc>
                        <a:spcBef>
                          <a:spcPts val="0"/>
                        </a:spcBef>
                        <a:spcAft>
                          <a:spcPts val="0"/>
                        </a:spcAft>
                        <a:buFont typeface="Calibri"/>
                        <a:buNone/>
                      </a:pPr>
                      <a:r>
                        <a:rPr lang="en" sz="1000" u="none" strike="noStrike" cap="none" baseline="0" dirty="0"/>
                        <a:t>-</a:t>
                      </a:r>
                      <a:r>
                        <a:rPr lang="en" sz="1000" u="none" strike="noStrike" cap="none" baseline="0" dirty="0" err="1"/>
                        <a:t>osvijestiti</a:t>
                      </a:r>
                      <a:r>
                        <a:rPr lang="en" sz="1000" u="none" strike="noStrike" cap="none" baseline="0" dirty="0"/>
                        <a:t> </a:t>
                      </a:r>
                      <a:r>
                        <a:rPr lang="en" sz="1000" u="none" strike="noStrike" cap="none" baseline="0" dirty="0" err="1"/>
                        <a:t>važnost</a:t>
                      </a:r>
                      <a:r>
                        <a:rPr lang="en" sz="1000" u="none" strike="noStrike" cap="none" baseline="0" dirty="0"/>
                        <a:t> </a:t>
                      </a:r>
                      <a:r>
                        <a:rPr lang="en" sz="1000" u="none" strike="noStrike" cap="none" baseline="0" dirty="0" err="1"/>
                        <a:t>obitelji</a:t>
                      </a:r>
                      <a:endParaRPr lang="en" sz="1000" u="none" strike="noStrike" cap="none" baseline="0" dirty="0"/>
                    </a:p>
                    <a:p>
                      <a:pPr marL="0" marR="0" lvl="0" indent="0" algn="l">
                        <a:lnSpc>
                          <a:spcPct val="100000"/>
                        </a:lnSpc>
                        <a:spcBef>
                          <a:spcPts val="0"/>
                        </a:spcBef>
                        <a:spcAft>
                          <a:spcPts val="0"/>
                        </a:spcAft>
                        <a:buFont typeface="Calibri"/>
                        <a:buNone/>
                      </a:pPr>
                      <a:r>
                        <a:rPr lang="en" sz="1000" u="none" strike="noStrike" cap="none" baseline="0" dirty="0"/>
                        <a:t>-</a:t>
                      </a:r>
                      <a:r>
                        <a:rPr lang="en" sz="1000" u="none" strike="noStrike" cap="none" baseline="0" dirty="0" err="1"/>
                        <a:t>aktivno</a:t>
                      </a:r>
                      <a:r>
                        <a:rPr lang="en" sz="1000" u="none" strike="noStrike" cap="none" baseline="0" dirty="0"/>
                        <a:t> </a:t>
                      </a:r>
                      <a:r>
                        <a:rPr lang="en" sz="1000" u="none" strike="noStrike" cap="none" baseline="0" dirty="0" err="1"/>
                        <a:t>sudjelovati</a:t>
                      </a:r>
                      <a:r>
                        <a:rPr lang="en" sz="1000" u="none" strike="noStrike" cap="none" baseline="0" dirty="0"/>
                        <a:t> u </a:t>
                      </a:r>
                      <a:r>
                        <a:rPr lang="en" sz="1000" u="none" strike="noStrike" cap="none" baseline="0" dirty="0" err="1"/>
                        <a:t>svim</a:t>
                      </a:r>
                      <a:r>
                        <a:rPr lang="en" sz="1000" u="none" strike="noStrike" cap="none" baseline="0" dirty="0"/>
                        <a:t> </a:t>
                      </a:r>
                      <a:r>
                        <a:rPr lang="en" sz="1000" u="none" strike="noStrike" cap="none" baseline="0" dirty="0" err="1"/>
                        <a:t>aktivnostima</a:t>
                      </a:r>
                      <a:r>
                        <a:rPr lang="en" sz="1000" u="none" strike="noStrike" cap="none" baseline="0" dirty="0"/>
                        <a:t> </a:t>
                      </a:r>
                      <a:r>
                        <a:rPr lang="en" sz="1000" u="none" strike="noStrike" cap="none" baseline="0" dirty="0" err="1"/>
                        <a:t>obilježavanja</a:t>
                      </a:r>
                      <a:r>
                        <a:rPr lang="en" sz="1000" u="none" strike="noStrike" cap="none" baseline="0" dirty="0"/>
                        <a:t> Dana </a:t>
                      </a:r>
                      <a:r>
                        <a:rPr lang="en" sz="1000" u="none" strike="noStrike" cap="none" baseline="0" dirty="0" err="1"/>
                        <a:t>obitelji</a:t>
                      </a:r>
                      <a:endParaRPr lang="en" sz="1000" u="none" strike="noStrike" cap="none" baseline="0" dirty="0"/>
                    </a:p>
                    <a:p>
                      <a:pPr marL="0" marR="0" lvl="0" indent="0" algn="l">
                        <a:lnSpc>
                          <a:spcPct val="100000"/>
                        </a:lnSpc>
                        <a:spcBef>
                          <a:spcPts val="0"/>
                        </a:spcBef>
                        <a:spcAft>
                          <a:spcPts val="0"/>
                        </a:spcAft>
                        <a:buFont typeface="Calibri"/>
                        <a:buNone/>
                      </a:pPr>
                      <a:r>
                        <a:rPr lang="en" sz="1000" u="none" strike="noStrike" cap="none" baseline="0" dirty="0"/>
                        <a:t>-</a:t>
                      </a:r>
                      <a:r>
                        <a:rPr lang="en" sz="1000" u="none" strike="noStrike" cap="none" baseline="0" dirty="0" err="1"/>
                        <a:t>poticati</a:t>
                      </a:r>
                      <a:r>
                        <a:rPr lang="en" sz="1000" u="none" strike="noStrike" cap="none" baseline="0" dirty="0"/>
                        <a:t> </a:t>
                      </a:r>
                      <a:r>
                        <a:rPr lang="en" sz="1000" u="none" strike="noStrike" cap="none" baseline="0" dirty="0" err="1"/>
                        <a:t>roditelje</a:t>
                      </a:r>
                      <a:r>
                        <a:rPr lang="en" sz="1000" u="none" strike="noStrike" cap="none" baseline="0" dirty="0"/>
                        <a:t> </a:t>
                      </a:r>
                      <a:r>
                        <a:rPr lang="en" sz="1000" u="none" strike="noStrike" cap="none" baseline="0" dirty="0" err="1"/>
                        <a:t>na</a:t>
                      </a:r>
                      <a:r>
                        <a:rPr lang="en" sz="1000" u="none" strike="noStrike" cap="none" baseline="0" dirty="0"/>
                        <a:t> </a:t>
                      </a:r>
                      <a:r>
                        <a:rPr lang="en" sz="1000" u="none" strike="noStrike" cap="none" baseline="0" dirty="0" err="1"/>
                        <a:t>sudjelovanje</a:t>
                      </a:r>
                      <a:endParaRPr lang="en" sz="1000" u="none" strike="noStrike" cap="none" baseline="0" dirty="0" err="1">
                        <a:sym typeface="Calibri"/>
                      </a:endParaRPr>
                    </a:p>
                  </a:txBody>
                  <a:tcPr marL="91425" marR="91425" marT="32625" marB="32625"/>
                </a:tc>
                <a:extLst>
                  <a:ext uri="{0D108BD9-81ED-4DB2-BD59-A6C34878D82A}">
                    <a16:rowId xmlns:a16="http://schemas.microsoft.com/office/drawing/2014/main" val="10000"/>
                  </a:ext>
                </a:extLst>
              </a:tr>
              <a:tr h="482175">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dirty="0" err="1">
                          <a:sym typeface="Calibri"/>
                        </a:rPr>
                        <a:t>Namjena</a:t>
                      </a:r>
                      <a:r>
                        <a:rPr lang="en" sz="1000" u="none" strike="noStrike" cap="none" baseline="0" dirty="0">
                          <a:sym typeface="Calibri"/>
                        </a:rPr>
                        <a:t>:</a:t>
                      </a:r>
                      <a:endParaRPr lang="en" sz="1000" b="0" i="0" u="none" strike="noStrike" cap="none" baseline="0" dirty="0">
                        <a:solidFill>
                          <a:srgbClr val="000000"/>
                        </a:solidFill>
                        <a:latin typeface="Calibri"/>
                        <a:ea typeface="Calibri"/>
                        <a:cs typeface="Calibri"/>
                        <a:sym typeface="Calibri"/>
                      </a:endParaRPr>
                    </a:p>
                  </a:txBody>
                  <a:tcPr marL="91425" marR="91425" marT="32625" marB="32625"/>
                </a:tc>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dirty="0" err="1">
                          <a:sym typeface="Calibri"/>
                        </a:rPr>
                        <a:t>Razvijati</a:t>
                      </a:r>
                      <a:r>
                        <a:rPr lang="en" sz="1000" u="none" strike="noStrike" cap="none" baseline="0" dirty="0">
                          <a:sym typeface="Calibri"/>
                        </a:rPr>
                        <a:t> </a:t>
                      </a:r>
                      <a:r>
                        <a:rPr lang="en" sz="1000" u="none" strike="noStrike" cap="none" baseline="0" dirty="0" err="1">
                          <a:sym typeface="Calibri"/>
                        </a:rPr>
                        <a:t>pozitivne</a:t>
                      </a:r>
                      <a:r>
                        <a:rPr lang="en" sz="1000" u="none" strike="noStrike" cap="none" baseline="0" dirty="0">
                          <a:sym typeface="Calibri"/>
                        </a:rPr>
                        <a:t> </a:t>
                      </a:r>
                      <a:r>
                        <a:rPr lang="en" sz="1000" u="none" strike="noStrike" cap="none" baseline="0" dirty="0" err="1">
                          <a:sym typeface="Calibri"/>
                        </a:rPr>
                        <a:t>obiteljske</a:t>
                      </a:r>
                      <a:r>
                        <a:rPr lang="en" sz="1000" u="none" strike="noStrike" cap="none" baseline="0" dirty="0">
                          <a:sym typeface="Calibri"/>
                        </a:rPr>
                        <a:t> </a:t>
                      </a:r>
                      <a:r>
                        <a:rPr lang="en" sz="1000" u="none" strike="noStrike" cap="none" baseline="0" dirty="0" err="1">
                          <a:sym typeface="Calibri"/>
                        </a:rPr>
                        <a:t>odnose</a:t>
                      </a:r>
                      <a:r>
                        <a:rPr lang="en" sz="1000" u="none" strike="noStrike" cap="none" baseline="0" dirty="0">
                          <a:sym typeface="Calibri"/>
                        </a:rPr>
                        <a:t>, </a:t>
                      </a:r>
                      <a:r>
                        <a:rPr lang="en" sz="1000" u="none" strike="noStrike" cap="none" baseline="0" dirty="0" err="1">
                          <a:sym typeface="Calibri"/>
                        </a:rPr>
                        <a:t>stvarati</a:t>
                      </a:r>
                      <a:r>
                        <a:rPr lang="en" sz="1000" u="none" strike="noStrike" cap="none" baseline="0" dirty="0">
                          <a:sym typeface="Calibri"/>
                        </a:rPr>
                        <a:t> </a:t>
                      </a:r>
                      <a:r>
                        <a:rPr lang="en" sz="1000" u="none" strike="noStrike" cap="none" baseline="0" dirty="0" err="1">
                          <a:sym typeface="Calibri"/>
                        </a:rPr>
                        <a:t>pozitivnu</a:t>
                      </a:r>
                      <a:r>
                        <a:rPr lang="en" sz="1000" u="none" strike="noStrike" cap="none" baseline="0" dirty="0">
                          <a:sym typeface="Calibri"/>
                        </a:rPr>
                        <a:t> </a:t>
                      </a:r>
                      <a:r>
                        <a:rPr lang="en" sz="1000" u="none" strike="noStrike" cap="none" baseline="0" dirty="0" err="1">
                          <a:sym typeface="Calibri"/>
                        </a:rPr>
                        <a:t>atmosferu</a:t>
                      </a:r>
                      <a:r>
                        <a:rPr lang="en" sz="1000" u="none" strike="noStrike" cap="none" baseline="0" dirty="0">
                          <a:sym typeface="Calibri"/>
                        </a:rPr>
                        <a:t> </a:t>
                      </a:r>
                      <a:r>
                        <a:rPr lang="en" sz="1000" u="none" strike="noStrike" cap="none" baseline="0" dirty="0" err="1">
                          <a:sym typeface="Calibri"/>
                        </a:rPr>
                        <a:t>i</a:t>
                      </a:r>
                      <a:r>
                        <a:rPr lang="en" sz="1000" u="none" strike="noStrike" cap="none" baseline="0" dirty="0">
                          <a:sym typeface="Calibri"/>
                        </a:rPr>
                        <a:t> </a:t>
                      </a:r>
                      <a:r>
                        <a:rPr lang="en" sz="1000" u="none" strike="noStrike" cap="none" baseline="0" dirty="0" err="1">
                          <a:sym typeface="Calibri"/>
                        </a:rPr>
                        <a:t>suradnički</a:t>
                      </a:r>
                      <a:r>
                        <a:rPr lang="en" sz="1000" u="none" strike="noStrike" cap="none" baseline="0" dirty="0">
                          <a:sym typeface="Calibri"/>
                        </a:rPr>
                        <a:t> duh </a:t>
                      </a:r>
                      <a:r>
                        <a:rPr lang="en" sz="1000" u="none" strike="noStrike" cap="none" baseline="0" dirty="0" err="1">
                          <a:sym typeface="Calibri"/>
                        </a:rPr>
                        <a:t>između</a:t>
                      </a:r>
                      <a:r>
                        <a:rPr lang="en" sz="1000" u="none" strike="noStrike" cap="none" baseline="0" dirty="0">
                          <a:sym typeface="Calibri"/>
                        </a:rPr>
                        <a:t> </a:t>
                      </a:r>
                      <a:r>
                        <a:rPr lang="en" sz="1000" u="none" strike="noStrike" cap="none" baseline="0" dirty="0" err="1">
                          <a:sym typeface="Calibri"/>
                        </a:rPr>
                        <a:t>obitelji</a:t>
                      </a:r>
                      <a:r>
                        <a:rPr lang="en" sz="1000" u="none" strike="noStrike" cap="none" baseline="0" dirty="0">
                          <a:sym typeface="Calibri"/>
                        </a:rPr>
                        <a:t> </a:t>
                      </a:r>
                      <a:r>
                        <a:rPr lang="en" sz="1000" u="none" strike="noStrike" cap="none" baseline="0" dirty="0" err="1">
                          <a:sym typeface="Calibri"/>
                        </a:rPr>
                        <a:t>i</a:t>
                      </a:r>
                      <a:r>
                        <a:rPr lang="en" sz="1000" u="none" strike="noStrike" cap="none" baseline="0" dirty="0">
                          <a:sym typeface="Calibri"/>
                        </a:rPr>
                        <a:t> </a:t>
                      </a:r>
                      <a:r>
                        <a:rPr lang="en" sz="1000" u="none" strike="noStrike" cap="none" baseline="0" dirty="0" err="1">
                          <a:sym typeface="Calibri"/>
                        </a:rPr>
                        <a:t>škole</a:t>
                      </a:r>
                      <a:r>
                        <a:rPr lang="en" sz="1000" u="none" strike="noStrike" cap="none" baseline="0" dirty="0">
                          <a:sym typeface="Calibri"/>
                        </a:rPr>
                        <a:t> .</a:t>
                      </a:r>
                      <a:endParaRPr lang="en" sz="1000" b="0" i="0" u="none" strike="noStrike" cap="none" baseline="0" dirty="0">
                        <a:solidFill>
                          <a:srgbClr val="000000"/>
                        </a:solidFill>
                        <a:latin typeface="Calibri"/>
                        <a:ea typeface="Calibri"/>
                        <a:cs typeface="Calibri"/>
                        <a:sym typeface="Calibri"/>
                      </a:endParaRPr>
                    </a:p>
                  </a:txBody>
                  <a:tcPr marL="91425" marR="91425" marT="32625" marB="32625"/>
                </a:tc>
                <a:extLst>
                  <a:ext uri="{0D108BD9-81ED-4DB2-BD59-A6C34878D82A}">
                    <a16:rowId xmlns:a16="http://schemas.microsoft.com/office/drawing/2014/main" val="10001"/>
                  </a:ext>
                </a:extLst>
              </a:tr>
              <a:tr h="384550">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dirty="0" err="1">
                          <a:sym typeface="Calibri"/>
                        </a:rPr>
                        <a:t>Način</a:t>
                      </a:r>
                      <a:r>
                        <a:rPr lang="en" sz="1000" u="none" strike="noStrike" cap="none" baseline="0" dirty="0">
                          <a:sym typeface="Calibri"/>
                        </a:rPr>
                        <a:t> </a:t>
                      </a:r>
                      <a:r>
                        <a:rPr lang="en" sz="1000" u="none" strike="noStrike" cap="none" baseline="0" dirty="0" err="1">
                          <a:sym typeface="Calibri"/>
                        </a:rPr>
                        <a:t>realizacije</a:t>
                      </a:r>
                      <a:r>
                        <a:rPr lang="en" sz="1000" u="none" strike="noStrike" cap="none" baseline="0" dirty="0">
                          <a:sym typeface="Calibri"/>
                        </a:rPr>
                        <a:t>:</a:t>
                      </a:r>
                      <a:endParaRPr lang="en" sz="1000" b="0" i="0" u="none" strike="noStrike" cap="none" baseline="0" dirty="0">
                        <a:solidFill>
                          <a:srgbClr val="000000"/>
                        </a:solidFill>
                        <a:latin typeface="Calibri"/>
                        <a:ea typeface="Calibri"/>
                        <a:cs typeface="Calibri"/>
                        <a:sym typeface="Calibri"/>
                      </a:endParaRPr>
                    </a:p>
                  </a:txBody>
                  <a:tcPr marL="91425" marR="91425" marT="32625" marB="32625"/>
                </a:tc>
                <a:tc>
                  <a:txBody>
                    <a:bodyPr/>
                    <a:lstStyle/>
                    <a:p>
                      <a:pPr marL="0" marR="0" lvl="0" indent="0" algn="l" rtl="0">
                        <a:lnSpc>
                          <a:spcPct val="100000"/>
                        </a:lnSpc>
                        <a:spcBef>
                          <a:spcPts val="0"/>
                        </a:spcBef>
                        <a:spcAft>
                          <a:spcPts val="0"/>
                        </a:spcAft>
                        <a:buFont typeface="Calibri"/>
                        <a:buNone/>
                      </a:pPr>
                      <a:r>
                        <a:rPr lang="en" sz="1000" u="none" strike="noStrike" cap="none" baseline="0" err="1">
                          <a:sym typeface="Calibri"/>
                        </a:rPr>
                        <a:t>Sportska</a:t>
                      </a:r>
                      <a:r>
                        <a:rPr lang="en" sz="1000" u="none" strike="noStrike" cap="none" baseline="0" dirty="0">
                          <a:sym typeface="Calibri"/>
                        </a:rPr>
                        <a:t> </a:t>
                      </a:r>
                      <a:r>
                        <a:rPr lang="en" sz="1000" u="none" strike="noStrike" cap="none" baseline="0" err="1">
                          <a:sym typeface="Calibri"/>
                        </a:rPr>
                        <a:t>natjecanja</a:t>
                      </a:r>
                      <a:r>
                        <a:rPr lang="en" sz="1000" u="none" strike="noStrike" cap="none" baseline="0" dirty="0">
                          <a:sym typeface="Calibri"/>
                        </a:rPr>
                        <a:t> </a:t>
                      </a:r>
                      <a:r>
                        <a:rPr lang="en" sz="1000" u="none" strike="noStrike" cap="none" baseline="0" err="1">
                          <a:sym typeface="Calibri"/>
                        </a:rPr>
                        <a:t>roditelja</a:t>
                      </a:r>
                      <a:r>
                        <a:rPr lang="en" sz="1000" u="none" strike="noStrike" cap="none" baseline="0" dirty="0">
                          <a:sym typeface="Calibri"/>
                        </a:rPr>
                        <a:t> </a:t>
                      </a:r>
                      <a:r>
                        <a:rPr lang="en" sz="1000" u="none" strike="noStrike" cap="none" baseline="0" err="1">
                          <a:sym typeface="Calibri"/>
                        </a:rPr>
                        <a:t>i</a:t>
                      </a:r>
                      <a:r>
                        <a:rPr lang="en" sz="1000" u="none" strike="noStrike" cap="none" baseline="0" dirty="0">
                          <a:sym typeface="Calibri"/>
                        </a:rPr>
                        <a:t> djece</a:t>
                      </a:r>
                      <a:r>
                        <a:rPr lang="en" sz="1000" u="none" strike="noStrike" cap="none" baseline="0"/>
                        <a:t> (aktivnosti će biti ostvarene ukoliko epidemiološka situacija bude povoljna)</a:t>
                      </a:r>
                      <a:endParaRPr lang="en" sz="1000" b="0" i="0" u="none" strike="noStrike" cap="none" baseline="0" err="1">
                        <a:solidFill>
                          <a:srgbClr val="000000"/>
                        </a:solidFill>
                        <a:latin typeface="Calibri"/>
                        <a:ea typeface="Calibri"/>
                        <a:cs typeface="Calibri"/>
                        <a:sym typeface="Calibri"/>
                      </a:endParaRPr>
                    </a:p>
                  </a:txBody>
                  <a:tcPr marL="91425" marR="91425" marT="32625" marB="32625"/>
                </a:tc>
                <a:extLst>
                  <a:ext uri="{0D108BD9-81ED-4DB2-BD59-A6C34878D82A}">
                    <a16:rowId xmlns:a16="http://schemas.microsoft.com/office/drawing/2014/main" val="10002"/>
                  </a:ext>
                </a:extLst>
              </a:tr>
              <a:tr h="384550">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dirty="0" err="1">
                          <a:sym typeface="Calibri"/>
                        </a:rPr>
                        <a:t>Nositelj</a:t>
                      </a:r>
                      <a:r>
                        <a:rPr lang="en" sz="1000" u="none" strike="noStrike" cap="none" baseline="0" dirty="0">
                          <a:sym typeface="Calibri"/>
                        </a:rPr>
                        <a:t> </a:t>
                      </a:r>
                      <a:r>
                        <a:rPr lang="en" sz="1000" u="none" strike="noStrike" cap="none" baseline="0" dirty="0" err="1">
                          <a:sym typeface="Calibri"/>
                        </a:rPr>
                        <a:t>aktivnosti</a:t>
                      </a:r>
                      <a:r>
                        <a:rPr lang="en" sz="1000" u="none" strike="noStrike" cap="none" baseline="0" dirty="0">
                          <a:sym typeface="Calibri"/>
                        </a:rPr>
                        <a:t>:</a:t>
                      </a:r>
                      <a:endParaRPr lang="en" sz="1000" b="0" i="0" u="none" strike="noStrike" cap="none" baseline="0" dirty="0">
                        <a:solidFill>
                          <a:srgbClr val="000000"/>
                        </a:solidFill>
                        <a:latin typeface="Calibri"/>
                        <a:ea typeface="Calibri"/>
                        <a:cs typeface="Calibri"/>
                        <a:sym typeface="Calibri"/>
                      </a:endParaRPr>
                    </a:p>
                  </a:txBody>
                  <a:tcPr marL="91425" marR="91425" marT="32625" marB="32625"/>
                </a:tc>
                <a:tc>
                  <a:txBody>
                    <a:bodyPr/>
                    <a:lstStyle/>
                    <a:p>
                      <a:pPr marL="0" marR="0" lvl="0" indent="0" algn="l" rtl="0">
                        <a:lnSpc>
                          <a:spcPct val="100000"/>
                        </a:lnSpc>
                        <a:spcBef>
                          <a:spcPts val="0"/>
                        </a:spcBef>
                        <a:spcAft>
                          <a:spcPts val="0"/>
                        </a:spcAft>
                        <a:buFont typeface="Calibri"/>
                        <a:buNone/>
                      </a:pPr>
                      <a:r>
                        <a:rPr lang="en" sz="1000" u="none" strike="noStrike" cap="none" baseline="0" dirty="0">
                          <a:sym typeface="Calibri"/>
                        </a:rPr>
                        <a:t>učiteljice i učenici </a:t>
                      </a:r>
                      <a:r>
                        <a:rPr lang="hr-HR" sz="1000" u="none" strike="noStrike" cap="none" baseline="0" dirty="0">
                          <a:sym typeface="Calibri"/>
                        </a:rPr>
                        <a:t>RN</a:t>
                      </a:r>
                      <a:endParaRPr lang="en" sz="1000" b="0" i="0" u="none" strike="noStrike" cap="none" baseline="0" dirty="0">
                        <a:solidFill>
                          <a:srgbClr val="000000"/>
                        </a:solidFill>
                        <a:latin typeface="Calibri"/>
                        <a:ea typeface="Calibri"/>
                        <a:cs typeface="Calibri"/>
                        <a:sym typeface="Calibri"/>
                      </a:endParaRPr>
                    </a:p>
                  </a:txBody>
                  <a:tcPr marL="91425" marR="91425" marT="32625" marB="32625"/>
                </a:tc>
                <a:extLst>
                  <a:ext uri="{0D108BD9-81ED-4DB2-BD59-A6C34878D82A}">
                    <a16:rowId xmlns:a16="http://schemas.microsoft.com/office/drawing/2014/main" val="10003"/>
                  </a:ext>
                </a:extLst>
              </a:tr>
              <a:tr h="384550">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dirty="0" err="1">
                          <a:sym typeface="Calibri"/>
                        </a:rPr>
                        <a:t>Vremenik</a:t>
                      </a:r>
                      <a:r>
                        <a:rPr lang="en" sz="1000" u="none" strike="noStrike" cap="none" baseline="0" dirty="0">
                          <a:sym typeface="Calibri"/>
                        </a:rPr>
                        <a:t>:</a:t>
                      </a:r>
                      <a:endParaRPr lang="en" sz="1000" b="0" i="0" u="none" strike="noStrike" cap="none" baseline="0" dirty="0">
                        <a:solidFill>
                          <a:srgbClr val="000000"/>
                        </a:solidFill>
                        <a:latin typeface="Calibri"/>
                        <a:ea typeface="Calibri"/>
                        <a:cs typeface="Calibri"/>
                        <a:sym typeface="Calibri"/>
                      </a:endParaRPr>
                    </a:p>
                  </a:txBody>
                  <a:tcPr marL="91425" marR="91425" marT="32625" marB="32625"/>
                </a:tc>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dirty="0">
                          <a:sym typeface="Calibri"/>
                        </a:rPr>
                        <a:t>svibanj </a:t>
                      </a:r>
                      <a:r>
                        <a:rPr lang="en" sz="1000" u="none" strike="noStrike" cap="none" baseline="0" dirty="0"/>
                        <a:t>202</a:t>
                      </a:r>
                      <a:r>
                        <a:rPr lang="hr-HR" sz="1000" u="none" strike="noStrike" cap="none" baseline="0" dirty="0"/>
                        <a:t>2</a:t>
                      </a:r>
                      <a:r>
                        <a:rPr lang="en" sz="1000" u="none" strike="noStrike" cap="none" baseline="0" dirty="0"/>
                        <a:t>.</a:t>
                      </a:r>
                      <a:endParaRPr lang="en" sz="1000" b="0" i="0" u="none" strike="noStrike" cap="none" baseline="0" dirty="0">
                        <a:solidFill>
                          <a:srgbClr val="000000"/>
                        </a:solidFill>
                        <a:latin typeface="Calibri"/>
                        <a:ea typeface="Calibri"/>
                        <a:cs typeface="Calibri"/>
                        <a:sym typeface="Calibri"/>
                      </a:endParaRPr>
                    </a:p>
                  </a:txBody>
                  <a:tcPr marL="91425" marR="91425" marT="32625" marB="32625"/>
                </a:tc>
                <a:extLst>
                  <a:ext uri="{0D108BD9-81ED-4DB2-BD59-A6C34878D82A}">
                    <a16:rowId xmlns:a16="http://schemas.microsoft.com/office/drawing/2014/main" val="10004"/>
                  </a:ext>
                </a:extLst>
              </a:tr>
              <a:tr h="384550">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dirty="0" err="1">
                          <a:sym typeface="Calibri"/>
                        </a:rPr>
                        <a:t>Troškovnik</a:t>
                      </a:r>
                      <a:r>
                        <a:rPr lang="en" sz="1000" u="none" strike="noStrike" cap="none" baseline="0" dirty="0">
                          <a:sym typeface="Calibri"/>
                        </a:rPr>
                        <a:t>:</a:t>
                      </a:r>
                      <a:endParaRPr lang="en" sz="1000" b="0" i="0" u="none" strike="noStrike" cap="none" baseline="0" dirty="0">
                        <a:solidFill>
                          <a:srgbClr val="000000"/>
                        </a:solidFill>
                        <a:latin typeface="Calibri"/>
                        <a:ea typeface="Calibri"/>
                        <a:cs typeface="Calibri"/>
                        <a:sym typeface="Calibri"/>
                      </a:endParaRPr>
                    </a:p>
                  </a:txBody>
                  <a:tcPr marL="91425" marR="91425" marT="32625" marB="32625"/>
                </a:tc>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dirty="0">
                          <a:sym typeface="Calibri"/>
                        </a:rPr>
                        <a:t>0 </a:t>
                      </a:r>
                      <a:r>
                        <a:rPr lang="en" sz="1000" u="none" strike="noStrike" cap="none" baseline="0" dirty="0" err="1">
                          <a:sym typeface="Calibri"/>
                        </a:rPr>
                        <a:t>kuna</a:t>
                      </a:r>
                      <a:endParaRPr lang="en" sz="1000" b="0" i="0" u="none" strike="noStrike" cap="none" baseline="0" dirty="0" err="1">
                        <a:solidFill>
                          <a:srgbClr val="000000"/>
                        </a:solidFill>
                        <a:latin typeface="Calibri"/>
                        <a:ea typeface="Calibri"/>
                        <a:cs typeface="Calibri"/>
                        <a:sym typeface="Calibri"/>
                      </a:endParaRPr>
                    </a:p>
                  </a:txBody>
                  <a:tcPr marL="91425" marR="91425" marT="32625" marB="32625"/>
                </a:tc>
                <a:extLst>
                  <a:ext uri="{0D108BD9-81ED-4DB2-BD59-A6C34878D82A}">
                    <a16:rowId xmlns:a16="http://schemas.microsoft.com/office/drawing/2014/main" val="10005"/>
                  </a:ext>
                </a:extLst>
              </a:tr>
              <a:tr h="745325">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dirty="0" err="1">
                          <a:sym typeface="Calibri"/>
                        </a:rPr>
                        <a:t>Način</a:t>
                      </a:r>
                      <a:r>
                        <a:rPr lang="en" sz="1000" u="none" strike="noStrike" cap="none" baseline="0" dirty="0">
                          <a:sym typeface="Calibri"/>
                        </a:rPr>
                        <a:t> </a:t>
                      </a:r>
                      <a:r>
                        <a:rPr lang="en" sz="1000" u="none" strike="noStrike" cap="none" baseline="0" dirty="0" err="1">
                          <a:sym typeface="Calibri"/>
                        </a:rPr>
                        <a:t>vrednovanja</a:t>
                      </a:r>
                      <a:r>
                        <a:rPr lang="en" sz="1000" u="none" strike="noStrike" cap="none" baseline="0" dirty="0">
                          <a:sym typeface="Calibri"/>
                        </a:rPr>
                        <a:t> </a:t>
                      </a:r>
                      <a:r>
                        <a:rPr lang="en" sz="1000" u="none" strike="noStrike" cap="none" baseline="0" dirty="0" err="1">
                          <a:sym typeface="Calibri"/>
                        </a:rPr>
                        <a:t>i</a:t>
                      </a:r>
                      <a:r>
                        <a:rPr lang="en" sz="1000" u="none" strike="noStrike" cap="none" baseline="0" dirty="0">
                          <a:sym typeface="Calibri"/>
                        </a:rPr>
                        <a:t> </a:t>
                      </a:r>
                      <a:r>
                        <a:rPr lang="en" sz="1000" u="none" strike="noStrike" cap="none" baseline="0" dirty="0" err="1">
                          <a:sym typeface="Calibri"/>
                        </a:rPr>
                        <a:t>korištenja</a:t>
                      </a:r>
                      <a:r>
                        <a:rPr lang="en" sz="1000" u="none" strike="noStrike" cap="none" baseline="0" dirty="0">
                          <a:sym typeface="Calibri"/>
                        </a:rPr>
                        <a:t> </a:t>
                      </a:r>
                      <a:r>
                        <a:rPr lang="en" sz="1000" u="none" strike="noStrike" cap="none" baseline="0" dirty="0" err="1">
                          <a:sym typeface="Calibri"/>
                        </a:rPr>
                        <a:t>rezultata</a:t>
                      </a:r>
                      <a:r>
                        <a:rPr lang="en" sz="1000" u="none" strike="noStrike" cap="none" baseline="0" dirty="0">
                          <a:sym typeface="Calibri"/>
                        </a:rPr>
                        <a:t> </a:t>
                      </a:r>
                      <a:r>
                        <a:rPr lang="en" sz="1000" u="none" strike="noStrike" cap="none" baseline="0" dirty="0" err="1">
                          <a:sym typeface="Calibri"/>
                        </a:rPr>
                        <a:t>vrednovanja</a:t>
                      </a:r>
                      <a:r>
                        <a:rPr lang="en" sz="1000" u="none" strike="noStrike" cap="none" baseline="0" dirty="0">
                          <a:sym typeface="Calibri"/>
                        </a:rPr>
                        <a:t>:</a:t>
                      </a:r>
                      <a:endParaRPr lang="en" sz="1000" b="0" i="0" u="none" strike="noStrike" cap="none" baseline="0" dirty="0">
                        <a:solidFill>
                          <a:srgbClr val="000000"/>
                        </a:solidFill>
                        <a:latin typeface="Calibri"/>
                        <a:ea typeface="Calibri"/>
                        <a:cs typeface="Calibri"/>
                        <a:sym typeface="Calibri"/>
                      </a:endParaRPr>
                    </a:p>
                  </a:txBody>
                  <a:tcPr marL="91425" marR="91425" marT="32625" marB="32625"/>
                </a:tc>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dirty="0" err="1">
                          <a:sym typeface="Calibri"/>
                        </a:rPr>
                        <a:t>Razgovor</a:t>
                      </a:r>
                      <a:r>
                        <a:rPr lang="en" sz="1000" u="none" strike="noStrike" cap="none" baseline="0" dirty="0">
                          <a:sym typeface="Calibri"/>
                        </a:rPr>
                        <a:t> s </a:t>
                      </a:r>
                      <a:r>
                        <a:rPr lang="en" sz="1000" u="none" strike="noStrike" cap="none" baseline="0" dirty="0" err="1">
                          <a:sym typeface="Calibri"/>
                        </a:rPr>
                        <a:t>roditeljima</a:t>
                      </a:r>
                      <a:r>
                        <a:rPr lang="en" sz="1000" u="none" strike="noStrike" cap="none" baseline="0" dirty="0">
                          <a:sym typeface="Calibri"/>
                        </a:rPr>
                        <a:t> </a:t>
                      </a:r>
                      <a:r>
                        <a:rPr lang="en" sz="1000" u="none" strike="noStrike" cap="none" baseline="0" dirty="0" err="1">
                          <a:sym typeface="Calibri"/>
                        </a:rPr>
                        <a:t>i</a:t>
                      </a:r>
                      <a:r>
                        <a:rPr lang="en" sz="1000" u="none" strike="noStrike" cap="none" baseline="0" dirty="0">
                          <a:sym typeface="Calibri"/>
                        </a:rPr>
                        <a:t> </a:t>
                      </a:r>
                      <a:r>
                        <a:rPr lang="en" sz="1000" u="none" strike="noStrike" cap="none" baseline="0" dirty="0" err="1">
                          <a:sym typeface="Calibri"/>
                        </a:rPr>
                        <a:t>djecom</a:t>
                      </a:r>
                      <a:r>
                        <a:rPr lang="en" sz="1000" u="none" strike="noStrike" cap="none" baseline="0" dirty="0">
                          <a:sym typeface="Calibri"/>
                        </a:rPr>
                        <a:t> </a:t>
                      </a:r>
                      <a:r>
                        <a:rPr lang="en" sz="1000" u="none" strike="noStrike" cap="none" baseline="0" dirty="0" err="1">
                          <a:sym typeface="Calibri"/>
                        </a:rPr>
                        <a:t>i</a:t>
                      </a:r>
                      <a:r>
                        <a:rPr lang="en" sz="1000" u="none" strike="noStrike" cap="none" baseline="0" dirty="0">
                          <a:sym typeface="Calibri"/>
                        </a:rPr>
                        <a:t> </a:t>
                      </a:r>
                      <a:r>
                        <a:rPr lang="en" sz="1000" u="none" strike="noStrike" cap="none" baseline="0" dirty="0" err="1">
                          <a:sym typeface="Calibri"/>
                        </a:rPr>
                        <a:t>objava</a:t>
                      </a:r>
                      <a:r>
                        <a:rPr lang="en" sz="1000" u="none" strike="noStrike" cap="none" baseline="0" dirty="0">
                          <a:sym typeface="Calibri"/>
                        </a:rPr>
                        <a:t> </a:t>
                      </a:r>
                      <a:r>
                        <a:rPr lang="en" sz="1000" u="none" strike="noStrike" cap="none" baseline="0" dirty="0" err="1">
                          <a:sym typeface="Calibri"/>
                        </a:rPr>
                        <a:t>na</a:t>
                      </a:r>
                      <a:r>
                        <a:rPr lang="en" sz="1000" u="none" strike="noStrike" cap="none" baseline="0" dirty="0">
                          <a:sym typeface="Calibri"/>
                        </a:rPr>
                        <a:t> web </a:t>
                      </a:r>
                      <a:r>
                        <a:rPr lang="en" sz="1000" u="none" strike="noStrike" cap="none" baseline="0" dirty="0" err="1">
                          <a:sym typeface="Calibri"/>
                        </a:rPr>
                        <a:t>stranici</a:t>
                      </a:r>
                      <a:r>
                        <a:rPr lang="en" sz="1000" u="none" strike="noStrike" cap="none" baseline="0" dirty="0">
                          <a:sym typeface="Calibri"/>
                        </a:rPr>
                        <a:t> </a:t>
                      </a:r>
                      <a:r>
                        <a:rPr lang="en" sz="1000" u="none" strike="noStrike" cap="none" baseline="0" dirty="0" err="1">
                          <a:sym typeface="Calibri"/>
                        </a:rPr>
                        <a:t>škole</a:t>
                      </a:r>
                      <a:r>
                        <a:rPr lang="en" sz="1000" u="none" strike="noStrike" cap="none" baseline="0" dirty="0">
                          <a:sym typeface="Calibri"/>
                        </a:rPr>
                        <a:t>.</a:t>
                      </a:r>
                      <a:endParaRPr lang="en" sz="1000" b="0" i="0" u="none" strike="noStrike" cap="none" baseline="0" dirty="0">
                        <a:solidFill>
                          <a:srgbClr val="000000"/>
                        </a:solidFill>
                        <a:latin typeface="Calibri"/>
                        <a:ea typeface="Calibri"/>
                        <a:cs typeface="Calibri"/>
                        <a:sym typeface="Calibri"/>
                      </a:endParaRPr>
                    </a:p>
                  </a:txBody>
                  <a:tcPr marL="91425" marR="91425" marT="32625" marB="32625"/>
                </a:tc>
                <a:extLst>
                  <a:ext uri="{0D108BD9-81ED-4DB2-BD59-A6C34878D82A}">
                    <a16:rowId xmlns:a16="http://schemas.microsoft.com/office/drawing/2014/main" val="10006"/>
                  </a:ext>
                </a:extLst>
              </a:tr>
            </a:tbl>
          </a:graphicData>
        </a:graphic>
      </p:graphicFrame>
      <p:sp>
        <p:nvSpPr>
          <p:cNvPr id="2" name="Title 1"/>
          <p:cNvSpPr>
            <a:spLocks noGrp="1"/>
          </p:cNvSpPr>
          <p:nvPr>
            <p:ph type="title"/>
          </p:nvPr>
        </p:nvSpPr>
        <p:spPr>
          <a:xfrm>
            <a:off x="1118348" y="0"/>
            <a:ext cx="8229600" cy="857250"/>
          </a:xfrm>
        </p:spPr>
        <p:txBody>
          <a:bodyPr>
            <a:scene3d>
              <a:camera prst="orthographicFront"/>
              <a:lightRig rig="soft" dir="t">
                <a:rot lat="0" lon="0" rev="15600000"/>
              </a:lightRig>
            </a:scene3d>
            <a:sp3d extrusionH="57150" prstMaterial="softEdge">
              <a:bevelT w="25400" h="38100"/>
            </a:sp3d>
          </a:bodyPr>
          <a:lstStyle/>
          <a:p>
            <a:r>
              <a:rPr lang="hr-HR" dirty="0">
                <a:effectLst>
                  <a:outerShdw blurRad="38100" dist="38100" dir="2700000" algn="tl">
                    <a:srgbClr val="000000">
                      <a:alpha val="43137"/>
                    </a:srgbClr>
                  </a:outerShdw>
                </a:effectLst>
                <a:latin typeface="+mn-lt"/>
              </a:rPr>
              <a:t>Dan obitelji i Majčin dan</a:t>
            </a:r>
            <a:endParaRPr lang="hr-HR" dirty="0">
              <a:effectLst>
                <a:outerShdw blurRad="38100" dist="38100" dir="2700000" algn="tl">
                  <a:srgbClr val="000000">
                    <a:alpha val="43137"/>
                  </a:srgbClr>
                </a:outerShdw>
              </a:effectLst>
              <a:latin typeface="+mn-lt"/>
              <a:cs typeface="Calibri Light"/>
            </a:endParaRPr>
          </a:p>
        </p:txBody>
      </p:sp>
      <p:pic>
        <p:nvPicPr>
          <p:cNvPr id="9218" name="Picture 2" descr="Happy Mother´s Day Free Stock Photo - Public Domain Pictures">
            <a:extLst>
              <a:ext uri="{FF2B5EF4-FFF2-40B4-BE49-F238E27FC236}">
                <a16:creationId xmlns:a16="http://schemas.microsoft.com/office/drawing/2014/main" id="{C04AEB73-8892-4BE4-ACE9-D79DE931DE9A}"/>
              </a:ext>
            </a:extLst>
          </p:cNvPr>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6653561" y="0"/>
            <a:ext cx="1509132" cy="15091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944781"/>
      </p:ext>
    </p:extLst>
  </p:cSld>
  <p:clrMapOvr>
    <a:masterClrMapping/>
  </p:clrMapOvr>
  <p:transition spd="slow">
    <p:wipe/>
  </p:transition>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Shape 1210"/>
        <p:cNvGrpSpPr/>
        <p:nvPr/>
      </p:nvGrpSpPr>
      <p:grpSpPr>
        <a:xfrm>
          <a:off x="0" y="0"/>
          <a:ext cx="0" cy="0"/>
          <a:chOff x="0" y="0"/>
          <a:chExt cx="0" cy="0"/>
        </a:xfrm>
      </p:grpSpPr>
      <p:graphicFrame>
        <p:nvGraphicFramePr>
          <p:cNvPr id="7" name="Shape 1087">
            <a:extLst>
              <a:ext uri="{FF2B5EF4-FFF2-40B4-BE49-F238E27FC236}">
                <a16:creationId xmlns:a16="http://schemas.microsoft.com/office/drawing/2014/main" id="{975BFF3B-8D59-4A69-8B12-6BCA50D4DFF5}"/>
              </a:ext>
            </a:extLst>
          </p:cNvPr>
          <p:cNvGraphicFramePr/>
          <p:nvPr>
            <p:extLst/>
          </p:nvPr>
        </p:nvGraphicFramePr>
        <p:xfrm>
          <a:off x="438615" y="897731"/>
          <a:ext cx="8452959" cy="3767223"/>
        </p:xfrm>
        <a:graphic>
          <a:graphicData uri="http://schemas.openxmlformats.org/drawingml/2006/table">
            <a:tbl>
              <a:tblPr>
                <a:tableStyleId>{0E3FDE45-AF77-4B5C-9715-49D594BDF05E}</a:tableStyleId>
              </a:tblPr>
              <a:tblGrid>
                <a:gridCol w="1552998">
                  <a:extLst>
                    <a:ext uri="{9D8B030D-6E8A-4147-A177-3AD203B41FA5}">
                      <a16:colId xmlns:a16="http://schemas.microsoft.com/office/drawing/2014/main" val="20000"/>
                    </a:ext>
                  </a:extLst>
                </a:gridCol>
                <a:gridCol w="6899961">
                  <a:extLst>
                    <a:ext uri="{9D8B030D-6E8A-4147-A177-3AD203B41FA5}">
                      <a16:colId xmlns:a16="http://schemas.microsoft.com/office/drawing/2014/main" val="20001"/>
                    </a:ext>
                  </a:extLst>
                </a:gridCol>
              </a:tblGrid>
              <a:tr h="775501">
                <a:tc>
                  <a:txBody>
                    <a:bodyPr/>
                    <a:lstStyle/>
                    <a:p>
                      <a:pPr marL="0" marR="0" lvl="0" indent="0" algn="l" rtl="0">
                        <a:lnSpc>
                          <a:spcPct val="100000"/>
                        </a:lnSpc>
                        <a:spcBef>
                          <a:spcPts val="0"/>
                        </a:spcBef>
                        <a:spcAft>
                          <a:spcPts val="0"/>
                        </a:spcAft>
                        <a:buClr>
                          <a:srgbClr val="000000"/>
                        </a:buClr>
                        <a:buSzPct val="25000"/>
                        <a:buFont typeface="Calibri"/>
                        <a:buNone/>
                      </a:pPr>
                      <a:r>
                        <a:rPr lang="hr-HR" sz="1000" u="none" strike="noStrike" cap="none" baseline="0" dirty="0">
                          <a:sym typeface="Calibri"/>
                        </a:rPr>
                        <a:t>Ishodi</a:t>
                      </a:r>
                      <a:r>
                        <a:rPr lang="en" sz="1000" u="none" strike="noStrike" cap="none" baseline="0" dirty="0">
                          <a:sym typeface="Calibri"/>
                        </a:rPr>
                        <a:t>:</a:t>
                      </a:r>
                      <a:endParaRPr lang="en" sz="1000" b="0" i="0" u="none" strike="noStrike" cap="none" baseline="0" dirty="0">
                        <a:solidFill>
                          <a:srgbClr val="000000"/>
                        </a:solidFill>
                        <a:latin typeface="Calibri"/>
                        <a:ea typeface="Calibri"/>
                        <a:cs typeface="Calibri"/>
                        <a:sym typeface="Calibri"/>
                      </a:endParaRPr>
                    </a:p>
                  </a:txBody>
                  <a:tcPr marL="91450" marR="91450" marT="32975" marB="32975"/>
                </a:tc>
                <a:tc>
                  <a:txBody>
                    <a:bodyPr/>
                    <a:lstStyle/>
                    <a:p>
                      <a:pPr marL="0" marR="0" lvl="0" indent="0" algn="l" rtl="0">
                        <a:lnSpc>
                          <a:spcPct val="100000"/>
                        </a:lnSpc>
                        <a:spcBef>
                          <a:spcPts val="0"/>
                        </a:spcBef>
                        <a:spcAft>
                          <a:spcPts val="0"/>
                        </a:spcAft>
                        <a:buFont typeface="Calibri"/>
                        <a:buNone/>
                      </a:pPr>
                      <a:r>
                        <a:rPr lang="hr-HR" sz="1000" dirty="0"/>
                        <a:t>Učenici će:</a:t>
                      </a:r>
                    </a:p>
                    <a:p>
                      <a:pPr marL="0" marR="0" lvl="0" indent="0" algn="l">
                        <a:lnSpc>
                          <a:spcPct val="100000"/>
                        </a:lnSpc>
                        <a:spcBef>
                          <a:spcPts val="0"/>
                        </a:spcBef>
                        <a:spcAft>
                          <a:spcPts val="0"/>
                        </a:spcAft>
                        <a:buFont typeface="Calibri"/>
                        <a:buNone/>
                      </a:pPr>
                      <a:r>
                        <a:rPr lang="hr-HR" sz="1000" dirty="0"/>
                        <a:t>- razvijati interes za matematiku</a:t>
                      </a:r>
                    </a:p>
                    <a:p>
                      <a:pPr marL="0" marR="0" lvl="0" indent="0" algn="l">
                        <a:lnSpc>
                          <a:spcPct val="100000"/>
                        </a:lnSpc>
                        <a:spcBef>
                          <a:spcPts val="0"/>
                        </a:spcBef>
                        <a:spcAft>
                          <a:spcPts val="0"/>
                        </a:spcAft>
                        <a:buFont typeface="Calibri"/>
                        <a:buNone/>
                      </a:pPr>
                      <a:r>
                        <a:rPr lang="hr-HR" sz="1000" dirty="0"/>
                        <a:t>- razvijati suradničke vještine</a:t>
                      </a:r>
                    </a:p>
                    <a:p>
                      <a:pPr marL="0" marR="0" lvl="0" indent="0" algn="l">
                        <a:lnSpc>
                          <a:spcPct val="100000"/>
                        </a:lnSpc>
                        <a:spcBef>
                          <a:spcPts val="0"/>
                        </a:spcBef>
                        <a:spcAft>
                          <a:spcPts val="0"/>
                        </a:spcAft>
                        <a:buFont typeface="Calibri"/>
                        <a:buNone/>
                      </a:pPr>
                      <a:r>
                        <a:rPr lang="hr-HR" sz="1000" dirty="0"/>
                        <a:t>- razvijati natjecateljski duh</a:t>
                      </a:r>
                    </a:p>
                    <a:p>
                      <a:pPr marL="0" marR="0" lvl="0" indent="0" algn="l">
                        <a:lnSpc>
                          <a:spcPct val="100000"/>
                        </a:lnSpc>
                        <a:spcBef>
                          <a:spcPts val="0"/>
                        </a:spcBef>
                        <a:spcAft>
                          <a:spcPts val="0"/>
                        </a:spcAft>
                        <a:buClr>
                          <a:srgbClr val="000000"/>
                        </a:buClr>
                        <a:buSzPct val="25000"/>
                        <a:buFont typeface="Calibri"/>
                        <a:buNone/>
                      </a:pPr>
                      <a:endParaRPr lang="hr-HR" sz="1000" dirty="0">
                        <a:sym typeface="Calibri"/>
                      </a:endParaRPr>
                    </a:p>
                  </a:txBody>
                  <a:tcPr marL="91450" marR="91450" marT="32975" marB="32975"/>
                </a:tc>
                <a:extLst>
                  <a:ext uri="{0D108BD9-81ED-4DB2-BD59-A6C34878D82A}">
                    <a16:rowId xmlns:a16="http://schemas.microsoft.com/office/drawing/2014/main" val="10000"/>
                  </a:ext>
                </a:extLst>
              </a:tr>
              <a:tr h="347377">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Namjena</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2975" marB="32975"/>
                </a:tc>
                <a:tc>
                  <a:txBody>
                    <a:bodyPr/>
                    <a:lstStyle/>
                    <a:p>
                      <a:pPr lvl="0" algn="l">
                        <a:spcBef>
                          <a:spcPts val="0"/>
                        </a:spcBef>
                        <a:spcAft>
                          <a:spcPts val="0"/>
                        </a:spcAft>
                        <a:buNone/>
                      </a:pPr>
                      <a:r>
                        <a:rPr lang="en" sz="1000" u="none" strike="noStrike" noProof="0" err="1"/>
                        <a:t>Popularizacija</a:t>
                      </a:r>
                      <a:r>
                        <a:rPr lang="en" sz="1000" u="none" strike="noStrike" noProof="0"/>
                        <a:t> </a:t>
                      </a:r>
                      <a:r>
                        <a:rPr lang="en" sz="1000" u="none" strike="noStrike" noProof="0" err="1"/>
                        <a:t>matematike</a:t>
                      </a:r>
                      <a:r>
                        <a:rPr lang="en" sz="1000" u="none" strike="noStrike" noProof="0"/>
                        <a:t>, </a:t>
                      </a:r>
                      <a:r>
                        <a:rPr lang="en" sz="1000" u="none" strike="noStrike" noProof="0" err="1"/>
                        <a:t>motiviranje</a:t>
                      </a:r>
                      <a:r>
                        <a:rPr lang="en" sz="1000" u="none" strike="noStrike" noProof="0">
                          <a:sym typeface="Calibri"/>
                        </a:rPr>
                        <a:t> </a:t>
                      </a:r>
                      <a:r>
                        <a:rPr lang="en" sz="1000" u="none" strike="noStrike" noProof="0" err="1">
                          <a:sym typeface="Calibri"/>
                        </a:rPr>
                        <a:t>i</a:t>
                      </a:r>
                      <a:r>
                        <a:rPr lang="en" sz="1000" u="none" strike="noStrike" noProof="0">
                          <a:sym typeface="Calibri"/>
                        </a:rPr>
                        <a:t> </a:t>
                      </a:r>
                      <a:r>
                        <a:rPr lang="en" sz="1000" u="none" strike="noStrike" noProof="0" err="1">
                          <a:sym typeface="Calibri"/>
                        </a:rPr>
                        <a:t>uključivanje</a:t>
                      </a:r>
                      <a:r>
                        <a:rPr lang="en" sz="1000" u="none" strike="noStrike" noProof="0">
                          <a:sym typeface="Calibri"/>
                        </a:rPr>
                        <a:t> </a:t>
                      </a:r>
                      <a:r>
                        <a:rPr lang="en" sz="1000" u="none" strike="noStrike" noProof="0" err="1">
                          <a:sym typeface="Calibri"/>
                        </a:rPr>
                        <a:t>učenika</a:t>
                      </a:r>
                      <a:r>
                        <a:rPr lang="en" sz="1000" u="none" strike="noStrike" noProof="0">
                          <a:sym typeface="Calibri"/>
                        </a:rPr>
                        <a:t>,  </a:t>
                      </a:r>
                      <a:r>
                        <a:rPr lang="en" sz="1000" u="none" strike="noStrike" noProof="0" err="1">
                          <a:sym typeface="Calibri"/>
                        </a:rPr>
                        <a:t>razvoj</a:t>
                      </a:r>
                      <a:r>
                        <a:rPr lang="en" sz="1000" u="none" strike="noStrike" noProof="0">
                          <a:sym typeface="Calibri"/>
                        </a:rPr>
                        <a:t> </a:t>
                      </a:r>
                      <a:r>
                        <a:rPr lang="en" sz="1000" u="none" strike="noStrike" noProof="0" err="1">
                          <a:sym typeface="Calibri"/>
                        </a:rPr>
                        <a:t>suradničkih</a:t>
                      </a:r>
                      <a:r>
                        <a:rPr lang="en" sz="1000" u="none" strike="noStrike" noProof="0">
                          <a:sym typeface="Calibri"/>
                        </a:rPr>
                        <a:t> </a:t>
                      </a:r>
                      <a:r>
                        <a:rPr lang="en" sz="1000" u="none" strike="noStrike" noProof="0" err="1">
                          <a:sym typeface="Calibri"/>
                        </a:rPr>
                        <a:t>vještina</a:t>
                      </a:r>
                      <a:endParaRPr lang="en-US" err="1">
                        <a:sym typeface="Calibri"/>
                      </a:endParaRPr>
                    </a:p>
                  </a:txBody>
                  <a:tcPr marL="91450" marR="91450" marT="32975" marB="32975"/>
                </a:tc>
                <a:extLst>
                  <a:ext uri="{0D108BD9-81ED-4DB2-BD59-A6C34878D82A}">
                    <a16:rowId xmlns:a16="http://schemas.microsoft.com/office/drawing/2014/main" val="10001"/>
                  </a:ext>
                </a:extLst>
              </a:tr>
              <a:tr h="490078">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Način</a:t>
                      </a:r>
                      <a:r>
                        <a:rPr lang="en" sz="1000" u="none" strike="noStrike" cap="none" baseline="0">
                          <a:sym typeface="Calibri"/>
                        </a:rPr>
                        <a:t> </a:t>
                      </a:r>
                      <a:r>
                        <a:rPr lang="en" sz="1000" u="none" strike="noStrike" cap="none" baseline="0" err="1">
                          <a:sym typeface="Calibri"/>
                        </a:rPr>
                        <a:t>realizacije</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2975" marB="32975"/>
                </a:tc>
                <a:tc>
                  <a:txBody>
                    <a:bodyPr/>
                    <a:lstStyle/>
                    <a:p>
                      <a:pPr lvl="0" algn="l">
                        <a:spcBef>
                          <a:spcPts val="0"/>
                        </a:spcBef>
                        <a:spcAft>
                          <a:spcPts val="0"/>
                        </a:spcAft>
                        <a:buNone/>
                      </a:pPr>
                      <a:r>
                        <a:rPr lang="hr-HR" sz="1000" u="none" strike="noStrike" cap="none" baseline="0" noProof="0">
                          <a:sym typeface="Calibri"/>
                        </a:rPr>
                        <a:t>Na natjecanju mogu sudjelovati svi učenici zainteresirani za matematiku, svaka škola može prijaviti proizvoljan broj ekipa. Tim čine 4 učenika. Odlazak na festival matematike u </a:t>
                      </a:r>
                      <a:r>
                        <a:rPr lang="hr-HR" sz="1000" u="none" strike="noStrike" cap="none" baseline="0" noProof="0"/>
                        <a:t>OŠ Ivan Goran Kovačić, Staro Petrovo Selo – ukoliko bude povoljna epidemiološka situacija.</a:t>
                      </a:r>
                      <a:endParaRPr lang="hr-HR" sz="1000" u="none" strike="noStrike" cap="none" baseline="0" noProof="0">
                        <a:sym typeface="Calibri"/>
                      </a:endParaRPr>
                    </a:p>
                  </a:txBody>
                  <a:tcPr marL="91450" marR="91450" marT="32975" marB="32975"/>
                </a:tc>
                <a:extLst>
                  <a:ext uri="{0D108BD9-81ED-4DB2-BD59-A6C34878D82A}">
                    <a16:rowId xmlns:a16="http://schemas.microsoft.com/office/drawing/2014/main" val="10002"/>
                  </a:ext>
                </a:extLst>
              </a:tr>
              <a:tr h="403779">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Nositelj</a:t>
                      </a:r>
                      <a:r>
                        <a:rPr lang="en" sz="1000" u="none" strike="noStrike" cap="none" baseline="0">
                          <a:sym typeface="Calibri"/>
                        </a:rPr>
                        <a:t> </a:t>
                      </a:r>
                      <a:r>
                        <a:rPr lang="en" sz="1000" u="none" strike="noStrike" cap="none" baseline="0" err="1">
                          <a:sym typeface="Calibri"/>
                        </a:rPr>
                        <a:t>aktivnosti</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2975" marB="32975"/>
                </a:tc>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Učitel</a:t>
                      </a:r>
                      <a:r>
                        <a:rPr lang="hr-HR" sz="1000" u="none" strike="noStrike" cap="none" baseline="0" err="1">
                          <a:sym typeface="Calibri"/>
                        </a:rPr>
                        <a:t>ji</a:t>
                      </a:r>
                      <a:r>
                        <a:rPr lang="hr-HR" sz="1000" u="none" strike="noStrike" cap="none" baseline="0">
                          <a:sym typeface="Calibri"/>
                        </a:rPr>
                        <a:t> matematike</a:t>
                      </a:r>
                      <a:endParaRPr lang="en" sz="1000" u="none" strike="noStrike" cap="none" baseline="0">
                        <a:sym typeface="Calibri"/>
                      </a:endParaRPr>
                    </a:p>
                  </a:txBody>
                  <a:tcPr marL="91450" marR="91450" marT="32975" marB="32975"/>
                </a:tc>
                <a:extLst>
                  <a:ext uri="{0D108BD9-81ED-4DB2-BD59-A6C34878D82A}">
                    <a16:rowId xmlns:a16="http://schemas.microsoft.com/office/drawing/2014/main" val="10003"/>
                  </a:ext>
                </a:extLst>
              </a:tr>
              <a:tr h="402687">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Vremenik</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2975" marB="32975"/>
                </a:tc>
                <a:tc>
                  <a:txBody>
                    <a:bodyPr/>
                    <a:lstStyle/>
                    <a:p>
                      <a:pPr marL="0" marR="0" lvl="0" indent="0" algn="l" rtl="0">
                        <a:lnSpc>
                          <a:spcPct val="100000"/>
                        </a:lnSpc>
                        <a:spcBef>
                          <a:spcPts val="0"/>
                        </a:spcBef>
                        <a:spcAft>
                          <a:spcPts val="0"/>
                        </a:spcAft>
                        <a:buClr>
                          <a:srgbClr val="000000"/>
                        </a:buClr>
                        <a:buSzPct val="25000"/>
                        <a:buFont typeface="Calibri"/>
                        <a:buNone/>
                      </a:pPr>
                      <a:r>
                        <a:rPr lang="hr-HR" sz="1000" u="none" strike="noStrike" cap="none" baseline="0" dirty="0"/>
                        <a:t>svibanj </a:t>
                      </a:r>
                      <a:r>
                        <a:rPr lang="en" sz="1000" u="none" strike="noStrike" cap="none" baseline="0" dirty="0"/>
                        <a:t>202</a:t>
                      </a:r>
                      <a:r>
                        <a:rPr lang="hr-HR" sz="1000" u="none" strike="noStrike" cap="none" baseline="0" dirty="0"/>
                        <a:t>2</a:t>
                      </a:r>
                      <a:r>
                        <a:rPr lang="en" sz="1000" u="none" strike="noStrike" cap="none" baseline="0" dirty="0">
                          <a:sym typeface="Calibri"/>
                        </a:rPr>
                        <a:t>.</a:t>
                      </a:r>
                      <a:endParaRPr lang="en" sz="1000" b="0" i="0" u="none" strike="noStrike" cap="none" baseline="0" dirty="0">
                        <a:solidFill>
                          <a:srgbClr val="000000"/>
                        </a:solidFill>
                        <a:latin typeface="Calibri"/>
                        <a:sym typeface="Calibri"/>
                      </a:endParaRPr>
                    </a:p>
                  </a:txBody>
                  <a:tcPr marL="91450" marR="91450" marT="32975" marB="32975"/>
                </a:tc>
                <a:extLst>
                  <a:ext uri="{0D108BD9-81ED-4DB2-BD59-A6C34878D82A}">
                    <a16:rowId xmlns:a16="http://schemas.microsoft.com/office/drawing/2014/main" val="10004"/>
                  </a:ext>
                </a:extLst>
              </a:tr>
              <a:tr h="403779">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Troškovnik</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2975" marB="32975"/>
                </a:tc>
                <a:tc>
                  <a:txBody>
                    <a:bodyPr/>
                    <a:lstStyle/>
                    <a:p>
                      <a:pPr lvl="0" algn="l">
                        <a:spcBef>
                          <a:spcPts val="0"/>
                        </a:spcBef>
                        <a:spcAft>
                          <a:spcPts val="0"/>
                        </a:spcAft>
                        <a:buNone/>
                      </a:pPr>
                      <a:r>
                        <a:rPr lang="hr-HR" sz="1000" u="none" strike="noStrike" cap="none" baseline="0">
                          <a:sym typeface="Calibri"/>
                        </a:rPr>
                        <a:t>Prijevoz učenika na natjecanje, </a:t>
                      </a:r>
                      <a:r>
                        <a:rPr lang="hr-HR" sz="1000" u="none" strike="noStrike" cap="none" baseline="0" noProof="0">
                          <a:sym typeface="Calibri"/>
                        </a:rPr>
                        <a:t>materijali za pripreme, uplata kotizacije od 100 kn</a:t>
                      </a:r>
                      <a:endParaRPr lang="hr-HR" sz="1000" u="none" strike="noStrike" cap="none" baseline="0">
                        <a:sym typeface="Calibri"/>
                      </a:endParaRPr>
                    </a:p>
                  </a:txBody>
                  <a:tcPr marL="91450" marR="91450" marT="32975" marB="32975"/>
                </a:tc>
                <a:extLst>
                  <a:ext uri="{0D108BD9-81ED-4DB2-BD59-A6C34878D82A}">
                    <a16:rowId xmlns:a16="http://schemas.microsoft.com/office/drawing/2014/main" val="10005"/>
                  </a:ext>
                </a:extLst>
              </a:tr>
              <a:tr h="858501">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Način</a:t>
                      </a:r>
                      <a:r>
                        <a:rPr lang="en" sz="1000" u="none" strike="noStrike" cap="none" baseline="0">
                          <a:sym typeface="Calibri"/>
                        </a:rPr>
                        <a:t> </a:t>
                      </a:r>
                      <a:r>
                        <a:rPr lang="en" sz="1000" u="none" strike="noStrike" cap="none" baseline="0" err="1">
                          <a:sym typeface="Calibri"/>
                        </a:rPr>
                        <a:t>vrednovanja</a:t>
                      </a:r>
                      <a:r>
                        <a:rPr lang="en" sz="1000" u="none" strike="noStrike" cap="none" baseline="0">
                          <a:sym typeface="Calibri"/>
                        </a:rPr>
                        <a:t> </a:t>
                      </a:r>
                      <a:r>
                        <a:rPr lang="en" sz="1000" u="none" strike="noStrike" cap="none" baseline="0" err="1">
                          <a:sym typeface="Calibri"/>
                        </a:rPr>
                        <a:t>i</a:t>
                      </a:r>
                      <a:r>
                        <a:rPr lang="en" sz="1000" u="none" strike="noStrike" cap="none" baseline="0">
                          <a:sym typeface="Calibri"/>
                        </a:rPr>
                        <a:t> </a:t>
                      </a:r>
                      <a:r>
                        <a:rPr lang="en" sz="1000" u="none" strike="noStrike" cap="none" baseline="0" err="1">
                          <a:sym typeface="Calibri"/>
                        </a:rPr>
                        <a:t>korištenja</a:t>
                      </a:r>
                      <a:r>
                        <a:rPr lang="en" sz="1000" u="none" strike="noStrike" cap="none" baseline="0">
                          <a:sym typeface="Calibri"/>
                        </a:rPr>
                        <a:t> </a:t>
                      </a:r>
                      <a:r>
                        <a:rPr lang="en" sz="1000" u="none" strike="noStrike" cap="none" baseline="0" err="1">
                          <a:sym typeface="Calibri"/>
                        </a:rPr>
                        <a:t>rezultata</a:t>
                      </a:r>
                      <a:r>
                        <a:rPr lang="en" sz="1000" u="none" strike="noStrike" cap="none" baseline="0">
                          <a:sym typeface="Calibri"/>
                        </a:rPr>
                        <a:t> </a:t>
                      </a:r>
                      <a:r>
                        <a:rPr lang="en" sz="1000" u="none" strike="noStrike" cap="none" baseline="0" err="1">
                          <a:sym typeface="Calibri"/>
                        </a:rPr>
                        <a:t>vrednovanja</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2975" marB="32975"/>
                </a:tc>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dirty="0">
                          <a:sym typeface="Calibri"/>
                        </a:rPr>
                        <a:t>Evidentirati broj</a:t>
                      </a:r>
                      <a:r>
                        <a:rPr lang="hr-HR" sz="1000" u="none" strike="noStrike" cap="none" baseline="0" dirty="0">
                          <a:sym typeface="Calibri"/>
                        </a:rPr>
                        <a:t> </a:t>
                      </a:r>
                      <a:r>
                        <a:rPr lang="en" sz="1000" u="none" strike="noStrike" cap="none" baseline="0" dirty="0">
                          <a:sym typeface="Calibri"/>
                        </a:rPr>
                        <a:t>učenika </a:t>
                      </a:r>
                      <a:r>
                        <a:rPr lang="hr-HR" sz="1000" u="none" strike="noStrike" cap="none" baseline="0" dirty="0">
                          <a:sym typeface="Calibri"/>
                        </a:rPr>
                        <a:t>i</a:t>
                      </a:r>
                      <a:r>
                        <a:rPr lang="en" sz="1000" u="none" strike="noStrike" cap="none" baseline="0" dirty="0">
                          <a:sym typeface="Calibri"/>
                        </a:rPr>
                        <a:t> </a:t>
                      </a:r>
                      <a:r>
                        <a:rPr lang="hr-HR" sz="1000" dirty="0"/>
                        <a:t>usporedba s prošlogodišnjim rezultatima </a:t>
                      </a:r>
                      <a:endParaRPr sz="1000" b="0" i="0" u="none" strike="noStrike" cap="none" baseline="0" dirty="0">
                        <a:solidFill>
                          <a:srgbClr val="000000"/>
                        </a:solidFill>
                        <a:latin typeface="Calibri"/>
                        <a:ea typeface="Calibri"/>
                        <a:cs typeface="Calibri"/>
                        <a:sym typeface="Calibri"/>
                      </a:endParaRPr>
                    </a:p>
                  </a:txBody>
                  <a:tcPr marL="91450" marR="91450" marT="32975" marB="32975"/>
                </a:tc>
                <a:extLst>
                  <a:ext uri="{0D108BD9-81ED-4DB2-BD59-A6C34878D82A}">
                    <a16:rowId xmlns:a16="http://schemas.microsoft.com/office/drawing/2014/main" val="10006"/>
                  </a:ext>
                </a:extLst>
              </a:tr>
            </a:tbl>
          </a:graphicData>
        </a:graphic>
      </p:graphicFrame>
      <p:sp>
        <p:nvSpPr>
          <p:cNvPr id="8" name="Naslov 1">
            <a:extLst>
              <a:ext uri="{FF2B5EF4-FFF2-40B4-BE49-F238E27FC236}">
                <a16:creationId xmlns:a16="http://schemas.microsoft.com/office/drawing/2014/main" id="{668EDAD4-8403-411B-96DA-42408C4C0FFE}"/>
              </a:ext>
            </a:extLst>
          </p:cNvPr>
          <p:cNvSpPr>
            <a:spLocks noGrp="1"/>
          </p:cNvSpPr>
          <p:nvPr>
            <p:ph type="title"/>
          </p:nvPr>
        </p:nvSpPr>
        <p:spPr>
          <a:xfrm>
            <a:off x="1077950" y="1"/>
            <a:ext cx="7649121" cy="825190"/>
          </a:xfrm>
        </p:spPr>
        <p:txBody>
          <a:bodyPr>
            <a:scene3d>
              <a:camera prst="orthographicFront"/>
              <a:lightRig rig="soft" dir="t">
                <a:rot lat="0" lon="0" rev="15600000"/>
              </a:lightRig>
            </a:scene3d>
            <a:sp3d extrusionH="57150" prstMaterial="softEdge">
              <a:bevelT w="25400" h="38100"/>
            </a:sp3d>
          </a:bodyPr>
          <a:lstStyle/>
          <a:p>
            <a:pPr algn="l"/>
            <a:r>
              <a:rPr lang="hr-HR" dirty="0">
                <a:effectLst>
                  <a:outerShdw blurRad="38100" dist="38100" dir="2700000" algn="tl">
                    <a:srgbClr val="000000">
                      <a:alpha val="43137"/>
                    </a:srgbClr>
                  </a:outerShdw>
                </a:effectLst>
                <a:latin typeface="+mn-lt"/>
              </a:rPr>
              <a:t>Festival matematike</a:t>
            </a:r>
            <a:endParaRPr lang="en-US" dirty="0">
              <a:effectLst>
                <a:outerShdw blurRad="38100" dist="38100" dir="2700000" algn="tl">
                  <a:srgbClr val="000000">
                    <a:alpha val="43137"/>
                  </a:srgbClr>
                </a:outerShdw>
              </a:effectLst>
              <a:latin typeface="+mn-lt"/>
            </a:endParaRPr>
          </a:p>
        </p:txBody>
      </p:sp>
      <p:pic>
        <p:nvPicPr>
          <p:cNvPr id="9" name="Picture 4">
            <a:extLst>
              <a:ext uri="{FF2B5EF4-FFF2-40B4-BE49-F238E27FC236}">
                <a16:creationId xmlns:a16="http://schemas.microsoft.com/office/drawing/2014/main" id="{59F75C0D-AB5D-4538-B487-AB4B809BC568}"/>
              </a:ext>
            </a:extLst>
          </p:cNvPr>
          <p:cNvPicPr>
            <a:picLocks noChangeAspect="1"/>
          </p:cNvPicPr>
          <p:nvPr/>
        </p:nvPicPr>
        <p:blipFill>
          <a:blip r:embed="rId3"/>
          <a:stretch>
            <a:fillRect/>
          </a:stretch>
        </p:blipFill>
        <p:spPr>
          <a:xfrm>
            <a:off x="6316621" y="119794"/>
            <a:ext cx="1850642" cy="1025064"/>
          </a:xfrm>
          <a:prstGeom prst="rect">
            <a:avLst/>
          </a:prstGeom>
        </p:spPr>
      </p:pic>
    </p:spTree>
    <p:extLst>
      <p:ext uri="{BB962C8B-B14F-4D97-AF65-F5344CB8AC3E}">
        <p14:creationId xmlns:p14="http://schemas.microsoft.com/office/powerpoint/2010/main" val="2033423314"/>
      </p:ext>
    </p:extLst>
  </p:cSld>
  <p:clrMapOvr>
    <a:masterClrMapping/>
  </p:clrMapOvr>
  <p:transition spd="slow">
    <p:wipe/>
  </p:transition>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a:t>Natječaj Kaufland – Škola voća i povrća</a:t>
            </a:r>
          </a:p>
        </p:txBody>
      </p:sp>
      <p:graphicFrame>
        <p:nvGraphicFramePr>
          <p:cNvPr id="3" name="Shape 1205"/>
          <p:cNvGraphicFramePr/>
          <p:nvPr>
            <p:extLst/>
          </p:nvPr>
        </p:nvGraphicFramePr>
        <p:xfrm>
          <a:off x="416312" y="859055"/>
          <a:ext cx="8494804" cy="3456250"/>
        </p:xfrm>
        <a:graphic>
          <a:graphicData uri="http://schemas.openxmlformats.org/drawingml/2006/table">
            <a:tbl>
              <a:tblPr>
                <a:tableStyleId>{0E3FDE45-AF77-4B5C-9715-49D594BDF05E}</a:tableStyleId>
              </a:tblPr>
              <a:tblGrid>
                <a:gridCol w="2055968">
                  <a:extLst>
                    <a:ext uri="{9D8B030D-6E8A-4147-A177-3AD203B41FA5}">
                      <a16:colId xmlns:a16="http://schemas.microsoft.com/office/drawing/2014/main" val="20000"/>
                    </a:ext>
                  </a:extLst>
                </a:gridCol>
                <a:gridCol w="6438836">
                  <a:extLst>
                    <a:ext uri="{9D8B030D-6E8A-4147-A177-3AD203B41FA5}">
                      <a16:colId xmlns:a16="http://schemas.microsoft.com/office/drawing/2014/main" val="20001"/>
                    </a:ext>
                  </a:extLst>
                </a:gridCol>
              </a:tblGrid>
              <a:tr h="690550">
                <a:tc>
                  <a:txBody>
                    <a:bodyPr/>
                    <a:lstStyle/>
                    <a:p>
                      <a:pPr marL="0" marR="0" lvl="0" indent="0" algn="l" rtl="0">
                        <a:lnSpc>
                          <a:spcPct val="100000"/>
                        </a:lnSpc>
                        <a:spcBef>
                          <a:spcPts val="0"/>
                        </a:spcBef>
                        <a:spcAft>
                          <a:spcPts val="0"/>
                        </a:spcAft>
                        <a:buClr>
                          <a:srgbClr val="000000"/>
                        </a:buClr>
                        <a:buSzPct val="25000"/>
                        <a:buFont typeface="Calibri"/>
                        <a:buNone/>
                      </a:pPr>
                      <a:r>
                        <a:rPr lang="hr-HR" sz="1000" u="none" strike="noStrike" cap="none" baseline="0" dirty="0">
                          <a:sym typeface="Calibri"/>
                        </a:rPr>
                        <a:t>Ishodi</a:t>
                      </a:r>
                      <a:r>
                        <a:rPr lang="en" sz="1000" u="none" strike="noStrike" cap="none" baseline="0" dirty="0">
                          <a:sym typeface="Calibri"/>
                        </a:rPr>
                        <a:t>:</a:t>
                      </a:r>
                      <a:endParaRPr lang="en" sz="1000" b="0" i="0" u="none" strike="noStrike" cap="none" baseline="0" dirty="0">
                        <a:solidFill>
                          <a:srgbClr val="000000"/>
                        </a:solidFill>
                        <a:latin typeface="Calibri"/>
                        <a:ea typeface="Calibri"/>
                        <a:cs typeface="Calibri"/>
                        <a:sym typeface="Calibri"/>
                      </a:endParaRPr>
                    </a:p>
                  </a:txBody>
                  <a:tcPr marL="91425" marR="91425" marT="32625" marB="32625"/>
                </a:tc>
                <a:tc>
                  <a:txBody>
                    <a:bodyPr/>
                    <a:lstStyle/>
                    <a:p>
                      <a:pPr marL="0" marR="0" lvl="0" indent="0" algn="l" rtl="0">
                        <a:lnSpc>
                          <a:spcPct val="100000"/>
                        </a:lnSpc>
                        <a:spcBef>
                          <a:spcPts val="0"/>
                        </a:spcBef>
                        <a:spcAft>
                          <a:spcPts val="0"/>
                        </a:spcAft>
                        <a:buFont typeface="Calibri"/>
                        <a:buNone/>
                      </a:pPr>
                      <a:r>
                        <a:rPr lang="hr-HR" sz="1000" b="0" i="0" u="none" strike="noStrike" cap="none" baseline="0" dirty="0">
                          <a:solidFill>
                            <a:srgbClr val="000000"/>
                          </a:solidFill>
                          <a:latin typeface="Calibri"/>
                          <a:ea typeface="Calibri"/>
                          <a:cs typeface="Calibri"/>
                          <a:sym typeface="Calibri"/>
                        </a:rPr>
                        <a:t>Učenici će:</a:t>
                      </a:r>
                    </a:p>
                    <a:p>
                      <a:pPr marL="0" marR="0" lvl="0" indent="0" algn="l" rtl="0">
                        <a:lnSpc>
                          <a:spcPct val="100000"/>
                        </a:lnSpc>
                        <a:spcBef>
                          <a:spcPts val="0"/>
                        </a:spcBef>
                        <a:spcAft>
                          <a:spcPts val="0"/>
                        </a:spcAft>
                        <a:buFont typeface="Calibri"/>
                        <a:buNone/>
                      </a:pPr>
                      <a:r>
                        <a:rPr lang="hr-HR" sz="1000" b="0" i="0" u="none" strike="noStrike" cap="none" baseline="0" dirty="0">
                          <a:solidFill>
                            <a:srgbClr val="000000"/>
                          </a:solidFill>
                          <a:latin typeface="Calibri"/>
                          <a:ea typeface="Calibri"/>
                          <a:cs typeface="Calibri"/>
                          <a:sym typeface="Calibri"/>
                        </a:rPr>
                        <a:t> - naučiti iščitati sadržaj Natječaja i razmisliti o najuspješnijem načinu sudjelovanja</a:t>
                      </a:r>
                    </a:p>
                    <a:p>
                      <a:pPr marL="0" marR="0" lvl="0" indent="0" algn="l" rtl="0">
                        <a:lnSpc>
                          <a:spcPct val="100000"/>
                        </a:lnSpc>
                        <a:spcBef>
                          <a:spcPts val="0"/>
                        </a:spcBef>
                        <a:spcAft>
                          <a:spcPts val="0"/>
                        </a:spcAft>
                        <a:buFont typeface="Calibri"/>
                        <a:buNone/>
                      </a:pPr>
                      <a:r>
                        <a:rPr lang="hr-HR" sz="1000" b="0" i="0" u="none" strike="noStrike" cap="none" baseline="0" dirty="0">
                          <a:solidFill>
                            <a:srgbClr val="000000"/>
                          </a:solidFill>
                          <a:latin typeface="Calibri"/>
                          <a:ea typeface="Calibri"/>
                          <a:cs typeface="Calibri"/>
                          <a:sym typeface="Calibri"/>
                        </a:rPr>
                        <a:t> - razvijati kreativnost i domišljatost</a:t>
                      </a:r>
                    </a:p>
                    <a:p>
                      <a:pPr marL="0" marR="0" lvl="0" indent="0" algn="l" rtl="0">
                        <a:lnSpc>
                          <a:spcPct val="100000"/>
                        </a:lnSpc>
                        <a:spcBef>
                          <a:spcPts val="0"/>
                        </a:spcBef>
                        <a:spcAft>
                          <a:spcPts val="0"/>
                        </a:spcAft>
                        <a:buFont typeface="Calibri"/>
                        <a:buNone/>
                      </a:pPr>
                      <a:r>
                        <a:rPr lang="hr-HR" sz="1000" b="0" i="0" u="none" strike="noStrike" cap="none" baseline="0" dirty="0">
                          <a:solidFill>
                            <a:srgbClr val="000000"/>
                          </a:solidFill>
                          <a:latin typeface="Calibri"/>
                          <a:ea typeface="Calibri"/>
                          <a:cs typeface="Calibri"/>
                          <a:sym typeface="Calibri"/>
                        </a:rPr>
                        <a:t> - razvijati pozitivan natjecateljski duh</a:t>
                      </a:r>
                    </a:p>
                  </a:txBody>
                  <a:tcPr marL="91425" marR="91425" marT="32625" marB="32625"/>
                </a:tc>
                <a:extLst>
                  <a:ext uri="{0D108BD9-81ED-4DB2-BD59-A6C34878D82A}">
                    <a16:rowId xmlns:a16="http://schemas.microsoft.com/office/drawing/2014/main" val="10000"/>
                  </a:ext>
                </a:extLst>
              </a:tr>
              <a:tr h="482175">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Namjena</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25" marR="91425" marT="32625" marB="32625"/>
                </a:tc>
                <a:tc>
                  <a:txBody>
                    <a:bodyPr/>
                    <a:lstStyle/>
                    <a:p>
                      <a:pPr marL="0" marR="0" lvl="0" indent="0" algn="l" rtl="0">
                        <a:lnSpc>
                          <a:spcPct val="100000"/>
                        </a:lnSpc>
                        <a:spcBef>
                          <a:spcPts val="0"/>
                        </a:spcBef>
                        <a:spcAft>
                          <a:spcPts val="0"/>
                        </a:spcAft>
                        <a:buFont typeface="Calibri"/>
                        <a:buNone/>
                      </a:pPr>
                      <a:r>
                        <a:rPr lang="hr-HR" sz="1000" b="0" i="0" u="none" strike="noStrike" cap="none" baseline="0" dirty="0">
                          <a:solidFill>
                            <a:srgbClr val="000000"/>
                          </a:solidFill>
                          <a:latin typeface="Calibri"/>
                          <a:ea typeface="Calibri"/>
                          <a:cs typeface="Calibri"/>
                          <a:sym typeface="Calibri"/>
                        </a:rPr>
                        <a:t>Poboljšanje kvalitete prehrane u školskoj kuhinji</a:t>
                      </a:r>
                    </a:p>
                    <a:p>
                      <a:pPr marL="0" marR="0" lvl="0" indent="0" algn="l" rtl="0">
                        <a:lnSpc>
                          <a:spcPct val="100000"/>
                        </a:lnSpc>
                        <a:spcBef>
                          <a:spcPts val="0"/>
                        </a:spcBef>
                        <a:spcAft>
                          <a:spcPts val="0"/>
                        </a:spcAft>
                        <a:buFont typeface="Calibri"/>
                        <a:buNone/>
                      </a:pPr>
                      <a:endParaRPr lang="en" sz="1000" b="0" i="0" u="none" strike="noStrike" cap="none" baseline="0" dirty="0">
                        <a:solidFill>
                          <a:srgbClr val="000000"/>
                        </a:solidFill>
                        <a:latin typeface="Calibri"/>
                        <a:ea typeface="Calibri"/>
                        <a:cs typeface="Calibri"/>
                        <a:sym typeface="Calibri"/>
                      </a:endParaRPr>
                    </a:p>
                  </a:txBody>
                  <a:tcPr marL="91425" marR="91425" marT="32625" marB="32625"/>
                </a:tc>
                <a:extLst>
                  <a:ext uri="{0D108BD9-81ED-4DB2-BD59-A6C34878D82A}">
                    <a16:rowId xmlns:a16="http://schemas.microsoft.com/office/drawing/2014/main" val="10001"/>
                  </a:ext>
                </a:extLst>
              </a:tr>
              <a:tr h="384550">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Način</a:t>
                      </a:r>
                      <a:r>
                        <a:rPr lang="en" sz="1000" u="none" strike="noStrike" cap="none" baseline="0">
                          <a:sym typeface="Calibri"/>
                        </a:rPr>
                        <a:t> </a:t>
                      </a:r>
                      <a:r>
                        <a:rPr lang="en" sz="1000" u="none" strike="noStrike" cap="none" baseline="0" err="1">
                          <a:sym typeface="Calibri"/>
                        </a:rPr>
                        <a:t>realizacije</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25" marR="91425" marT="32625" marB="32625"/>
                </a:tc>
                <a:tc>
                  <a:txBody>
                    <a:bodyPr/>
                    <a:lstStyle/>
                    <a:p>
                      <a:pPr marL="0" marR="0" lvl="0" indent="0" algn="l" rtl="0">
                        <a:lnSpc>
                          <a:spcPct val="100000"/>
                        </a:lnSpc>
                        <a:spcBef>
                          <a:spcPts val="0"/>
                        </a:spcBef>
                        <a:spcAft>
                          <a:spcPts val="0"/>
                        </a:spcAft>
                        <a:buFont typeface="Calibri"/>
                        <a:buNone/>
                      </a:pPr>
                      <a:r>
                        <a:rPr lang="hr-HR" sz="1000" u="none" strike="noStrike" cap="none" baseline="0" dirty="0">
                          <a:sym typeface="Calibri"/>
                        </a:rPr>
                        <a:t>Prijava na </a:t>
                      </a:r>
                      <a:r>
                        <a:rPr lang="hr-HR" sz="1000" u="none" strike="noStrike" cap="none" baseline="0" dirty="0" err="1">
                          <a:sym typeface="Calibri"/>
                        </a:rPr>
                        <a:t>Kauflandov</a:t>
                      </a:r>
                      <a:r>
                        <a:rPr lang="hr-HR" sz="1000" u="none" strike="noStrike" cap="none" baseline="0" dirty="0">
                          <a:sym typeface="Calibri"/>
                        </a:rPr>
                        <a:t> natječaj</a:t>
                      </a:r>
                      <a:endParaRPr lang="en" sz="1000" u="none" strike="noStrike" cap="none" baseline="0" dirty="0">
                        <a:sym typeface="Calibri"/>
                      </a:endParaRPr>
                    </a:p>
                  </a:txBody>
                  <a:tcPr marL="91425" marR="91425" marT="32625" marB="32625"/>
                </a:tc>
                <a:extLst>
                  <a:ext uri="{0D108BD9-81ED-4DB2-BD59-A6C34878D82A}">
                    <a16:rowId xmlns:a16="http://schemas.microsoft.com/office/drawing/2014/main" val="10002"/>
                  </a:ext>
                </a:extLst>
              </a:tr>
              <a:tr h="384550">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Nositelj</a:t>
                      </a:r>
                      <a:r>
                        <a:rPr lang="en" sz="1000" u="none" strike="noStrike" cap="none" baseline="0">
                          <a:sym typeface="Calibri"/>
                        </a:rPr>
                        <a:t> </a:t>
                      </a:r>
                      <a:r>
                        <a:rPr lang="en" sz="1000" u="none" strike="noStrike" cap="none" baseline="0" err="1">
                          <a:sym typeface="Calibri"/>
                        </a:rPr>
                        <a:t>aktivnosti</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25" marR="91425" marT="32625" marB="32625"/>
                </a:tc>
                <a:tc>
                  <a:txBody>
                    <a:bodyPr/>
                    <a:lstStyle/>
                    <a:p>
                      <a:pPr marL="0" marR="0" lvl="0" indent="0" algn="l" rtl="0">
                        <a:lnSpc>
                          <a:spcPct val="100000"/>
                        </a:lnSpc>
                        <a:spcBef>
                          <a:spcPts val="0"/>
                        </a:spcBef>
                        <a:spcAft>
                          <a:spcPts val="0"/>
                        </a:spcAft>
                        <a:buFont typeface="Calibri"/>
                        <a:buNone/>
                      </a:pPr>
                      <a:r>
                        <a:rPr lang="hr-HR" sz="1000" b="0" i="0" u="none" strike="noStrike" cap="none" baseline="0" dirty="0">
                          <a:solidFill>
                            <a:srgbClr val="000000"/>
                          </a:solidFill>
                          <a:latin typeface="Calibri"/>
                          <a:ea typeface="Calibri"/>
                          <a:cs typeface="Calibri"/>
                          <a:sym typeface="Calibri"/>
                        </a:rPr>
                        <a:t>Učiteljice razredne nastave, informatičari, pedagog, knjižničar</a:t>
                      </a:r>
                      <a:endParaRPr lang="en" sz="1000" b="0" i="0" u="none" strike="noStrike" cap="none" baseline="0" dirty="0">
                        <a:solidFill>
                          <a:srgbClr val="000000"/>
                        </a:solidFill>
                        <a:latin typeface="Calibri"/>
                        <a:ea typeface="Calibri"/>
                        <a:cs typeface="Calibri"/>
                        <a:sym typeface="Calibri"/>
                      </a:endParaRPr>
                    </a:p>
                  </a:txBody>
                  <a:tcPr marL="91425" marR="91425" marT="32625" marB="32625"/>
                </a:tc>
                <a:extLst>
                  <a:ext uri="{0D108BD9-81ED-4DB2-BD59-A6C34878D82A}">
                    <a16:rowId xmlns:a16="http://schemas.microsoft.com/office/drawing/2014/main" val="10003"/>
                  </a:ext>
                </a:extLst>
              </a:tr>
              <a:tr h="384550">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Vremenik</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25" marR="91425" marT="32625" marB="32625"/>
                </a:tc>
                <a:tc>
                  <a:txBody>
                    <a:bodyPr/>
                    <a:lstStyle/>
                    <a:p>
                      <a:pPr marL="0" marR="0" lvl="0" indent="0" algn="l" rtl="0">
                        <a:lnSpc>
                          <a:spcPct val="100000"/>
                        </a:lnSpc>
                        <a:spcBef>
                          <a:spcPts val="0"/>
                        </a:spcBef>
                        <a:spcAft>
                          <a:spcPts val="0"/>
                        </a:spcAft>
                        <a:buClr>
                          <a:srgbClr val="000000"/>
                        </a:buClr>
                        <a:buSzPct val="25000"/>
                        <a:buFont typeface="Calibri"/>
                        <a:buNone/>
                      </a:pPr>
                      <a:r>
                        <a:rPr lang="hr-HR" sz="1000" b="0" i="0" u="none" strike="noStrike" cap="none" baseline="0" dirty="0">
                          <a:solidFill>
                            <a:srgbClr val="000000"/>
                          </a:solidFill>
                          <a:latin typeface="Calibri"/>
                          <a:ea typeface="Calibri"/>
                          <a:cs typeface="Calibri"/>
                          <a:sym typeface="Calibri"/>
                        </a:rPr>
                        <a:t>Svibanj 2022.</a:t>
                      </a:r>
                      <a:endParaRPr lang="en" sz="1000" b="0" i="0" u="none" strike="noStrike" cap="none" baseline="0" dirty="0">
                        <a:solidFill>
                          <a:srgbClr val="000000"/>
                        </a:solidFill>
                        <a:latin typeface="Calibri"/>
                        <a:ea typeface="Calibri"/>
                        <a:cs typeface="Calibri"/>
                        <a:sym typeface="Calibri"/>
                      </a:endParaRPr>
                    </a:p>
                  </a:txBody>
                  <a:tcPr marL="91425" marR="91425" marT="32625" marB="32625"/>
                </a:tc>
                <a:extLst>
                  <a:ext uri="{0D108BD9-81ED-4DB2-BD59-A6C34878D82A}">
                    <a16:rowId xmlns:a16="http://schemas.microsoft.com/office/drawing/2014/main" val="10004"/>
                  </a:ext>
                </a:extLst>
              </a:tr>
              <a:tr h="384550">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Troškovnik</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25" marR="91425" marT="32625" marB="32625"/>
                </a:tc>
                <a:tc>
                  <a:txBody>
                    <a:bodyPr/>
                    <a:lstStyle/>
                    <a:p>
                      <a:pPr marL="0" marR="0" lvl="0" indent="0" algn="l" rtl="0">
                        <a:lnSpc>
                          <a:spcPct val="100000"/>
                        </a:lnSpc>
                        <a:spcBef>
                          <a:spcPts val="0"/>
                        </a:spcBef>
                        <a:spcAft>
                          <a:spcPts val="0"/>
                        </a:spcAft>
                        <a:buClr>
                          <a:srgbClr val="000000"/>
                        </a:buClr>
                        <a:buSzPct val="25000"/>
                        <a:buFont typeface="Calibri"/>
                        <a:buNone/>
                      </a:pPr>
                      <a:r>
                        <a:rPr lang="hr-HR" sz="1000" b="0" i="0" u="none" strike="noStrike" cap="none" baseline="0" dirty="0">
                          <a:solidFill>
                            <a:srgbClr val="000000"/>
                          </a:solidFill>
                          <a:latin typeface="Calibri"/>
                          <a:ea typeface="Calibri"/>
                          <a:cs typeface="Calibri"/>
                          <a:sym typeface="Calibri"/>
                        </a:rPr>
                        <a:t>Troškovi materijala potrebnog za prijavu na natječaj</a:t>
                      </a:r>
                      <a:endParaRPr lang="en" sz="1000" b="0" i="0" u="none" strike="noStrike" cap="none" baseline="0" dirty="0">
                        <a:solidFill>
                          <a:srgbClr val="000000"/>
                        </a:solidFill>
                        <a:latin typeface="Calibri"/>
                        <a:ea typeface="Calibri"/>
                        <a:cs typeface="Calibri"/>
                        <a:sym typeface="Calibri"/>
                      </a:endParaRPr>
                    </a:p>
                  </a:txBody>
                  <a:tcPr marL="91425" marR="91425" marT="32625" marB="32625"/>
                </a:tc>
                <a:extLst>
                  <a:ext uri="{0D108BD9-81ED-4DB2-BD59-A6C34878D82A}">
                    <a16:rowId xmlns:a16="http://schemas.microsoft.com/office/drawing/2014/main" val="10005"/>
                  </a:ext>
                </a:extLst>
              </a:tr>
              <a:tr h="745325">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dirty="0">
                          <a:sym typeface="Calibri"/>
                        </a:rPr>
                        <a:t>Način vrednovanja i korištenja rezultata vrednovanja:</a:t>
                      </a:r>
                      <a:endParaRPr lang="en" sz="1000" b="0" i="0" u="none" strike="noStrike" cap="none" baseline="0" dirty="0">
                        <a:solidFill>
                          <a:srgbClr val="000000"/>
                        </a:solidFill>
                        <a:latin typeface="Calibri"/>
                        <a:ea typeface="Calibri"/>
                        <a:cs typeface="Calibri"/>
                        <a:sym typeface="Calibri"/>
                      </a:endParaRPr>
                    </a:p>
                  </a:txBody>
                  <a:tcPr marL="91425" marR="91425" marT="32625" marB="32625"/>
                </a:tc>
                <a:tc>
                  <a:txBody>
                    <a:bodyPr/>
                    <a:lstStyle/>
                    <a:p>
                      <a:pPr marL="0" marR="0" lvl="0" indent="0" algn="l" rtl="0">
                        <a:lnSpc>
                          <a:spcPct val="100000"/>
                        </a:lnSpc>
                        <a:spcBef>
                          <a:spcPts val="0"/>
                        </a:spcBef>
                        <a:spcAft>
                          <a:spcPts val="0"/>
                        </a:spcAft>
                        <a:buClr>
                          <a:srgbClr val="000000"/>
                        </a:buClr>
                        <a:buSzPct val="25000"/>
                        <a:buFont typeface="Calibri"/>
                        <a:buNone/>
                      </a:pPr>
                      <a:r>
                        <a:rPr lang="hr-HR" sz="1000" b="0" i="0" u="none" strike="noStrike" cap="none" baseline="0" dirty="0">
                          <a:solidFill>
                            <a:srgbClr val="000000"/>
                          </a:solidFill>
                          <a:latin typeface="Calibri"/>
                          <a:ea typeface="Calibri"/>
                          <a:cs typeface="Calibri"/>
                          <a:sym typeface="Calibri"/>
                        </a:rPr>
                        <a:t>Objava postignutih rezultata na web stranici škole</a:t>
                      </a:r>
                      <a:endParaRPr lang="en" sz="1000" b="0" i="0" u="none" strike="noStrike" cap="none" baseline="0" dirty="0">
                        <a:solidFill>
                          <a:srgbClr val="000000"/>
                        </a:solidFill>
                        <a:latin typeface="Calibri"/>
                        <a:ea typeface="Calibri"/>
                        <a:cs typeface="Calibri"/>
                        <a:sym typeface="Calibri"/>
                      </a:endParaRPr>
                    </a:p>
                  </a:txBody>
                  <a:tcPr marL="91425" marR="91425" marT="32625" marB="32625"/>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653039969"/>
      </p:ext>
    </p:extLst>
  </p:cSld>
  <p:clrMapOvr>
    <a:masterClrMapping/>
  </p:clrMapOvr>
  <p:transition spd="slow">
    <p:wipe/>
  </p:transition>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596275" y="315764"/>
            <a:ext cx="6738660" cy="463710"/>
          </a:xfrm>
        </p:spPr>
        <p:txBody>
          <a:bodyPr>
            <a:normAutofit fontScale="90000"/>
          </a:bodyPr>
          <a:lstStyle/>
          <a:p>
            <a:r>
              <a:rPr lang="hr-HR" dirty="0"/>
              <a:t>Dan škole – dan otvorene nastave</a:t>
            </a:r>
            <a:br>
              <a:rPr lang="hr-HR" dirty="0"/>
            </a:br>
            <a:r>
              <a:rPr lang="hr-HR" dirty="0"/>
              <a:t>„Čitajmo da ne ostanemo bez riječi”</a:t>
            </a:r>
          </a:p>
        </p:txBody>
      </p:sp>
      <p:graphicFrame>
        <p:nvGraphicFramePr>
          <p:cNvPr id="3" name="Shape 1226"/>
          <p:cNvGraphicFramePr/>
          <p:nvPr>
            <p:extLst/>
          </p:nvPr>
        </p:nvGraphicFramePr>
        <p:xfrm>
          <a:off x="335491" y="1101816"/>
          <a:ext cx="8569325" cy="3861029"/>
        </p:xfrm>
        <a:graphic>
          <a:graphicData uri="http://schemas.openxmlformats.org/drawingml/2006/table">
            <a:tbl>
              <a:tblPr>
                <a:tableStyleId>{0E3FDE45-AF77-4B5C-9715-49D594BDF05E}</a:tableStyleId>
              </a:tblPr>
              <a:tblGrid>
                <a:gridCol w="1997075">
                  <a:extLst>
                    <a:ext uri="{9D8B030D-6E8A-4147-A177-3AD203B41FA5}">
                      <a16:colId xmlns:a16="http://schemas.microsoft.com/office/drawing/2014/main" val="20000"/>
                    </a:ext>
                  </a:extLst>
                </a:gridCol>
                <a:gridCol w="6572250">
                  <a:extLst>
                    <a:ext uri="{9D8B030D-6E8A-4147-A177-3AD203B41FA5}">
                      <a16:colId xmlns:a16="http://schemas.microsoft.com/office/drawing/2014/main" val="20001"/>
                    </a:ext>
                  </a:extLst>
                </a:gridCol>
              </a:tblGrid>
              <a:tr h="948934">
                <a:tc>
                  <a:txBody>
                    <a:bodyPr/>
                    <a:lstStyle/>
                    <a:p>
                      <a:pPr marL="0" marR="0" lvl="0" indent="0" algn="l" rtl="0">
                        <a:lnSpc>
                          <a:spcPct val="100000"/>
                        </a:lnSpc>
                        <a:spcBef>
                          <a:spcPts val="0"/>
                        </a:spcBef>
                        <a:spcAft>
                          <a:spcPts val="0"/>
                        </a:spcAft>
                        <a:buClr>
                          <a:srgbClr val="000000"/>
                        </a:buClr>
                        <a:buSzPct val="25000"/>
                        <a:buFont typeface="Calibri"/>
                        <a:buNone/>
                      </a:pPr>
                      <a:r>
                        <a:rPr lang="hr-HR" sz="1100" u="none" strike="noStrike" cap="none" baseline="0" dirty="0">
                          <a:sym typeface="Calibri"/>
                        </a:rPr>
                        <a:t>Ishodi</a:t>
                      </a:r>
                      <a:r>
                        <a:rPr lang="en" sz="1100" u="none" strike="noStrike" cap="none" baseline="0" dirty="0">
                          <a:sym typeface="Calibri"/>
                        </a:rPr>
                        <a:t>:</a:t>
                      </a:r>
                      <a:endParaRPr lang="en" sz="1100" b="0" i="0" u="none" strike="noStrike" cap="none" baseline="0" dirty="0">
                        <a:solidFill>
                          <a:srgbClr val="000000"/>
                        </a:solidFill>
                        <a:latin typeface="Calibri"/>
                        <a:ea typeface="Calibri"/>
                        <a:cs typeface="Calibri"/>
                        <a:sym typeface="Calibri"/>
                      </a:endParaRPr>
                    </a:p>
                  </a:txBody>
                  <a:tcPr marL="91450" marR="91450" marT="34100" marB="34100"/>
                </a:tc>
                <a:tc>
                  <a:txBody>
                    <a:bodyPr/>
                    <a:lstStyle/>
                    <a:p>
                      <a:pPr marL="0" marR="0" lvl="0" indent="0" algn="l" rtl="0">
                        <a:spcBef>
                          <a:spcPts val="0"/>
                        </a:spcBef>
                        <a:buFontTx/>
                        <a:buNone/>
                      </a:pPr>
                      <a:r>
                        <a:rPr lang="hr-HR" sz="1100" u="none" strike="noStrike" cap="none" baseline="0" dirty="0"/>
                        <a:t>Učenici će:</a:t>
                      </a:r>
                      <a:endParaRPr lang="en-US" dirty="0"/>
                    </a:p>
                    <a:p>
                      <a:pPr marL="171450" marR="0" lvl="0" indent="-171450" algn="l">
                        <a:spcBef>
                          <a:spcPts val="0"/>
                        </a:spcBef>
                        <a:buFontTx/>
                        <a:buChar char="-"/>
                      </a:pPr>
                      <a:r>
                        <a:rPr lang="hr-HR" sz="1100" u="none" strike="noStrike" cap="none" baseline="0" dirty="0"/>
                        <a:t>Upoznavati književnu umjetnost</a:t>
                      </a:r>
                    </a:p>
                    <a:p>
                      <a:pPr marL="171450" marR="0" lvl="0" indent="-171450" algn="l">
                        <a:spcBef>
                          <a:spcPts val="0"/>
                        </a:spcBef>
                        <a:buFontTx/>
                        <a:buChar char="-"/>
                      </a:pPr>
                      <a:r>
                        <a:rPr lang="hr-HR" sz="1100" u="none" strike="noStrike" cap="none" baseline="0" dirty="0"/>
                        <a:t>Razvijati percepciju da je čitanje misaoni trening i da obogaćuje naš leksik</a:t>
                      </a:r>
                    </a:p>
                    <a:p>
                      <a:pPr marL="171450" marR="0" lvl="0" indent="-171450" algn="l">
                        <a:spcBef>
                          <a:spcPts val="0"/>
                        </a:spcBef>
                        <a:buFontTx/>
                        <a:buChar char="-"/>
                      </a:pPr>
                      <a:r>
                        <a:rPr lang="hr-HR" sz="1100" u="none" strike="noStrike" cap="none" baseline="0" dirty="0"/>
                        <a:t> Upoznati lik i djelo pisca Vladimira Nazora čije ime nosi naša škola</a:t>
                      </a:r>
                      <a:endParaRPr lang="hr-HR" dirty="0"/>
                    </a:p>
                  </a:txBody>
                  <a:tcPr marL="91450" marR="91450" marT="34100" marB="34100"/>
                </a:tc>
                <a:extLst>
                  <a:ext uri="{0D108BD9-81ED-4DB2-BD59-A6C34878D82A}">
                    <a16:rowId xmlns:a16="http://schemas.microsoft.com/office/drawing/2014/main" val="10000"/>
                  </a:ext>
                </a:extLst>
              </a:tr>
              <a:tr h="869930">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dirty="0" err="1">
                          <a:sym typeface="Calibri"/>
                        </a:rPr>
                        <a:t>Namjena</a:t>
                      </a:r>
                      <a:r>
                        <a:rPr lang="en" sz="1100" u="none" strike="noStrike" cap="none" baseline="0" dirty="0">
                          <a:sym typeface="Calibri"/>
                        </a:rPr>
                        <a:t>:</a:t>
                      </a:r>
                      <a:endParaRPr lang="en" sz="1100" b="0" i="0" u="none" strike="noStrike" cap="none" baseline="0" dirty="0">
                        <a:solidFill>
                          <a:srgbClr val="000000"/>
                        </a:solidFill>
                        <a:latin typeface="Calibri"/>
                        <a:ea typeface="Calibri"/>
                        <a:cs typeface="Calibri"/>
                        <a:sym typeface="Calibri"/>
                      </a:endParaRPr>
                    </a:p>
                  </a:txBody>
                  <a:tcPr marL="91450" marR="91450" marT="34100" marB="34100"/>
                </a:tc>
                <a:tc>
                  <a:txBody>
                    <a:bodyPr/>
                    <a:lstStyle/>
                    <a:p>
                      <a:pPr marL="0" marR="0" lvl="0" indent="0" algn="l" defTabSz="685800" rtl="0" eaLnBrk="1" fontAlgn="auto" latinLnBrk="0" hangingPunct="1">
                        <a:lnSpc>
                          <a:spcPct val="100000"/>
                        </a:lnSpc>
                        <a:spcBef>
                          <a:spcPts val="0"/>
                        </a:spcBef>
                        <a:spcAft>
                          <a:spcPts val="0"/>
                        </a:spcAft>
                        <a:buClr>
                          <a:srgbClr val="000000"/>
                        </a:buClr>
                        <a:buSzPct val="25000"/>
                        <a:buFontTx/>
                        <a:buNone/>
                        <a:tabLst/>
                        <a:defRPr/>
                      </a:pPr>
                      <a:r>
                        <a:rPr lang="hr-HR" sz="1100" u="none" strike="noStrike" cap="none" baseline="0" dirty="0"/>
                        <a:t> - Razvijati kulturu i tehniku čitanja</a:t>
                      </a:r>
                    </a:p>
                    <a:p>
                      <a:pPr marL="0" marR="0" lvl="0" indent="0" algn="l" defTabSz="685800" rtl="0" eaLnBrk="1" fontAlgn="auto" latinLnBrk="0" hangingPunct="1">
                        <a:lnSpc>
                          <a:spcPct val="100000"/>
                        </a:lnSpc>
                        <a:spcBef>
                          <a:spcPts val="0"/>
                        </a:spcBef>
                        <a:spcAft>
                          <a:spcPts val="0"/>
                        </a:spcAft>
                        <a:buClr>
                          <a:srgbClr val="000000"/>
                        </a:buClr>
                        <a:buSzPct val="25000"/>
                        <a:buFontTx/>
                        <a:buNone/>
                        <a:tabLst/>
                        <a:defRPr/>
                      </a:pPr>
                      <a:r>
                        <a:rPr lang="hr-HR" sz="1100" u="none" strike="noStrike" cap="none" baseline="0" dirty="0"/>
                        <a:t> - Spoznati dobrobiti čitanja</a:t>
                      </a:r>
                    </a:p>
                    <a:p>
                      <a:pPr marL="0" marR="0" lvl="0" indent="0" algn="l" defTabSz="685800" rtl="0" eaLnBrk="1" fontAlgn="auto" latinLnBrk="0" hangingPunct="1">
                        <a:lnSpc>
                          <a:spcPct val="100000"/>
                        </a:lnSpc>
                        <a:spcBef>
                          <a:spcPts val="0"/>
                        </a:spcBef>
                        <a:spcAft>
                          <a:spcPts val="0"/>
                        </a:spcAft>
                        <a:buClr>
                          <a:srgbClr val="000000"/>
                        </a:buClr>
                        <a:buSzPct val="25000"/>
                        <a:buFontTx/>
                        <a:buNone/>
                        <a:tabLst/>
                        <a:defRPr/>
                      </a:pPr>
                      <a:r>
                        <a:rPr lang="hr-HR" sz="1100" u="none" strike="noStrike" cap="none" baseline="0" dirty="0"/>
                        <a:t> - obilježavanje Dana škole</a:t>
                      </a:r>
                    </a:p>
                    <a:p>
                      <a:pPr marL="0" marR="0" lvl="0" indent="0" algn="l" defTabSz="685800" rtl="0" eaLnBrk="1" fontAlgn="auto" latinLnBrk="0" hangingPunct="1">
                        <a:lnSpc>
                          <a:spcPct val="100000"/>
                        </a:lnSpc>
                        <a:spcBef>
                          <a:spcPts val="0"/>
                        </a:spcBef>
                        <a:spcAft>
                          <a:spcPts val="0"/>
                        </a:spcAft>
                        <a:buClr>
                          <a:srgbClr val="000000"/>
                        </a:buClr>
                        <a:buSzPct val="25000"/>
                        <a:buFontTx/>
                        <a:buNone/>
                        <a:tabLst/>
                        <a:defRPr/>
                      </a:pPr>
                      <a:endParaRPr lang="hr-HR" sz="1100" u="none" strike="noStrike" cap="none" baseline="0" dirty="0"/>
                    </a:p>
                    <a:p>
                      <a:pPr marL="0" marR="0" lvl="0" indent="0" algn="l" rtl="0">
                        <a:lnSpc>
                          <a:spcPct val="100000"/>
                        </a:lnSpc>
                        <a:spcBef>
                          <a:spcPts val="0"/>
                        </a:spcBef>
                        <a:spcAft>
                          <a:spcPts val="0"/>
                        </a:spcAft>
                        <a:buClr>
                          <a:srgbClr val="000000"/>
                        </a:buClr>
                        <a:buSzPct val="25000"/>
                        <a:buFontTx/>
                        <a:buNone/>
                      </a:pPr>
                      <a:endParaRPr lang="hr-HR" sz="1100" u="none" strike="noStrike" cap="none" baseline="0" dirty="0">
                        <a:sym typeface="Calibri"/>
                      </a:endParaRPr>
                    </a:p>
                  </a:txBody>
                  <a:tcPr marL="91450" marR="91450" marT="34100" marB="34100"/>
                </a:tc>
                <a:extLst>
                  <a:ext uri="{0D108BD9-81ED-4DB2-BD59-A6C34878D82A}">
                    <a16:rowId xmlns:a16="http://schemas.microsoft.com/office/drawing/2014/main" val="10001"/>
                  </a:ext>
                </a:extLst>
              </a:tr>
              <a:tr h="404421">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dirty="0" err="1">
                          <a:sym typeface="Calibri"/>
                        </a:rPr>
                        <a:t>Način</a:t>
                      </a:r>
                      <a:r>
                        <a:rPr lang="en" sz="1100" u="none" strike="noStrike" cap="none" baseline="0" dirty="0">
                          <a:sym typeface="Calibri"/>
                        </a:rPr>
                        <a:t> </a:t>
                      </a:r>
                      <a:r>
                        <a:rPr lang="en" sz="1100" u="none" strike="noStrike" cap="none" baseline="0" dirty="0" err="1">
                          <a:sym typeface="Calibri"/>
                        </a:rPr>
                        <a:t>realizacije</a:t>
                      </a:r>
                      <a:r>
                        <a:rPr lang="en" sz="1100" u="none" strike="noStrike" cap="none" baseline="0" dirty="0">
                          <a:sym typeface="Calibri"/>
                        </a:rPr>
                        <a:t>:</a:t>
                      </a:r>
                      <a:endParaRPr lang="en" sz="1100" b="0" i="0" u="none" strike="noStrike" cap="none" baseline="0" dirty="0">
                        <a:solidFill>
                          <a:srgbClr val="000000"/>
                        </a:solidFill>
                        <a:latin typeface="Calibri"/>
                        <a:ea typeface="Calibri"/>
                        <a:cs typeface="Calibri"/>
                        <a:sym typeface="Calibri"/>
                      </a:endParaRPr>
                    </a:p>
                  </a:txBody>
                  <a:tcPr marL="91450" marR="91450" marT="34100" marB="34100"/>
                </a:tc>
                <a:tc>
                  <a:txBody>
                    <a:bodyPr/>
                    <a:lstStyle/>
                    <a:p>
                      <a:pPr marL="0" marR="0" lvl="0" indent="0" algn="l" rtl="0">
                        <a:spcBef>
                          <a:spcPts val="0"/>
                        </a:spcBef>
                        <a:buNone/>
                      </a:pPr>
                      <a:r>
                        <a:rPr lang="hr-HR" sz="1100" b="0" i="0" u="none" strike="noStrike" cap="none" baseline="0" dirty="0">
                          <a:solidFill>
                            <a:srgbClr val="000000"/>
                          </a:solidFill>
                          <a:latin typeface="Calibri"/>
                          <a:ea typeface="Calibri"/>
                          <a:cs typeface="Calibri"/>
                        </a:rPr>
                        <a:t>Realizacija kroz dan otvorene nastave</a:t>
                      </a:r>
                      <a:endParaRPr lang="en-US" sz="1100" b="0" i="0" u="none" strike="noStrike" cap="none" baseline="0" dirty="0">
                        <a:solidFill>
                          <a:srgbClr val="000000"/>
                        </a:solidFill>
                        <a:latin typeface="Calibri"/>
                        <a:ea typeface="Calibri"/>
                        <a:cs typeface="Calibri"/>
                      </a:endParaRPr>
                    </a:p>
                  </a:txBody>
                  <a:tcPr marL="91450" marR="91450" marT="34100" marB="34100"/>
                </a:tc>
                <a:extLst>
                  <a:ext uri="{0D108BD9-81ED-4DB2-BD59-A6C34878D82A}">
                    <a16:rowId xmlns:a16="http://schemas.microsoft.com/office/drawing/2014/main" val="10002"/>
                  </a:ext>
                </a:extLst>
              </a:tr>
              <a:tr h="326182">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dirty="0" err="1">
                          <a:sym typeface="Calibri"/>
                        </a:rPr>
                        <a:t>Nositelj</a:t>
                      </a:r>
                      <a:r>
                        <a:rPr lang="en" sz="1100" u="none" strike="noStrike" cap="none" baseline="0" dirty="0">
                          <a:sym typeface="Calibri"/>
                        </a:rPr>
                        <a:t> </a:t>
                      </a:r>
                      <a:r>
                        <a:rPr lang="en" sz="1100" u="none" strike="noStrike" cap="none" baseline="0" dirty="0" err="1">
                          <a:sym typeface="Calibri"/>
                        </a:rPr>
                        <a:t>aktivnosti</a:t>
                      </a:r>
                      <a:r>
                        <a:rPr lang="en" sz="1100" u="none" strike="noStrike" cap="none" baseline="0" dirty="0">
                          <a:sym typeface="Calibri"/>
                        </a:rPr>
                        <a:t>:</a:t>
                      </a:r>
                      <a:endParaRPr lang="en" sz="1100" b="0" i="0" u="none" strike="noStrike" cap="none" baseline="0" dirty="0">
                        <a:solidFill>
                          <a:srgbClr val="000000"/>
                        </a:solidFill>
                        <a:latin typeface="Calibri"/>
                        <a:ea typeface="Calibri"/>
                        <a:cs typeface="Calibri"/>
                        <a:sym typeface="Calibri"/>
                      </a:endParaRPr>
                    </a:p>
                  </a:txBody>
                  <a:tcPr marL="91450" marR="91450" marT="34100" marB="34100"/>
                </a:tc>
                <a:tc>
                  <a:txBody>
                    <a:bodyPr/>
                    <a:lstStyle/>
                    <a:p>
                      <a:pPr marL="0" marR="0" lvl="0" indent="0" algn="l" rtl="0">
                        <a:lnSpc>
                          <a:spcPct val="100000"/>
                        </a:lnSpc>
                        <a:spcBef>
                          <a:spcPts val="0"/>
                        </a:spcBef>
                        <a:spcAft>
                          <a:spcPts val="0"/>
                        </a:spcAft>
                        <a:buFont typeface="Calibri"/>
                        <a:buNone/>
                      </a:pPr>
                      <a:r>
                        <a:rPr lang="hr-HR" sz="1100" u="none" strike="noStrike" cap="none" baseline="0" dirty="0">
                          <a:sym typeface="Calibri"/>
                        </a:rPr>
                        <a:t>Učitelji/</a:t>
                      </a:r>
                      <a:r>
                        <a:rPr lang="hr-HR" sz="1100" u="none" strike="noStrike" cap="none" baseline="0" dirty="0" err="1">
                          <a:sym typeface="Calibri"/>
                        </a:rPr>
                        <a:t>ce</a:t>
                      </a:r>
                      <a:r>
                        <a:rPr lang="hr-HR" sz="1100" u="none" strike="noStrike" cap="none" baseline="0" dirty="0">
                          <a:sym typeface="Calibri"/>
                        </a:rPr>
                        <a:t> RN i PN, stručni suradnici, ravnateljica</a:t>
                      </a:r>
                    </a:p>
                  </a:txBody>
                  <a:tcPr marL="91450" marR="91450" marT="34100" marB="34100"/>
                </a:tc>
                <a:extLst>
                  <a:ext uri="{0D108BD9-81ED-4DB2-BD59-A6C34878D82A}">
                    <a16:rowId xmlns:a16="http://schemas.microsoft.com/office/drawing/2014/main" val="10003"/>
                  </a:ext>
                </a:extLst>
              </a:tr>
              <a:tr h="327288">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dirty="0" err="1">
                          <a:sym typeface="Calibri"/>
                        </a:rPr>
                        <a:t>Vremenik</a:t>
                      </a:r>
                      <a:r>
                        <a:rPr lang="en" sz="1100" u="none" strike="noStrike" cap="none" baseline="0" dirty="0">
                          <a:sym typeface="Calibri"/>
                        </a:rPr>
                        <a:t>:</a:t>
                      </a:r>
                      <a:endParaRPr lang="en" sz="1100" b="0" i="0" u="none" strike="noStrike" cap="none" baseline="0" dirty="0">
                        <a:solidFill>
                          <a:srgbClr val="000000"/>
                        </a:solidFill>
                        <a:latin typeface="Calibri"/>
                        <a:ea typeface="Calibri"/>
                        <a:cs typeface="Calibri"/>
                        <a:sym typeface="Calibri"/>
                      </a:endParaRPr>
                    </a:p>
                  </a:txBody>
                  <a:tcPr marL="91450" marR="91450" marT="34100" marB="34100"/>
                </a:tc>
                <a:tc>
                  <a:txBody>
                    <a:bodyPr/>
                    <a:lstStyle/>
                    <a:p>
                      <a:pPr marL="0" marR="0" lvl="0" indent="0" algn="l" rtl="0">
                        <a:lnSpc>
                          <a:spcPct val="100000"/>
                        </a:lnSpc>
                        <a:spcBef>
                          <a:spcPts val="0"/>
                        </a:spcBef>
                        <a:spcAft>
                          <a:spcPts val="0"/>
                        </a:spcAft>
                        <a:buFont typeface="Calibri"/>
                        <a:buNone/>
                      </a:pPr>
                      <a:r>
                        <a:rPr lang="hr-HR" sz="1100" dirty="0"/>
                        <a:t>27.05.</a:t>
                      </a:r>
                      <a:r>
                        <a:rPr lang="en" sz="1100" dirty="0"/>
                        <a:t>202</a:t>
                      </a:r>
                      <a:r>
                        <a:rPr lang="hr-HR" sz="1100" dirty="0"/>
                        <a:t>2</a:t>
                      </a:r>
                      <a:r>
                        <a:rPr lang="en" sz="1100" u="none" strike="noStrike" cap="none" baseline="0" dirty="0">
                          <a:sym typeface="Calibri"/>
                        </a:rPr>
                        <a:t>.</a:t>
                      </a:r>
                      <a:r>
                        <a:rPr lang="en" sz="1100" u="none" strike="noStrike" cap="none" baseline="0" dirty="0"/>
                        <a:t> </a:t>
                      </a:r>
                      <a:endParaRPr lang="en" sz="1100" u="none" strike="noStrike" cap="none" baseline="0" dirty="0">
                        <a:sym typeface="Calibri"/>
                      </a:endParaRPr>
                    </a:p>
                  </a:txBody>
                  <a:tcPr marL="91450" marR="91450" marT="34100" marB="34100"/>
                </a:tc>
                <a:extLst>
                  <a:ext uri="{0D108BD9-81ED-4DB2-BD59-A6C34878D82A}">
                    <a16:rowId xmlns:a16="http://schemas.microsoft.com/office/drawing/2014/main" val="10004"/>
                  </a:ext>
                </a:extLst>
              </a:tr>
              <a:tr h="326182">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dirty="0" err="1">
                          <a:sym typeface="Calibri"/>
                        </a:rPr>
                        <a:t>Troškovnik</a:t>
                      </a:r>
                      <a:r>
                        <a:rPr lang="en" sz="1100" u="none" strike="noStrike" cap="none" baseline="0" dirty="0">
                          <a:sym typeface="Calibri"/>
                        </a:rPr>
                        <a:t>:</a:t>
                      </a:r>
                      <a:endParaRPr lang="en" sz="1100" b="0" i="0" u="none" strike="noStrike" cap="none" baseline="0" dirty="0">
                        <a:solidFill>
                          <a:srgbClr val="000000"/>
                        </a:solidFill>
                        <a:latin typeface="Calibri"/>
                        <a:ea typeface="Calibri"/>
                        <a:cs typeface="Calibri"/>
                        <a:sym typeface="Calibri"/>
                      </a:endParaRPr>
                    </a:p>
                  </a:txBody>
                  <a:tcPr marL="91450" marR="91450" marT="34100" marB="34100"/>
                </a:tc>
                <a:tc>
                  <a:txBody>
                    <a:bodyPr/>
                    <a:lstStyle/>
                    <a:p>
                      <a:pPr marL="0" marR="0" lvl="0" indent="0" algn="l" rtl="0">
                        <a:lnSpc>
                          <a:spcPct val="100000"/>
                        </a:lnSpc>
                        <a:spcBef>
                          <a:spcPts val="0"/>
                        </a:spcBef>
                        <a:spcAft>
                          <a:spcPts val="0"/>
                        </a:spcAft>
                        <a:buClr>
                          <a:srgbClr val="000000"/>
                        </a:buClr>
                        <a:buSzPct val="25000"/>
                        <a:buFont typeface="Calibri"/>
                        <a:buNone/>
                      </a:pPr>
                      <a:r>
                        <a:rPr lang="hr-HR" sz="1100" u="none" strike="noStrike" cap="none" baseline="0" dirty="0">
                          <a:sym typeface="Calibri"/>
                        </a:rPr>
                        <a:t>0 kn</a:t>
                      </a:r>
                      <a:endParaRPr lang="en" sz="1100" b="0" i="0" u="none" strike="noStrike" cap="none" baseline="0" dirty="0">
                        <a:solidFill>
                          <a:srgbClr val="000000"/>
                        </a:solidFill>
                        <a:latin typeface="Calibri"/>
                        <a:ea typeface="Calibri"/>
                        <a:cs typeface="Calibri"/>
                        <a:sym typeface="Calibri"/>
                      </a:endParaRPr>
                    </a:p>
                  </a:txBody>
                  <a:tcPr marL="91450" marR="91450" marT="34100" marB="34100"/>
                </a:tc>
                <a:extLst>
                  <a:ext uri="{0D108BD9-81ED-4DB2-BD59-A6C34878D82A}">
                    <a16:rowId xmlns:a16="http://schemas.microsoft.com/office/drawing/2014/main" val="10005"/>
                  </a:ext>
                </a:extLst>
              </a:tr>
              <a:tr h="621622">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dirty="0" err="1">
                          <a:sym typeface="Calibri"/>
                        </a:rPr>
                        <a:t>Način</a:t>
                      </a:r>
                      <a:r>
                        <a:rPr lang="en" sz="1100" u="none" strike="noStrike" cap="none" baseline="0" dirty="0">
                          <a:sym typeface="Calibri"/>
                        </a:rPr>
                        <a:t> </a:t>
                      </a:r>
                      <a:r>
                        <a:rPr lang="en" sz="1100" u="none" strike="noStrike" cap="none" baseline="0" dirty="0" err="1">
                          <a:sym typeface="Calibri"/>
                        </a:rPr>
                        <a:t>vrednovanja</a:t>
                      </a:r>
                      <a:r>
                        <a:rPr lang="en" sz="1100" u="none" strike="noStrike" cap="none" baseline="0" dirty="0">
                          <a:sym typeface="Calibri"/>
                        </a:rPr>
                        <a:t> </a:t>
                      </a:r>
                      <a:r>
                        <a:rPr lang="en" sz="1100" u="none" strike="noStrike" cap="none" baseline="0" dirty="0" err="1">
                          <a:sym typeface="Calibri"/>
                        </a:rPr>
                        <a:t>i</a:t>
                      </a:r>
                      <a:r>
                        <a:rPr lang="en" sz="1100" u="none" strike="noStrike" cap="none" baseline="0" dirty="0">
                          <a:sym typeface="Calibri"/>
                        </a:rPr>
                        <a:t> </a:t>
                      </a:r>
                      <a:r>
                        <a:rPr lang="en" sz="1100" u="none" strike="noStrike" cap="none" baseline="0" dirty="0" err="1">
                          <a:sym typeface="Calibri"/>
                        </a:rPr>
                        <a:t>korištenja</a:t>
                      </a:r>
                      <a:r>
                        <a:rPr lang="en" sz="1100" u="none" strike="noStrike" cap="none" baseline="0" dirty="0">
                          <a:sym typeface="Calibri"/>
                        </a:rPr>
                        <a:t> </a:t>
                      </a:r>
                      <a:r>
                        <a:rPr lang="en" sz="1100" u="none" strike="noStrike" cap="none" baseline="0" dirty="0" err="1">
                          <a:sym typeface="Calibri"/>
                        </a:rPr>
                        <a:t>rezultata</a:t>
                      </a:r>
                      <a:r>
                        <a:rPr lang="en" sz="1100" u="none" strike="noStrike" cap="none" baseline="0" dirty="0">
                          <a:sym typeface="Calibri"/>
                        </a:rPr>
                        <a:t> </a:t>
                      </a:r>
                      <a:r>
                        <a:rPr lang="en" sz="1100" u="none" strike="noStrike" cap="none" baseline="0" dirty="0" err="1">
                          <a:sym typeface="Calibri"/>
                        </a:rPr>
                        <a:t>vrednovanja</a:t>
                      </a:r>
                      <a:r>
                        <a:rPr lang="en" sz="1100" u="none" strike="noStrike" cap="none" baseline="0" dirty="0">
                          <a:sym typeface="Calibri"/>
                        </a:rPr>
                        <a:t>:</a:t>
                      </a:r>
                      <a:endParaRPr lang="en" sz="1100" b="0" i="0" u="none" strike="noStrike" cap="none" baseline="0" dirty="0">
                        <a:solidFill>
                          <a:srgbClr val="000000"/>
                        </a:solidFill>
                        <a:latin typeface="Calibri"/>
                        <a:ea typeface="Calibri"/>
                        <a:cs typeface="Calibri"/>
                        <a:sym typeface="Calibri"/>
                      </a:endParaRPr>
                    </a:p>
                  </a:txBody>
                  <a:tcPr marL="91450" marR="91450" marT="34100" marB="34100"/>
                </a:tc>
                <a:tc>
                  <a:txBody>
                    <a:bodyPr/>
                    <a:lstStyle/>
                    <a:p>
                      <a:pPr marL="0" marR="0" lvl="0" indent="0" algn="l" rtl="0">
                        <a:lnSpc>
                          <a:spcPct val="100000"/>
                        </a:lnSpc>
                        <a:spcBef>
                          <a:spcPts val="0"/>
                        </a:spcBef>
                        <a:spcAft>
                          <a:spcPts val="0"/>
                        </a:spcAft>
                        <a:buClr>
                          <a:srgbClr val="000000"/>
                        </a:buClr>
                        <a:buSzPct val="25000"/>
                        <a:buFont typeface="Calibri"/>
                        <a:buNone/>
                      </a:pPr>
                      <a:r>
                        <a:rPr lang="hr-HR" sz="1100" u="none" strike="noStrike" cap="none" baseline="0" dirty="0">
                          <a:sym typeface="Calibri"/>
                        </a:rPr>
                        <a:t>Prezentacija rezultata rada roditeljima</a:t>
                      </a:r>
                    </a:p>
                    <a:p>
                      <a:pPr marL="0" marR="0" lvl="0" indent="0" algn="l" rtl="0">
                        <a:lnSpc>
                          <a:spcPct val="100000"/>
                        </a:lnSpc>
                        <a:spcBef>
                          <a:spcPts val="0"/>
                        </a:spcBef>
                        <a:spcAft>
                          <a:spcPts val="0"/>
                        </a:spcAft>
                        <a:buClr>
                          <a:srgbClr val="000000"/>
                        </a:buClr>
                        <a:buSzPct val="25000"/>
                        <a:buFont typeface="Calibri"/>
                        <a:buNone/>
                      </a:pPr>
                      <a:r>
                        <a:rPr lang="hr-HR" sz="1100" u="none" strike="noStrike" cap="none" baseline="0" dirty="0">
                          <a:sym typeface="Calibri"/>
                        </a:rPr>
                        <a:t>Objava na web stranici škole.</a:t>
                      </a:r>
                      <a:endParaRPr lang="en" sz="1100" b="0" i="0" u="none" strike="noStrike" cap="none" baseline="0" dirty="0">
                        <a:solidFill>
                          <a:srgbClr val="000000"/>
                        </a:solidFill>
                        <a:latin typeface="Calibri"/>
                        <a:ea typeface="Calibri"/>
                        <a:cs typeface="Calibri"/>
                        <a:sym typeface="Calibri"/>
                      </a:endParaRPr>
                    </a:p>
                  </a:txBody>
                  <a:tcPr marL="91450" marR="91450" marT="34100" marB="34100"/>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762835617"/>
      </p:ext>
    </p:extLst>
  </p:cSld>
  <p:clrMapOvr>
    <a:masterClrMapping/>
  </p:clrMapOvr>
  <p:transition spd="slow">
    <p:wipe/>
  </p:transition>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Shape 1203"/>
        <p:cNvGrpSpPr/>
        <p:nvPr/>
      </p:nvGrpSpPr>
      <p:grpSpPr>
        <a:xfrm>
          <a:off x="0" y="0"/>
          <a:ext cx="0" cy="0"/>
          <a:chOff x="0" y="0"/>
          <a:chExt cx="0" cy="0"/>
        </a:xfrm>
      </p:grpSpPr>
      <p:graphicFrame>
        <p:nvGraphicFramePr>
          <p:cNvPr id="1205" name="Shape 1205"/>
          <p:cNvGraphicFramePr/>
          <p:nvPr>
            <p:extLst/>
          </p:nvPr>
        </p:nvGraphicFramePr>
        <p:xfrm>
          <a:off x="416312" y="859055"/>
          <a:ext cx="8494804" cy="3456250"/>
        </p:xfrm>
        <a:graphic>
          <a:graphicData uri="http://schemas.openxmlformats.org/drawingml/2006/table">
            <a:tbl>
              <a:tblPr>
                <a:tableStyleId>{0E3FDE45-AF77-4B5C-9715-49D594BDF05E}</a:tableStyleId>
              </a:tblPr>
              <a:tblGrid>
                <a:gridCol w="2055968">
                  <a:extLst>
                    <a:ext uri="{9D8B030D-6E8A-4147-A177-3AD203B41FA5}">
                      <a16:colId xmlns:a16="http://schemas.microsoft.com/office/drawing/2014/main" val="20000"/>
                    </a:ext>
                  </a:extLst>
                </a:gridCol>
                <a:gridCol w="6438836">
                  <a:extLst>
                    <a:ext uri="{9D8B030D-6E8A-4147-A177-3AD203B41FA5}">
                      <a16:colId xmlns:a16="http://schemas.microsoft.com/office/drawing/2014/main" val="20001"/>
                    </a:ext>
                  </a:extLst>
                </a:gridCol>
              </a:tblGrid>
              <a:tr h="690550">
                <a:tc>
                  <a:txBody>
                    <a:bodyPr/>
                    <a:lstStyle/>
                    <a:p>
                      <a:pPr marL="0" marR="0" lvl="0" indent="0" algn="l" rtl="0">
                        <a:lnSpc>
                          <a:spcPct val="100000"/>
                        </a:lnSpc>
                        <a:spcBef>
                          <a:spcPts val="0"/>
                        </a:spcBef>
                        <a:spcAft>
                          <a:spcPts val="0"/>
                        </a:spcAft>
                        <a:buClr>
                          <a:srgbClr val="000000"/>
                        </a:buClr>
                        <a:buSzPct val="25000"/>
                        <a:buFont typeface="Calibri"/>
                        <a:buNone/>
                      </a:pPr>
                      <a:r>
                        <a:rPr lang="hr-HR" sz="1000" u="none" strike="noStrike" cap="none" baseline="0" dirty="0">
                          <a:sym typeface="Calibri"/>
                        </a:rPr>
                        <a:t>Ishodi</a:t>
                      </a:r>
                      <a:r>
                        <a:rPr lang="en" sz="1000" u="none" strike="noStrike" cap="none" baseline="0" dirty="0">
                          <a:sym typeface="Calibri"/>
                        </a:rPr>
                        <a:t>:</a:t>
                      </a:r>
                      <a:endParaRPr lang="en" sz="1000" b="0" i="0" u="none" strike="noStrike" cap="none" baseline="0" dirty="0">
                        <a:solidFill>
                          <a:srgbClr val="000000"/>
                        </a:solidFill>
                        <a:latin typeface="Calibri"/>
                        <a:ea typeface="Calibri"/>
                        <a:cs typeface="Calibri"/>
                        <a:sym typeface="Calibri"/>
                      </a:endParaRPr>
                    </a:p>
                  </a:txBody>
                  <a:tcPr marL="91425" marR="91425" marT="32625" marB="32625"/>
                </a:tc>
                <a:tc>
                  <a:txBody>
                    <a:bodyPr/>
                    <a:lstStyle/>
                    <a:p>
                      <a:pPr marL="0" marR="0" lvl="0" indent="0" algn="l" rtl="0">
                        <a:lnSpc>
                          <a:spcPct val="100000"/>
                        </a:lnSpc>
                        <a:spcBef>
                          <a:spcPts val="0"/>
                        </a:spcBef>
                        <a:spcAft>
                          <a:spcPts val="0"/>
                        </a:spcAft>
                        <a:buFont typeface="Calibri"/>
                        <a:buNone/>
                      </a:pPr>
                      <a:r>
                        <a:rPr lang="en" sz="1000" u="none" strike="noStrike" cap="none" baseline="0" dirty="0"/>
                        <a:t>Učenici će obilježiti</a:t>
                      </a:r>
                      <a:r>
                        <a:rPr lang="en" sz="1000" u="none" strike="noStrike" cap="none" baseline="0" dirty="0">
                          <a:sym typeface="Calibri"/>
                        </a:rPr>
                        <a:t> Dan očeva kroz sportski program,</a:t>
                      </a:r>
                      <a:r>
                        <a:rPr lang="en" sz="1000" u="none" strike="noStrike" cap="none" baseline="0" dirty="0"/>
                        <a:t> izradu prigodnih poklona očeva, razvijati</a:t>
                      </a:r>
                      <a:r>
                        <a:rPr lang="en" sz="1000" u="none" strike="noStrike" cap="none" baseline="0" dirty="0">
                          <a:sym typeface="Calibri"/>
                        </a:rPr>
                        <a:t> osjećaje pripadnosti i međusobnog poštovanja između roditelja i djece, razvijati sportski duh i </a:t>
                      </a:r>
                      <a:r>
                        <a:rPr lang="en" sz="1000" u="none" strike="noStrike" cap="none" baseline="0" dirty="0"/>
                        <a:t>poštivati</a:t>
                      </a:r>
                      <a:r>
                        <a:rPr lang="en" sz="1000" u="none" strike="noStrike" cap="none" baseline="0" dirty="0">
                          <a:sym typeface="Calibri"/>
                        </a:rPr>
                        <a:t> pravila igre.</a:t>
                      </a:r>
                      <a:r>
                        <a:rPr lang="en" sz="1000" u="none" strike="noStrike" cap="none" baseline="0" dirty="0"/>
                        <a:t> </a:t>
                      </a:r>
                      <a:endParaRPr lang="en" sz="1000" b="0" i="0" u="none" strike="noStrike" cap="none" baseline="0" dirty="0">
                        <a:solidFill>
                          <a:srgbClr val="000000"/>
                        </a:solidFill>
                        <a:latin typeface="Calibri"/>
                        <a:ea typeface="Calibri"/>
                        <a:cs typeface="Calibri"/>
                        <a:sym typeface="Calibri"/>
                      </a:endParaRPr>
                    </a:p>
                  </a:txBody>
                  <a:tcPr marL="91425" marR="91425" marT="32625" marB="32625"/>
                </a:tc>
                <a:extLst>
                  <a:ext uri="{0D108BD9-81ED-4DB2-BD59-A6C34878D82A}">
                    <a16:rowId xmlns:a16="http://schemas.microsoft.com/office/drawing/2014/main" val="10000"/>
                  </a:ext>
                </a:extLst>
              </a:tr>
              <a:tr h="482175">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Namjena</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25" marR="91425" marT="32625" marB="32625"/>
                </a:tc>
                <a:tc>
                  <a:txBody>
                    <a:bodyPr/>
                    <a:lstStyle/>
                    <a:p>
                      <a:pPr marL="0" marR="0" lvl="0" indent="0" algn="l" rtl="0">
                        <a:lnSpc>
                          <a:spcPct val="100000"/>
                        </a:lnSpc>
                        <a:spcBef>
                          <a:spcPts val="0"/>
                        </a:spcBef>
                        <a:spcAft>
                          <a:spcPts val="0"/>
                        </a:spcAft>
                        <a:buFont typeface="Calibri"/>
                        <a:buNone/>
                      </a:pPr>
                      <a:r>
                        <a:rPr lang="en" sz="1000" u="none" strike="noStrike" cap="none" baseline="0" err="1">
                          <a:sym typeface="Calibri"/>
                        </a:rPr>
                        <a:t>Razvijati</a:t>
                      </a:r>
                      <a:r>
                        <a:rPr lang="en" sz="1000" u="none" strike="noStrike" cap="none" baseline="0">
                          <a:sym typeface="Calibri"/>
                        </a:rPr>
                        <a:t> </a:t>
                      </a:r>
                      <a:r>
                        <a:rPr lang="en" sz="1000" u="none" strike="noStrike" cap="none" baseline="0" err="1">
                          <a:sym typeface="Calibri"/>
                        </a:rPr>
                        <a:t>pozitivne</a:t>
                      </a:r>
                      <a:r>
                        <a:rPr lang="en" sz="1000" u="none" strike="noStrike" cap="none" baseline="0">
                          <a:sym typeface="Calibri"/>
                        </a:rPr>
                        <a:t> </a:t>
                      </a:r>
                      <a:r>
                        <a:rPr lang="en" sz="1000" u="none" strike="noStrike" cap="none" baseline="0" err="1">
                          <a:sym typeface="Calibri"/>
                        </a:rPr>
                        <a:t>obiteljske</a:t>
                      </a:r>
                      <a:r>
                        <a:rPr lang="en" sz="1000" u="none" strike="noStrike" cap="none" baseline="0">
                          <a:sym typeface="Calibri"/>
                        </a:rPr>
                        <a:t> </a:t>
                      </a:r>
                      <a:r>
                        <a:rPr lang="en" sz="1000" u="none" strike="noStrike" cap="none" baseline="0" err="1">
                          <a:sym typeface="Calibri"/>
                        </a:rPr>
                        <a:t>odnose</a:t>
                      </a:r>
                      <a:r>
                        <a:rPr lang="en" sz="1000" u="none" strike="noStrike" cap="none" baseline="0">
                          <a:sym typeface="Calibri"/>
                        </a:rPr>
                        <a:t>, </a:t>
                      </a:r>
                      <a:r>
                        <a:rPr lang="en" sz="1000" u="none" strike="noStrike" cap="none" baseline="0" err="1">
                          <a:sym typeface="Calibri"/>
                        </a:rPr>
                        <a:t>stvarati</a:t>
                      </a:r>
                      <a:r>
                        <a:rPr lang="en" sz="1000" u="none" strike="noStrike" cap="none" baseline="0">
                          <a:sym typeface="Calibri"/>
                        </a:rPr>
                        <a:t> </a:t>
                      </a:r>
                      <a:r>
                        <a:rPr lang="en" sz="1000" u="none" strike="noStrike" cap="none" baseline="0" err="1">
                          <a:sym typeface="Calibri"/>
                        </a:rPr>
                        <a:t>pozitivnu</a:t>
                      </a:r>
                      <a:r>
                        <a:rPr lang="en" sz="1000" u="none" strike="noStrike" cap="none" baseline="0">
                          <a:sym typeface="Calibri"/>
                        </a:rPr>
                        <a:t> </a:t>
                      </a:r>
                      <a:r>
                        <a:rPr lang="en" sz="1000" u="none" strike="noStrike" cap="none" baseline="0" err="1">
                          <a:sym typeface="Calibri"/>
                        </a:rPr>
                        <a:t>atmosferu</a:t>
                      </a:r>
                      <a:r>
                        <a:rPr lang="en" sz="1000" u="none" strike="noStrike" cap="none" baseline="0">
                          <a:sym typeface="Calibri"/>
                        </a:rPr>
                        <a:t> </a:t>
                      </a:r>
                      <a:r>
                        <a:rPr lang="en" sz="1000" u="none" strike="noStrike" cap="none" baseline="0" err="1">
                          <a:sym typeface="Calibri"/>
                        </a:rPr>
                        <a:t>i</a:t>
                      </a:r>
                      <a:r>
                        <a:rPr lang="en" sz="1000" u="none" strike="noStrike" cap="none" baseline="0">
                          <a:sym typeface="Calibri"/>
                        </a:rPr>
                        <a:t> </a:t>
                      </a:r>
                      <a:r>
                        <a:rPr lang="en" sz="1000" u="none" strike="noStrike" cap="none" baseline="0" err="1">
                          <a:sym typeface="Calibri"/>
                        </a:rPr>
                        <a:t>suradnički</a:t>
                      </a:r>
                      <a:r>
                        <a:rPr lang="en" sz="1000" u="none" strike="noStrike" cap="none" baseline="0">
                          <a:sym typeface="Calibri"/>
                        </a:rPr>
                        <a:t> duh </a:t>
                      </a:r>
                      <a:r>
                        <a:rPr lang="en" sz="1000" u="none" strike="noStrike" cap="none" baseline="0" err="1">
                          <a:sym typeface="Calibri"/>
                        </a:rPr>
                        <a:t>između</a:t>
                      </a:r>
                      <a:r>
                        <a:rPr lang="en" sz="1000" u="none" strike="noStrike" cap="none" baseline="0">
                          <a:sym typeface="Calibri"/>
                        </a:rPr>
                        <a:t> </a:t>
                      </a:r>
                      <a:r>
                        <a:rPr lang="en" sz="1000" u="none" strike="noStrike" cap="none" baseline="0" err="1">
                          <a:sym typeface="Calibri"/>
                        </a:rPr>
                        <a:t>obitelji</a:t>
                      </a:r>
                      <a:r>
                        <a:rPr lang="en" sz="1000" u="none" strike="noStrike" cap="none" baseline="0">
                          <a:sym typeface="Calibri"/>
                        </a:rPr>
                        <a:t> </a:t>
                      </a:r>
                      <a:r>
                        <a:rPr lang="en" sz="1000" u="none" strike="noStrike" cap="none" baseline="0" err="1">
                          <a:sym typeface="Calibri"/>
                        </a:rPr>
                        <a:t>i</a:t>
                      </a:r>
                      <a:r>
                        <a:rPr lang="en" sz="1000" u="none" strike="noStrike" cap="none" baseline="0">
                          <a:sym typeface="Calibri"/>
                        </a:rPr>
                        <a:t> </a:t>
                      </a:r>
                      <a:r>
                        <a:rPr lang="en" sz="1000" u="none" strike="noStrike" cap="none" baseline="0" err="1">
                          <a:sym typeface="Calibri"/>
                        </a:rPr>
                        <a:t>škole</a:t>
                      </a:r>
                      <a:r>
                        <a:rPr lang="en" sz="1000" u="none" strike="noStrike" cap="none" baseline="0">
                          <a:sym typeface="Calibri"/>
                        </a:rPr>
                        <a:t> .</a:t>
                      </a:r>
                      <a:r>
                        <a:rPr lang="en" sz="1000" u="none" strike="noStrike" cap="none" baseline="0"/>
                        <a:t> </a:t>
                      </a:r>
                      <a:r>
                        <a:rPr lang="en" sz="1000" u="none" strike="noStrike" cap="none" baseline="0" err="1"/>
                        <a:t>Aktivnosti</a:t>
                      </a:r>
                      <a:r>
                        <a:rPr lang="en" sz="1000" u="none" strike="noStrike" cap="none" baseline="0"/>
                        <a:t> </a:t>
                      </a:r>
                      <a:r>
                        <a:rPr lang="en" sz="1000" u="none" strike="noStrike" cap="none" baseline="0" err="1"/>
                        <a:t>će</a:t>
                      </a:r>
                      <a:r>
                        <a:rPr lang="en" sz="1000" u="none" strike="noStrike" cap="none" baseline="0"/>
                        <a:t> se </a:t>
                      </a:r>
                      <a:r>
                        <a:rPr lang="en" sz="1000" u="none" strike="noStrike" cap="none" baseline="0" err="1"/>
                        <a:t>realizirati</a:t>
                      </a:r>
                      <a:r>
                        <a:rPr lang="en" sz="1000" u="none" strike="noStrike" cap="none" baseline="0"/>
                        <a:t> </a:t>
                      </a:r>
                      <a:r>
                        <a:rPr lang="en" sz="1000" u="none" strike="noStrike" cap="none" baseline="0" err="1"/>
                        <a:t>ukoliko</a:t>
                      </a:r>
                      <a:r>
                        <a:rPr lang="en" sz="1000" u="none" strike="noStrike" cap="none" baseline="0"/>
                        <a:t> </a:t>
                      </a:r>
                      <a:r>
                        <a:rPr lang="en" sz="1000" u="none" strike="noStrike" cap="none" baseline="0" err="1"/>
                        <a:t>epidemiološka</a:t>
                      </a:r>
                      <a:r>
                        <a:rPr lang="en" sz="1000" u="none" strike="noStrike" cap="none" baseline="0"/>
                        <a:t> </a:t>
                      </a:r>
                      <a:r>
                        <a:rPr lang="en" sz="1000" u="none" strike="noStrike" cap="none" baseline="0" err="1"/>
                        <a:t>situacija</a:t>
                      </a:r>
                      <a:r>
                        <a:rPr lang="en" sz="1000" u="none" strike="noStrike" cap="none" baseline="0"/>
                        <a:t> </a:t>
                      </a:r>
                      <a:r>
                        <a:rPr lang="en" sz="1000" u="none" strike="noStrike" cap="none" baseline="0" err="1"/>
                        <a:t>bude</a:t>
                      </a:r>
                      <a:r>
                        <a:rPr lang="en" sz="1000" u="none" strike="noStrike" cap="none" baseline="0"/>
                        <a:t> </a:t>
                      </a:r>
                      <a:r>
                        <a:rPr lang="en" sz="1000" u="none" strike="noStrike" cap="none" baseline="0" err="1"/>
                        <a:t>dozvoljavala</a:t>
                      </a:r>
                      <a:r>
                        <a:rPr lang="en" sz="1000" u="none" strike="noStrike" cap="none" baseline="0"/>
                        <a:t> </a:t>
                      </a:r>
                      <a:r>
                        <a:rPr lang="en" sz="1000" u="none" strike="noStrike" cap="none" baseline="0" err="1"/>
                        <a:t>i</a:t>
                      </a:r>
                      <a:r>
                        <a:rPr lang="en" sz="1000" u="none" strike="noStrike" cap="none" baseline="0"/>
                        <a:t> u </a:t>
                      </a:r>
                      <a:r>
                        <a:rPr lang="en" sz="1000" u="none" strike="noStrike" cap="none" baseline="0" err="1"/>
                        <a:t>skladu</a:t>
                      </a:r>
                      <a:r>
                        <a:rPr lang="en" sz="1000" u="none" strike="noStrike" cap="none" baseline="0"/>
                        <a:t> s </a:t>
                      </a:r>
                      <a:r>
                        <a:rPr lang="en" sz="1000" u="none" strike="noStrike" cap="none" baseline="0" err="1"/>
                        <a:t>epidemiološkim</a:t>
                      </a:r>
                      <a:r>
                        <a:rPr lang="en" sz="1000" u="none" strike="noStrike" cap="none" baseline="0"/>
                        <a:t> </a:t>
                      </a:r>
                      <a:r>
                        <a:rPr lang="en" sz="1000" u="none" strike="noStrike" cap="none" baseline="0" err="1"/>
                        <a:t>mjerama</a:t>
                      </a:r>
                      <a:r>
                        <a:rPr lang="en" sz="1000" u="none" strike="noStrike" cap="none" baseline="0"/>
                        <a:t>.</a:t>
                      </a:r>
                      <a:endParaRPr lang="en" sz="1000" b="0" i="0" u="none" strike="noStrike" cap="none" baseline="0">
                        <a:solidFill>
                          <a:srgbClr val="000000"/>
                        </a:solidFill>
                        <a:latin typeface="Calibri"/>
                        <a:ea typeface="Calibri"/>
                        <a:cs typeface="Calibri"/>
                        <a:sym typeface="Calibri"/>
                      </a:endParaRPr>
                    </a:p>
                  </a:txBody>
                  <a:tcPr marL="91425" marR="91425" marT="32625" marB="32625"/>
                </a:tc>
                <a:extLst>
                  <a:ext uri="{0D108BD9-81ED-4DB2-BD59-A6C34878D82A}">
                    <a16:rowId xmlns:a16="http://schemas.microsoft.com/office/drawing/2014/main" val="10001"/>
                  </a:ext>
                </a:extLst>
              </a:tr>
              <a:tr h="384550">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Način</a:t>
                      </a:r>
                      <a:r>
                        <a:rPr lang="en" sz="1000" u="none" strike="noStrike" cap="none" baseline="0">
                          <a:sym typeface="Calibri"/>
                        </a:rPr>
                        <a:t> </a:t>
                      </a:r>
                      <a:r>
                        <a:rPr lang="en" sz="1000" u="none" strike="noStrike" cap="none" baseline="0" err="1">
                          <a:sym typeface="Calibri"/>
                        </a:rPr>
                        <a:t>realizacije</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25" marR="91425" marT="32625" marB="32625"/>
                </a:tc>
                <a:tc>
                  <a:txBody>
                    <a:bodyPr/>
                    <a:lstStyle/>
                    <a:p>
                      <a:pPr marL="0" marR="0" lvl="0" indent="0" algn="l" rtl="0">
                        <a:lnSpc>
                          <a:spcPct val="100000"/>
                        </a:lnSpc>
                        <a:spcBef>
                          <a:spcPts val="0"/>
                        </a:spcBef>
                        <a:spcAft>
                          <a:spcPts val="0"/>
                        </a:spcAft>
                        <a:buFont typeface="Calibri"/>
                        <a:buNone/>
                      </a:pPr>
                      <a:r>
                        <a:rPr lang="en" sz="1000" u="none" strike="noStrike" cap="none" baseline="0" err="1">
                          <a:sym typeface="Calibri"/>
                        </a:rPr>
                        <a:t>Sportska</a:t>
                      </a:r>
                      <a:r>
                        <a:rPr lang="en" sz="1000" u="none" strike="noStrike" cap="none" baseline="0">
                          <a:sym typeface="Calibri"/>
                        </a:rPr>
                        <a:t> </a:t>
                      </a:r>
                      <a:r>
                        <a:rPr lang="en" sz="1000" u="none" strike="noStrike" cap="none" baseline="0" err="1"/>
                        <a:t>natjecanja</a:t>
                      </a:r>
                      <a:r>
                        <a:rPr lang="en" sz="1000" u="none" strike="noStrike" cap="none" baseline="0"/>
                        <a:t> </a:t>
                      </a:r>
                      <a:r>
                        <a:rPr lang="en" sz="1000" u="none" strike="noStrike" cap="none" baseline="0" err="1"/>
                        <a:t>roditelja</a:t>
                      </a:r>
                      <a:r>
                        <a:rPr lang="en" sz="1000" u="none" strike="noStrike" cap="none" baseline="0"/>
                        <a:t> </a:t>
                      </a:r>
                      <a:r>
                        <a:rPr lang="en" sz="1000" u="none" strike="noStrike" cap="none" baseline="0" err="1"/>
                        <a:t>i</a:t>
                      </a:r>
                      <a:r>
                        <a:rPr lang="en" sz="1000" u="none" strike="noStrike" cap="none" baseline="0"/>
                        <a:t> </a:t>
                      </a:r>
                      <a:r>
                        <a:rPr lang="en" sz="1000" u="none" strike="noStrike" cap="none" baseline="0" err="1"/>
                        <a:t>djece</a:t>
                      </a:r>
                      <a:r>
                        <a:rPr lang="en" sz="1000" u="none" strike="noStrike" cap="none" baseline="0">
                          <a:sym typeface="Calibri"/>
                        </a:rPr>
                        <a:t>.</a:t>
                      </a:r>
                      <a:r>
                        <a:rPr lang="en" sz="1000" u="none" strike="noStrike" cap="none" baseline="0"/>
                        <a:t> </a:t>
                      </a:r>
                      <a:r>
                        <a:rPr lang="en" sz="1000" u="none" strike="noStrike" cap="none" baseline="0" err="1"/>
                        <a:t>Izrada</a:t>
                      </a:r>
                      <a:r>
                        <a:rPr lang="en" sz="1000" u="none" strike="noStrike" cap="none" baseline="0"/>
                        <a:t> </a:t>
                      </a:r>
                      <a:r>
                        <a:rPr lang="en" sz="1000" u="none" strike="noStrike" cap="none" baseline="0" err="1"/>
                        <a:t>poklona</a:t>
                      </a:r>
                      <a:r>
                        <a:rPr lang="en" sz="1000" u="none" strike="noStrike" cap="none" baseline="0"/>
                        <a:t> </a:t>
                      </a:r>
                      <a:r>
                        <a:rPr lang="en" sz="1000" u="none" strike="noStrike" cap="none" baseline="0" err="1"/>
                        <a:t>očevima</a:t>
                      </a:r>
                      <a:r>
                        <a:rPr lang="en" sz="1000" u="none" strike="noStrike" cap="none" baseline="0"/>
                        <a:t>. </a:t>
                      </a:r>
                      <a:r>
                        <a:rPr lang="en" sz="1000" u="none" strike="noStrike" cap="none" baseline="0" err="1"/>
                        <a:t>Sve</a:t>
                      </a:r>
                      <a:r>
                        <a:rPr lang="en" sz="1000" u="none" strike="noStrike" cap="none" baseline="0"/>
                        <a:t> </a:t>
                      </a:r>
                      <a:r>
                        <a:rPr lang="en" sz="1000" u="none" strike="noStrike" cap="none" baseline="0" err="1"/>
                        <a:t>aktivnosti</a:t>
                      </a:r>
                      <a:r>
                        <a:rPr lang="en" sz="1000" u="none" strike="noStrike" cap="none" baseline="0"/>
                        <a:t> </a:t>
                      </a:r>
                      <a:r>
                        <a:rPr lang="en" sz="1000" u="none" strike="noStrike" cap="none" baseline="0" err="1"/>
                        <a:t>će</a:t>
                      </a:r>
                      <a:r>
                        <a:rPr lang="en" sz="1000" u="none" strike="noStrike" cap="none" baseline="0"/>
                        <a:t> se </a:t>
                      </a:r>
                      <a:r>
                        <a:rPr lang="en" sz="1000" u="none" strike="noStrike" cap="none" baseline="0" err="1"/>
                        <a:t>realizirati</a:t>
                      </a:r>
                      <a:r>
                        <a:rPr lang="en" sz="1000" u="none" strike="noStrike" cap="none" baseline="0"/>
                        <a:t> u </a:t>
                      </a:r>
                      <a:r>
                        <a:rPr lang="en" sz="1000" u="none" strike="noStrike" cap="none" baseline="0" err="1"/>
                        <a:t>skladu</a:t>
                      </a:r>
                      <a:r>
                        <a:rPr lang="en" sz="1000" u="none" strike="noStrike" cap="none" baseline="0"/>
                        <a:t> s </a:t>
                      </a:r>
                      <a:r>
                        <a:rPr lang="en" sz="1000" u="none" strike="noStrike" cap="none" baseline="0" err="1"/>
                        <a:t>trenutnom</a:t>
                      </a:r>
                      <a:r>
                        <a:rPr lang="en" sz="1000" u="none" strike="noStrike" cap="none" baseline="0"/>
                        <a:t> </a:t>
                      </a:r>
                      <a:r>
                        <a:rPr lang="en" sz="1000" u="none" strike="noStrike" cap="none" baseline="0" err="1"/>
                        <a:t>epidemiološkom</a:t>
                      </a:r>
                      <a:r>
                        <a:rPr lang="en" sz="1000" u="none" strike="noStrike" cap="none" baseline="0"/>
                        <a:t> </a:t>
                      </a:r>
                      <a:r>
                        <a:rPr lang="en" sz="1000" u="none" strike="noStrike" cap="none" baseline="0" err="1"/>
                        <a:t>situacijom</a:t>
                      </a:r>
                      <a:r>
                        <a:rPr lang="en" sz="1000" u="none" strike="noStrike" cap="none" baseline="0"/>
                        <a:t>. </a:t>
                      </a:r>
                      <a:endParaRPr lang="en" sz="1000" u="none" strike="noStrike" cap="none" baseline="0">
                        <a:sym typeface="Calibri"/>
                      </a:endParaRPr>
                    </a:p>
                  </a:txBody>
                  <a:tcPr marL="91425" marR="91425" marT="32625" marB="32625"/>
                </a:tc>
                <a:extLst>
                  <a:ext uri="{0D108BD9-81ED-4DB2-BD59-A6C34878D82A}">
                    <a16:rowId xmlns:a16="http://schemas.microsoft.com/office/drawing/2014/main" val="10002"/>
                  </a:ext>
                </a:extLst>
              </a:tr>
              <a:tr h="384550">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Nositelj</a:t>
                      </a:r>
                      <a:r>
                        <a:rPr lang="en" sz="1000" u="none" strike="noStrike" cap="none" baseline="0">
                          <a:sym typeface="Calibri"/>
                        </a:rPr>
                        <a:t> </a:t>
                      </a:r>
                      <a:r>
                        <a:rPr lang="en" sz="1000" u="none" strike="noStrike" cap="none" baseline="0" err="1">
                          <a:sym typeface="Calibri"/>
                        </a:rPr>
                        <a:t>aktivnosti</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25" marR="91425" marT="32625" marB="32625"/>
                </a:tc>
                <a:tc>
                  <a:txBody>
                    <a:bodyPr/>
                    <a:lstStyle/>
                    <a:p>
                      <a:pPr marL="0" marR="0" lvl="0" indent="0" algn="l" rtl="0">
                        <a:lnSpc>
                          <a:spcPct val="100000"/>
                        </a:lnSpc>
                        <a:spcBef>
                          <a:spcPts val="0"/>
                        </a:spcBef>
                        <a:spcAft>
                          <a:spcPts val="0"/>
                        </a:spcAft>
                        <a:buFont typeface="Calibri"/>
                        <a:buNone/>
                      </a:pPr>
                      <a:r>
                        <a:rPr lang="en" sz="1000" u="none" strike="noStrike" cap="none" baseline="0" err="1"/>
                        <a:t>Učenici</a:t>
                      </a:r>
                      <a:r>
                        <a:rPr lang="en" sz="1000" u="none" strike="noStrike" cap="none" baseline="0"/>
                        <a:t>,</a:t>
                      </a:r>
                      <a:r>
                        <a:rPr lang="en" sz="1000" u="none" strike="noStrike" cap="none" baseline="0">
                          <a:sym typeface="Calibri"/>
                        </a:rPr>
                        <a:t> </a:t>
                      </a:r>
                      <a:r>
                        <a:rPr lang="en" sz="1000" u="none" strike="noStrike" cap="none" baseline="0" err="1"/>
                        <a:t>učiteljice</a:t>
                      </a:r>
                      <a:r>
                        <a:rPr lang="en" sz="1000" u="none" strike="noStrike" cap="none" baseline="0"/>
                        <a:t> </a:t>
                      </a:r>
                      <a:r>
                        <a:rPr lang="en" sz="1000" u="none" strike="noStrike" cap="none" baseline="0" err="1"/>
                        <a:t>i</a:t>
                      </a:r>
                      <a:r>
                        <a:rPr lang="en" sz="1000" u="none" strike="noStrike" cap="none" baseline="0"/>
                        <a:t> </a:t>
                      </a:r>
                      <a:r>
                        <a:rPr lang="en" sz="1000" u="none" strike="noStrike" cap="none" baseline="0" err="1"/>
                        <a:t>roditelji</a:t>
                      </a:r>
                      <a:r>
                        <a:rPr lang="en" sz="1000" u="none" strike="noStrike" cap="none" baseline="0"/>
                        <a:t> PŠ</a:t>
                      </a:r>
                      <a:r>
                        <a:rPr lang="en" sz="1000" u="none" strike="noStrike" cap="none" baseline="0">
                          <a:sym typeface="Calibri"/>
                        </a:rPr>
                        <a:t> Laze</a:t>
                      </a:r>
                      <a:endParaRPr lang="en" sz="1000" b="0" i="0" u="none" strike="noStrike" cap="none" baseline="0">
                        <a:solidFill>
                          <a:srgbClr val="000000"/>
                        </a:solidFill>
                        <a:latin typeface="Calibri"/>
                        <a:ea typeface="Calibri"/>
                        <a:cs typeface="Calibri"/>
                        <a:sym typeface="Calibri"/>
                      </a:endParaRPr>
                    </a:p>
                  </a:txBody>
                  <a:tcPr marL="91425" marR="91425" marT="32625" marB="32625"/>
                </a:tc>
                <a:extLst>
                  <a:ext uri="{0D108BD9-81ED-4DB2-BD59-A6C34878D82A}">
                    <a16:rowId xmlns:a16="http://schemas.microsoft.com/office/drawing/2014/main" val="10003"/>
                  </a:ext>
                </a:extLst>
              </a:tr>
              <a:tr h="384550">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Vremenik</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25" marR="91425" marT="32625" marB="32625"/>
                </a:tc>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dirty="0">
                          <a:sym typeface="Calibri"/>
                        </a:rPr>
                        <a:t>Lipanj 202</a:t>
                      </a:r>
                      <a:r>
                        <a:rPr lang="hr-HR" sz="1000" u="none" strike="noStrike" cap="none" baseline="0" dirty="0">
                          <a:sym typeface="Calibri"/>
                        </a:rPr>
                        <a:t>2</a:t>
                      </a:r>
                      <a:r>
                        <a:rPr lang="en" sz="1000" u="none" strike="noStrike" cap="none" baseline="0" dirty="0">
                          <a:sym typeface="Calibri"/>
                        </a:rPr>
                        <a:t>.</a:t>
                      </a:r>
                      <a:endParaRPr lang="en" sz="1000" b="0" i="0" u="none" strike="noStrike" cap="none" baseline="0" dirty="0">
                        <a:solidFill>
                          <a:srgbClr val="000000"/>
                        </a:solidFill>
                        <a:latin typeface="Calibri"/>
                        <a:ea typeface="Calibri"/>
                        <a:cs typeface="Calibri"/>
                        <a:sym typeface="Calibri"/>
                      </a:endParaRPr>
                    </a:p>
                  </a:txBody>
                  <a:tcPr marL="91425" marR="91425" marT="32625" marB="32625"/>
                </a:tc>
                <a:extLst>
                  <a:ext uri="{0D108BD9-81ED-4DB2-BD59-A6C34878D82A}">
                    <a16:rowId xmlns:a16="http://schemas.microsoft.com/office/drawing/2014/main" val="10004"/>
                  </a:ext>
                </a:extLst>
              </a:tr>
              <a:tr h="384550">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Troškovnik</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25" marR="91425" marT="32625" marB="32625"/>
                </a:tc>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a:sym typeface="Calibri"/>
                        </a:rPr>
                        <a:t>0 </a:t>
                      </a:r>
                      <a:r>
                        <a:rPr lang="en" sz="1000" u="none" strike="noStrike" cap="none" baseline="0" err="1">
                          <a:sym typeface="Calibri"/>
                        </a:rPr>
                        <a:t>kuna</a:t>
                      </a:r>
                      <a:endParaRPr lang="en" sz="1000" b="0" i="0" u="none" strike="noStrike" cap="none" baseline="0" err="1">
                        <a:solidFill>
                          <a:srgbClr val="000000"/>
                        </a:solidFill>
                        <a:latin typeface="Calibri"/>
                        <a:ea typeface="Calibri"/>
                        <a:cs typeface="Calibri"/>
                        <a:sym typeface="Calibri"/>
                      </a:endParaRPr>
                    </a:p>
                  </a:txBody>
                  <a:tcPr marL="91425" marR="91425" marT="32625" marB="32625"/>
                </a:tc>
                <a:extLst>
                  <a:ext uri="{0D108BD9-81ED-4DB2-BD59-A6C34878D82A}">
                    <a16:rowId xmlns:a16="http://schemas.microsoft.com/office/drawing/2014/main" val="10005"/>
                  </a:ext>
                </a:extLst>
              </a:tr>
              <a:tr h="745325">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Način</a:t>
                      </a:r>
                      <a:r>
                        <a:rPr lang="en" sz="1000" u="none" strike="noStrike" cap="none" baseline="0">
                          <a:sym typeface="Calibri"/>
                        </a:rPr>
                        <a:t> </a:t>
                      </a:r>
                      <a:r>
                        <a:rPr lang="en" sz="1000" u="none" strike="noStrike" cap="none" baseline="0" err="1">
                          <a:sym typeface="Calibri"/>
                        </a:rPr>
                        <a:t>vrednovanja</a:t>
                      </a:r>
                      <a:r>
                        <a:rPr lang="en" sz="1000" u="none" strike="noStrike" cap="none" baseline="0">
                          <a:sym typeface="Calibri"/>
                        </a:rPr>
                        <a:t> </a:t>
                      </a:r>
                      <a:r>
                        <a:rPr lang="en" sz="1000" u="none" strike="noStrike" cap="none" baseline="0" err="1">
                          <a:sym typeface="Calibri"/>
                        </a:rPr>
                        <a:t>i</a:t>
                      </a:r>
                      <a:r>
                        <a:rPr lang="en" sz="1000" u="none" strike="noStrike" cap="none" baseline="0">
                          <a:sym typeface="Calibri"/>
                        </a:rPr>
                        <a:t> </a:t>
                      </a:r>
                      <a:r>
                        <a:rPr lang="en" sz="1000" u="none" strike="noStrike" cap="none" baseline="0" err="1">
                          <a:sym typeface="Calibri"/>
                        </a:rPr>
                        <a:t>korištenja</a:t>
                      </a:r>
                      <a:r>
                        <a:rPr lang="en" sz="1000" u="none" strike="noStrike" cap="none" baseline="0">
                          <a:sym typeface="Calibri"/>
                        </a:rPr>
                        <a:t> </a:t>
                      </a:r>
                      <a:r>
                        <a:rPr lang="en" sz="1000" u="none" strike="noStrike" cap="none" baseline="0" err="1">
                          <a:sym typeface="Calibri"/>
                        </a:rPr>
                        <a:t>rezultata</a:t>
                      </a:r>
                      <a:r>
                        <a:rPr lang="en" sz="1000" u="none" strike="noStrike" cap="none" baseline="0">
                          <a:sym typeface="Calibri"/>
                        </a:rPr>
                        <a:t> </a:t>
                      </a:r>
                      <a:r>
                        <a:rPr lang="en" sz="1000" u="none" strike="noStrike" cap="none" baseline="0" err="1">
                          <a:sym typeface="Calibri"/>
                        </a:rPr>
                        <a:t>vrednovanja</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25" marR="91425" marT="32625" marB="32625"/>
                </a:tc>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dirty="0">
                          <a:sym typeface="Calibri"/>
                        </a:rPr>
                        <a:t>Razgovor s </a:t>
                      </a:r>
                      <a:r>
                        <a:rPr lang="en" sz="1000" u="none" strike="noStrike" cap="none" baseline="0" dirty="0"/>
                        <a:t>djecom</a:t>
                      </a:r>
                      <a:r>
                        <a:rPr lang="en" sz="1000" u="none" strike="noStrike" cap="none" baseline="0" dirty="0">
                          <a:sym typeface="Calibri"/>
                        </a:rPr>
                        <a:t> i objava na web stranici škole.</a:t>
                      </a:r>
                      <a:endParaRPr lang="en" sz="1000" b="0" i="0" u="none" strike="noStrike" cap="none" baseline="0" dirty="0">
                        <a:solidFill>
                          <a:srgbClr val="000000"/>
                        </a:solidFill>
                        <a:latin typeface="Calibri"/>
                        <a:ea typeface="Calibri"/>
                        <a:cs typeface="Calibri"/>
                        <a:sym typeface="Calibri"/>
                      </a:endParaRPr>
                    </a:p>
                  </a:txBody>
                  <a:tcPr marL="91425" marR="91425" marT="32625" marB="32625"/>
                </a:tc>
                <a:extLst>
                  <a:ext uri="{0D108BD9-81ED-4DB2-BD59-A6C34878D82A}">
                    <a16:rowId xmlns:a16="http://schemas.microsoft.com/office/drawing/2014/main" val="10006"/>
                  </a:ext>
                </a:extLst>
              </a:tr>
            </a:tbl>
          </a:graphicData>
        </a:graphic>
      </p:graphicFrame>
      <p:pic>
        <p:nvPicPr>
          <p:cNvPr id="1206" name="Shape 1206"/>
          <p:cNvPicPr preferRelativeResize="0"/>
          <p:nvPr/>
        </p:nvPicPr>
        <p:blipFill rotWithShape="1">
          <a:blip r:embed="rId3">
            <a:alphaModFix/>
          </a:blip>
          <a:srcRect/>
          <a:stretch/>
        </p:blipFill>
        <p:spPr>
          <a:xfrm>
            <a:off x="7222153" y="75417"/>
            <a:ext cx="657207" cy="710025"/>
          </a:xfrm>
          <a:prstGeom prst="rect">
            <a:avLst/>
          </a:prstGeom>
          <a:noFill/>
          <a:ln>
            <a:noFill/>
          </a:ln>
        </p:spPr>
      </p:pic>
      <p:sp>
        <p:nvSpPr>
          <p:cNvPr id="2" name="Title 1"/>
          <p:cNvSpPr>
            <a:spLocks noGrp="1"/>
          </p:cNvSpPr>
          <p:nvPr>
            <p:ph type="title"/>
          </p:nvPr>
        </p:nvSpPr>
        <p:spPr>
          <a:xfrm>
            <a:off x="1082842" y="1805"/>
            <a:ext cx="6061373" cy="857250"/>
          </a:xfrm>
        </p:spPr>
        <p:txBody>
          <a:bodyPr>
            <a:scene3d>
              <a:camera prst="orthographicFront"/>
              <a:lightRig rig="soft" dir="t">
                <a:rot lat="0" lon="0" rev="15600000"/>
              </a:lightRig>
            </a:scene3d>
            <a:sp3d extrusionH="57150" prstMaterial="softEdge">
              <a:bevelT w="25400" h="38100"/>
            </a:sp3d>
          </a:bodyPr>
          <a:lstStyle/>
          <a:p>
            <a:r>
              <a:rPr lang="hr-HR" dirty="0">
                <a:effectLst>
                  <a:outerShdw blurRad="38100" dist="38100" dir="2700000" algn="tl">
                    <a:srgbClr val="000000">
                      <a:alpha val="43137"/>
                    </a:srgbClr>
                  </a:outerShdw>
                </a:effectLst>
                <a:latin typeface="+mn-lt"/>
              </a:rPr>
              <a:t>Dan očeva</a:t>
            </a:r>
          </a:p>
        </p:txBody>
      </p:sp>
    </p:spTree>
    <p:extLst>
      <p:ext uri="{BB962C8B-B14F-4D97-AF65-F5344CB8AC3E}">
        <p14:creationId xmlns:p14="http://schemas.microsoft.com/office/powerpoint/2010/main" val="3213000638"/>
      </p:ext>
    </p:extLst>
  </p:cSld>
  <p:clrMapOvr>
    <a:masterClrMapping/>
  </p:clrMapOvr>
  <p:transition spd="slow">
    <p:wipe/>
  </p:transition>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Shape 1196"/>
        <p:cNvGrpSpPr/>
        <p:nvPr/>
      </p:nvGrpSpPr>
      <p:grpSpPr>
        <a:xfrm>
          <a:off x="0" y="0"/>
          <a:ext cx="0" cy="0"/>
          <a:chOff x="0" y="0"/>
          <a:chExt cx="0" cy="0"/>
        </a:xfrm>
      </p:grpSpPr>
      <p:graphicFrame>
        <p:nvGraphicFramePr>
          <p:cNvPr id="1198" name="Shape 1198"/>
          <p:cNvGraphicFramePr/>
          <p:nvPr>
            <p:extLst/>
          </p:nvPr>
        </p:nvGraphicFramePr>
        <p:xfrm>
          <a:off x="431180" y="910218"/>
          <a:ext cx="8471210" cy="3603850"/>
        </p:xfrm>
        <a:graphic>
          <a:graphicData uri="http://schemas.openxmlformats.org/drawingml/2006/table">
            <a:tbl>
              <a:tblPr>
                <a:tableStyleId>{0E3FDE45-AF77-4B5C-9715-49D594BDF05E}</a:tableStyleId>
              </a:tblPr>
              <a:tblGrid>
                <a:gridCol w="2160290">
                  <a:extLst>
                    <a:ext uri="{9D8B030D-6E8A-4147-A177-3AD203B41FA5}">
                      <a16:colId xmlns:a16="http://schemas.microsoft.com/office/drawing/2014/main" val="20000"/>
                    </a:ext>
                  </a:extLst>
                </a:gridCol>
                <a:gridCol w="6310920">
                  <a:extLst>
                    <a:ext uri="{9D8B030D-6E8A-4147-A177-3AD203B41FA5}">
                      <a16:colId xmlns:a16="http://schemas.microsoft.com/office/drawing/2014/main" val="20001"/>
                    </a:ext>
                  </a:extLst>
                </a:gridCol>
              </a:tblGrid>
              <a:tr h="733008">
                <a:tc>
                  <a:txBody>
                    <a:bodyPr/>
                    <a:lstStyle/>
                    <a:p>
                      <a:pPr marL="0" marR="0" lvl="0" indent="0" algn="l" rtl="0">
                        <a:lnSpc>
                          <a:spcPct val="100000"/>
                        </a:lnSpc>
                        <a:spcBef>
                          <a:spcPts val="0"/>
                        </a:spcBef>
                        <a:spcAft>
                          <a:spcPts val="0"/>
                        </a:spcAft>
                        <a:buFont typeface="Calibri"/>
                        <a:buNone/>
                      </a:pPr>
                      <a:r>
                        <a:rPr lang="hr-HR" sz="1100" u="none" strike="noStrike" cap="none" baseline="0" dirty="0">
                          <a:sym typeface="Calibri"/>
                        </a:rPr>
                        <a:t>Ishodi</a:t>
                      </a:r>
                      <a:r>
                        <a:rPr lang="en" sz="1100" u="none" strike="noStrike" cap="none" baseline="0" dirty="0">
                          <a:sym typeface="Calibri"/>
                        </a:rPr>
                        <a:t>:</a:t>
                      </a:r>
                      <a:r>
                        <a:rPr lang="en" sz="1100" u="none" strike="noStrike" cap="none" baseline="0" dirty="0"/>
                        <a:t> </a:t>
                      </a:r>
                      <a:endParaRPr lang="en" sz="1100" b="0" i="0" u="none" strike="noStrike" cap="none" baseline="0" dirty="0">
                        <a:solidFill>
                          <a:srgbClr val="000000"/>
                        </a:solidFill>
                        <a:latin typeface="Calibri"/>
                        <a:ea typeface="Calibri"/>
                        <a:cs typeface="Calibri"/>
                        <a:sym typeface="Calibri"/>
                      </a:endParaRPr>
                    </a:p>
                  </a:txBody>
                  <a:tcPr marL="0" marR="0" marT="34300" marB="34300"/>
                </a:tc>
                <a:tc>
                  <a:txBody>
                    <a:bodyPr/>
                    <a:lstStyle/>
                    <a:p>
                      <a:pPr marL="0" marR="0" lvl="0" indent="0" algn="l" rtl="0">
                        <a:lnSpc>
                          <a:spcPct val="100000"/>
                        </a:lnSpc>
                        <a:spcBef>
                          <a:spcPts val="0"/>
                        </a:spcBef>
                        <a:spcAft>
                          <a:spcPts val="0"/>
                        </a:spcAft>
                        <a:buFont typeface="Calibri"/>
                        <a:buNone/>
                      </a:pPr>
                      <a:r>
                        <a:rPr lang="en" sz="1100" u="none" strike="noStrike" cap="none" baseline="0" dirty="0" err="1"/>
                        <a:t>Učenici</a:t>
                      </a:r>
                      <a:r>
                        <a:rPr lang="en" sz="1100" u="none" strike="noStrike" cap="none" baseline="0" dirty="0"/>
                        <a:t> </a:t>
                      </a:r>
                      <a:r>
                        <a:rPr lang="en" sz="1100" u="none" strike="noStrike" cap="none" baseline="0" dirty="0" err="1"/>
                        <a:t>će</a:t>
                      </a:r>
                      <a:r>
                        <a:rPr lang="en" sz="1100" u="none" strike="noStrike" cap="none" baseline="0" dirty="0"/>
                        <a:t>:</a:t>
                      </a:r>
                      <a:endParaRPr lang="en" sz="1100" b="0" i="0" u="none" strike="noStrike" cap="none" baseline="0" dirty="0" err="1">
                        <a:solidFill>
                          <a:srgbClr val="000000"/>
                        </a:solidFill>
                        <a:latin typeface="Calibri"/>
                        <a:cs typeface="Calibri"/>
                      </a:endParaRPr>
                    </a:p>
                    <a:p>
                      <a:pPr marL="0" marR="0" lvl="0" indent="0" algn="l">
                        <a:lnSpc>
                          <a:spcPct val="100000"/>
                        </a:lnSpc>
                        <a:spcBef>
                          <a:spcPts val="0"/>
                        </a:spcBef>
                        <a:spcAft>
                          <a:spcPts val="0"/>
                        </a:spcAft>
                        <a:buFont typeface="Calibri"/>
                        <a:buNone/>
                      </a:pPr>
                      <a:r>
                        <a:rPr lang="en" sz="1100" u="none" strike="noStrike" cap="none" baseline="0" err="1"/>
                        <a:t>njegovati</a:t>
                      </a:r>
                      <a:r>
                        <a:rPr lang="en" sz="1100" u="none" strike="noStrike" cap="none" baseline="0" dirty="0">
                          <a:sym typeface="Calibri"/>
                        </a:rPr>
                        <a:t> </a:t>
                      </a:r>
                      <a:r>
                        <a:rPr lang="en" sz="1100" u="none" strike="noStrike" cap="none" baseline="0" err="1">
                          <a:sym typeface="Calibri"/>
                        </a:rPr>
                        <a:t>prijateljske</a:t>
                      </a:r>
                      <a:r>
                        <a:rPr lang="en" sz="1100" u="none" strike="noStrike" cap="none" baseline="0" dirty="0">
                          <a:sym typeface="Calibri"/>
                        </a:rPr>
                        <a:t> </a:t>
                      </a:r>
                      <a:r>
                        <a:rPr lang="en" sz="1100" u="none" strike="noStrike" cap="none" baseline="0" err="1">
                          <a:sym typeface="Calibri"/>
                        </a:rPr>
                        <a:t>odnose</a:t>
                      </a:r>
                      <a:r>
                        <a:rPr lang="en" sz="1100" u="none" strike="noStrike" cap="none" baseline="0">
                          <a:sym typeface="Calibri"/>
                        </a:rPr>
                        <a:t> sa </a:t>
                      </a:r>
                      <a:r>
                        <a:rPr lang="en" sz="1100" u="none" strike="noStrike" cap="none" baseline="0" err="1">
                          <a:sym typeface="Calibri"/>
                        </a:rPr>
                        <a:t>susjednom</a:t>
                      </a:r>
                      <a:r>
                        <a:rPr lang="en" sz="1100" u="none" strike="noStrike" cap="none" baseline="0">
                          <a:sym typeface="Calibri"/>
                        </a:rPr>
                        <a:t> PŠ </a:t>
                      </a:r>
                      <a:r>
                        <a:rPr lang="en" sz="1100" u="none" strike="noStrike" cap="none" baseline="0" err="1">
                          <a:sym typeface="Calibri"/>
                        </a:rPr>
                        <a:t>iz</a:t>
                      </a:r>
                      <a:r>
                        <a:rPr lang="en" sz="1100" u="none" strike="noStrike" cap="none" baseline="0" dirty="0">
                          <a:sym typeface="Calibri"/>
                        </a:rPr>
                        <a:t> </a:t>
                      </a:r>
                      <a:r>
                        <a:rPr lang="en" sz="1100" u="none" strike="noStrike" cap="none" baseline="0" err="1">
                          <a:sym typeface="Calibri"/>
                        </a:rPr>
                        <a:t>Orubice</a:t>
                      </a:r>
                      <a:r>
                        <a:rPr lang="en" sz="1100" u="none" strike="noStrike" cap="none" baseline="0">
                          <a:sym typeface="Calibri"/>
                        </a:rPr>
                        <a:t>, </a:t>
                      </a:r>
                      <a:r>
                        <a:rPr lang="en" sz="1100" u="none" strike="noStrike" cap="none" baseline="0" err="1">
                          <a:sym typeface="Calibri"/>
                        </a:rPr>
                        <a:t>razvijati</a:t>
                      </a:r>
                      <a:r>
                        <a:rPr lang="en" sz="1100" u="none" strike="noStrike" cap="none" baseline="0" dirty="0">
                          <a:sym typeface="Calibri"/>
                        </a:rPr>
                        <a:t> </a:t>
                      </a:r>
                      <a:r>
                        <a:rPr lang="en" sz="1100" u="none" strike="noStrike" cap="none" baseline="0" err="1">
                          <a:sym typeface="Calibri"/>
                        </a:rPr>
                        <a:t>međusobno</a:t>
                      </a:r>
                      <a:r>
                        <a:rPr lang="en" sz="1100" u="none" strike="noStrike" cap="none" baseline="0" dirty="0">
                          <a:sym typeface="Calibri"/>
                        </a:rPr>
                        <a:t> </a:t>
                      </a:r>
                      <a:r>
                        <a:rPr lang="en" sz="1100" u="none" strike="noStrike" cap="none" baseline="0" err="1">
                          <a:sym typeface="Calibri"/>
                        </a:rPr>
                        <a:t>poštovanje</a:t>
                      </a:r>
                      <a:r>
                        <a:rPr lang="en" sz="1100" u="none" strike="noStrike" cap="none" baseline="0" dirty="0">
                          <a:sym typeface="Calibri"/>
                        </a:rPr>
                        <a:t> </a:t>
                      </a:r>
                      <a:r>
                        <a:rPr lang="en" sz="1100" u="none" strike="noStrike" cap="none" baseline="0" err="1">
                          <a:sym typeface="Calibri"/>
                        </a:rPr>
                        <a:t>učenika</a:t>
                      </a:r>
                      <a:r>
                        <a:rPr lang="en" sz="1100" u="none" strike="noStrike" cap="none" baseline="0">
                          <a:sym typeface="Calibri"/>
                        </a:rPr>
                        <a:t>, </a:t>
                      </a:r>
                      <a:r>
                        <a:rPr lang="en" sz="1100" u="none" strike="noStrike" cap="none" baseline="0" err="1">
                          <a:sym typeface="Calibri"/>
                        </a:rPr>
                        <a:t>razvijati</a:t>
                      </a:r>
                      <a:r>
                        <a:rPr lang="en" sz="1100" u="none" strike="noStrike" cap="none" baseline="0" dirty="0">
                          <a:sym typeface="Calibri"/>
                        </a:rPr>
                        <a:t> </a:t>
                      </a:r>
                      <a:r>
                        <a:rPr lang="en" sz="1100" u="none" strike="noStrike" cap="none" baseline="0" err="1">
                          <a:sym typeface="Calibri"/>
                        </a:rPr>
                        <a:t>sportski</a:t>
                      </a:r>
                      <a:r>
                        <a:rPr lang="en" sz="1100" u="none" strike="noStrike" cap="none" baseline="0">
                          <a:sym typeface="Calibri"/>
                        </a:rPr>
                        <a:t> duh </a:t>
                      </a:r>
                      <a:r>
                        <a:rPr lang="en" sz="1100" u="none" strike="noStrike" cap="none" baseline="0" err="1">
                          <a:sym typeface="Calibri"/>
                        </a:rPr>
                        <a:t>i</a:t>
                      </a:r>
                      <a:r>
                        <a:rPr lang="en" sz="1100" u="none" strike="noStrike" cap="none" baseline="0" dirty="0">
                          <a:sym typeface="Calibri"/>
                        </a:rPr>
                        <a:t> </a:t>
                      </a:r>
                      <a:r>
                        <a:rPr lang="en" sz="1100" u="none" strike="noStrike" cap="none" baseline="0" err="1">
                          <a:sym typeface="Calibri"/>
                        </a:rPr>
                        <a:t>poticati</a:t>
                      </a:r>
                      <a:r>
                        <a:rPr lang="en" sz="1100" u="none" strike="noStrike" cap="none" baseline="0" dirty="0">
                          <a:sym typeface="Calibri"/>
                        </a:rPr>
                        <a:t> </a:t>
                      </a:r>
                      <a:r>
                        <a:rPr lang="en" sz="1100" u="none" strike="noStrike" cap="none" baseline="0" err="1">
                          <a:sym typeface="Calibri"/>
                        </a:rPr>
                        <a:t>na</a:t>
                      </a:r>
                      <a:r>
                        <a:rPr lang="en" sz="1100" u="none" strike="noStrike" cap="none" baseline="0" dirty="0">
                          <a:sym typeface="Calibri"/>
                        </a:rPr>
                        <a:t> </a:t>
                      </a:r>
                      <a:r>
                        <a:rPr lang="en" sz="1100" u="none" strike="noStrike" cap="none" baseline="0" err="1">
                          <a:sym typeface="Calibri"/>
                        </a:rPr>
                        <a:t>poštivanje</a:t>
                      </a:r>
                      <a:r>
                        <a:rPr lang="en" sz="1100" u="none" strike="noStrike" cap="none" baseline="0" dirty="0">
                          <a:sym typeface="Calibri"/>
                        </a:rPr>
                        <a:t> </a:t>
                      </a:r>
                      <a:r>
                        <a:rPr lang="en" sz="1100" u="none" strike="noStrike" cap="none" baseline="0" err="1">
                          <a:sym typeface="Calibri"/>
                        </a:rPr>
                        <a:t>pravila</a:t>
                      </a:r>
                      <a:r>
                        <a:rPr lang="en" sz="1100" u="none" strike="noStrike" cap="none" baseline="0" dirty="0">
                          <a:sym typeface="Calibri"/>
                        </a:rPr>
                        <a:t> </a:t>
                      </a:r>
                      <a:r>
                        <a:rPr lang="en" sz="1100" u="none" strike="noStrike" cap="none" baseline="0" err="1">
                          <a:sym typeface="Calibri"/>
                        </a:rPr>
                        <a:t>igre</a:t>
                      </a:r>
                      <a:endParaRPr lang="en" sz="1100" b="0" i="0" u="none" strike="noStrike" cap="none" baseline="0">
                        <a:solidFill>
                          <a:srgbClr val="000000"/>
                        </a:solidFill>
                        <a:latin typeface="Calibri"/>
                        <a:ea typeface="Calibri"/>
                        <a:cs typeface="Calibri"/>
                        <a:sym typeface="Calibri"/>
                      </a:endParaRPr>
                    </a:p>
                  </a:txBody>
                  <a:tcPr marL="0" marR="0" marT="34300" marB="34300"/>
                </a:tc>
                <a:extLst>
                  <a:ext uri="{0D108BD9-81ED-4DB2-BD59-A6C34878D82A}">
                    <a16:rowId xmlns:a16="http://schemas.microsoft.com/office/drawing/2014/main" val="10000"/>
                  </a:ext>
                </a:extLst>
              </a:tr>
              <a:tr h="297778">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dirty="0" err="1">
                          <a:sym typeface="Calibri"/>
                        </a:rPr>
                        <a:t>Namjena</a:t>
                      </a:r>
                      <a:r>
                        <a:rPr lang="en" sz="1100" u="none" strike="noStrike" cap="none" baseline="0" dirty="0">
                          <a:sym typeface="Calibri"/>
                        </a:rPr>
                        <a:t>:</a:t>
                      </a:r>
                      <a:endParaRPr lang="en" sz="1100" b="0" i="0" u="none" strike="noStrike" cap="none" baseline="0" dirty="0">
                        <a:solidFill>
                          <a:srgbClr val="000000"/>
                        </a:solidFill>
                        <a:latin typeface="Calibri"/>
                        <a:ea typeface="Calibri"/>
                        <a:cs typeface="Calibri"/>
                        <a:sym typeface="Calibri"/>
                      </a:endParaRPr>
                    </a:p>
                  </a:txBody>
                  <a:tcPr marL="0" marR="0" marT="34300" marB="34300"/>
                </a:tc>
                <a:tc>
                  <a:txBody>
                    <a:bodyPr/>
                    <a:lstStyle/>
                    <a:p>
                      <a:pPr marL="0" marR="0" lvl="0" indent="0" algn="l" rtl="0">
                        <a:lnSpc>
                          <a:spcPct val="100000"/>
                        </a:lnSpc>
                        <a:spcBef>
                          <a:spcPts val="0"/>
                        </a:spcBef>
                        <a:spcAft>
                          <a:spcPts val="0"/>
                        </a:spcAft>
                        <a:buFont typeface="Calibri"/>
                        <a:buNone/>
                      </a:pPr>
                      <a:r>
                        <a:rPr lang="en" sz="1100" u="none" strike="noStrike" cap="none" baseline="0" err="1">
                          <a:sym typeface="Calibri"/>
                        </a:rPr>
                        <a:t>Nastaviti</a:t>
                      </a:r>
                      <a:r>
                        <a:rPr lang="en" sz="1100" u="none" strike="noStrike" cap="none" baseline="0" dirty="0">
                          <a:sym typeface="Calibri"/>
                        </a:rPr>
                        <a:t> </a:t>
                      </a:r>
                      <a:r>
                        <a:rPr lang="en" sz="1100" u="none" strike="noStrike" cap="none" baseline="0" err="1">
                          <a:sym typeface="Calibri"/>
                        </a:rPr>
                        <a:t>tradiciju</a:t>
                      </a:r>
                      <a:r>
                        <a:rPr lang="en" sz="1100" u="none" strike="noStrike" cap="none" baseline="0" dirty="0">
                          <a:sym typeface="Calibri"/>
                        </a:rPr>
                        <a:t> </a:t>
                      </a:r>
                      <a:r>
                        <a:rPr lang="en" sz="1100" u="none" strike="noStrike" cap="none" baseline="0" err="1">
                          <a:sym typeface="Calibri"/>
                        </a:rPr>
                        <a:t>dugu</a:t>
                      </a:r>
                      <a:r>
                        <a:rPr lang="en" sz="1100" u="none" strike="noStrike" cap="none" baseline="0"/>
                        <a:t> 50</a:t>
                      </a:r>
                      <a:r>
                        <a:rPr lang="en" sz="1100" u="none" strike="noStrike" cap="none" baseline="0">
                          <a:sym typeface="Calibri"/>
                        </a:rPr>
                        <a:t> g.</a:t>
                      </a:r>
                      <a:endParaRPr lang="en" sz="1100" b="0" i="0" u="none" strike="noStrike" cap="none" baseline="0">
                        <a:solidFill>
                          <a:srgbClr val="000000"/>
                        </a:solidFill>
                        <a:latin typeface="Calibri"/>
                        <a:ea typeface="Calibri"/>
                        <a:cs typeface="Calibri"/>
                        <a:sym typeface="Calibri"/>
                      </a:endParaRPr>
                    </a:p>
                  </a:txBody>
                  <a:tcPr marL="0" marR="0" marT="34300" marB="34300"/>
                </a:tc>
                <a:extLst>
                  <a:ext uri="{0D108BD9-81ED-4DB2-BD59-A6C34878D82A}">
                    <a16:rowId xmlns:a16="http://schemas.microsoft.com/office/drawing/2014/main" val="10001"/>
                  </a:ext>
                </a:extLst>
              </a:tr>
              <a:tr h="512828">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dirty="0" err="1">
                          <a:sym typeface="Calibri"/>
                        </a:rPr>
                        <a:t>Način</a:t>
                      </a:r>
                      <a:r>
                        <a:rPr lang="en" sz="1100" u="none" strike="noStrike" cap="none" baseline="0" dirty="0">
                          <a:sym typeface="Calibri"/>
                        </a:rPr>
                        <a:t> </a:t>
                      </a:r>
                      <a:r>
                        <a:rPr lang="en" sz="1100" u="none" strike="noStrike" cap="none" baseline="0" dirty="0" err="1">
                          <a:sym typeface="Calibri"/>
                        </a:rPr>
                        <a:t>realizacije</a:t>
                      </a:r>
                      <a:r>
                        <a:rPr lang="en" sz="1100" u="none" strike="noStrike" cap="none" baseline="0" dirty="0">
                          <a:sym typeface="Calibri"/>
                        </a:rPr>
                        <a:t>:</a:t>
                      </a:r>
                      <a:endParaRPr lang="en" sz="1100" b="0" i="0" u="none" strike="noStrike" cap="none" baseline="0" dirty="0">
                        <a:solidFill>
                          <a:srgbClr val="000000"/>
                        </a:solidFill>
                        <a:latin typeface="Calibri"/>
                        <a:ea typeface="Calibri"/>
                        <a:cs typeface="Calibri"/>
                        <a:sym typeface="Calibri"/>
                      </a:endParaRPr>
                    </a:p>
                  </a:txBody>
                  <a:tcPr marL="0" marR="0" marT="34300" marB="34300"/>
                </a:tc>
                <a:tc>
                  <a:txBody>
                    <a:bodyPr/>
                    <a:lstStyle/>
                    <a:p>
                      <a:pPr marL="0" marR="0" lvl="0" indent="0" algn="l" rtl="0">
                        <a:lnSpc>
                          <a:spcPct val="100000"/>
                        </a:lnSpc>
                        <a:spcBef>
                          <a:spcPts val="0"/>
                        </a:spcBef>
                        <a:spcAft>
                          <a:spcPts val="0"/>
                        </a:spcAft>
                        <a:buFont typeface="Calibri"/>
                        <a:buNone/>
                      </a:pPr>
                      <a:r>
                        <a:rPr lang="en" sz="1100" u="none" strike="noStrike" cap="none" baseline="0"/>
                        <a:t>Sportske igre ( aktivnosti će biti ostvarene ukoliko epidemiološka situacija bude povoljna.)</a:t>
                      </a:r>
                      <a:endParaRPr lang="en" sz="1100" u="none" strike="noStrike" cap="none" baseline="0" dirty="0">
                        <a:sym typeface="Calibri"/>
                      </a:endParaRPr>
                    </a:p>
                  </a:txBody>
                  <a:tcPr marL="0" marR="0" marT="34300" marB="34300"/>
                </a:tc>
                <a:extLst>
                  <a:ext uri="{0D108BD9-81ED-4DB2-BD59-A6C34878D82A}">
                    <a16:rowId xmlns:a16="http://schemas.microsoft.com/office/drawing/2014/main" val="10002"/>
                  </a:ext>
                </a:extLst>
              </a:tr>
              <a:tr h="512828">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dirty="0" err="1">
                          <a:sym typeface="Calibri"/>
                        </a:rPr>
                        <a:t>Nositelji</a:t>
                      </a:r>
                      <a:r>
                        <a:rPr lang="en" sz="1100" u="none" strike="noStrike" cap="none" baseline="0" dirty="0">
                          <a:sym typeface="Calibri"/>
                        </a:rPr>
                        <a:t> </a:t>
                      </a:r>
                      <a:r>
                        <a:rPr lang="en" sz="1100" u="none" strike="noStrike" cap="none" baseline="0" dirty="0" err="1">
                          <a:sym typeface="Calibri"/>
                        </a:rPr>
                        <a:t>aktivnosti</a:t>
                      </a:r>
                      <a:r>
                        <a:rPr lang="en" sz="1100" u="none" strike="noStrike" cap="none" baseline="0" dirty="0">
                          <a:sym typeface="Calibri"/>
                        </a:rPr>
                        <a:t>:</a:t>
                      </a:r>
                      <a:endParaRPr lang="en" sz="1100" b="0" i="0" u="none" strike="noStrike" cap="none" baseline="0" dirty="0">
                        <a:solidFill>
                          <a:srgbClr val="000000"/>
                        </a:solidFill>
                        <a:latin typeface="Calibri"/>
                        <a:ea typeface="Calibri"/>
                        <a:cs typeface="Calibri"/>
                        <a:sym typeface="Calibri"/>
                      </a:endParaRPr>
                    </a:p>
                  </a:txBody>
                  <a:tcPr marL="0" marR="0" marT="34300" marB="34300"/>
                </a:tc>
                <a:tc>
                  <a:txBody>
                    <a:bodyPr/>
                    <a:lstStyle/>
                    <a:p>
                      <a:pPr marL="0" marR="0" lvl="0" indent="0" algn="l" rtl="0">
                        <a:lnSpc>
                          <a:spcPct val="100000"/>
                        </a:lnSpc>
                        <a:spcBef>
                          <a:spcPts val="0"/>
                        </a:spcBef>
                        <a:spcAft>
                          <a:spcPts val="0"/>
                        </a:spcAft>
                        <a:buFont typeface="Calibri"/>
                        <a:buNone/>
                      </a:pPr>
                      <a:r>
                        <a:rPr lang="en" sz="1100" u="none" strike="noStrike" cap="none" baseline="0" dirty="0">
                          <a:sym typeface="Calibri"/>
                        </a:rPr>
                        <a:t>Anita Rostohar</a:t>
                      </a:r>
                      <a:r>
                        <a:rPr lang="hr-HR" sz="1100" u="none" strike="noStrike" cap="none" baseline="0" dirty="0">
                          <a:sym typeface="Calibri"/>
                        </a:rPr>
                        <a:t>, Marina Milković</a:t>
                      </a:r>
                      <a:r>
                        <a:rPr lang="en" sz="1100" u="none" strike="noStrike" cap="none" baseline="0" dirty="0"/>
                        <a:t> </a:t>
                      </a:r>
                      <a:r>
                        <a:rPr lang="en" sz="1100" u="none" strike="noStrike" cap="none" baseline="0" dirty="0">
                          <a:sym typeface="Calibri"/>
                        </a:rPr>
                        <a:t> te roditelji i učenici P</a:t>
                      </a:r>
                      <a:r>
                        <a:rPr lang="hr-HR" sz="1100" u="none" strike="noStrike" cap="none" baseline="0" dirty="0">
                          <a:sym typeface="Calibri"/>
                        </a:rPr>
                        <a:t>Š </a:t>
                      </a:r>
                      <a:r>
                        <a:rPr lang="en" sz="1100" u="none" strike="noStrike" cap="none" baseline="0" dirty="0">
                          <a:sym typeface="Calibri"/>
                        </a:rPr>
                        <a:t>Bodovaljci</a:t>
                      </a:r>
                      <a:endParaRPr lang="en" sz="1100" b="0" i="0" u="none" strike="noStrike" cap="none" baseline="0" dirty="0">
                        <a:solidFill>
                          <a:srgbClr val="000000"/>
                        </a:solidFill>
                        <a:latin typeface="Calibri"/>
                        <a:ea typeface="Calibri"/>
                        <a:cs typeface="Calibri"/>
                        <a:sym typeface="Calibri"/>
                      </a:endParaRPr>
                    </a:p>
                  </a:txBody>
                  <a:tcPr marL="0" marR="0" marT="34300" marB="34300"/>
                </a:tc>
                <a:extLst>
                  <a:ext uri="{0D108BD9-81ED-4DB2-BD59-A6C34878D82A}">
                    <a16:rowId xmlns:a16="http://schemas.microsoft.com/office/drawing/2014/main" val="10003"/>
                  </a:ext>
                </a:extLst>
              </a:tr>
              <a:tr h="297778">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dirty="0" err="1">
                          <a:sym typeface="Calibri"/>
                        </a:rPr>
                        <a:t>Vremenik</a:t>
                      </a:r>
                      <a:r>
                        <a:rPr lang="en" sz="1100" u="none" strike="noStrike" cap="none" baseline="0" dirty="0">
                          <a:sym typeface="Calibri"/>
                        </a:rPr>
                        <a:t>:</a:t>
                      </a:r>
                      <a:endParaRPr lang="en" sz="1100" b="0" i="0" u="none" strike="noStrike" cap="none" baseline="0" dirty="0">
                        <a:solidFill>
                          <a:srgbClr val="000000"/>
                        </a:solidFill>
                        <a:latin typeface="Calibri"/>
                        <a:ea typeface="Calibri"/>
                        <a:cs typeface="Calibri"/>
                        <a:sym typeface="Calibri"/>
                      </a:endParaRPr>
                    </a:p>
                  </a:txBody>
                  <a:tcPr marL="0" marR="0" marT="34300" marB="34300"/>
                </a:tc>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dirty="0">
                          <a:sym typeface="Calibri"/>
                        </a:rPr>
                        <a:t>lipanj </a:t>
                      </a:r>
                      <a:r>
                        <a:rPr lang="en" sz="1100" u="none" strike="noStrike" cap="none" baseline="0" dirty="0"/>
                        <a:t>202</a:t>
                      </a:r>
                      <a:r>
                        <a:rPr lang="hr-HR" sz="1100" u="none" strike="noStrike" cap="none" baseline="0" dirty="0"/>
                        <a:t>2</a:t>
                      </a:r>
                      <a:r>
                        <a:rPr lang="en" sz="1100" u="none" strike="noStrike" cap="none" baseline="0" dirty="0">
                          <a:sym typeface="Calibri"/>
                        </a:rPr>
                        <a:t>.</a:t>
                      </a:r>
                      <a:endParaRPr lang="en" sz="1100" b="0" i="0" u="none" strike="noStrike" cap="none" baseline="0" dirty="0">
                        <a:solidFill>
                          <a:srgbClr val="000000"/>
                        </a:solidFill>
                        <a:latin typeface="Calibri"/>
                        <a:ea typeface="Calibri"/>
                        <a:cs typeface="Calibri"/>
                        <a:sym typeface="Calibri"/>
                      </a:endParaRPr>
                    </a:p>
                  </a:txBody>
                  <a:tcPr marL="0" marR="0" marT="34300" marB="34300"/>
                </a:tc>
                <a:extLst>
                  <a:ext uri="{0D108BD9-81ED-4DB2-BD59-A6C34878D82A}">
                    <a16:rowId xmlns:a16="http://schemas.microsoft.com/office/drawing/2014/main" val="10004"/>
                  </a:ext>
                </a:extLst>
              </a:tr>
              <a:tr h="296495">
                <a:tc>
                  <a:txBody>
                    <a:bodyPr/>
                    <a:lstStyle/>
                    <a:p>
                      <a:pPr marL="0" marR="0" lvl="0" indent="0" algn="l" rtl="0">
                        <a:lnSpc>
                          <a:spcPct val="100000"/>
                        </a:lnSpc>
                        <a:spcBef>
                          <a:spcPts val="0"/>
                        </a:spcBef>
                        <a:spcAft>
                          <a:spcPts val="0"/>
                        </a:spcAft>
                        <a:buFont typeface="Calibri"/>
                        <a:buNone/>
                      </a:pPr>
                      <a:r>
                        <a:rPr lang="en" sz="1100" u="none" strike="noStrike" cap="none" baseline="0" dirty="0" err="1">
                          <a:sym typeface="Calibri"/>
                        </a:rPr>
                        <a:t>Troškovnik</a:t>
                      </a:r>
                      <a:r>
                        <a:rPr lang="en" sz="1100" u="none" strike="noStrike" cap="none" baseline="0" dirty="0">
                          <a:sym typeface="Calibri"/>
                        </a:rPr>
                        <a:t>:</a:t>
                      </a:r>
                      <a:r>
                        <a:rPr lang="en" sz="1100" u="none" strike="noStrike" cap="none" baseline="0" dirty="0"/>
                        <a:t> </a:t>
                      </a:r>
                      <a:endParaRPr lang="en" sz="1100" b="0" i="0" u="none" strike="noStrike" cap="none" baseline="0" dirty="0">
                        <a:solidFill>
                          <a:srgbClr val="000000"/>
                        </a:solidFill>
                        <a:latin typeface="Calibri"/>
                        <a:ea typeface="Calibri"/>
                        <a:cs typeface="Calibri"/>
                        <a:sym typeface="Calibri"/>
                      </a:endParaRPr>
                    </a:p>
                  </a:txBody>
                  <a:tcPr marL="0" marR="0" marT="34300" marB="34300"/>
                </a:tc>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Troškovi</a:t>
                      </a:r>
                      <a:r>
                        <a:rPr lang="en" sz="1100" u="none" strike="noStrike" cap="none" baseline="0" dirty="0">
                          <a:sym typeface="Calibri"/>
                        </a:rPr>
                        <a:t> </a:t>
                      </a:r>
                      <a:r>
                        <a:rPr lang="en" sz="1100" u="none" strike="noStrike" cap="none" baseline="0" err="1">
                          <a:sym typeface="Calibri"/>
                        </a:rPr>
                        <a:t>sendviča</a:t>
                      </a:r>
                      <a:r>
                        <a:rPr lang="en" sz="1100" u="none" strike="noStrike" cap="none" baseline="0" dirty="0">
                          <a:sym typeface="Calibri"/>
                        </a:rPr>
                        <a:t> </a:t>
                      </a:r>
                      <a:r>
                        <a:rPr lang="en" sz="1100" u="none" strike="noStrike" cap="none" baseline="0" err="1">
                          <a:sym typeface="Calibri"/>
                        </a:rPr>
                        <a:t>i</a:t>
                      </a:r>
                      <a:r>
                        <a:rPr lang="en" sz="1100" u="none" strike="noStrike" cap="none" baseline="0" dirty="0">
                          <a:sym typeface="Calibri"/>
                        </a:rPr>
                        <a:t> </a:t>
                      </a:r>
                      <a:r>
                        <a:rPr lang="en" sz="1100" u="none" strike="noStrike" cap="none" baseline="0" err="1">
                          <a:sym typeface="Calibri"/>
                        </a:rPr>
                        <a:t>sokova</a:t>
                      </a:r>
                      <a:r>
                        <a:rPr lang="en" sz="1100" u="none" strike="noStrike" cap="none" baseline="0">
                          <a:sym typeface="Calibri"/>
                        </a:rPr>
                        <a:t> za </a:t>
                      </a:r>
                      <a:r>
                        <a:rPr lang="en" sz="1100" u="none" strike="noStrike" cap="none" baseline="0" err="1">
                          <a:sym typeface="Calibri"/>
                        </a:rPr>
                        <a:t>učenike</a:t>
                      </a:r>
                      <a:endParaRPr lang="en" sz="1100" b="0" i="0" u="none" strike="noStrike" cap="none" baseline="0" err="1">
                        <a:solidFill>
                          <a:srgbClr val="000000"/>
                        </a:solidFill>
                        <a:latin typeface="Calibri"/>
                        <a:ea typeface="Calibri"/>
                        <a:cs typeface="Calibri"/>
                        <a:sym typeface="Calibri"/>
                      </a:endParaRPr>
                    </a:p>
                  </a:txBody>
                  <a:tcPr marL="0" marR="0" marT="34300" marB="34300"/>
                </a:tc>
                <a:extLst>
                  <a:ext uri="{0D108BD9-81ED-4DB2-BD59-A6C34878D82A}">
                    <a16:rowId xmlns:a16="http://schemas.microsoft.com/office/drawing/2014/main" val="10005"/>
                  </a:ext>
                </a:extLst>
              </a:tr>
              <a:tr h="953135">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Način</a:t>
                      </a:r>
                      <a:r>
                        <a:rPr lang="en" sz="1100" u="none" strike="noStrike" cap="none" baseline="0" dirty="0">
                          <a:sym typeface="Calibri"/>
                        </a:rPr>
                        <a:t> </a:t>
                      </a:r>
                      <a:r>
                        <a:rPr lang="en" sz="1100" u="none" strike="noStrike" cap="none" baseline="0" err="1">
                          <a:sym typeface="Calibri"/>
                        </a:rPr>
                        <a:t>vrednovanja</a:t>
                      </a:r>
                      <a:r>
                        <a:rPr lang="en" sz="1100" u="none" strike="noStrike" cap="none" baseline="0" dirty="0">
                          <a:sym typeface="Calibri"/>
                        </a:rPr>
                        <a:t> </a:t>
                      </a:r>
                      <a:r>
                        <a:rPr lang="en" sz="1100" u="none" strike="noStrike" cap="none" baseline="0" err="1">
                          <a:sym typeface="Calibri"/>
                        </a:rPr>
                        <a:t>i</a:t>
                      </a:r>
                      <a:r>
                        <a:rPr lang="en" sz="1100" u="none" strike="noStrike" cap="none" baseline="0" dirty="0">
                          <a:sym typeface="Calibri"/>
                        </a:rPr>
                        <a:t> </a:t>
                      </a:r>
                      <a:r>
                        <a:rPr lang="en" sz="1100" u="none" strike="noStrike" cap="none" baseline="0" err="1">
                          <a:sym typeface="Calibri"/>
                        </a:rPr>
                        <a:t>korištenja</a:t>
                      </a:r>
                      <a:r>
                        <a:rPr lang="en" sz="1100" u="none" strike="noStrike" cap="none" baseline="0" dirty="0">
                          <a:sym typeface="Calibri"/>
                        </a:rPr>
                        <a:t> </a:t>
                      </a:r>
                      <a:r>
                        <a:rPr lang="en" sz="1100" u="none" strike="noStrike" cap="none" baseline="0" err="1">
                          <a:sym typeface="Calibri"/>
                        </a:rPr>
                        <a:t>rezultata</a:t>
                      </a:r>
                      <a:r>
                        <a:rPr lang="en" sz="1100" u="none" strike="noStrike" cap="none" baseline="0" dirty="0">
                          <a:sym typeface="Calibri"/>
                        </a:rPr>
                        <a:t> </a:t>
                      </a:r>
                      <a:r>
                        <a:rPr lang="en" sz="1100" u="none" strike="noStrike" cap="none" baseline="0" err="1">
                          <a:sym typeface="Calibri"/>
                        </a:rPr>
                        <a:t>vrednovanja</a:t>
                      </a:r>
                      <a:r>
                        <a:rPr lang="en" sz="1100" u="none" strike="noStrike" cap="none" baseline="0">
                          <a:sym typeface="Calibri"/>
                        </a:rPr>
                        <a:t>:</a:t>
                      </a:r>
                    </a:p>
                    <a:p>
                      <a:pPr marL="0" marR="0" lvl="0" indent="0" algn="l" rtl="0">
                        <a:spcBef>
                          <a:spcPts val="0"/>
                        </a:spcBef>
                        <a:buNone/>
                      </a:pPr>
                      <a:endParaRPr sz="1100" b="0" i="0" u="none" strike="noStrike" cap="none" baseline="0">
                        <a:solidFill>
                          <a:srgbClr val="000000"/>
                        </a:solidFill>
                        <a:latin typeface="Calibri"/>
                        <a:ea typeface="Calibri"/>
                        <a:cs typeface="Calibri"/>
                        <a:sym typeface="Calibri"/>
                      </a:endParaRPr>
                    </a:p>
                  </a:txBody>
                  <a:tcPr marL="0" marR="0" marT="34300" marB="34300"/>
                </a:tc>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dirty="0">
                          <a:sym typeface="Calibri"/>
                        </a:rPr>
                        <a:t>Objavljivanje na web stranici škole</a:t>
                      </a:r>
                      <a:endParaRPr lang="en" sz="1100" b="0" i="0" u="none" strike="noStrike" cap="none" baseline="0" dirty="0">
                        <a:solidFill>
                          <a:srgbClr val="000000"/>
                        </a:solidFill>
                        <a:latin typeface="Calibri"/>
                        <a:ea typeface="Calibri"/>
                        <a:cs typeface="Calibri"/>
                        <a:sym typeface="Calibri"/>
                      </a:endParaRPr>
                    </a:p>
                  </a:txBody>
                  <a:tcPr marL="0" marR="0" marT="34300" marB="34300"/>
                </a:tc>
                <a:extLst>
                  <a:ext uri="{0D108BD9-81ED-4DB2-BD59-A6C34878D82A}">
                    <a16:rowId xmlns:a16="http://schemas.microsoft.com/office/drawing/2014/main" val="10006"/>
                  </a:ext>
                </a:extLst>
              </a:tr>
            </a:tbl>
          </a:graphicData>
        </a:graphic>
      </p:graphicFrame>
      <p:sp>
        <p:nvSpPr>
          <p:cNvPr id="3" name="Title 2"/>
          <p:cNvSpPr>
            <a:spLocks noGrp="1"/>
          </p:cNvSpPr>
          <p:nvPr>
            <p:ph type="title"/>
          </p:nvPr>
        </p:nvSpPr>
        <p:spPr>
          <a:xfrm>
            <a:off x="1060325" y="0"/>
            <a:ext cx="8229600" cy="857250"/>
          </a:xfrm>
        </p:spPr>
        <p:txBody>
          <a:bodyPr>
            <a:scene3d>
              <a:camera prst="orthographicFront"/>
              <a:lightRig rig="soft" dir="t">
                <a:rot lat="0" lon="0" rev="15600000"/>
              </a:lightRig>
            </a:scene3d>
            <a:sp3d extrusionH="57150" prstMaterial="softEdge">
              <a:bevelT w="25400" h="38100"/>
            </a:sp3d>
          </a:bodyPr>
          <a:lstStyle/>
          <a:p>
            <a:r>
              <a:rPr lang="hr-HR" dirty="0">
                <a:effectLst>
                  <a:outerShdw blurRad="38100" dist="38100" dir="2700000" algn="tl">
                    <a:srgbClr val="000000">
                      <a:alpha val="43137"/>
                    </a:srgbClr>
                  </a:outerShdw>
                </a:effectLst>
                <a:latin typeface="+mn-lt"/>
              </a:rPr>
              <a:t>Tradicionalni susret s PŠ </a:t>
            </a:r>
            <a:r>
              <a:rPr lang="hr-HR" dirty="0" err="1">
                <a:effectLst>
                  <a:outerShdw blurRad="38100" dist="38100" dir="2700000" algn="tl">
                    <a:srgbClr val="000000">
                      <a:alpha val="43137"/>
                    </a:srgbClr>
                  </a:outerShdw>
                </a:effectLst>
                <a:latin typeface="+mn-lt"/>
              </a:rPr>
              <a:t>Orubica</a:t>
            </a:r>
            <a:endParaRPr lang="hr-HR" dirty="0">
              <a:effectLst>
                <a:outerShdw blurRad="38100" dist="38100" dir="2700000" algn="tl">
                  <a:srgbClr val="000000">
                    <a:alpha val="43137"/>
                  </a:srgbClr>
                </a:outerShdw>
              </a:effectLst>
              <a:latin typeface="+mn-lt"/>
            </a:endParaRPr>
          </a:p>
        </p:txBody>
      </p:sp>
      <p:pic>
        <p:nvPicPr>
          <p:cNvPr id="4" name="Picture 3"/>
          <p:cNvPicPr>
            <a:picLocks noChangeAspect="1"/>
          </p:cNvPicPr>
          <p:nvPr/>
        </p:nvPicPr>
        <p:blipFill>
          <a:blip r:embed="rId3"/>
          <a:stretch>
            <a:fillRect/>
          </a:stretch>
        </p:blipFill>
        <p:spPr>
          <a:xfrm>
            <a:off x="7362016" y="0"/>
            <a:ext cx="778374" cy="1075988"/>
          </a:xfrm>
          <a:prstGeom prst="rect">
            <a:avLst/>
          </a:prstGeom>
        </p:spPr>
      </p:pic>
    </p:spTree>
    <p:extLst>
      <p:ext uri="{BB962C8B-B14F-4D97-AF65-F5344CB8AC3E}">
        <p14:creationId xmlns:p14="http://schemas.microsoft.com/office/powerpoint/2010/main" val="3310710416"/>
      </p:ext>
    </p:extLst>
  </p:cSld>
  <p:clrMapOvr>
    <a:masterClrMapping/>
  </p:clrMapOvr>
  <p:transition spd="slow">
    <p:wipe/>
  </p:transition>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Shape 1224"/>
        <p:cNvGrpSpPr/>
        <p:nvPr/>
      </p:nvGrpSpPr>
      <p:grpSpPr>
        <a:xfrm>
          <a:off x="0" y="0"/>
          <a:ext cx="0" cy="0"/>
          <a:chOff x="0" y="0"/>
          <a:chExt cx="0" cy="0"/>
        </a:xfrm>
      </p:grpSpPr>
      <p:graphicFrame>
        <p:nvGraphicFramePr>
          <p:cNvPr id="1226" name="Shape 1226"/>
          <p:cNvGraphicFramePr/>
          <p:nvPr>
            <p:extLst/>
          </p:nvPr>
        </p:nvGraphicFramePr>
        <p:xfrm>
          <a:off x="379141" y="901842"/>
          <a:ext cx="8569325" cy="4282690"/>
        </p:xfrm>
        <a:graphic>
          <a:graphicData uri="http://schemas.openxmlformats.org/drawingml/2006/table">
            <a:tbl>
              <a:tblPr>
                <a:tableStyleId>{0E3FDE45-AF77-4B5C-9715-49D594BDF05E}</a:tableStyleId>
              </a:tblPr>
              <a:tblGrid>
                <a:gridCol w="1997075">
                  <a:extLst>
                    <a:ext uri="{9D8B030D-6E8A-4147-A177-3AD203B41FA5}">
                      <a16:colId xmlns:a16="http://schemas.microsoft.com/office/drawing/2014/main" val="20000"/>
                    </a:ext>
                  </a:extLst>
                </a:gridCol>
                <a:gridCol w="6572250">
                  <a:extLst>
                    <a:ext uri="{9D8B030D-6E8A-4147-A177-3AD203B41FA5}">
                      <a16:colId xmlns:a16="http://schemas.microsoft.com/office/drawing/2014/main" val="20001"/>
                    </a:ext>
                  </a:extLst>
                </a:gridCol>
              </a:tblGrid>
              <a:tr h="1028700">
                <a:tc>
                  <a:txBody>
                    <a:bodyPr/>
                    <a:lstStyle/>
                    <a:p>
                      <a:pPr marL="0" marR="0" lvl="0" indent="0" algn="l" rtl="0">
                        <a:lnSpc>
                          <a:spcPct val="100000"/>
                        </a:lnSpc>
                        <a:spcBef>
                          <a:spcPts val="0"/>
                        </a:spcBef>
                        <a:spcAft>
                          <a:spcPts val="0"/>
                        </a:spcAft>
                        <a:buClr>
                          <a:srgbClr val="000000"/>
                        </a:buClr>
                        <a:buSzPct val="25000"/>
                        <a:buFont typeface="Calibri"/>
                        <a:buNone/>
                      </a:pPr>
                      <a:r>
                        <a:rPr lang="hr-HR" sz="1100" u="none" strike="noStrike" cap="none" baseline="0" dirty="0">
                          <a:sym typeface="Calibri"/>
                        </a:rPr>
                        <a:t>Ishodi</a:t>
                      </a:r>
                      <a:r>
                        <a:rPr lang="en" sz="1100" u="none" strike="noStrike" cap="none" baseline="0" dirty="0">
                          <a:sym typeface="Calibri"/>
                        </a:rPr>
                        <a:t>:</a:t>
                      </a:r>
                      <a:endParaRPr lang="en" sz="1100" b="0" i="0" u="none" strike="noStrike" cap="none" baseline="0" dirty="0">
                        <a:solidFill>
                          <a:srgbClr val="000000"/>
                        </a:solidFill>
                        <a:latin typeface="Calibri"/>
                        <a:ea typeface="Calibri"/>
                        <a:cs typeface="Calibri"/>
                        <a:sym typeface="Calibri"/>
                      </a:endParaRPr>
                    </a:p>
                  </a:txBody>
                  <a:tcPr marL="91450" marR="91450" marT="34100" marB="34100"/>
                </a:tc>
                <a:tc>
                  <a:txBody>
                    <a:bodyPr/>
                    <a:lstStyle/>
                    <a:p>
                      <a:pPr marL="0" marR="0" lvl="0" indent="0" algn="l" rtl="0">
                        <a:spcBef>
                          <a:spcPts val="0"/>
                        </a:spcBef>
                        <a:buFontTx/>
                        <a:buNone/>
                      </a:pPr>
                      <a:r>
                        <a:rPr lang="hr-HR" sz="1100" u="none" strike="noStrike" cap="none" baseline="0" dirty="0"/>
                        <a:t>Učenici će:</a:t>
                      </a:r>
                      <a:endParaRPr lang="en-US" dirty="0"/>
                    </a:p>
                    <a:p>
                      <a:pPr marL="0" marR="0" lvl="0" indent="0" algn="l">
                        <a:spcBef>
                          <a:spcPts val="0"/>
                        </a:spcBef>
                        <a:buFontTx/>
                        <a:buNone/>
                      </a:pPr>
                      <a:r>
                        <a:rPr lang="hr-HR" sz="1100" u="none" strike="noStrike" cap="none" baseline="0" dirty="0"/>
                        <a:t>- spoznati</a:t>
                      </a:r>
                      <a:r>
                        <a:rPr lang="hr-HR" sz="1100" u="none" strike="noStrike" cap="none" baseline="0" dirty="0">
                          <a:sym typeface="Calibri"/>
                        </a:rPr>
                        <a:t> </a:t>
                      </a:r>
                      <a:r>
                        <a:rPr lang="hr-HR" sz="1100" u="none" strike="noStrike" cap="none" baseline="0" dirty="0"/>
                        <a:t>temeljna</a:t>
                      </a:r>
                      <a:r>
                        <a:rPr lang="hr-HR" sz="1100" u="none" strike="noStrike" cap="none" baseline="0" dirty="0">
                          <a:sym typeface="Calibri"/>
                        </a:rPr>
                        <a:t> znanja o Crvenom križu</a:t>
                      </a:r>
                      <a:r>
                        <a:rPr lang="hr-HR" sz="1100" u="none" strike="noStrike" cap="none" baseline="0" dirty="0"/>
                        <a:t>,</a:t>
                      </a:r>
                      <a:endParaRPr lang="hr-HR" dirty="0"/>
                    </a:p>
                    <a:p>
                      <a:pPr marL="0" marR="0" lvl="0" indent="0" algn="l">
                        <a:spcBef>
                          <a:spcPts val="0"/>
                        </a:spcBef>
                        <a:buFontTx/>
                        <a:buNone/>
                      </a:pPr>
                      <a:r>
                        <a:rPr lang="hr-HR" sz="1100" u="none" strike="noStrike" cap="none" baseline="0" dirty="0"/>
                        <a:t>- </a:t>
                      </a:r>
                      <a:r>
                        <a:rPr lang="hr-HR" sz="1100" u="none" strike="noStrike" cap="none" baseline="0" dirty="0">
                          <a:sym typeface="Calibri"/>
                        </a:rPr>
                        <a:t>o evakuaciji u slučaju požara</a:t>
                      </a:r>
                      <a:r>
                        <a:rPr lang="hr-HR" sz="1100" u="none" strike="noStrike" cap="none" baseline="0" dirty="0"/>
                        <a:t>, </a:t>
                      </a:r>
                      <a:endParaRPr lang="hr-HR" dirty="0">
                        <a:sym typeface="Calibri"/>
                      </a:endParaRPr>
                    </a:p>
                    <a:p>
                      <a:pPr marL="0" marR="0" lvl="0" indent="0" algn="l" rtl="0">
                        <a:spcBef>
                          <a:spcPts val="0"/>
                        </a:spcBef>
                        <a:buFontTx/>
                        <a:buNone/>
                      </a:pPr>
                      <a:r>
                        <a:rPr lang="hr-HR" sz="1100" u="none" strike="noStrike" cap="none" baseline="0" dirty="0"/>
                        <a:t>- važnosti znanja </a:t>
                      </a:r>
                      <a:r>
                        <a:rPr lang="hr-HR" sz="1100" u="none" strike="noStrike" cap="none" baseline="0" dirty="0">
                          <a:sym typeface="Calibri"/>
                        </a:rPr>
                        <a:t>o pružanju prve pomoći</a:t>
                      </a:r>
                      <a:r>
                        <a:rPr lang="hr-HR" sz="1100" u="none" strike="noStrike" cap="none" baseline="0" dirty="0"/>
                        <a:t>.</a:t>
                      </a:r>
                      <a:endParaRPr lang="hr-HR" sz="1100" u="none" strike="noStrike" cap="none" baseline="0" dirty="0">
                        <a:sym typeface="Calibri"/>
                      </a:endParaRPr>
                    </a:p>
                  </a:txBody>
                  <a:tcPr marL="91450" marR="91450" marT="34100" marB="34100"/>
                </a:tc>
                <a:extLst>
                  <a:ext uri="{0D108BD9-81ED-4DB2-BD59-A6C34878D82A}">
                    <a16:rowId xmlns:a16="http://schemas.microsoft.com/office/drawing/2014/main" val="10000"/>
                  </a:ext>
                </a:extLst>
              </a:tr>
              <a:tr h="444075">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dirty="0" err="1">
                          <a:sym typeface="Calibri"/>
                        </a:rPr>
                        <a:t>Namjena</a:t>
                      </a:r>
                      <a:r>
                        <a:rPr lang="en" sz="1100" u="none" strike="noStrike" cap="none" baseline="0" dirty="0">
                          <a:sym typeface="Calibri"/>
                        </a:rPr>
                        <a:t>:</a:t>
                      </a:r>
                      <a:endParaRPr lang="en" sz="1100" b="0" i="0" u="none" strike="noStrike" cap="none" baseline="0" dirty="0">
                        <a:solidFill>
                          <a:srgbClr val="000000"/>
                        </a:solidFill>
                        <a:latin typeface="Calibri"/>
                        <a:ea typeface="Calibri"/>
                        <a:cs typeface="Calibri"/>
                        <a:sym typeface="Calibri"/>
                      </a:endParaRPr>
                    </a:p>
                  </a:txBody>
                  <a:tcPr marL="91450" marR="91450" marT="34100" marB="34100"/>
                </a:tc>
                <a:tc>
                  <a:txBody>
                    <a:bodyPr/>
                    <a:lstStyle/>
                    <a:p>
                      <a:pPr marL="0" marR="0" lvl="0" indent="0" algn="l" rtl="0">
                        <a:lnSpc>
                          <a:spcPct val="100000"/>
                        </a:lnSpc>
                        <a:spcBef>
                          <a:spcPts val="0"/>
                        </a:spcBef>
                        <a:spcAft>
                          <a:spcPts val="0"/>
                        </a:spcAft>
                        <a:buClr>
                          <a:srgbClr val="000000"/>
                        </a:buClr>
                        <a:buSzPct val="25000"/>
                        <a:buFontTx/>
                        <a:buNone/>
                      </a:pPr>
                      <a:r>
                        <a:rPr lang="hr-HR" sz="1100" u="none" strike="noStrike" cap="none" baseline="0" dirty="0">
                          <a:sym typeface="Calibri"/>
                        </a:rPr>
                        <a:t>- Prepoznati opasnost</a:t>
                      </a:r>
                    </a:p>
                    <a:p>
                      <a:pPr marL="0" marR="0" lvl="0" indent="0" algn="l" rtl="0">
                        <a:lnSpc>
                          <a:spcPct val="100000"/>
                        </a:lnSpc>
                        <a:spcBef>
                          <a:spcPts val="0"/>
                        </a:spcBef>
                        <a:spcAft>
                          <a:spcPts val="0"/>
                        </a:spcAft>
                        <a:buClr>
                          <a:srgbClr val="000000"/>
                        </a:buClr>
                        <a:buSzPct val="25000"/>
                        <a:buFontTx/>
                        <a:buNone/>
                      </a:pPr>
                      <a:r>
                        <a:rPr lang="hr-HR" sz="1100" u="none" strike="noStrike" cap="none" baseline="0" dirty="0">
                          <a:sym typeface="Calibri"/>
                        </a:rPr>
                        <a:t>- Naučiti ponašati se u slučaju opasnosti</a:t>
                      </a:r>
                      <a:endParaRPr lang="en" sz="1100" b="0" i="0" u="none" strike="noStrike" cap="none" baseline="0" dirty="0">
                        <a:solidFill>
                          <a:srgbClr val="000000"/>
                        </a:solidFill>
                        <a:latin typeface="Calibri"/>
                        <a:ea typeface="Calibri"/>
                        <a:cs typeface="Calibri"/>
                        <a:sym typeface="Calibri"/>
                      </a:endParaRPr>
                    </a:p>
                  </a:txBody>
                  <a:tcPr marL="91450" marR="91450" marT="34100" marB="34100"/>
                </a:tc>
                <a:extLst>
                  <a:ext uri="{0D108BD9-81ED-4DB2-BD59-A6C34878D82A}">
                    <a16:rowId xmlns:a16="http://schemas.microsoft.com/office/drawing/2014/main" val="10001"/>
                  </a:ext>
                </a:extLst>
              </a:tr>
              <a:tr h="770325">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dirty="0" err="1">
                          <a:sym typeface="Calibri"/>
                        </a:rPr>
                        <a:t>Način</a:t>
                      </a:r>
                      <a:r>
                        <a:rPr lang="en" sz="1100" u="none" strike="noStrike" cap="none" baseline="0" dirty="0">
                          <a:sym typeface="Calibri"/>
                        </a:rPr>
                        <a:t> </a:t>
                      </a:r>
                      <a:r>
                        <a:rPr lang="en" sz="1100" u="none" strike="noStrike" cap="none" baseline="0" dirty="0" err="1">
                          <a:sym typeface="Calibri"/>
                        </a:rPr>
                        <a:t>realizacije</a:t>
                      </a:r>
                      <a:r>
                        <a:rPr lang="en" sz="1100" u="none" strike="noStrike" cap="none" baseline="0" dirty="0">
                          <a:sym typeface="Calibri"/>
                        </a:rPr>
                        <a:t>:</a:t>
                      </a:r>
                      <a:endParaRPr lang="en" sz="1100" b="0" i="0" u="none" strike="noStrike" cap="none" baseline="0" dirty="0">
                        <a:solidFill>
                          <a:srgbClr val="000000"/>
                        </a:solidFill>
                        <a:latin typeface="Calibri"/>
                        <a:ea typeface="Calibri"/>
                        <a:cs typeface="Calibri"/>
                        <a:sym typeface="Calibri"/>
                      </a:endParaRPr>
                    </a:p>
                  </a:txBody>
                  <a:tcPr marL="91450" marR="91450" marT="34100" marB="34100"/>
                </a:tc>
                <a:tc>
                  <a:txBody>
                    <a:bodyPr/>
                    <a:lstStyle/>
                    <a:p>
                      <a:pPr marL="0" marR="0" lvl="0" indent="0" algn="l" rtl="0">
                        <a:lnSpc>
                          <a:spcPct val="100000"/>
                        </a:lnSpc>
                        <a:spcBef>
                          <a:spcPts val="0"/>
                        </a:spcBef>
                        <a:spcAft>
                          <a:spcPts val="0"/>
                        </a:spcAft>
                        <a:buClr>
                          <a:srgbClr val="000000"/>
                        </a:buClr>
                        <a:buSzPct val="25000"/>
                        <a:buFontTx/>
                        <a:buNone/>
                      </a:pPr>
                      <a:r>
                        <a:rPr lang="hr-HR" sz="1100" u="none" strike="noStrike" cap="none" baseline="0" dirty="0">
                          <a:sym typeface="Calibri"/>
                        </a:rPr>
                        <a:t>- Predavanje liječnika</a:t>
                      </a:r>
                    </a:p>
                    <a:p>
                      <a:pPr marL="0" marR="0" lvl="0" indent="0" algn="l" rtl="0">
                        <a:lnSpc>
                          <a:spcPct val="100000"/>
                        </a:lnSpc>
                        <a:spcBef>
                          <a:spcPts val="0"/>
                        </a:spcBef>
                        <a:spcAft>
                          <a:spcPts val="0"/>
                        </a:spcAft>
                        <a:buClr>
                          <a:srgbClr val="000000"/>
                        </a:buClr>
                        <a:buSzPct val="25000"/>
                        <a:buFontTx/>
                        <a:buNone/>
                      </a:pPr>
                      <a:r>
                        <a:rPr lang="hr-HR" sz="1100" u="none" strike="noStrike" cap="none" baseline="0" dirty="0">
                          <a:sym typeface="Calibri"/>
                        </a:rPr>
                        <a:t>- Evakuacijska vježba</a:t>
                      </a:r>
                    </a:p>
                    <a:p>
                      <a:pPr marL="0" marR="0" lvl="0" indent="0" algn="l" rtl="0">
                        <a:lnSpc>
                          <a:spcPct val="100000"/>
                        </a:lnSpc>
                        <a:spcBef>
                          <a:spcPts val="0"/>
                        </a:spcBef>
                        <a:spcAft>
                          <a:spcPts val="0"/>
                        </a:spcAft>
                        <a:buFontTx/>
                        <a:buNone/>
                      </a:pPr>
                      <a:r>
                        <a:rPr lang="hr-HR" sz="1100" u="none" strike="noStrike" cap="none" baseline="0" dirty="0">
                          <a:sym typeface="Calibri"/>
                        </a:rPr>
                        <a:t>- Predavanje članova DVD-a</a:t>
                      </a:r>
                      <a:r>
                        <a:rPr lang="hr-HR" sz="1100" u="none" strike="noStrike" cap="none" baseline="0" dirty="0"/>
                        <a:t> </a:t>
                      </a:r>
                      <a:endParaRPr lang="hr-HR" sz="1100" u="none" strike="noStrike" cap="none" baseline="0" dirty="0">
                        <a:sym typeface="Calibri"/>
                      </a:endParaRPr>
                    </a:p>
                    <a:p>
                      <a:pPr marL="0" marR="0" lvl="0" indent="0" algn="l" rtl="0">
                        <a:lnSpc>
                          <a:spcPct val="100000"/>
                        </a:lnSpc>
                        <a:spcBef>
                          <a:spcPts val="0"/>
                        </a:spcBef>
                        <a:spcAft>
                          <a:spcPts val="0"/>
                        </a:spcAft>
                        <a:buClr>
                          <a:srgbClr val="000000"/>
                        </a:buClr>
                        <a:buSzPct val="25000"/>
                        <a:buFontTx/>
                        <a:buNone/>
                      </a:pPr>
                      <a:r>
                        <a:rPr lang="hr-HR" sz="1100" u="none" strike="noStrike" cap="none" baseline="0" dirty="0">
                          <a:sym typeface="Calibri"/>
                        </a:rPr>
                        <a:t>- Pomoć ozlijeđenima</a:t>
                      </a:r>
                      <a:endParaRPr lang="en" sz="1100" u="none" strike="noStrike" cap="none" baseline="0" dirty="0">
                        <a:sym typeface="Calibri"/>
                      </a:endParaRPr>
                    </a:p>
                    <a:p>
                      <a:pPr marL="0" marR="0" lvl="0" indent="0" algn="l">
                        <a:lnSpc>
                          <a:spcPct val="100000"/>
                        </a:lnSpc>
                        <a:spcBef>
                          <a:spcPts val="0"/>
                        </a:spcBef>
                        <a:spcAft>
                          <a:spcPts val="0"/>
                        </a:spcAft>
                        <a:buNone/>
                      </a:pPr>
                      <a:r>
                        <a:rPr lang="hr-HR" sz="1100" b="0" i="0" u="none" strike="noStrike" cap="none" baseline="0" noProof="0" dirty="0">
                          <a:latin typeface="Calibri"/>
                        </a:rPr>
                        <a:t>- U skladu s epidemiološkim mjerama i trenutnom epidemiološkom situacijom</a:t>
                      </a:r>
                      <a:endParaRPr lang="hr-HR" sz="1100" u="none" strike="noStrike" cap="none" baseline="0" dirty="0">
                        <a:sym typeface="Calibri"/>
                      </a:endParaRPr>
                    </a:p>
                    <a:p>
                      <a:pPr marL="0" marR="0" lvl="0" indent="0" algn="l" rtl="0">
                        <a:spcBef>
                          <a:spcPts val="0"/>
                        </a:spcBef>
                        <a:buNone/>
                      </a:pPr>
                      <a:endParaRPr lang="en-US" sz="1100" b="0" i="0" u="none" strike="noStrike" cap="none" baseline="0">
                        <a:solidFill>
                          <a:srgbClr val="000000"/>
                        </a:solidFill>
                        <a:latin typeface="Calibri"/>
                        <a:ea typeface="Calibri"/>
                        <a:cs typeface="Calibri"/>
                      </a:endParaRPr>
                    </a:p>
                  </a:txBody>
                  <a:tcPr marL="91450" marR="91450" marT="34100" marB="34100"/>
                </a:tc>
                <a:extLst>
                  <a:ext uri="{0D108BD9-81ED-4DB2-BD59-A6C34878D82A}">
                    <a16:rowId xmlns:a16="http://schemas.microsoft.com/office/drawing/2014/main" val="10002"/>
                  </a:ext>
                </a:extLst>
              </a:tr>
              <a:tr h="353600">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dirty="0" err="1">
                          <a:sym typeface="Calibri"/>
                        </a:rPr>
                        <a:t>Nositelj</a:t>
                      </a:r>
                      <a:r>
                        <a:rPr lang="en" sz="1100" u="none" strike="noStrike" cap="none" baseline="0" dirty="0">
                          <a:sym typeface="Calibri"/>
                        </a:rPr>
                        <a:t> </a:t>
                      </a:r>
                      <a:r>
                        <a:rPr lang="en" sz="1100" u="none" strike="noStrike" cap="none" baseline="0" dirty="0" err="1">
                          <a:sym typeface="Calibri"/>
                        </a:rPr>
                        <a:t>aktivnosti</a:t>
                      </a:r>
                      <a:r>
                        <a:rPr lang="en" sz="1100" u="none" strike="noStrike" cap="none" baseline="0" dirty="0">
                          <a:sym typeface="Calibri"/>
                        </a:rPr>
                        <a:t>:</a:t>
                      </a:r>
                      <a:endParaRPr lang="en" sz="1100" b="0" i="0" u="none" strike="noStrike" cap="none" baseline="0" dirty="0">
                        <a:solidFill>
                          <a:srgbClr val="000000"/>
                        </a:solidFill>
                        <a:latin typeface="Calibri"/>
                        <a:ea typeface="Calibri"/>
                        <a:cs typeface="Calibri"/>
                        <a:sym typeface="Calibri"/>
                      </a:endParaRPr>
                    </a:p>
                  </a:txBody>
                  <a:tcPr marL="91450" marR="91450" marT="34100" marB="34100"/>
                </a:tc>
                <a:tc>
                  <a:txBody>
                    <a:bodyPr/>
                    <a:lstStyle/>
                    <a:p>
                      <a:pPr marL="0" marR="0" lvl="0" indent="0" algn="l" rtl="0">
                        <a:lnSpc>
                          <a:spcPct val="100000"/>
                        </a:lnSpc>
                        <a:spcBef>
                          <a:spcPts val="0"/>
                        </a:spcBef>
                        <a:spcAft>
                          <a:spcPts val="0"/>
                        </a:spcAft>
                        <a:buFont typeface="Calibri"/>
                        <a:buNone/>
                      </a:pPr>
                      <a:r>
                        <a:rPr lang="hr-HR" sz="1100" u="none" strike="noStrike" cap="none" baseline="0" dirty="0"/>
                        <a:t>učiteljica Koraljka Šimić, učenici, ravnateljica</a:t>
                      </a:r>
                      <a:endParaRPr lang="hr-HR" sz="1100" u="none" strike="noStrike" cap="none" baseline="0" dirty="0">
                        <a:sym typeface="Calibri"/>
                      </a:endParaRPr>
                    </a:p>
                  </a:txBody>
                  <a:tcPr marL="91450" marR="91450" marT="34100" marB="34100"/>
                </a:tc>
                <a:extLst>
                  <a:ext uri="{0D108BD9-81ED-4DB2-BD59-A6C34878D82A}">
                    <a16:rowId xmlns:a16="http://schemas.microsoft.com/office/drawing/2014/main" val="10003"/>
                  </a:ext>
                </a:extLst>
              </a:tr>
              <a:tr h="354800">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dirty="0" err="1">
                          <a:sym typeface="Calibri"/>
                        </a:rPr>
                        <a:t>Vremenik</a:t>
                      </a:r>
                      <a:r>
                        <a:rPr lang="en" sz="1100" u="none" strike="noStrike" cap="none" baseline="0" dirty="0">
                          <a:sym typeface="Calibri"/>
                        </a:rPr>
                        <a:t>:</a:t>
                      </a:r>
                      <a:endParaRPr lang="en" sz="1100" b="0" i="0" u="none" strike="noStrike" cap="none" baseline="0" dirty="0">
                        <a:solidFill>
                          <a:srgbClr val="000000"/>
                        </a:solidFill>
                        <a:latin typeface="Calibri"/>
                        <a:ea typeface="Calibri"/>
                        <a:cs typeface="Calibri"/>
                        <a:sym typeface="Calibri"/>
                      </a:endParaRPr>
                    </a:p>
                  </a:txBody>
                  <a:tcPr marL="91450" marR="91450" marT="34100" marB="34100"/>
                </a:tc>
                <a:tc>
                  <a:txBody>
                    <a:bodyPr/>
                    <a:lstStyle/>
                    <a:p>
                      <a:pPr marL="0" marR="0" lvl="0" indent="0" algn="l" rtl="0">
                        <a:lnSpc>
                          <a:spcPct val="100000"/>
                        </a:lnSpc>
                        <a:spcBef>
                          <a:spcPts val="0"/>
                        </a:spcBef>
                        <a:spcAft>
                          <a:spcPts val="0"/>
                        </a:spcAft>
                        <a:buFont typeface="Calibri"/>
                        <a:buNone/>
                      </a:pPr>
                      <a:r>
                        <a:rPr lang="en" sz="1100" dirty="0"/>
                        <a:t>Lipanj 202</a:t>
                      </a:r>
                      <a:r>
                        <a:rPr lang="hr-HR" sz="1100" dirty="0"/>
                        <a:t>2</a:t>
                      </a:r>
                      <a:r>
                        <a:rPr lang="en" sz="1100" u="none" strike="noStrike" cap="none" baseline="0" dirty="0">
                          <a:sym typeface="Calibri"/>
                        </a:rPr>
                        <a:t>.</a:t>
                      </a:r>
                      <a:r>
                        <a:rPr lang="en" sz="1100" u="none" strike="noStrike" cap="none" baseline="0" dirty="0"/>
                        <a:t> </a:t>
                      </a:r>
                      <a:endParaRPr lang="en" sz="1100" u="none" strike="noStrike" cap="none" baseline="0" dirty="0">
                        <a:sym typeface="Calibri"/>
                      </a:endParaRPr>
                    </a:p>
                  </a:txBody>
                  <a:tcPr marL="91450" marR="91450" marT="34100" marB="34100"/>
                </a:tc>
                <a:extLst>
                  <a:ext uri="{0D108BD9-81ED-4DB2-BD59-A6C34878D82A}">
                    <a16:rowId xmlns:a16="http://schemas.microsoft.com/office/drawing/2014/main" val="10004"/>
                  </a:ext>
                </a:extLst>
              </a:tr>
              <a:tr h="353600">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dirty="0" err="1">
                          <a:sym typeface="Calibri"/>
                        </a:rPr>
                        <a:t>Troškovnik</a:t>
                      </a:r>
                      <a:r>
                        <a:rPr lang="en" sz="1100" u="none" strike="noStrike" cap="none" baseline="0" dirty="0">
                          <a:sym typeface="Calibri"/>
                        </a:rPr>
                        <a:t>:</a:t>
                      </a:r>
                      <a:endParaRPr lang="en" sz="1100" b="0" i="0" u="none" strike="noStrike" cap="none" baseline="0" dirty="0">
                        <a:solidFill>
                          <a:srgbClr val="000000"/>
                        </a:solidFill>
                        <a:latin typeface="Calibri"/>
                        <a:ea typeface="Calibri"/>
                        <a:cs typeface="Calibri"/>
                        <a:sym typeface="Calibri"/>
                      </a:endParaRPr>
                    </a:p>
                  </a:txBody>
                  <a:tcPr marL="91450" marR="91450" marT="34100" marB="34100"/>
                </a:tc>
                <a:tc>
                  <a:txBody>
                    <a:bodyPr/>
                    <a:lstStyle/>
                    <a:p>
                      <a:pPr marL="0" marR="0" lvl="0" indent="0" algn="l" rtl="0">
                        <a:lnSpc>
                          <a:spcPct val="100000"/>
                        </a:lnSpc>
                        <a:spcBef>
                          <a:spcPts val="0"/>
                        </a:spcBef>
                        <a:spcAft>
                          <a:spcPts val="0"/>
                        </a:spcAft>
                        <a:buClr>
                          <a:srgbClr val="000000"/>
                        </a:buClr>
                        <a:buSzPct val="25000"/>
                        <a:buFont typeface="Calibri"/>
                        <a:buNone/>
                      </a:pPr>
                      <a:r>
                        <a:rPr lang="hr-HR" sz="1100" u="none" strike="noStrike" cap="none" baseline="0" dirty="0">
                          <a:sym typeface="Calibri"/>
                        </a:rPr>
                        <a:t>0 kn</a:t>
                      </a:r>
                      <a:endParaRPr lang="en" sz="1100" b="0" i="0" u="none" strike="noStrike" cap="none" baseline="0" dirty="0">
                        <a:solidFill>
                          <a:srgbClr val="000000"/>
                        </a:solidFill>
                        <a:latin typeface="Calibri"/>
                        <a:ea typeface="Calibri"/>
                        <a:cs typeface="Calibri"/>
                        <a:sym typeface="Calibri"/>
                      </a:endParaRPr>
                    </a:p>
                  </a:txBody>
                  <a:tcPr marL="91450" marR="91450" marT="34100" marB="34100"/>
                </a:tc>
                <a:extLst>
                  <a:ext uri="{0D108BD9-81ED-4DB2-BD59-A6C34878D82A}">
                    <a16:rowId xmlns:a16="http://schemas.microsoft.com/office/drawing/2014/main" val="10005"/>
                  </a:ext>
                </a:extLst>
              </a:tr>
              <a:tr h="673875">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dirty="0" err="1">
                          <a:sym typeface="Calibri"/>
                        </a:rPr>
                        <a:t>Način</a:t>
                      </a:r>
                      <a:r>
                        <a:rPr lang="en" sz="1100" u="none" strike="noStrike" cap="none" baseline="0" dirty="0">
                          <a:sym typeface="Calibri"/>
                        </a:rPr>
                        <a:t> </a:t>
                      </a:r>
                      <a:r>
                        <a:rPr lang="en" sz="1100" u="none" strike="noStrike" cap="none" baseline="0" dirty="0" err="1">
                          <a:sym typeface="Calibri"/>
                        </a:rPr>
                        <a:t>vrednovanja</a:t>
                      </a:r>
                      <a:r>
                        <a:rPr lang="en" sz="1100" u="none" strike="noStrike" cap="none" baseline="0" dirty="0">
                          <a:sym typeface="Calibri"/>
                        </a:rPr>
                        <a:t> </a:t>
                      </a:r>
                      <a:r>
                        <a:rPr lang="en" sz="1100" u="none" strike="noStrike" cap="none" baseline="0" dirty="0" err="1">
                          <a:sym typeface="Calibri"/>
                        </a:rPr>
                        <a:t>i</a:t>
                      </a:r>
                      <a:r>
                        <a:rPr lang="en" sz="1100" u="none" strike="noStrike" cap="none" baseline="0" dirty="0">
                          <a:sym typeface="Calibri"/>
                        </a:rPr>
                        <a:t> </a:t>
                      </a:r>
                      <a:r>
                        <a:rPr lang="en" sz="1100" u="none" strike="noStrike" cap="none" baseline="0" dirty="0" err="1">
                          <a:sym typeface="Calibri"/>
                        </a:rPr>
                        <a:t>korištenja</a:t>
                      </a:r>
                      <a:r>
                        <a:rPr lang="en" sz="1100" u="none" strike="noStrike" cap="none" baseline="0" dirty="0">
                          <a:sym typeface="Calibri"/>
                        </a:rPr>
                        <a:t> </a:t>
                      </a:r>
                      <a:r>
                        <a:rPr lang="en" sz="1100" u="none" strike="noStrike" cap="none" baseline="0" dirty="0" err="1">
                          <a:sym typeface="Calibri"/>
                        </a:rPr>
                        <a:t>rezultata</a:t>
                      </a:r>
                      <a:r>
                        <a:rPr lang="en" sz="1100" u="none" strike="noStrike" cap="none" baseline="0" dirty="0">
                          <a:sym typeface="Calibri"/>
                        </a:rPr>
                        <a:t> </a:t>
                      </a:r>
                      <a:r>
                        <a:rPr lang="en" sz="1100" u="none" strike="noStrike" cap="none" baseline="0" dirty="0" err="1">
                          <a:sym typeface="Calibri"/>
                        </a:rPr>
                        <a:t>vrednovanja</a:t>
                      </a:r>
                      <a:r>
                        <a:rPr lang="en" sz="1100" u="none" strike="noStrike" cap="none" baseline="0" dirty="0">
                          <a:sym typeface="Calibri"/>
                        </a:rPr>
                        <a:t>:</a:t>
                      </a:r>
                      <a:endParaRPr lang="en" sz="1100" b="0" i="0" u="none" strike="noStrike" cap="none" baseline="0" dirty="0">
                        <a:solidFill>
                          <a:srgbClr val="000000"/>
                        </a:solidFill>
                        <a:latin typeface="Calibri"/>
                        <a:ea typeface="Calibri"/>
                        <a:cs typeface="Calibri"/>
                        <a:sym typeface="Calibri"/>
                      </a:endParaRPr>
                    </a:p>
                  </a:txBody>
                  <a:tcPr marL="91450" marR="91450" marT="34100" marB="34100"/>
                </a:tc>
                <a:tc>
                  <a:txBody>
                    <a:bodyPr/>
                    <a:lstStyle/>
                    <a:p>
                      <a:pPr marL="0" marR="0" lvl="0" indent="0" algn="l" rtl="0">
                        <a:lnSpc>
                          <a:spcPct val="100000"/>
                        </a:lnSpc>
                        <a:spcBef>
                          <a:spcPts val="0"/>
                        </a:spcBef>
                        <a:spcAft>
                          <a:spcPts val="0"/>
                        </a:spcAft>
                        <a:buClr>
                          <a:srgbClr val="000000"/>
                        </a:buClr>
                        <a:buSzPct val="25000"/>
                        <a:buFont typeface="Calibri"/>
                        <a:buNone/>
                      </a:pPr>
                      <a:r>
                        <a:rPr lang="hr-HR" sz="1100" u="none" strike="noStrike" cap="none" baseline="0" dirty="0">
                          <a:sym typeface="Calibri"/>
                        </a:rPr>
                        <a:t>Objava na web stranici škole.</a:t>
                      </a:r>
                      <a:endParaRPr lang="en" sz="1100" b="0" i="0" u="none" strike="noStrike" cap="none" baseline="0" dirty="0">
                        <a:solidFill>
                          <a:srgbClr val="000000"/>
                        </a:solidFill>
                        <a:latin typeface="Calibri"/>
                        <a:ea typeface="Calibri"/>
                        <a:cs typeface="Calibri"/>
                        <a:sym typeface="Calibri"/>
                      </a:endParaRPr>
                    </a:p>
                  </a:txBody>
                  <a:tcPr marL="91450" marR="91450" marT="34100" marB="34100"/>
                </a:tc>
                <a:extLst>
                  <a:ext uri="{0D108BD9-81ED-4DB2-BD59-A6C34878D82A}">
                    <a16:rowId xmlns:a16="http://schemas.microsoft.com/office/drawing/2014/main" val="10006"/>
                  </a:ext>
                </a:extLst>
              </a:tr>
            </a:tbl>
          </a:graphicData>
        </a:graphic>
      </p:graphicFrame>
      <p:sp>
        <p:nvSpPr>
          <p:cNvPr id="2" name="Naslov 1"/>
          <p:cNvSpPr>
            <a:spLocks noGrp="1"/>
          </p:cNvSpPr>
          <p:nvPr>
            <p:ph type="title"/>
          </p:nvPr>
        </p:nvSpPr>
        <p:spPr>
          <a:xfrm>
            <a:off x="1077950" y="53577"/>
            <a:ext cx="7300333" cy="857250"/>
          </a:xfrm>
        </p:spPr>
        <p:txBody>
          <a:bodyPr>
            <a:normAutofit fontScale="90000"/>
            <a:scene3d>
              <a:camera prst="orthographicFront"/>
              <a:lightRig rig="soft" dir="t">
                <a:rot lat="0" lon="0" rev="15600000"/>
              </a:lightRig>
            </a:scene3d>
            <a:sp3d extrusionH="57150" prstMaterial="softEdge">
              <a:bevelT w="25400" h="38100"/>
            </a:sp3d>
          </a:bodyPr>
          <a:lstStyle/>
          <a:p>
            <a:r>
              <a:rPr lang="hr-HR" dirty="0">
                <a:effectLst>
                  <a:outerShdw blurRad="38100" dist="38100" dir="2700000" algn="tl">
                    <a:srgbClr val="000000">
                      <a:alpha val="43137"/>
                    </a:srgbClr>
                  </a:outerShdw>
                </a:effectLst>
                <a:latin typeface="+mn-lt"/>
              </a:rPr>
              <a:t>Svjetski dan vatrogasaca; Evakuacijska vježba</a:t>
            </a:r>
            <a:endParaRPr lang="hr-HR" dirty="0">
              <a:effectLst>
                <a:outerShdw blurRad="38100" dist="38100" dir="2700000" algn="tl">
                  <a:srgbClr val="000000">
                    <a:alpha val="43137"/>
                  </a:srgbClr>
                </a:outerShdw>
              </a:effectLst>
              <a:latin typeface="+mn-lt"/>
              <a:cs typeface="Calibri Light"/>
            </a:endParaRPr>
          </a:p>
        </p:txBody>
      </p:sp>
      <p:pic>
        <p:nvPicPr>
          <p:cNvPr id="3" name="Picture 2"/>
          <p:cNvPicPr>
            <a:picLocks noChangeAspect="1"/>
          </p:cNvPicPr>
          <p:nvPr/>
        </p:nvPicPr>
        <p:blipFill>
          <a:blip r:embed="rId3"/>
          <a:stretch>
            <a:fillRect/>
          </a:stretch>
        </p:blipFill>
        <p:spPr>
          <a:xfrm>
            <a:off x="7475054" y="1152250"/>
            <a:ext cx="1345096" cy="615827"/>
          </a:xfrm>
          <a:prstGeom prst="rect">
            <a:avLst/>
          </a:prstGeom>
        </p:spPr>
      </p:pic>
    </p:spTree>
    <p:extLst>
      <p:ext uri="{BB962C8B-B14F-4D97-AF65-F5344CB8AC3E}">
        <p14:creationId xmlns:p14="http://schemas.microsoft.com/office/powerpoint/2010/main" val="1489705162"/>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Shape 154"/>
        <p:cNvGrpSpPr/>
        <p:nvPr/>
      </p:nvGrpSpPr>
      <p:grpSpPr>
        <a:xfrm>
          <a:off x="0" y="0"/>
          <a:ext cx="0" cy="0"/>
          <a:chOff x="0" y="0"/>
          <a:chExt cx="0" cy="0"/>
        </a:xfrm>
      </p:grpSpPr>
      <p:sp>
        <p:nvSpPr>
          <p:cNvPr id="3" name="Title 2"/>
          <p:cNvSpPr>
            <a:spLocks noGrp="1"/>
          </p:cNvSpPr>
          <p:nvPr>
            <p:ph type="title"/>
          </p:nvPr>
        </p:nvSpPr>
        <p:spPr>
          <a:xfrm>
            <a:off x="852488" y="1317413"/>
            <a:ext cx="7886700" cy="935133"/>
          </a:xfrm>
        </p:spPr>
        <p:txBody>
          <a:bodyPr>
            <a:scene3d>
              <a:camera prst="orthographicFront"/>
              <a:lightRig rig="soft" dir="t">
                <a:rot lat="0" lon="0" rev="15600000"/>
              </a:lightRig>
            </a:scene3d>
            <a:sp3d extrusionH="57150" prstMaterial="softEdge">
              <a:bevelT w="25400" h="38100"/>
            </a:sp3d>
          </a:bodyPr>
          <a:lstStyle/>
          <a:p>
            <a:r>
              <a:rPr lang="hr-HR" dirty="0">
                <a:ln/>
                <a:latin typeface="+mn-lt"/>
              </a:rPr>
              <a:t>Izborna nastava</a:t>
            </a:r>
          </a:p>
        </p:txBody>
      </p:sp>
      <p:sp>
        <p:nvSpPr>
          <p:cNvPr id="4" name="Text Placeholder 3"/>
          <p:cNvSpPr>
            <a:spLocks noGrp="1"/>
          </p:cNvSpPr>
          <p:nvPr>
            <p:ph type="body" idx="1"/>
          </p:nvPr>
        </p:nvSpPr>
        <p:spPr>
          <a:xfrm>
            <a:off x="3906238" y="2377164"/>
            <a:ext cx="1779200" cy="1027581"/>
          </a:xfrm>
        </p:spPr>
        <p:txBody>
          <a:bodyPr>
            <a:normAutofit fontScale="85000" lnSpcReduction="10000"/>
          </a:bodyPr>
          <a:lstStyle/>
          <a:p>
            <a:pPr>
              <a:spcBef>
                <a:spcPct val="0"/>
              </a:spcBef>
            </a:pPr>
            <a:r>
              <a:rPr lang="hr-HR" sz="2400" dirty="0">
                <a:solidFill>
                  <a:schemeClr val="accent2">
                    <a:lumMod val="75000"/>
                  </a:schemeClr>
                </a:solidFill>
                <a:effectLst>
                  <a:outerShdw blurRad="38100" dist="38100" dir="2700000" algn="tl">
                    <a:srgbClr val="000000">
                      <a:alpha val="43137"/>
                    </a:srgbClr>
                  </a:outerShdw>
                </a:effectLst>
              </a:rPr>
              <a:t>Vjeronauk</a:t>
            </a:r>
          </a:p>
          <a:p>
            <a:pPr>
              <a:spcBef>
                <a:spcPct val="0"/>
              </a:spcBef>
            </a:pPr>
            <a:r>
              <a:rPr lang="hr-HR" sz="2400" dirty="0">
                <a:solidFill>
                  <a:schemeClr val="accent2">
                    <a:lumMod val="75000"/>
                  </a:schemeClr>
                </a:solidFill>
                <a:effectLst>
                  <a:outerShdw blurRad="38100" dist="38100" dir="2700000" algn="tl">
                    <a:srgbClr val="000000">
                      <a:alpha val="43137"/>
                    </a:srgbClr>
                  </a:outerShdw>
                </a:effectLst>
              </a:rPr>
              <a:t>Informatika</a:t>
            </a:r>
          </a:p>
          <a:p>
            <a:pPr>
              <a:spcBef>
                <a:spcPct val="0"/>
              </a:spcBef>
            </a:pPr>
            <a:r>
              <a:rPr lang="hr-HR" sz="2400" dirty="0">
                <a:solidFill>
                  <a:schemeClr val="accent2">
                    <a:lumMod val="75000"/>
                  </a:schemeClr>
                </a:solidFill>
                <a:effectLst>
                  <a:outerShdw blurRad="38100" dist="38100" dir="2700000" algn="tl">
                    <a:srgbClr val="000000">
                      <a:alpha val="43137"/>
                    </a:srgbClr>
                  </a:outerShdw>
                </a:effectLst>
              </a:rPr>
              <a:t>Njemački jezik</a:t>
            </a:r>
            <a:endParaRPr lang="hr-HR" sz="2400" dirty="0">
              <a:ln/>
              <a:solidFill>
                <a:schemeClr val="accent2">
                  <a:lumMod val="75000"/>
                </a:schemeClr>
              </a:solidFill>
              <a:effectLst>
                <a:outerShdw blurRad="38100" dist="38100" dir="2700000" algn="tl">
                  <a:srgbClr val="000000">
                    <a:alpha val="43137"/>
                  </a:srgbClr>
                </a:outerShdw>
              </a:effectLst>
              <a:ea typeface="+mj-ea"/>
              <a:cs typeface="+mj-cs"/>
            </a:endParaRPr>
          </a:p>
        </p:txBody>
      </p:sp>
    </p:spTree>
    <p:extLst>
      <p:ext uri="{BB962C8B-B14F-4D97-AF65-F5344CB8AC3E}">
        <p14:creationId xmlns:p14="http://schemas.microsoft.com/office/powerpoint/2010/main" val="3208427285"/>
      </p:ext>
    </p:extLst>
  </p:cSld>
  <p:clrMapOvr>
    <a:masterClrMapping/>
  </p:clrMapOvr>
  <p:transition spd="slow">
    <p:wipe/>
  </p:transition>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Shape 1146"/>
        <p:cNvGrpSpPr/>
        <p:nvPr/>
      </p:nvGrpSpPr>
      <p:grpSpPr>
        <a:xfrm>
          <a:off x="0" y="0"/>
          <a:ext cx="0" cy="0"/>
          <a:chOff x="0" y="0"/>
          <a:chExt cx="0" cy="0"/>
        </a:xfrm>
      </p:grpSpPr>
      <p:graphicFrame>
        <p:nvGraphicFramePr>
          <p:cNvPr id="1148" name="Shape 1148"/>
          <p:cNvGraphicFramePr/>
          <p:nvPr>
            <p:extLst/>
          </p:nvPr>
        </p:nvGraphicFramePr>
        <p:xfrm>
          <a:off x="416312" y="857250"/>
          <a:ext cx="8499269" cy="3671800"/>
        </p:xfrm>
        <a:graphic>
          <a:graphicData uri="http://schemas.openxmlformats.org/drawingml/2006/table">
            <a:tbl>
              <a:tblPr>
                <a:tableStyleId>{0E3FDE45-AF77-4B5C-9715-49D594BDF05E}</a:tableStyleId>
              </a:tblPr>
              <a:tblGrid>
                <a:gridCol w="1904973">
                  <a:extLst>
                    <a:ext uri="{9D8B030D-6E8A-4147-A177-3AD203B41FA5}">
                      <a16:colId xmlns:a16="http://schemas.microsoft.com/office/drawing/2014/main" val="20000"/>
                    </a:ext>
                  </a:extLst>
                </a:gridCol>
                <a:gridCol w="6594296">
                  <a:extLst>
                    <a:ext uri="{9D8B030D-6E8A-4147-A177-3AD203B41FA5}">
                      <a16:colId xmlns:a16="http://schemas.microsoft.com/office/drawing/2014/main" val="20001"/>
                    </a:ext>
                  </a:extLst>
                </a:gridCol>
              </a:tblGrid>
              <a:tr h="703650">
                <a:tc>
                  <a:txBody>
                    <a:bodyPr/>
                    <a:lstStyle/>
                    <a:p>
                      <a:pPr marL="0" marR="0" lvl="0" indent="0" algn="l" rtl="0">
                        <a:lnSpc>
                          <a:spcPct val="100000"/>
                        </a:lnSpc>
                        <a:spcBef>
                          <a:spcPts val="0"/>
                        </a:spcBef>
                        <a:spcAft>
                          <a:spcPts val="0"/>
                        </a:spcAft>
                        <a:buClr>
                          <a:srgbClr val="000000"/>
                        </a:buClr>
                        <a:buSzPct val="25000"/>
                        <a:buFont typeface="Calibri"/>
                        <a:buNone/>
                      </a:pPr>
                      <a:r>
                        <a:rPr lang="hr-HR" sz="1000" u="none" strike="noStrike" cap="none" baseline="0" dirty="0">
                          <a:sym typeface="Calibri"/>
                        </a:rPr>
                        <a:t>Ishodi</a:t>
                      </a:r>
                      <a:r>
                        <a:rPr lang="en" sz="1000" u="none" strike="noStrike" cap="none" baseline="0" dirty="0">
                          <a:sym typeface="Calibri"/>
                        </a:rPr>
                        <a:t>:</a:t>
                      </a:r>
                      <a:endParaRPr lang="en" sz="1000" b="0" i="0" u="none" strike="noStrike" cap="none" baseline="0" dirty="0">
                        <a:solidFill>
                          <a:srgbClr val="000000"/>
                        </a:solidFill>
                        <a:latin typeface="Calibri"/>
                        <a:ea typeface="Calibri"/>
                        <a:cs typeface="Calibri"/>
                        <a:sym typeface="Calibri"/>
                      </a:endParaRPr>
                    </a:p>
                  </a:txBody>
                  <a:tcPr marL="91450" marR="91450" marT="32825" marB="32825"/>
                </a:tc>
                <a:tc>
                  <a:txBody>
                    <a:bodyPr/>
                    <a:lstStyle/>
                    <a:p>
                      <a:pPr marL="0" marR="0" lvl="0" indent="0" algn="l" rtl="0">
                        <a:lnSpc>
                          <a:spcPct val="100000"/>
                        </a:lnSpc>
                        <a:spcBef>
                          <a:spcPts val="0"/>
                        </a:spcBef>
                        <a:spcAft>
                          <a:spcPts val="0"/>
                        </a:spcAft>
                        <a:buFont typeface="Calibri"/>
                        <a:buNone/>
                      </a:pPr>
                      <a:r>
                        <a:rPr lang="en" sz="1000" u="none" strike="noStrike" cap="none" baseline="0" dirty="0"/>
                        <a:t>Učenici će spoznati važnost </a:t>
                      </a:r>
                      <a:r>
                        <a:rPr lang="en" sz="1000" u="none" strike="noStrike" cap="none" baseline="0" dirty="0">
                          <a:sym typeface="Calibri"/>
                        </a:rPr>
                        <a:t> </a:t>
                      </a:r>
                      <a:r>
                        <a:rPr lang="en" sz="1000" u="none" strike="noStrike" cap="none" baseline="0" dirty="0"/>
                        <a:t>kretanja</a:t>
                      </a:r>
                      <a:r>
                        <a:rPr lang="en" sz="1000" u="none" strike="noStrike" cap="none" baseline="0" dirty="0">
                          <a:sym typeface="Calibri"/>
                        </a:rPr>
                        <a:t> i </a:t>
                      </a:r>
                      <a:r>
                        <a:rPr lang="en" sz="1000" u="none" strike="noStrike" cap="none" baseline="0" dirty="0"/>
                        <a:t>redovitog</a:t>
                      </a:r>
                      <a:r>
                        <a:rPr lang="en" sz="1000" u="none" strike="noStrike" cap="none" baseline="0" dirty="0">
                          <a:sym typeface="Calibri"/>
                        </a:rPr>
                        <a:t> bavljenje sportom i sportskim aktivnostima</a:t>
                      </a:r>
                      <a:r>
                        <a:rPr lang="en" sz="1000" u="none" strike="noStrike" cap="none" baseline="0" dirty="0"/>
                        <a:t> u smislu razvijanja</a:t>
                      </a:r>
                      <a:r>
                        <a:rPr lang="en" sz="1000" u="none" strike="noStrike" cap="none" baseline="0" dirty="0">
                          <a:sym typeface="Calibri"/>
                        </a:rPr>
                        <a:t> zdravih stilova</a:t>
                      </a:r>
                      <a:r>
                        <a:rPr lang="en" sz="1000" u="none" strike="noStrike" cap="none" baseline="0" dirty="0"/>
                        <a:t> </a:t>
                      </a:r>
                      <a:r>
                        <a:rPr lang="en" sz="1000" u="none" strike="noStrike" cap="none" baseline="0" dirty="0">
                          <a:sym typeface="Calibri"/>
                        </a:rPr>
                        <a:t> života i ljubavi prema sportu.</a:t>
                      </a:r>
                      <a:endParaRPr lang="en" sz="1000" b="0" i="0" u="none" strike="noStrike" cap="none" baseline="0" dirty="0">
                        <a:solidFill>
                          <a:srgbClr val="000000"/>
                        </a:solidFill>
                        <a:latin typeface="Calibri"/>
                        <a:ea typeface="Calibri"/>
                        <a:cs typeface="Calibri"/>
                        <a:sym typeface="Calibri"/>
                      </a:endParaRPr>
                    </a:p>
                  </a:txBody>
                  <a:tcPr marL="91450" marR="91450" marT="32825" marB="32825"/>
                </a:tc>
                <a:extLst>
                  <a:ext uri="{0D108BD9-81ED-4DB2-BD59-A6C34878D82A}">
                    <a16:rowId xmlns:a16="http://schemas.microsoft.com/office/drawing/2014/main" val="10000"/>
                  </a:ext>
                </a:extLst>
              </a:tr>
              <a:tr h="525050">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Namjena</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2825" marB="32825"/>
                </a:tc>
                <a:tc>
                  <a:txBody>
                    <a:bodyPr/>
                    <a:lstStyle/>
                    <a:p>
                      <a:pPr marL="0" marR="0" lvl="0" indent="0" algn="l" rtl="0">
                        <a:lnSpc>
                          <a:spcPct val="100000"/>
                        </a:lnSpc>
                        <a:spcBef>
                          <a:spcPts val="0"/>
                        </a:spcBef>
                        <a:spcAft>
                          <a:spcPts val="0"/>
                        </a:spcAft>
                        <a:buFont typeface="Calibri"/>
                        <a:buNone/>
                      </a:pPr>
                      <a:r>
                        <a:rPr lang="en" sz="1000" u="none" strike="noStrike" cap="none" baseline="0" err="1">
                          <a:sym typeface="Calibri"/>
                        </a:rPr>
                        <a:t>Rekreacija</a:t>
                      </a:r>
                      <a:r>
                        <a:rPr lang="en" sz="1000" u="none" strike="noStrike" cap="none" baseline="0">
                          <a:sym typeface="Calibri"/>
                        </a:rPr>
                        <a:t> </a:t>
                      </a:r>
                      <a:r>
                        <a:rPr lang="en" sz="1000" u="none" strike="noStrike" cap="none" baseline="0" err="1">
                          <a:sym typeface="Calibri"/>
                        </a:rPr>
                        <a:t>učenika</a:t>
                      </a:r>
                      <a:r>
                        <a:rPr lang="en" sz="1000" u="none" strike="noStrike" cap="none" baseline="0">
                          <a:sym typeface="Calibri"/>
                        </a:rPr>
                        <a:t>,</a:t>
                      </a:r>
                      <a:r>
                        <a:rPr lang="en" sz="1000" u="none" strike="noStrike" cap="none" baseline="0"/>
                        <a:t> </a:t>
                      </a:r>
                      <a:r>
                        <a:rPr lang="en" sz="1000" u="none" strike="noStrike" cap="none" baseline="0">
                          <a:sym typeface="Calibri"/>
                        </a:rPr>
                        <a:t> </a:t>
                      </a:r>
                      <a:r>
                        <a:rPr lang="en" sz="1000" u="none" strike="noStrike" cap="none" baseline="0" err="1">
                          <a:sym typeface="Calibri"/>
                        </a:rPr>
                        <a:t>preventivno</a:t>
                      </a:r>
                      <a:r>
                        <a:rPr lang="en" sz="1000" u="none" strike="noStrike" cap="none" baseline="0">
                          <a:sym typeface="Calibri"/>
                        </a:rPr>
                        <a:t> </a:t>
                      </a:r>
                      <a:r>
                        <a:rPr lang="en" sz="1000" u="none" strike="noStrike" cap="none" baseline="0" err="1">
                          <a:sym typeface="Calibri"/>
                        </a:rPr>
                        <a:t>djelovanje</a:t>
                      </a:r>
                      <a:r>
                        <a:rPr lang="en" sz="1000" u="none" strike="noStrike" cap="none" baseline="0">
                          <a:sym typeface="Calibri"/>
                        </a:rPr>
                        <a:t>, </a:t>
                      </a:r>
                      <a:r>
                        <a:rPr lang="en" sz="1000" u="none" strike="noStrike" cap="none" baseline="0" err="1">
                          <a:sym typeface="Calibri"/>
                        </a:rPr>
                        <a:t>razvijanje</a:t>
                      </a:r>
                      <a:r>
                        <a:rPr lang="en" sz="1000" u="none" strike="noStrike" cap="none" baseline="0">
                          <a:sym typeface="Calibri"/>
                        </a:rPr>
                        <a:t> </a:t>
                      </a:r>
                      <a:r>
                        <a:rPr lang="en" sz="1000" u="none" strike="noStrike" cap="none" baseline="0" err="1">
                          <a:sym typeface="Calibri"/>
                        </a:rPr>
                        <a:t>pozitivnog</a:t>
                      </a:r>
                      <a:r>
                        <a:rPr lang="en" sz="1000" u="none" strike="noStrike" cap="none" baseline="0">
                          <a:sym typeface="Calibri"/>
                        </a:rPr>
                        <a:t> </a:t>
                      </a:r>
                      <a:r>
                        <a:rPr lang="en" sz="1000" u="none" strike="noStrike" cap="none" baseline="0" err="1">
                          <a:sym typeface="Calibri"/>
                        </a:rPr>
                        <a:t>natjecateljskog</a:t>
                      </a:r>
                      <a:r>
                        <a:rPr lang="en" sz="1000" u="none" strike="noStrike" cap="none" baseline="0">
                          <a:sym typeface="Calibri"/>
                        </a:rPr>
                        <a:t> </a:t>
                      </a:r>
                      <a:r>
                        <a:rPr lang="en" sz="1000" u="none" strike="noStrike" cap="none" baseline="0" err="1">
                          <a:sym typeface="Calibri"/>
                        </a:rPr>
                        <a:t>duha</a:t>
                      </a:r>
                      <a:r>
                        <a:rPr lang="en" sz="1000" u="none" strike="noStrike" cap="none" baseline="0">
                          <a:sym typeface="Calibri"/>
                        </a:rPr>
                        <a:t>, </a:t>
                      </a:r>
                      <a:r>
                        <a:rPr lang="en" sz="1000" u="none" strike="noStrike" cap="none" baseline="0" err="1">
                          <a:sym typeface="Calibri"/>
                        </a:rPr>
                        <a:t>upoznati</a:t>
                      </a:r>
                      <a:r>
                        <a:rPr lang="en" sz="1000" u="none" strike="noStrike" cap="none" baseline="0">
                          <a:sym typeface="Calibri"/>
                        </a:rPr>
                        <a:t> </a:t>
                      </a:r>
                      <a:r>
                        <a:rPr lang="en" sz="1000" u="none" strike="noStrike" cap="none" baseline="0" err="1">
                          <a:sym typeface="Calibri"/>
                        </a:rPr>
                        <a:t>učenike</a:t>
                      </a:r>
                      <a:r>
                        <a:rPr lang="en" sz="1000" u="none" strike="noStrike" cap="none" baseline="0">
                          <a:sym typeface="Calibri"/>
                        </a:rPr>
                        <a:t> s</a:t>
                      </a:r>
                      <a:r>
                        <a:rPr lang="en" sz="1000" u="none" strike="noStrike" cap="none" baseline="0"/>
                        <a:t> </a:t>
                      </a:r>
                      <a:r>
                        <a:rPr lang="en" sz="1000" u="none" strike="noStrike" cap="none" baseline="0">
                          <a:sym typeface="Calibri"/>
                        </a:rPr>
                        <a:t> </a:t>
                      </a:r>
                      <a:r>
                        <a:rPr lang="en" sz="1000" u="none" strike="noStrike" cap="none" baseline="0" err="1">
                          <a:sym typeface="Calibri"/>
                        </a:rPr>
                        <a:t>poznatim</a:t>
                      </a:r>
                      <a:r>
                        <a:rPr lang="en" sz="1000" u="none" strike="noStrike" cap="none" baseline="0">
                          <a:sym typeface="Calibri"/>
                        </a:rPr>
                        <a:t> </a:t>
                      </a:r>
                      <a:r>
                        <a:rPr lang="en" sz="1000" u="none" strike="noStrike" cap="none" baseline="0" err="1">
                          <a:sym typeface="Calibri"/>
                        </a:rPr>
                        <a:t>hrvatskim</a:t>
                      </a:r>
                      <a:r>
                        <a:rPr lang="en" sz="1000" u="none" strike="noStrike" cap="none" baseline="0">
                          <a:sym typeface="Calibri"/>
                        </a:rPr>
                        <a:t> </a:t>
                      </a:r>
                      <a:r>
                        <a:rPr lang="en" sz="1000" u="none" strike="noStrike" cap="none" baseline="0" err="1">
                          <a:sym typeface="Calibri"/>
                        </a:rPr>
                        <a:t>sportašima</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2825" marB="32825"/>
                </a:tc>
                <a:extLst>
                  <a:ext uri="{0D108BD9-81ED-4DB2-BD59-A6C34878D82A}">
                    <a16:rowId xmlns:a16="http://schemas.microsoft.com/office/drawing/2014/main" val="10001"/>
                  </a:ext>
                </a:extLst>
              </a:tr>
              <a:tr h="588150">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Način</a:t>
                      </a:r>
                      <a:r>
                        <a:rPr lang="en" sz="1000" u="none" strike="noStrike" cap="none" baseline="0">
                          <a:sym typeface="Calibri"/>
                        </a:rPr>
                        <a:t> </a:t>
                      </a:r>
                      <a:r>
                        <a:rPr lang="en" sz="1000" u="none" strike="noStrike" cap="none" baseline="0" err="1">
                          <a:sym typeface="Calibri"/>
                        </a:rPr>
                        <a:t>realizacije</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2825" marB="32825"/>
                </a:tc>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Sportske</a:t>
                      </a:r>
                      <a:r>
                        <a:rPr lang="en" sz="1000" u="none" strike="noStrike" cap="none" baseline="0">
                          <a:sym typeface="Calibri"/>
                        </a:rPr>
                        <a:t> </a:t>
                      </a:r>
                      <a:r>
                        <a:rPr lang="en" sz="1000" u="none" strike="noStrike" cap="none" baseline="0" err="1">
                          <a:sym typeface="Calibri"/>
                        </a:rPr>
                        <a:t>aktivnosti</a:t>
                      </a:r>
                      <a:r>
                        <a:rPr lang="en" sz="1000" u="none" strike="noStrike" cap="none" baseline="0">
                          <a:sym typeface="Calibri"/>
                        </a:rPr>
                        <a:t>, </a:t>
                      </a:r>
                      <a:r>
                        <a:rPr lang="en" sz="1000" u="none" strike="noStrike" cap="none" baseline="0" err="1">
                          <a:sym typeface="Calibri"/>
                        </a:rPr>
                        <a:t>druženje</a:t>
                      </a:r>
                      <a:r>
                        <a:rPr lang="en" sz="1000" u="none" strike="noStrike" cap="none" baseline="0">
                          <a:sym typeface="Calibri"/>
                        </a:rPr>
                        <a:t> s </a:t>
                      </a:r>
                      <a:r>
                        <a:rPr lang="en" sz="1000" u="none" strike="noStrike" cap="none" baseline="0" err="1">
                          <a:sym typeface="Calibri"/>
                        </a:rPr>
                        <a:t>poznatim</a:t>
                      </a:r>
                      <a:r>
                        <a:rPr lang="en" sz="1000" u="none" strike="noStrike" cap="none" baseline="0">
                          <a:sym typeface="Calibri"/>
                        </a:rPr>
                        <a:t> </a:t>
                      </a:r>
                      <a:r>
                        <a:rPr lang="en" sz="1000" u="none" strike="noStrike" cap="none" baseline="0" err="1">
                          <a:sym typeface="Calibri"/>
                        </a:rPr>
                        <a:t>sportašima</a:t>
                      </a:r>
                      <a:r>
                        <a:rPr lang="en" sz="1000" u="none" strike="noStrike" cap="none" baseline="0">
                          <a:sym typeface="Calibri"/>
                        </a:rPr>
                        <a:t>, </a:t>
                      </a:r>
                      <a:r>
                        <a:rPr lang="en" sz="1000" u="none" strike="noStrike" cap="none" baseline="0" err="1">
                          <a:sym typeface="Calibri"/>
                        </a:rPr>
                        <a:t>natjecanja</a:t>
                      </a:r>
                      <a:r>
                        <a:rPr lang="en" sz="1000" u="none" strike="noStrike" cap="none" baseline="0">
                          <a:sym typeface="Calibri"/>
                        </a:rPr>
                        <a:t> </a:t>
                      </a:r>
                      <a:r>
                        <a:rPr lang="en" sz="1000" u="none" strike="noStrike" cap="none" baseline="0" err="1">
                          <a:sym typeface="Calibri"/>
                        </a:rPr>
                        <a:t>na</a:t>
                      </a:r>
                      <a:r>
                        <a:rPr lang="en" sz="1000" u="none" strike="noStrike" cap="none" baseline="0">
                          <a:sym typeface="Calibri"/>
                        </a:rPr>
                        <a:t> </a:t>
                      </a:r>
                      <a:r>
                        <a:rPr lang="en" sz="1000" u="none" strike="noStrike" cap="none" baseline="0" err="1">
                          <a:sym typeface="Calibri"/>
                        </a:rPr>
                        <a:t>sportskom</a:t>
                      </a:r>
                      <a:r>
                        <a:rPr lang="en" sz="1000" u="none" strike="noStrike" cap="none" baseline="0">
                          <a:sym typeface="Calibri"/>
                        </a:rPr>
                        <a:t> </a:t>
                      </a:r>
                      <a:r>
                        <a:rPr lang="en" sz="1000" u="none" strike="noStrike" cap="none" baseline="0" err="1">
                          <a:sym typeface="Calibri"/>
                        </a:rPr>
                        <a:t>terenu</a:t>
                      </a:r>
                      <a:r>
                        <a:rPr lang="en" sz="1000" u="none" strike="noStrike" cap="none" baseline="0">
                          <a:sym typeface="Calibri"/>
                        </a:rPr>
                        <a:t>, </a:t>
                      </a:r>
                      <a:r>
                        <a:rPr lang="en" sz="1000" u="none" strike="noStrike" cap="none" baseline="0" err="1">
                          <a:sym typeface="Calibri"/>
                        </a:rPr>
                        <a:t>kros</a:t>
                      </a:r>
                      <a:endParaRPr lang="en" sz="1000" b="0" i="0" u="none" strike="noStrike" cap="none" baseline="0" err="1">
                        <a:solidFill>
                          <a:srgbClr val="000000"/>
                        </a:solidFill>
                        <a:latin typeface="Calibri"/>
                        <a:ea typeface="Calibri"/>
                        <a:cs typeface="Calibri"/>
                        <a:sym typeface="Calibri"/>
                      </a:endParaRPr>
                    </a:p>
                  </a:txBody>
                  <a:tcPr marL="91450" marR="91450" marT="32825" marB="32825"/>
                </a:tc>
                <a:extLst>
                  <a:ext uri="{0D108BD9-81ED-4DB2-BD59-A6C34878D82A}">
                    <a16:rowId xmlns:a16="http://schemas.microsoft.com/office/drawing/2014/main" val="10002"/>
                  </a:ext>
                </a:extLst>
              </a:tr>
              <a:tr h="392900">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Nositelj</a:t>
                      </a:r>
                      <a:r>
                        <a:rPr lang="en" sz="1000" u="none" strike="noStrike" cap="none" baseline="0">
                          <a:sym typeface="Calibri"/>
                        </a:rPr>
                        <a:t> </a:t>
                      </a:r>
                      <a:r>
                        <a:rPr lang="en" sz="1000" u="none" strike="noStrike" cap="none" baseline="0" err="1">
                          <a:sym typeface="Calibri"/>
                        </a:rPr>
                        <a:t>aktivnosti</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2825" marB="32825"/>
                </a:tc>
                <a:tc>
                  <a:txBody>
                    <a:bodyPr/>
                    <a:lstStyle/>
                    <a:p>
                      <a:pPr marL="0" marR="0" lvl="0" indent="0" algn="l" rtl="0">
                        <a:lnSpc>
                          <a:spcPct val="100000"/>
                        </a:lnSpc>
                        <a:spcBef>
                          <a:spcPts val="0"/>
                        </a:spcBef>
                        <a:spcAft>
                          <a:spcPts val="0"/>
                        </a:spcAft>
                        <a:buClr>
                          <a:srgbClr val="000000"/>
                        </a:buClr>
                        <a:buSzPct val="25000"/>
                        <a:buFont typeface="Calibri"/>
                        <a:buNone/>
                      </a:pPr>
                      <a:r>
                        <a:rPr lang="hr-HR" sz="1000" u="none" strike="noStrike" cap="none" baseline="0" dirty="0">
                          <a:sym typeface="Calibri"/>
                        </a:rPr>
                        <a:t>Voditelj ŠSK – David Grgić , razrednici 1.- 8-r.</a:t>
                      </a:r>
                      <a:endParaRPr lang="en" sz="1000" b="0" i="0" u="none" strike="noStrike" cap="none" baseline="0" dirty="0">
                        <a:solidFill>
                          <a:srgbClr val="000000"/>
                        </a:solidFill>
                        <a:latin typeface="Calibri"/>
                        <a:ea typeface="Calibri"/>
                        <a:cs typeface="Calibri"/>
                        <a:sym typeface="Calibri"/>
                      </a:endParaRPr>
                    </a:p>
                  </a:txBody>
                  <a:tcPr marL="91450" marR="91450" marT="32825" marB="32825"/>
                </a:tc>
                <a:extLst>
                  <a:ext uri="{0D108BD9-81ED-4DB2-BD59-A6C34878D82A}">
                    <a16:rowId xmlns:a16="http://schemas.microsoft.com/office/drawing/2014/main" val="10003"/>
                  </a:ext>
                </a:extLst>
              </a:tr>
              <a:tr h="391700">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Vremenik</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2825" marB="32825"/>
                </a:tc>
                <a:tc>
                  <a:txBody>
                    <a:bodyPr/>
                    <a:lstStyle/>
                    <a:p>
                      <a:pPr marL="0" marR="0" lvl="0" indent="0" algn="l" rtl="0">
                        <a:lnSpc>
                          <a:spcPct val="100000"/>
                        </a:lnSpc>
                        <a:spcBef>
                          <a:spcPts val="0"/>
                        </a:spcBef>
                        <a:spcAft>
                          <a:spcPts val="0"/>
                        </a:spcAft>
                        <a:buFont typeface="Calibri"/>
                        <a:buNone/>
                      </a:pPr>
                      <a:r>
                        <a:rPr lang="en" sz="1000" u="none" strike="noStrike" cap="none" baseline="0" dirty="0"/>
                        <a:t>Lipanj 202</a:t>
                      </a:r>
                      <a:r>
                        <a:rPr lang="hr-HR" sz="1000" u="none" strike="noStrike" cap="none" baseline="0" dirty="0"/>
                        <a:t>2</a:t>
                      </a:r>
                      <a:r>
                        <a:rPr lang="en" sz="1000" u="none" strike="noStrike" cap="none" baseline="0" dirty="0">
                          <a:sym typeface="Calibri"/>
                        </a:rPr>
                        <a:t>.</a:t>
                      </a:r>
                      <a:endParaRPr lang="en" sz="1000" b="0" i="0" u="none" strike="noStrike" cap="none" baseline="0" dirty="0">
                        <a:solidFill>
                          <a:srgbClr val="000000"/>
                        </a:solidFill>
                        <a:latin typeface="Calibri"/>
                        <a:ea typeface="Calibri"/>
                        <a:cs typeface="Calibri"/>
                        <a:sym typeface="Calibri"/>
                      </a:endParaRPr>
                    </a:p>
                  </a:txBody>
                  <a:tcPr marL="91450" marR="91450" marT="32825" marB="32825"/>
                </a:tc>
                <a:extLst>
                  <a:ext uri="{0D108BD9-81ED-4DB2-BD59-A6C34878D82A}">
                    <a16:rowId xmlns:a16="http://schemas.microsoft.com/office/drawing/2014/main" val="10004"/>
                  </a:ext>
                </a:extLst>
              </a:tr>
              <a:tr h="391700">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Troškovnik</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2825" marB="32825"/>
                </a:tc>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a:sym typeface="Calibri"/>
                        </a:rPr>
                        <a:t>0 </a:t>
                      </a:r>
                      <a:r>
                        <a:rPr lang="en" sz="1000" u="none" strike="noStrike" cap="none" baseline="0" err="1">
                          <a:sym typeface="Calibri"/>
                        </a:rPr>
                        <a:t>kn</a:t>
                      </a:r>
                      <a:endParaRPr lang="en" sz="1000" b="0" i="0" u="none" strike="noStrike" cap="none" baseline="0" err="1">
                        <a:solidFill>
                          <a:srgbClr val="000000"/>
                        </a:solidFill>
                        <a:latin typeface="Calibri"/>
                        <a:ea typeface="Calibri"/>
                        <a:cs typeface="Calibri"/>
                        <a:sym typeface="Calibri"/>
                      </a:endParaRPr>
                    </a:p>
                  </a:txBody>
                  <a:tcPr marL="91450" marR="91450" marT="32825" marB="32825"/>
                </a:tc>
                <a:extLst>
                  <a:ext uri="{0D108BD9-81ED-4DB2-BD59-A6C34878D82A}">
                    <a16:rowId xmlns:a16="http://schemas.microsoft.com/office/drawing/2014/main" val="10005"/>
                  </a:ext>
                </a:extLst>
              </a:tr>
              <a:tr h="678650">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Način</a:t>
                      </a:r>
                      <a:r>
                        <a:rPr lang="en" sz="1000" u="none" strike="noStrike" cap="none" baseline="0">
                          <a:sym typeface="Calibri"/>
                        </a:rPr>
                        <a:t> </a:t>
                      </a:r>
                      <a:r>
                        <a:rPr lang="en" sz="1000" u="none" strike="noStrike" cap="none" baseline="0" err="1">
                          <a:sym typeface="Calibri"/>
                        </a:rPr>
                        <a:t>vrednovanja</a:t>
                      </a:r>
                      <a:r>
                        <a:rPr lang="en" sz="1000" u="none" strike="noStrike" cap="none" baseline="0">
                          <a:sym typeface="Calibri"/>
                        </a:rPr>
                        <a:t> </a:t>
                      </a:r>
                      <a:r>
                        <a:rPr lang="en" sz="1000" u="none" strike="noStrike" cap="none" baseline="0" err="1">
                          <a:sym typeface="Calibri"/>
                        </a:rPr>
                        <a:t>i</a:t>
                      </a:r>
                      <a:r>
                        <a:rPr lang="en" sz="1000" u="none" strike="noStrike" cap="none" baseline="0">
                          <a:sym typeface="Calibri"/>
                        </a:rPr>
                        <a:t> </a:t>
                      </a:r>
                      <a:r>
                        <a:rPr lang="en" sz="1000" u="none" strike="noStrike" cap="none" baseline="0" err="1">
                          <a:sym typeface="Calibri"/>
                        </a:rPr>
                        <a:t>korištenja</a:t>
                      </a:r>
                      <a:r>
                        <a:rPr lang="en" sz="1000" u="none" strike="noStrike" cap="none" baseline="0">
                          <a:sym typeface="Calibri"/>
                        </a:rPr>
                        <a:t> </a:t>
                      </a:r>
                      <a:r>
                        <a:rPr lang="en" sz="1000" u="none" strike="noStrike" cap="none" baseline="0" err="1">
                          <a:sym typeface="Calibri"/>
                        </a:rPr>
                        <a:t>rezultata</a:t>
                      </a:r>
                      <a:r>
                        <a:rPr lang="en" sz="1000" u="none" strike="noStrike" cap="none" baseline="0">
                          <a:sym typeface="Calibri"/>
                        </a:rPr>
                        <a:t> </a:t>
                      </a:r>
                      <a:r>
                        <a:rPr lang="en" sz="1000" u="none" strike="noStrike" cap="none" baseline="0" err="1">
                          <a:sym typeface="Calibri"/>
                        </a:rPr>
                        <a:t>vrednovanja</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2825" marB="32825"/>
                </a:tc>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dirty="0">
                          <a:sym typeface="Calibri"/>
                        </a:rPr>
                        <a:t>Povratna informacija putem evaluacijskih listića; motivirati učenike na redovito bavljanje sportom i sportskim aktivnostima.</a:t>
                      </a:r>
                      <a:endParaRPr lang="en" sz="1000" b="0" i="0" u="none" strike="noStrike" cap="none" baseline="0" dirty="0">
                        <a:solidFill>
                          <a:srgbClr val="000000"/>
                        </a:solidFill>
                        <a:latin typeface="Calibri"/>
                        <a:ea typeface="Calibri"/>
                        <a:cs typeface="Calibri"/>
                        <a:sym typeface="Calibri"/>
                      </a:endParaRPr>
                    </a:p>
                  </a:txBody>
                  <a:tcPr marL="91450" marR="91450" marT="32825" marB="32825"/>
                </a:tc>
                <a:extLst>
                  <a:ext uri="{0D108BD9-81ED-4DB2-BD59-A6C34878D82A}">
                    <a16:rowId xmlns:a16="http://schemas.microsoft.com/office/drawing/2014/main" val="10006"/>
                  </a:ext>
                </a:extLst>
              </a:tr>
            </a:tbl>
          </a:graphicData>
        </a:graphic>
      </p:graphicFrame>
      <p:pic>
        <p:nvPicPr>
          <p:cNvPr id="1149" name="Shape 1149"/>
          <p:cNvPicPr preferRelativeResize="0"/>
          <p:nvPr/>
        </p:nvPicPr>
        <p:blipFill rotWithShape="1">
          <a:blip r:embed="rId3">
            <a:alphaModFix/>
          </a:blip>
          <a:srcRect/>
          <a:stretch/>
        </p:blipFill>
        <p:spPr>
          <a:xfrm>
            <a:off x="7091736" y="88195"/>
            <a:ext cx="1270000" cy="540543"/>
          </a:xfrm>
          <a:prstGeom prst="rect">
            <a:avLst/>
          </a:prstGeom>
          <a:noFill/>
          <a:ln>
            <a:noFill/>
          </a:ln>
        </p:spPr>
      </p:pic>
      <p:sp>
        <p:nvSpPr>
          <p:cNvPr id="2" name="Title 1"/>
          <p:cNvSpPr>
            <a:spLocks noGrp="1"/>
          </p:cNvSpPr>
          <p:nvPr>
            <p:ph type="title"/>
          </p:nvPr>
        </p:nvSpPr>
        <p:spPr>
          <a:xfrm>
            <a:off x="1063444" y="0"/>
            <a:ext cx="7948781" cy="857250"/>
          </a:xfrm>
        </p:spPr>
        <p:txBody>
          <a:bodyPr>
            <a:normAutofit fontScale="90000"/>
            <a:scene3d>
              <a:camera prst="orthographicFront"/>
              <a:lightRig rig="soft" dir="t">
                <a:rot lat="0" lon="0" rev="15600000"/>
              </a:lightRig>
            </a:scene3d>
            <a:sp3d extrusionH="57150" prstMaterial="softEdge">
              <a:bevelT w="25400" h="38100"/>
            </a:sp3d>
          </a:bodyPr>
          <a:lstStyle/>
          <a:p>
            <a:r>
              <a:rPr lang="hr-HR" dirty="0">
                <a:effectLst>
                  <a:outerShdw blurRad="38100" dist="38100" dir="2700000" algn="tl">
                    <a:srgbClr val="000000">
                      <a:alpha val="43137"/>
                    </a:srgbClr>
                  </a:outerShdw>
                </a:effectLst>
                <a:latin typeface="+mn-lt"/>
              </a:rPr>
              <a:t>Sportsko prijepodne</a:t>
            </a:r>
            <a:br>
              <a:rPr lang="hr-HR" dirty="0">
                <a:effectLst>
                  <a:outerShdw blurRad="38100" dist="38100" dir="2700000" algn="tl">
                    <a:srgbClr val="000000">
                      <a:alpha val="43137"/>
                    </a:srgbClr>
                  </a:outerShdw>
                </a:effectLst>
                <a:latin typeface="+mn-lt"/>
              </a:rPr>
            </a:br>
            <a:endParaRPr lang="hr-HR" dirty="0">
              <a:solidFill>
                <a:srgbClr val="FFC000"/>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3448365829"/>
      </p:ext>
    </p:extLst>
  </p:cSld>
  <p:clrMapOvr>
    <a:masterClrMapping/>
  </p:clrMapOvr>
  <p:transition spd="slow">
    <p:wipe/>
  </p:transition>
</p:sld>
</file>

<file path=ppt/slides/slide131.xml><?xml version="1.0" encoding="utf-8"?>
<p:sld xmlns:a="http://schemas.openxmlformats.org/drawingml/2006/main" xmlns:r="http://schemas.openxmlformats.org/officeDocument/2006/relationships" xmlns:p="http://schemas.openxmlformats.org/presentationml/2006/main" showMasterSp="0">
  <p:cSld>
    <p:spTree>
      <p:nvGrpSpPr>
        <p:cNvPr id="1" name="Shape 1025"/>
        <p:cNvGrpSpPr/>
        <p:nvPr/>
      </p:nvGrpSpPr>
      <p:grpSpPr>
        <a:xfrm>
          <a:off x="0" y="0"/>
          <a:ext cx="0" cy="0"/>
          <a:chOff x="0" y="0"/>
          <a:chExt cx="0" cy="0"/>
        </a:xfrm>
      </p:grpSpPr>
      <p:pic>
        <p:nvPicPr>
          <p:cNvPr id="1026" name="Shape 1026"/>
          <p:cNvPicPr preferRelativeResize="0"/>
          <p:nvPr/>
        </p:nvPicPr>
        <p:blipFill rotWithShape="1">
          <a:blip r:embed="rId3">
            <a:alphaModFix/>
          </a:blip>
          <a:srcRect/>
          <a:stretch/>
        </p:blipFill>
        <p:spPr>
          <a:xfrm>
            <a:off x="7030498" y="45286"/>
            <a:ext cx="1042986" cy="829865"/>
          </a:xfrm>
          <a:prstGeom prst="rect">
            <a:avLst/>
          </a:prstGeom>
          <a:noFill/>
          <a:ln>
            <a:noFill/>
          </a:ln>
        </p:spPr>
      </p:pic>
      <p:graphicFrame>
        <p:nvGraphicFramePr>
          <p:cNvPr id="1028" name="Shape 1028"/>
          <p:cNvGraphicFramePr/>
          <p:nvPr>
            <p:extLst>
              <p:ext uri="{D42A27DB-BD31-4B8C-83A1-F6EECF244321}">
                <p14:modId xmlns:p14="http://schemas.microsoft.com/office/powerpoint/2010/main" val="1926649804"/>
              </p:ext>
            </p:extLst>
          </p:nvPr>
        </p:nvGraphicFramePr>
        <p:xfrm>
          <a:off x="423746" y="916779"/>
          <a:ext cx="8395639" cy="3542098"/>
        </p:xfrm>
        <a:graphic>
          <a:graphicData uri="http://schemas.openxmlformats.org/drawingml/2006/table">
            <a:tbl>
              <a:tblPr>
                <a:tableStyleId>{0E3FDE45-AF77-4B5C-9715-49D594BDF05E}</a:tableStyleId>
              </a:tblPr>
              <a:tblGrid>
                <a:gridCol w="1542467">
                  <a:extLst>
                    <a:ext uri="{9D8B030D-6E8A-4147-A177-3AD203B41FA5}">
                      <a16:colId xmlns:a16="http://schemas.microsoft.com/office/drawing/2014/main" val="20000"/>
                    </a:ext>
                  </a:extLst>
                </a:gridCol>
                <a:gridCol w="6853172">
                  <a:extLst>
                    <a:ext uri="{9D8B030D-6E8A-4147-A177-3AD203B41FA5}">
                      <a16:colId xmlns:a16="http://schemas.microsoft.com/office/drawing/2014/main" val="20001"/>
                    </a:ext>
                  </a:extLst>
                </a:gridCol>
              </a:tblGrid>
              <a:tr h="340904">
                <a:tc>
                  <a:txBody>
                    <a:bodyPr/>
                    <a:lstStyle/>
                    <a:p>
                      <a:pPr marL="0" marR="0" lvl="0" indent="0" algn="l" rtl="0">
                        <a:lnSpc>
                          <a:spcPct val="100000"/>
                        </a:lnSpc>
                        <a:spcBef>
                          <a:spcPts val="0"/>
                        </a:spcBef>
                        <a:spcAft>
                          <a:spcPts val="0"/>
                        </a:spcAft>
                        <a:buClr>
                          <a:srgbClr val="000000"/>
                        </a:buClr>
                        <a:buSzPct val="25000"/>
                        <a:buFont typeface="Calibri"/>
                        <a:buNone/>
                      </a:pPr>
                      <a:r>
                        <a:rPr lang="hr-HR" sz="1000" u="none" strike="noStrike" cap="none" baseline="0">
                          <a:sym typeface="Calibri"/>
                        </a:rPr>
                        <a:t>Ishodi</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2900" marB="32900"/>
                </a:tc>
                <a:tc>
                  <a:txBody>
                    <a:bodyPr/>
                    <a:lstStyle/>
                    <a:p>
                      <a:pPr marL="0" marR="0" lvl="0" indent="0" algn="l" rtl="0">
                        <a:lnSpc>
                          <a:spcPct val="100000"/>
                        </a:lnSpc>
                        <a:spcBef>
                          <a:spcPts val="0"/>
                        </a:spcBef>
                        <a:spcAft>
                          <a:spcPts val="0"/>
                        </a:spcAft>
                        <a:buFont typeface="Calibri"/>
                        <a:buNone/>
                      </a:pPr>
                      <a:r>
                        <a:rPr lang="en" sz="1000" u="none" strike="noStrike" cap="none" baseline="0" err="1"/>
                        <a:t>Učitelji</a:t>
                      </a:r>
                      <a:r>
                        <a:rPr lang="en" sz="1000" u="none" strike="noStrike" cap="none" baseline="0"/>
                        <a:t> </a:t>
                      </a:r>
                      <a:r>
                        <a:rPr lang="en" sz="1000" u="none" strike="noStrike" cap="none" baseline="0" err="1"/>
                        <a:t>će</a:t>
                      </a:r>
                      <a:r>
                        <a:rPr lang="en" sz="1000" u="none" strike="noStrike" cap="none" baseline="0"/>
                        <a:t> </a:t>
                      </a:r>
                      <a:r>
                        <a:rPr lang="en" sz="1000" u="none" strike="noStrike" cap="none" baseline="0" err="1"/>
                        <a:t>razvijati</a:t>
                      </a:r>
                      <a:r>
                        <a:rPr lang="en" sz="1000" u="none" strike="noStrike" cap="none" baseline="0"/>
                        <a:t> </a:t>
                      </a:r>
                      <a:r>
                        <a:rPr lang="en" sz="1000" u="none" strike="noStrike" cap="none" baseline="0" err="1"/>
                        <a:t>i</a:t>
                      </a:r>
                      <a:r>
                        <a:rPr lang="en" sz="1000" u="none" strike="noStrike" cap="none" baseline="0"/>
                        <a:t> </a:t>
                      </a:r>
                      <a:r>
                        <a:rPr lang="en" sz="1000" u="none" strike="noStrike" cap="none" baseline="0" err="1"/>
                        <a:t>ostvariti</a:t>
                      </a:r>
                      <a:r>
                        <a:rPr lang="en" sz="1000" u="none" strike="noStrike" cap="none" baseline="0"/>
                        <a:t> </a:t>
                      </a:r>
                      <a:r>
                        <a:rPr lang="en" sz="1000" u="none" strike="noStrike" cap="none" baseline="0" err="1"/>
                        <a:t>osobni</a:t>
                      </a:r>
                      <a:r>
                        <a:rPr lang="en" sz="1000" u="none" strike="noStrike" cap="none" baseline="0"/>
                        <a:t> </a:t>
                      </a:r>
                      <a:r>
                        <a:rPr lang="en" sz="1000" u="none" strike="noStrike" cap="none" baseline="0" err="1">
                          <a:sym typeface="Calibri"/>
                        </a:rPr>
                        <a:t>i</a:t>
                      </a:r>
                      <a:r>
                        <a:rPr lang="en" sz="1000" u="none" strike="noStrike" cap="none" baseline="0">
                          <a:sym typeface="Calibri"/>
                        </a:rPr>
                        <a:t> </a:t>
                      </a:r>
                      <a:r>
                        <a:rPr lang="en" sz="1000" u="none" strike="noStrike" cap="none" baseline="0" err="1"/>
                        <a:t>profesionalni</a:t>
                      </a:r>
                      <a:r>
                        <a:rPr lang="en" sz="1000" u="none" strike="noStrike" cap="none" baseline="0"/>
                        <a:t> </a:t>
                      </a:r>
                      <a:r>
                        <a:rPr lang="en" sz="1000" u="none" strike="noStrike" cap="none" baseline="0" err="1"/>
                        <a:t>razvoj</a:t>
                      </a:r>
                      <a:r>
                        <a:rPr lang="en" sz="1000" u="none" strike="noStrike" cap="none" baseline="0">
                          <a:sym typeface="Calibri"/>
                        </a:rPr>
                        <a:t>, </a:t>
                      </a:r>
                      <a:r>
                        <a:rPr lang="en" sz="1000" u="none" strike="noStrike" cap="none" baseline="0" err="1">
                          <a:sym typeface="Calibri"/>
                        </a:rPr>
                        <a:t>cjeloživotno</a:t>
                      </a:r>
                      <a:r>
                        <a:rPr lang="en" sz="1000" u="none" strike="noStrike" cap="none" baseline="0">
                          <a:sym typeface="Calibri"/>
                        </a:rPr>
                        <a:t> </a:t>
                      </a:r>
                      <a:r>
                        <a:rPr lang="en" sz="1000" u="none" strike="noStrike" cap="none" baseline="0" err="1">
                          <a:sym typeface="Calibri"/>
                        </a:rPr>
                        <a:t>učenje</a:t>
                      </a:r>
                      <a:r>
                        <a:rPr lang="en" sz="1000" u="none" strike="noStrike" cap="none" baseline="0">
                          <a:sym typeface="Calibri"/>
                        </a:rPr>
                        <a:t> </a:t>
                      </a:r>
                      <a:r>
                        <a:rPr lang="en" sz="1000" u="none" strike="noStrike" cap="none" baseline="0" err="1">
                          <a:sym typeface="Calibri"/>
                        </a:rPr>
                        <a:t>i</a:t>
                      </a:r>
                      <a:r>
                        <a:rPr lang="en" sz="1000" u="none" strike="noStrike" cap="none" baseline="0"/>
                        <a:t> </a:t>
                      </a:r>
                      <a:endParaRPr lang="en-US">
                        <a:sym typeface="Calibri"/>
                      </a:endParaRPr>
                    </a:p>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obrazovanje</a:t>
                      </a:r>
                      <a:r>
                        <a:rPr lang="en" sz="1000" u="none" strike="noStrike" cap="none" baseline="0">
                          <a:sym typeface="Calibri"/>
                        </a:rPr>
                        <a:t>, </a:t>
                      </a:r>
                      <a:r>
                        <a:rPr lang="en" sz="1000" u="none" strike="noStrike" cap="none" baseline="0" err="1">
                          <a:sym typeface="Calibri"/>
                        </a:rPr>
                        <a:t>usavršavanje</a:t>
                      </a:r>
                      <a:r>
                        <a:rPr lang="en" sz="1000" u="none" strike="noStrike" cap="none" baseline="0">
                          <a:sym typeface="Calibri"/>
                        </a:rPr>
                        <a:t> </a:t>
                      </a:r>
                      <a:r>
                        <a:rPr lang="en" sz="1000" u="none" strike="noStrike" cap="none" baseline="0" err="1">
                          <a:sym typeface="Calibri"/>
                        </a:rPr>
                        <a:t>stručnih</a:t>
                      </a:r>
                      <a:r>
                        <a:rPr lang="en" sz="1000" u="none" strike="noStrike" cap="none" baseline="0">
                          <a:sym typeface="Calibri"/>
                        </a:rPr>
                        <a:t> </a:t>
                      </a:r>
                      <a:r>
                        <a:rPr lang="en" sz="1000" u="none" strike="noStrike" cap="none" baseline="0" err="1">
                          <a:sym typeface="Calibri"/>
                        </a:rPr>
                        <a:t>kompetencija</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2900" marB="32900"/>
                </a:tc>
                <a:extLst>
                  <a:ext uri="{0D108BD9-81ED-4DB2-BD59-A6C34878D82A}">
                    <a16:rowId xmlns:a16="http://schemas.microsoft.com/office/drawing/2014/main" val="10000"/>
                  </a:ext>
                </a:extLst>
              </a:tr>
              <a:tr h="482494">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Namjena</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2900" marB="32900"/>
                </a:tc>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Usvajanje</a:t>
                      </a:r>
                      <a:r>
                        <a:rPr lang="en" sz="1000" u="none" strike="noStrike" cap="none" baseline="0">
                          <a:sym typeface="Calibri"/>
                        </a:rPr>
                        <a:t> </a:t>
                      </a:r>
                      <a:r>
                        <a:rPr lang="en" sz="1000" u="none" strike="noStrike" cap="none" baseline="0" err="1">
                          <a:sym typeface="Calibri"/>
                        </a:rPr>
                        <a:t>stručno</a:t>
                      </a:r>
                      <a:r>
                        <a:rPr lang="en" sz="1000" u="none" strike="noStrike" cap="none" baseline="0">
                          <a:sym typeface="Calibri"/>
                        </a:rPr>
                        <a:t> – </a:t>
                      </a:r>
                      <a:r>
                        <a:rPr lang="en" sz="1000" u="none" strike="noStrike" cap="none" baseline="0" err="1">
                          <a:sym typeface="Calibri"/>
                        </a:rPr>
                        <a:t>metodičkih</a:t>
                      </a:r>
                      <a:r>
                        <a:rPr lang="en" sz="1000" u="none" strike="noStrike" cap="none" baseline="0">
                          <a:sym typeface="Calibri"/>
                        </a:rPr>
                        <a:t> </a:t>
                      </a:r>
                      <a:r>
                        <a:rPr lang="en" sz="1000" u="none" strike="noStrike" cap="none" baseline="0" err="1">
                          <a:sym typeface="Calibri"/>
                        </a:rPr>
                        <a:t>i</a:t>
                      </a:r>
                      <a:r>
                        <a:rPr lang="en" sz="1000" u="none" strike="noStrike" cap="none" baseline="0">
                          <a:sym typeface="Calibri"/>
                        </a:rPr>
                        <a:t> </a:t>
                      </a:r>
                      <a:r>
                        <a:rPr lang="en" sz="1000" u="none" strike="noStrike" cap="none" baseline="0" err="1">
                          <a:sym typeface="Calibri"/>
                        </a:rPr>
                        <a:t>pedagoško</a:t>
                      </a:r>
                      <a:r>
                        <a:rPr lang="en" sz="1000" u="none" strike="noStrike" cap="none" baseline="0">
                          <a:sym typeface="Calibri"/>
                        </a:rPr>
                        <a:t> – </a:t>
                      </a:r>
                      <a:r>
                        <a:rPr lang="en" sz="1000" u="none" strike="noStrike" cap="none" baseline="0" err="1">
                          <a:sym typeface="Calibri"/>
                        </a:rPr>
                        <a:t>psiholoških</a:t>
                      </a:r>
                      <a:r>
                        <a:rPr lang="en" sz="1000" u="none" strike="noStrike" cap="none" baseline="0">
                          <a:sym typeface="Calibri"/>
                        </a:rPr>
                        <a:t> </a:t>
                      </a:r>
                      <a:r>
                        <a:rPr lang="en" sz="1000" u="none" strike="noStrike" cap="none" baseline="0" err="1">
                          <a:sym typeface="Calibri"/>
                        </a:rPr>
                        <a:t>znanja</a:t>
                      </a:r>
                      <a:r>
                        <a:rPr lang="en" sz="1000" u="none" strike="noStrike" cap="none" baseline="0">
                          <a:sym typeface="Calibri"/>
                        </a:rPr>
                        <a:t> u </a:t>
                      </a:r>
                      <a:r>
                        <a:rPr lang="en" sz="1000" u="none" strike="noStrike" cap="none" baseline="0" err="1">
                          <a:sym typeface="Calibri"/>
                        </a:rPr>
                        <a:t>svrhu</a:t>
                      </a:r>
                      <a:r>
                        <a:rPr lang="en" sz="1000" u="none" strike="noStrike" cap="none" baseline="0">
                          <a:sym typeface="Calibri"/>
                        </a:rPr>
                        <a:t> </a:t>
                      </a:r>
                      <a:r>
                        <a:rPr lang="en" sz="1000" u="none" strike="noStrike" cap="none" baseline="0" err="1">
                          <a:sym typeface="Calibri"/>
                        </a:rPr>
                        <a:t>povećanja</a:t>
                      </a:r>
                      <a:r>
                        <a:rPr lang="en" sz="1000" u="none" strike="noStrike" cap="none" baseline="0">
                          <a:sym typeface="Calibri"/>
                        </a:rPr>
                        <a:t> </a:t>
                      </a:r>
                      <a:r>
                        <a:rPr lang="en" sz="1000" u="none" strike="noStrike" cap="none" baseline="0" err="1">
                          <a:sym typeface="Calibri"/>
                        </a:rPr>
                        <a:t>kompetencija</a:t>
                      </a:r>
                      <a:r>
                        <a:rPr lang="en" sz="1000" u="none" strike="noStrike" cap="none" baseline="0">
                          <a:sym typeface="Calibri"/>
                        </a:rPr>
                        <a:t> </a:t>
                      </a:r>
                      <a:r>
                        <a:rPr lang="en" sz="1000" u="none" strike="noStrike" cap="none" baseline="0" err="1">
                          <a:sym typeface="Calibri"/>
                        </a:rPr>
                        <a:t>učitelja</a:t>
                      </a:r>
                      <a:r>
                        <a:rPr lang="en" sz="1000" u="none" strike="noStrike" cap="none" baseline="0">
                          <a:sym typeface="Calibri"/>
                        </a:rPr>
                        <a:t>, </a:t>
                      </a:r>
                      <a:r>
                        <a:rPr lang="en" sz="1000" u="none" strike="noStrike" cap="none" baseline="0" err="1">
                          <a:sym typeface="Calibri"/>
                        </a:rPr>
                        <a:t>praćenje</a:t>
                      </a:r>
                      <a:r>
                        <a:rPr lang="en" sz="1000" u="none" strike="noStrike" cap="none" baseline="0">
                          <a:sym typeface="Calibri"/>
                        </a:rPr>
                        <a:t> </a:t>
                      </a:r>
                      <a:r>
                        <a:rPr lang="en" sz="1000" u="none" strike="noStrike" cap="none" baseline="0" err="1">
                          <a:sym typeface="Calibri"/>
                        </a:rPr>
                        <a:t>promjena</a:t>
                      </a:r>
                      <a:r>
                        <a:rPr lang="en" sz="1000" u="none" strike="noStrike" cap="none" baseline="0">
                          <a:sym typeface="Calibri"/>
                        </a:rPr>
                        <a:t> u </a:t>
                      </a:r>
                      <a:r>
                        <a:rPr lang="en" sz="1000" u="none" strike="noStrike" cap="none" baseline="0" err="1">
                          <a:sym typeface="Calibri"/>
                        </a:rPr>
                        <a:t>odgojno</a:t>
                      </a:r>
                      <a:r>
                        <a:rPr lang="en" sz="1000" u="none" strike="noStrike" cap="none" baseline="0">
                          <a:sym typeface="Calibri"/>
                        </a:rPr>
                        <a:t> – </a:t>
                      </a:r>
                      <a:r>
                        <a:rPr lang="en" sz="1000" u="none" strike="noStrike" cap="none" baseline="0" err="1">
                          <a:sym typeface="Calibri"/>
                        </a:rPr>
                        <a:t>obrazovnom</a:t>
                      </a:r>
                      <a:r>
                        <a:rPr lang="en" sz="1000" u="none" strike="noStrike" cap="none" baseline="0">
                          <a:sym typeface="Calibri"/>
                        </a:rPr>
                        <a:t> </a:t>
                      </a:r>
                      <a:r>
                        <a:rPr lang="en" sz="1000" u="none" strike="noStrike" cap="none" baseline="0" err="1">
                          <a:sym typeface="Calibri"/>
                        </a:rPr>
                        <a:t>području</a:t>
                      </a:r>
                      <a:endParaRPr lang="en" sz="1000" b="0" i="0" u="none" strike="noStrike" cap="none" baseline="0" err="1">
                        <a:solidFill>
                          <a:srgbClr val="000000"/>
                        </a:solidFill>
                        <a:latin typeface="Calibri"/>
                        <a:ea typeface="Calibri"/>
                        <a:cs typeface="Calibri"/>
                        <a:sym typeface="Calibri"/>
                      </a:endParaRPr>
                    </a:p>
                  </a:txBody>
                  <a:tcPr marL="91450" marR="91450" marT="32900" marB="32900"/>
                </a:tc>
                <a:extLst>
                  <a:ext uri="{0D108BD9-81ED-4DB2-BD59-A6C34878D82A}">
                    <a16:rowId xmlns:a16="http://schemas.microsoft.com/office/drawing/2014/main" val="10001"/>
                  </a:ext>
                </a:extLst>
              </a:tr>
              <a:tr h="817977">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Način</a:t>
                      </a:r>
                      <a:r>
                        <a:rPr lang="en" sz="1000" u="none" strike="noStrike" cap="none" baseline="0">
                          <a:sym typeface="Calibri"/>
                        </a:rPr>
                        <a:t> </a:t>
                      </a:r>
                      <a:r>
                        <a:rPr lang="en" sz="1000" u="none" strike="noStrike" cap="none" baseline="0" err="1">
                          <a:sym typeface="Calibri"/>
                        </a:rPr>
                        <a:t>realizacije</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2900" marB="32900"/>
                </a:tc>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dirty="0">
                          <a:sym typeface="Calibri"/>
                        </a:rPr>
                        <a:t>Individualno usavršavanje – čitanje literature, praćenje stručnih časopisa, praćenje novosti na web-u.</a:t>
                      </a:r>
                    </a:p>
                    <a:p>
                      <a:pPr marL="0" marR="0" lvl="0" indent="0" algn="l" rtl="0">
                        <a:lnSpc>
                          <a:spcPct val="100000"/>
                        </a:lnSpc>
                        <a:spcBef>
                          <a:spcPts val="200"/>
                        </a:spcBef>
                        <a:spcAft>
                          <a:spcPts val="0"/>
                        </a:spcAft>
                        <a:buClr>
                          <a:srgbClr val="000000"/>
                        </a:buClr>
                        <a:buSzPct val="25000"/>
                        <a:buFont typeface="Calibri"/>
                        <a:buNone/>
                      </a:pPr>
                      <a:r>
                        <a:rPr lang="en" sz="1000" u="none" strike="noStrike" cap="none" baseline="0" dirty="0">
                          <a:sym typeface="Calibri"/>
                        </a:rPr>
                        <a:t>Usavršavanje putem stručnih vijeća i nastavničkih vijeća.</a:t>
                      </a:r>
                    </a:p>
                    <a:p>
                      <a:pPr marL="0" marR="0" lvl="0" indent="0" algn="l" rtl="0">
                        <a:lnSpc>
                          <a:spcPct val="100000"/>
                        </a:lnSpc>
                        <a:spcBef>
                          <a:spcPts val="200"/>
                        </a:spcBef>
                        <a:spcAft>
                          <a:spcPts val="0"/>
                        </a:spcAft>
                        <a:buClr>
                          <a:srgbClr val="000000"/>
                        </a:buClr>
                        <a:buSzPct val="25000"/>
                        <a:buFont typeface="Calibri"/>
                        <a:buNone/>
                      </a:pPr>
                      <a:r>
                        <a:rPr lang="en" sz="1000" u="none" strike="noStrike" cap="none" baseline="0" dirty="0">
                          <a:sym typeface="Calibri"/>
                        </a:rPr>
                        <a:t>Sudjelovanje na seminarima i stručnim skupovima u organizaciji MZOŠ, ASO, AZOO, AOO, NCVVO.</a:t>
                      </a:r>
                      <a:endParaRPr lang="en" sz="1000" b="0" i="0" u="none" strike="noStrike" cap="none" baseline="0" dirty="0">
                        <a:solidFill>
                          <a:srgbClr val="000000"/>
                        </a:solidFill>
                        <a:latin typeface="Calibri"/>
                        <a:ea typeface="Calibri"/>
                        <a:cs typeface="Calibri"/>
                        <a:sym typeface="Calibri"/>
                      </a:endParaRPr>
                    </a:p>
                  </a:txBody>
                  <a:tcPr marL="91450" marR="91450" marT="32900" marB="32900"/>
                </a:tc>
                <a:extLst>
                  <a:ext uri="{0D108BD9-81ED-4DB2-BD59-A6C34878D82A}">
                    <a16:rowId xmlns:a16="http://schemas.microsoft.com/office/drawing/2014/main" val="10002"/>
                  </a:ext>
                </a:extLst>
              </a:tr>
              <a:tr h="342002">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Nositelj</a:t>
                      </a:r>
                      <a:r>
                        <a:rPr lang="en" sz="1000" u="none" strike="noStrike" cap="none" baseline="0">
                          <a:sym typeface="Calibri"/>
                        </a:rPr>
                        <a:t> </a:t>
                      </a:r>
                      <a:r>
                        <a:rPr lang="en" sz="1000" u="none" strike="noStrike" cap="none" baseline="0" err="1">
                          <a:sym typeface="Calibri"/>
                        </a:rPr>
                        <a:t>aktivnosti</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2900" marB="32900"/>
                </a:tc>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Stručne</a:t>
                      </a:r>
                      <a:r>
                        <a:rPr lang="en" sz="1000" u="none" strike="noStrike" cap="none" baseline="0">
                          <a:sym typeface="Calibri"/>
                        </a:rPr>
                        <a:t> </a:t>
                      </a:r>
                      <a:r>
                        <a:rPr lang="en" sz="1000" u="none" strike="noStrike" cap="none" baseline="0" err="1">
                          <a:sym typeface="Calibri"/>
                        </a:rPr>
                        <a:t>suradnice</a:t>
                      </a:r>
                      <a:r>
                        <a:rPr lang="en" sz="1000" u="none" strike="noStrike" cap="none" baseline="0">
                          <a:sym typeface="Calibri"/>
                        </a:rPr>
                        <a:t>, </a:t>
                      </a:r>
                      <a:r>
                        <a:rPr lang="en" sz="1000" u="none" strike="noStrike" cap="none" baseline="0" err="1">
                          <a:sym typeface="Calibri"/>
                        </a:rPr>
                        <a:t>učitelji</a:t>
                      </a:r>
                      <a:r>
                        <a:rPr lang="en" sz="1000" u="none" strike="noStrike" cap="none" baseline="0">
                          <a:sym typeface="Calibri"/>
                        </a:rPr>
                        <a:t>, </a:t>
                      </a:r>
                      <a:r>
                        <a:rPr lang="en" sz="1000" u="none" strike="noStrike" cap="none" baseline="0" err="1">
                          <a:sym typeface="Calibri"/>
                        </a:rPr>
                        <a:t>vanjski</a:t>
                      </a:r>
                      <a:r>
                        <a:rPr lang="en" sz="1000" u="none" strike="noStrike" cap="none" baseline="0">
                          <a:sym typeface="Calibri"/>
                        </a:rPr>
                        <a:t> </a:t>
                      </a:r>
                      <a:r>
                        <a:rPr lang="en" sz="1000" u="none" strike="noStrike" cap="none" baseline="0" err="1">
                          <a:sym typeface="Calibri"/>
                        </a:rPr>
                        <a:t>suradnici</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2900" marB="32900"/>
                </a:tc>
                <a:extLst>
                  <a:ext uri="{0D108BD9-81ED-4DB2-BD59-A6C34878D82A}">
                    <a16:rowId xmlns:a16="http://schemas.microsoft.com/office/drawing/2014/main" val="10003"/>
                  </a:ext>
                </a:extLst>
              </a:tr>
              <a:tr h="369217">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Vremenik</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2900" marB="32900"/>
                </a:tc>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dirty="0">
                          <a:sym typeface="Calibri"/>
                        </a:rPr>
                        <a:t>Tijekom I. i II. obrazovnog razdoblja školske godine </a:t>
                      </a:r>
                      <a:r>
                        <a:rPr lang="en" sz="1000" u="none" strike="noStrike" cap="none" baseline="0" dirty="0"/>
                        <a:t>202</a:t>
                      </a:r>
                      <a:r>
                        <a:rPr lang="hr-HR" sz="1000" u="none" strike="noStrike" cap="none" baseline="0" dirty="0"/>
                        <a:t>1</a:t>
                      </a:r>
                      <a:r>
                        <a:rPr lang="en" sz="1000" u="none" strike="noStrike" cap="none" baseline="0" dirty="0">
                          <a:sym typeface="Calibri"/>
                        </a:rPr>
                        <a:t>./</a:t>
                      </a:r>
                      <a:r>
                        <a:rPr lang="en" sz="1000" u="none" strike="noStrike" cap="none" baseline="0" dirty="0"/>
                        <a:t>202</a:t>
                      </a:r>
                      <a:r>
                        <a:rPr lang="hr-HR" sz="1000" u="none" strike="noStrike" cap="none" baseline="0" dirty="0"/>
                        <a:t>2</a:t>
                      </a:r>
                      <a:r>
                        <a:rPr lang="en" sz="1000" u="none" strike="noStrike" cap="none" baseline="0" dirty="0">
                          <a:sym typeface="Calibri"/>
                        </a:rPr>
                        <a:t>.</a:t>
                      </a:r>
                    </a:p>
                    <a:p>
                      <a:pPr marL="0" marR="0" lvl="0" indent="0" algn="l" rtl="0">
                        <a:spcBef>
                          <a:spcPts val="0"/>
                        </a:spcBef>
                        <a:buNone/>
                      </a:pPr>
                      <a:endParaRPr sz="1000" b="0" i="0" u="none" strike="noStrike" cap="none" baseline="0" dirty="0">
                        <a:solidFill>
                          <a:srgbClr val="000000"/>
                        </a:solidFill>
                        <a:latin typeface="Calibri"/>
                        <a:ea typeface="Calibri"/>
                        <a:cs typeface="Calibri"/>
                        <a:sym typeface="Calibri"/>
                      </a:endParaRPr>
                    </a:p>
                  </a:txBody>
                  <a:tcPr marL="91450" marR="91450" marT="32900" marB="32900"/>
                </a:tc>
                <a:extLst>
                  <a:ext uri="{0D108BD9-81ED-4DB2-BD59-A6C34878D82A}">
                    <a16:rowId xmlns:a16="http://schemas.microsoft.com/office/drawing/2014/main" val="10004"/>
                  </a:ext>
                </a:extLst>
              </a:tr>
              <a:tr h="369217">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Troškovnik</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2900" marB="32900"/>
                </a:tc>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a:sym typeface="Calibri"/>
                        </a:rPr>
                        <a:t>200, 00 </a:t>
                      </a:r>
                      <a:r>
                        <a:rPr lang="en" sz="1000" u="none" strike="noStrike" cap="none" baseline="0" err="1">
                          <a:sym typeface="Calibri"/>
                        </a:rPr>
                        <a:t>kn</a:t>
                      </a:r>
                      <a:r>
                        <a:rPr lang="en" sz="1000" u="none" strike="noStrike" cap="none" baseline="0">
                          <a:sym typeface="Calibri"/>
                        </a:rPr>
                        <a:t> za </a:t>
                      </a:r>
                      <a:r>
                        <a:rPr lang="en" sz="1000" u="none" strike="noStrike" cap="none" baseline="0" err="1">
                          <a:sym typeface="Calibri"/>
                        </a:rPr>
                        <a:t>obnovu</a:t>
                      </a:r>
                      <a:r>
                        <a:rPr lang="en" sz="1000" u="none" strike="noStrike" cap="none" baseline="0">
                          <a:sym typeface="Calibri"/>
                        </a:rPr>
                        <a:t> </a:t>
                      </a:r>
                      <a:r>
                        <a:rPr lang="en" sz="1000" u="none" strike="noStrike" cap="none" baseline="0" err="1">
                          <a:sym typeface="Calibri"/>
                        </a:rPr>
                        <a:t>knjižničnog</a:t>
                      </a:r>
                      <a:r>
                        <a:rPr lang="en" sz="1000" u="none" strike="noStrike" cap="none" baseline="0">
                          <a:sym typeface="Calibri"/>
                        </a:rPr>
                        <a:t> </a:t>
                      </a:r>
                      <a:r>
                        <a:rPr lang="en" sz="1000" u="none" strike="noStrike" cap="none" baseline="0" err="1">
                          <a:sym typeface="Calibri"/>
                        </a:rPr>
                        <a:t>fonda</a:t>
                      </a:r>
                      <a:r>
                        <a:rPr lang="en" sz="1000" u="none" strike="noStrike" cap="none" baseline="0">
                          <a:sym typeface="Calibri"/>
                        </a:rPr>
                        <a:t>.</a:t>
                      </a:r>
                    </a:p>
                    <a:p>
                      <a:pPr marL="0" marR="0" lvl="0" indent="0" algn="l" rtl="0">
                        <a:lnSpc>
                          <a:spcPct val="100000"/>
                        </a:lnSpc>
                        <a:spcBef>
                          <a:spcPts val="200"/>
                        </a:spcBef>
                        <a:spcAft>
                          <a:spcPts val="0"/>
                        </a:spcAft>
                        <a:buFont typeface="Calibri"/>
                        <a:buNone/>
                      </a:pPr>
                      <a:r>
                        <a:rPr lang="hr-HR" sz="1000" u="none" strike="noStrike" cap="none" baseline="0">
                          <a:sym typeface="Calibri"/>
                        </a:rPr>
                        <a:t>Financiranje putnih troškova stručnih usavršavanja</a:t>
                      </a:r>
                      <a:r>
                        <a:rPr lang="hr-HR" sz="1000" u="none" strike="noStrike" cap="none" baseline="0"/>
                        <a:t> </a:t>
                      </a:r>
                      <a:r>
                        <a:rPr lang="hr-HR" sz="1000" u="none" strike="noStrike" cap="none" baseline="0">
                          <a:sym typeface="Calibri"/>
                        </a:rPr>
                        <a:t> djelatnika</a:t>
                      </a:r>
                      <a:r>
                        <a:rPr lang="hr-HR" sz="1000" u="none" strike="noStrike" cap="none" baseline="0"/>
                        <a:t> </a:t>
                      </a:r>
                      <a:endParaRPr lang="en" sz="1000" b="0" i="0" u="none" strike="noStrike" cap="none" baseline="0">
                        <a:solidFill>
                          <a:srgbClr val="000000"/>
                        </a:solidFill>
                        <a:latin typeface="Calibri"/>
                        <a:ea typeface="Calibri"/>
                        <a:cs typeface="Calibri"/>
                        <a:sym typeface="Calibri"/>
                      </a:endParaRPr>
                    </a:p>
                  </a:txBody>
                  <a:tcPr marL="91450" marR="91450" marT="32900" marB="32900"/>
                </a:tc>
                <a:extLst>
                  <a:ext uri="{0D108BD9-81ED-4DB2-BD59-A6C34878D82A}">
                    <a16:rowId xmlns:a16="http://schemas.microsoft.com/office/drawing/2014/main" val="10005"/>
                  </a:ext>
                </a:extLst>
              </a:tr>
              <a:tr h="762425">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Način</a:t>
                      </a:r>
                      <a:r>
                        <a:rPr lang="en" sz="1000" u="none" strike="noStrike" cap="none" baseline="0">
                          <a:sym typeface="Calibri"/>
                        </a:rPr>
                        <a:t> </a:t>
                      </a:r>
                      <a:r>
                        <a:rPr lang="en" sz="1000" u="none" strike="noStrike" cap="none" baseline="0" err="1">
                          <a:sym typeface="Calibri"/>
                        </a:rPr>
                        <a:t>vrednovanja</a:t>
                      </a:r>
                      <a:r>
                        <a:rPr lang="en" sz="1000" u="none" strike="noStrike" cap="none" baseline="0">
                          <a:sym typeface="Calibri"/>
                        </a:rPr>
                        <a:t> </a:t>
                      </a:r>
                      <a:r>
                        <a:rPr lang="en" sz="1000" u="none" strike="noStrike" cap="none" baseline="0" err="1">
                          <a:sym typeface="Calibri"/>
                        </a:rPr>
                        <a:t>i</a:t>
                      </a:r>
                      <a:r>
                        <a:rPr lang="en" sz="1000" u="none" strike="noStrike" cap="none" baseline="0">
                          <a:sym typeface="Calibri"/>
                        </a:rPr>
                        <a:t> </a:t>
                      </a:r>
                      <a:r>
                        <a:rPr lang="en" sz="1000" u="none" strike="noStrike" cap="none" baseline="0" err="1">
                          <a:sym typeface="Calibri"/>
                        </a:rPr>
                        <a:t>korištenja</a:t>
                      </a:r>
                      <a:r>
                        <a:rPr lang="en" sz="1000" u="none" strike="noStrike" cap="none" baseline="0">
                          <a:sym typeface="Calibri"/>
                        </a:rPr>
                        <a:t> </a:t>
                      </a:r>
                      <a:r>
                        <a:rPr lang="en" sz="1000" u="none" strike="noStrike" cap="none" baseline="0" err="1">
                          <a:sym typeface="Calibri"/>
                        </a:rPr>
                        <a:t>rezultata</a:t>
                      </a:r>
                      <a:r>
                        <a:rPr lang="en" sz="1000" u="none" strike="noStrike" cap="none" baseline="0">
                          <a:sym typeface="Calibri"/>
                        </a:rPr>
                        <a:t> </a:t>
                      </a:r>
                      <a:r>
                        <a:rPr lang="en" sz="1000" u="none" strike="noStrike" cap="none" baseline="0" err="1">
                          <a:sym typeface="Calibri"/>
                        </a:rPr>
                        <a:t>vrednovanja</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2900" marB="32900"/>
                </a:tc>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dirty="0">
                          <a:sym typeface="Calibri"/>
                        </a:rPr>
                        <a:t>Uvidom u nastavu utvrđuju se kompetencije i stupanj napredovanja nastavnika u radu.</a:t>
                      </a:r>
                    </a:p>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dirty="0">
                          <a:sym typeface="Calibri"/>
                        </a:rPr>
                        <a:t>Zadovoljstvo učitelja.</a:t>
                      </a:r>
                      <a:endParaRPr lang="en" sz="1000" b="0" i="0" u="none" strike="noStrike" cap="none" baseline="0" dirty="0">
                        <a:solidFill>
                          <a:srgbClr val="000000"/>
                        </a:solidFill>
                        <a:latin typeface="Calibri"/>
                        <a:ea typeface="Calibri"/>
                        <a:cs typeface="Calibri"/>
                        <a:sym typeface="Calibri"/>
                      </a:endParaRPr>
                    </a:p>
                  </a:txBody>
                  <a:tcPr marL="91450" marR="91450" marT="32900" marB="32900"/>
                </a:tc>
                <a:extLst>
                  <a:ext uri="{0D108BD9-81ED-4DB2-BD59-A6C34878D82A}">
                    <a16:rowId xmlns:a16="http://schemas.microsoft.com/office/drawing/2014/main" val="10006"/>
                  </a:ext>
                </a:extLst>
              </a:tr>
            </a:tbl>
          </a:graphicData>
        </a:graphic>
      </p:graphicFrame>
      <p:sp>
        <p:nvSpPr>
          <p:cNvPr id="2" name="Title 1"/>
          <p:cNvSpPr>
            <a:spLocks noGrp="1"/>
          </p:cNvSpPr>
          <p:nvPr>
            <p:ph type="title"/>
          </p:nvPr>
        </p:nvSpPr>
        <p:spPr>
          <a:xfrm>
            <a:off x="1070516" y="0"/>
            <a:ext cx="7608429" cy="829865"/>
          </a:xfrm>
        </p:spPr>
        <p:txBody>
          <a:bodyPr>
            <a:scene3d>
              <a:camera prst="orthographicFront"/>
              <a:lightRig rig="soft" dir="t">
                <a:rot lat="0" lon="0" rev="15600000"/>
              </a:lightRig>
            </a:scene3d>
            <a:sp3d extrusionH="57150" prstMaterial="softEdge">
              <a:bevelT w="25400" h="38100"/>
            </a:sp3d>
          </a:bodyPr>
          <a:lstStyle/>
          <a:p>
            <a:pPr algn="l"/>
            <a:r>
              <a:rPr lang="hr-HR" dirty="0">
                <a:effectLst>
                  <a:outerShdw blurRad="38100" dist="38100" dir="2700000" algn="tl">
                    <a:srgbClr val="000000">
                      <a:alpha val="43137"/>
                    </a:srgbClr>
                  </a:outerShdw>
                </a:effectLst>
                <a:latin typeface="+mn-lt"/>
              </a:rPr>
              <a:t>Stručno usavršavanje učitelja</a:t>
            </a:r>
          </a:p>
        </p:txBody>
      </p:sp>
    </p:spTree>
  </p:cSld>
  <p:clrMapOvr>
    <a:masterClrMapping/>
  </p:clrMapOvr>
  <p:transition spd="slow">
    <p:wipe/>
  </p:transition>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Shape 959"/>
        <p:cNvGrpSpPr/>
        <p:nvPr/>
      </p:nvGrpSpPr>
      <p:grpSpPr>
        <a:xfrm>
          <a:off x="0" y="0"/>
          <a:ext cx="0" cy="0"/>
          <a:chOff x="0" y="0"/>
          <a:chExt cx="0" cy="0"/>
        </a:xfrm>
      </p:grpSpPr>
      <p:graphicFrame>
        <p:nvGraphicFramePr>
          <p:cNvPr id="961" name="Shape 961"/>
          <p:cNvGraphicFramePr/>
          <p:nvPr>
            <p:extLst/>
          </p:nvPr>
        </p:nvGraphicFramePr>
        <p:xfrm>
          <a:off x="427975" y="908122"/>
          <a:ext cx="8485241" cy="5200842"/>
        </p:xfrm>
        <a:graphic>
          <a:graphicData uri="http://schemas.openxmlformats.org/drawingml/2006/table">
            <a:tbl>
              <a:tblPr>
                <a:tableStyleId>{0E3FDE45-AF77-4B5C-9715-49D594BDF05E}</a:tableStyleId>
              </a:tblPr>
              <a:tblGrid>
                <a:gridCol w="1866281">
                  <a:extLst>
                    <a:ext uri="{9D8B030D-6E8A-4147-A177-3AD203B41FA5}">
                      <a16:colId xmlns:a16="http://schemas.microsoft.com/office/drawing/2014/main" val="20000"/>
                    </a:ext>
                  </a:extLst>
                </a:gridCol>
                <a:gridCol w="6618960">
                  <a:extLst>
                    <a:ext uri="{9D8B030D-6E8A-4147-A177-3AD203B41FA5}">
                      <a16:colId xmlns:a16="http://schemas.microsoft.com/office/drawing/2014/main" val="20001"/>
                    </a:ext>
                  </a:extLst>
                </a:gridCol>
              </a:tblGrid>
              <a:tr h="893477">
                <a:tc>
                  <a:txBody>
                    <a:bodyPr/>
                    <a:lstStyle/>
                    <a:p>
                      <a:pPr marL="0" marR="0" lvl="0" indent="0" algn="l" rtl="0">
                        <a:lnSpc>
                          <a:spcPct val="100000"/>
                        </a:lnSpc>
                        <a:spcBef>
                          <a:spcPts val="0"/>
                        </a:spcBef>
                        <a:spcAft>
                          <a:spcPts val="0"/>
                        </a:spcAft>
                        <a:buClr>
                          <a:srgbClr val="000000"/>
                        </a:buClr>
                        <a:buSzPct val="25000"/>
                        <a:buFont typeface="Calibri"/>
                        <a:buNone/>
                      </a:pPr>
                      <a:r>
                        <a:rPr lang="hr-HR" sz="800" dirty="0">
                          <a:sym typeface="Calibri"/>
                        </a:rPr>
                        <a:t>Ishodi</a:t>
                      </a:r>
                      <a:r>
                        <a:rPr lang="en" sz="800" dirty="0">
                          <a:sym typeface="Calibri"/>
                        </a:rPr>
                        <a:t>:</a:t>
                      </a:r>
                    </a:p>
                  </a:txBody>
                  <a:tcPr marL="91425" marR="91425" marT="34025" marB="34025"/>
                </a:tc>
                <a:tc>
                  <a:txBody>
                    <a:bodyPr/>
                    <a:lstStyle/>
                    <a:p>
                      <a:pPr lvl="0" algn="l">
                        <a:lnSpc>
                          <a:spcPct val="100000"/>
                        </a:lnSpc>
                        <a:spcBef>
                          <a:spcPts val="0"/>
                        </a:spcBef>
                        <a:spcAft>
                          <a:spcPts val="0"/>
                        </a:spcAft>
                        <a:buNone/>
                      </a:pPr>
                      <a:r>
                        <a:rPr lang="en" sz="800" u="none" strike="noStrike" noProof="0" dirty="0"/>
                        <a:t>Učenici će: </a:t>
                      </a:r>
                      <a:endParaRPr lang="hr-HR" sz="800" u="none" strike="noStrike" noProof="0" dirty="0"/>
                    </a:p>
                    <a:p>
                      <a:pPr marL="0" marR="0" lvl="0" indent="0" algn="l" rtl="0">
                        <a:spcBef>
                          <a:spcPts val="0"/>
                        </a:spcBef>
                        <a:buFontTx/>
                        <a:buChar char="-"/>
                      </a:pPr>
                      <a:r>
                        <a:rPr lang="hr-HR" sz="800" dirty="0">
                          <a:sym typeface="Calibri"/>
                        </a:rPr>
                        <a:t>Znati razlikovati vrste kruha, njegovu važnost u prehrani</a:t>
                      </a:r>
                    </a:p>
                    <a:p>
                      <a:pPr marL="0" marR="0" lvl="0" indent="0" algn="l" rtl="0">
                        <a:spcBef>
                          <a:spcPts val="0"/>
                        </a:spcBef>
                        <a:buFontTx/>
                        <a:buChar char="-"/>
                      </a:pPr>
                      <a:r>
                        <a:rPr lang="hr-HR" sz="800" dirty="0">
                          <a:sym typeface="Calibri"/>
                        </a:rPr>
                        <a:t>Primijeniti stečena znanja o proizvodnji kruha</a:t>
                      </a:r>
                    </a:p>
                    <a:p>
                      <a:pPr marL="0" marR="0" lvl="0" indent="0" algn="l" rtl="0">
                        <a:spcBef>
                          <a:spcPts val="0"/>
                        </a:spcBef>
                        <a:buFontTx/>
                        <a:buChar char="-"/>
                      </a:pPr>
                      <a:r>
                        <a:rPr lang="hr-HR" sz="800" dirty="0">
                          <a:sym typeface="Calibri"/>
                        </a:rPr>
                        <a:t>Uključiti se u volonterske akcije pomoći ljudima u potrebi</a:t>
                      </a:r>
                    </a:p>
                    <a:p>
                      <a:pPr marL="0" marR="0" lvl="0" indent="0" algn="l" rtl="0">
                        <a:spcBef>
                          <a:spcPts val="0"/>
                        </a:spcBef>
                        <a:buFontTx/>
                        <a:buChar char="-"/>
                      </a:pPr>
                      <a:r>
                        <a:rPr lang="hr-HR" sz="800" dirty="0">
                          <a:sym typeface="Calibri"/>
                        </a:rPr>
                        <a:t>Primijeniti znanje o važnosti konzumiranja voća za očuvanje zdravlja</a:t>
                      </a:r>
                    </a:p>
                    <a:p>
                      <a:pPr marL="0" marR="0" lvl="0" indent="0" algn="l" rtl="0">
                        <a:spcBef>
                          <a:spcPts val="0"/>
                        </a:spcBef>
                        <a:buFontTx/>
                        <a:buChar char="-"/>
                      </a:pPr>
                      <a:r>
                        <a:rPr lang="hr-HR" sz="800" dirty="0">
                          <a:sym typeface="Calibri"/>
                        </a:rPr>
                        <a:t>Redovito održavati higijenu ruku za vrijeme jela, kao i obvezno pranje voća prije jela</a:t>
                      </a:r>
                    </a:p>
                    <a:p>
                      <a:pPr marL="0" marR="0" lvl="0" indent="0" algn="l" rtl="0">
                        <a:spcBef>
                          <a:spcPts val="0"/>
                        </a:spcBef>
                        <a:buFontTx/>
                        <a:buChar char="-"/>
                      </a:pPr>
                      <a:r>
                        <a:rPr lang="hr-HR" sz="800" dirty="0">
                          <a:sym typeface="Calibri"/>
                        </a:rPr>
                        <a:t>Skrbiti se o prirodi</a:t>
                      </a:r>
                    </a:p>
                    <a:p>
                      <a:pPr lvl="0" algn="l">
                        <a:lnSpc>
                          <a:spcPct val="100000"/>
                        </a:lnSpc>
                        <a:spcBef>
                          <a:spcPts val="0"/>
                        </a:spcBef>
                        <a:spcAft>
                          <a:spcPts val="0"/>
                        </a:spcAft>
                        <a:buNone/>
                      </a:pPr>
                      <a:endParaRPr lang="hr-HR" sz="800" u="none" strike="noStrike" noProof="0" dirty="0"/>
                    </a:p>
                  </a:txBody>
                  <a:tcPr marL="91425" marR="91425" marT="34025" marB="34025"/>
                </a:tc>
                <a:extLst>
                  <a:ext uri="{0D108BD9-81ED-4DB2-BD59-A6C34878D82A}">
                    <a16:rowId xmlns:a16="http://schemas.microsoft.com/office/drawing/2014/main" val="10000"/>
                  </a:ext>
                </a:extLst>
              </a:tr>
              <a:tr h="537364">
                <a:tc>
                  <a:txBody>
                    <a:bodyPr/>
                    <a:lstStyle/>
                    <a:p>
                      <a:pPr marL="0" marR="0" lvl="0" indent="0" algn="l" rtl="0">
                        <a:lnSpc>
                          <a:spcPct val="100000"/>
                        </a:lnSpc>
                        <a:spcBef>
                          <a:spcPts val="0"/>
                        </a:spcBef>
                        <a:spcAft>
                          <a:spcPts val="0"/>
                        </a:spcAft>
                        <a:buClr>
                          <a:srgbClr val="000000"/>
                        </a:buClr>
                        <a:buSzPct val="25000"/>
                        <a:buFont typeface="Calibri"/>
                        <a:buNone/>
                      </a:pPr>
                      <a:r>
                        <a:rPr lang="en" sz="800" dirty="0">
                          <a:sym typeface="Calibri"/>
                        </a:rPr>
                        <a:t>Namjena:</a:t>
                      </a:r>
                    </a:p>
                  </a:txBody>
                  <a:tcPr marL="91425" marR="91425" marT="34025" marB="34025"/>
                </a:tc>
                <a:tc>
                  <a:txBody>
                    <a:bodyPr/>
                    <a:lstStyle/>
                    <a:p>
                      <a:pPr lvl="0" algn="l">
                        <a:lnSpc>
                          <a:spcPct val="100000"/>
                        </a:lnSpc>
                        <a:spcBef>
                          <a:spcPts val="0"/>
                        </a:spcBef>
                        <a:spcAft>
                          <a:spcPts val="0"/>
                        </a:spcAft>
                        <a:buFontTx/>
                        <a:buChar char="-"/>
                      </a:pPr>
                      <a:r>
                        <a:rPr lang="hr-HR" sz="800" u="none" strike="noStrike" noProof="0" dirty="0"/>
                        <a:t>Potaknuti svijest o važnosti kruha</a:t>
                      </a:r>
                    </a:p>
                    <a:p>
                      <a:pPr lvl="0" algn="l">
                        <a:lnSpc>
                          <a:spcPct val="100000"/>
                        </a:lnSpc>
                        <a:spcBef>
                          <a:spcPts val="0"/>
                        </a:spcBef>
                        <a:spcAft>
                          <a:spcPts val="0"/>
                        </a:spcAft>
                        <a:buFontTx/>
                        <a:buChar char="-"/>
                      </a:pPr>
                      <a:r>
                        <a:rPr lang="hr-HR" sz="800" u="none" strike="noStrike" noProof="0" dirty="0"/>
                        <a:t>Naučiti kako nastaju kruh i pekarski proizvodi</a:t>
                      </a:r>
                    </a:p>
                    <a:p>
                      <a:pPr lvl="0" algn="l">
                        <a:lnSpc>
                          <a:spcPct val="100000"/>
                        </a:lnSpc>
                        <a:spcBef>
                          <a:spcPts val="0"/>
                        </a:spcBef>
                        <a:spcAft>
                          <a:spcPts val="0"/>
                        </a:spcAft>
                        <a:buFontTx/>
                        <a:buChar char="-"/>
                      </a:pPr>
                      <a:r>
                        <a:rPr lang="hr-HR" sz="800" u="none" strike="noStrike" noProof="0" dirty="0"/>
                        <a:t>Uvažavati</a:t>
                      </a:r>
                      <a:r>
                        <a:rPr lang="hr-HR" sz="800" u="none" strike="noStrike" baseline="0" noProof="0" dirty="0"/>
                        <a:t> tuđi trud i rad</a:t>
                      </a:r>
                    </a:p>
                    <a:p>
                      <a:pPr lvl="0" algn="l">
                        <a:lnSpc>
                          <a:spcPct val="100000"/>
                        </a:lnSpc>
                        <a:spcBef>
                          <a:spcPts val="0"/>
                        </a:spcBef>
                        <a:spcAft>
                          <a:spcPts val="0"/>
                        </a:spcAft>
                        <a:buFontTx/>
                        <a:buChar char="-"/>
                      </a:pPr>
                      <a:r>
                        <a:rPr lang="hr-HR" sz="800" u="none" strike="noStrike" baseline="0" noProof="0" dirty="0"/>
                        <a:t>Razvijati svijest o važnosti i poštivanju hrane</a:t>
                      </a:r>
                    </a:p>
                    <a:p>
                      <a:pPr lvl="0" algn="l">
                        <a:lnSpc>
                          <a:spcPct val="100000"/>
                        </a:lnSpc>
                        <a:spcBef>
                          <a:spcPts val="0"/>
                        </a:spcBef>
                        <a:spcAft>
                          <a:spcPts val="0"/>
                        </a:spcAft>
                        <a:buFontTx/>
                        <a:buChar char="-"/>
                      </a:pPr>
                      <a:r>
                        <a:rPr lang="hr-HR" sz="800" u="none" strike="noStrike" baseline="0" noProof="0" dirty="0"/>
                        <a:t>Razvijati senzibilitet prema onima kojima je potrebna pomoć</a:t>
                      </a:r>
                    </a:p>
                    <a:p>
                      <a:pPr lvl="0" algn="l">
                        <a:lnSpc>
                          <a:spcPct val="100000"/>
                        </a:lnSpc>
                        <a:spcBef>
                          <a:spcPts val="0"/>
                        </a:spcBef>
                        <a:spcAft>
                          <a:spcPts val="0"/>
                        </a:spcAft>
                        <a:buFontTx/>
                        <a:buChar char="-"/>
                      </a:pPr>
                      <a:r>
                        <a:rPr lang="hr-HR" sz="800" u="none" strike="noStrike" baseline="0" noProof="0" dirty="0"/>
                        <a:t>Istraživanje</a:t>
                      </a:r>
                    </a:p>
                    <a:p>
                      <a:pPr lvl="0" algn="l">
                        <a:lnSpc>
                          <a:spcPct val="100000"/>
                        </a:lnSpc>
                        <a:spcBef>
                          <a:spcPts val="0"/>
                        </a:spcBef>
                        <a:spcAft>
                          <a:spcPts val="0"/>
                        </a:spcAft>
                        <a:buFontTx/>
                        <a:buChar char="-"/>
                      </a:pPr>
                      <a:r>
                        <a:rPr lang="hr-HR" sz="800" u="none" strike="noStrike" baseline="0" noProof="0" dirty="0"/>
                        <a:t>Suradničko učenje</a:t>
                      </a:r>
                    </a:p>
                    <a:p>
                      <a:pPr lvl="0" algn="l">
                        <a:lnSpc>
                          <a:spcPct val="100000"/>
                        </a:lnSpc>
                        <a:spcBef>
                          <a:spcPts val="0"/>
                        </a:spcBef>
                        <a:spcAft>
                          <a:spcPts val="0"/>
                        </a:spcAft>
                        <a:buFontTx/>
                        <a:buChar char="-"/>
                      </a:pPr>
                      <a:r>
                        <a:rPr lang="hr-HR" sz="800" u="none" strike="noStrike" baseline="0" noProof="0" dirty="0"/>
                        <a:t>Razvoj komunikacijskih sposobnosti  i vježbanje samopouzdanja</a:t>
                      </a:r>
                      <a:endParaRPr lang="en-US" sz="800" dirty="0"/>
                    </a:p>
                    <a:p>
                      <a:pPr marL="0" marR="0" lvl="0" indent="0" algn="l" rtl="0">
                        <a:spcBef>
                          <a:spcPts val="0"/>
                        </a:spcBef>
                        <a:buFontTx/>
                        <a:buChar char="-"/>
                      </a:pPr>
                      <a:endParaRPr sz="800">
                        <a:sym typeface="Calibri"/>
                      </a:endParaRPr>
                    </a:p>
                  </a:txBody>
                  <a:tcPr marL="91425" marR="91425" marT="34025" marB="34025"/>
                </a:tc>
                <a:extLst>
                  <a:ext uri="{0D108BD9-81ED-4DB2-BD59-A6C34878D82A}">
                    <a16:rowId xmlns:a16="http://schemas.microsoft.com/office/drawing/2014/main" val="10001"/>
                  </a:ext>
                </a:extLst>
              </a:tr>
              <a:tr h="577286">
                <a:tc>
                  <a:txBody>
                    <a:bodyPr/>
                    <a:lstStyle/>
                    <a:p>
                      <a:pPr marL="0" marR="0" lvl="0" indent="0" algn="l" rtl="0">
                        <a:lnSpc>
                          <a:spcPct val="100000"/>
                        </a:lnSpc>
                        <a:spcBef>
                          <a:spcPts val="0"/>
                        </a:spcBef>
                        <a:spcAft>
                          <a:spcPts val="0"/>
                        </a:spcAft>
                        <a:buClr>
                          <a:srgbClr val="000000"/>
                        </a:buClr>
                        <a:buSzPct val="25000"/>
                        <a:buFont typeface="Calibri"/>
                        <a:buNone/>
                      </a:pPr>
                      <a:r>
                        <a:rPr lang="en" sz="800" err="1">
                          <a:sym typeface="Calibri"/>
                        </a:rPr>
                        <a:t>Način</a:t>
                      </a:r>
                      <a:r>
                        <a:rPr lang="en" sz="800">
                          <a:sym typeface="Calibri"/>
                        </a:rPr>
                        <a:t> </a:t>
                      </a:r>
                      <a:r>
                        <a:rPr lang="en" sz="800" err="1">
                          <a:sym typeface="Calibri"/>
                        </a:rPr>
                        <a:t>realizacije</a:t>
                      </a:r>
                      <a:r>
                        <a:rPr lang="en" sz="800">
                          <a:sym typeface="Calibri"/>
                        </a:rPr>
                        <a:t>:</a:t>
                      </a:r>
                    </a:p>
                  </a:txBody>
                  <a:tcPr marL="91425" marR="91425" marT="34025" marB="34025"/>
                </a:tc>
                <a:tc>
                  <a:txBody>
                    <a:bodyPr/>
                    <a:lstStyle/>
                    <a:p>
                      <a:pPr marL="0" marR="0" lvl="0" indent="0" algn="l" rtl="0">
                        <a:lnSpc>
                          <a:spcPct val="100000"/>
                        </a:lnSpc>
                        <a:spcBef>
                          <a:spcPts val="0"/>
                        </a:spcBef>
                        <a:spcAft>
                          <a:spcPts val="0"/>
                        </a:spcAft>
                        <a:buClr>
                          <a:srgbClr val="000000"/>
                        </a:buClr>
                        <a:buSzPct val="25000"/>
                        <a:buFontTx/>
                        <a:buNone/>
                      </a:pPr>
                      <a:r>
                        <a:rPr lang="hr-HR" sz="800" dirty="0">
                          <a:sym typeface="Calibri"/>
                        </a:rPr>
                        <a:t>PID – Od zrna do kruha, Dan jabuka</a:t>
                      </a:r>
                    </a:p>
                    <a:p>
                      <a:pPr marL="0" marR="0" lvl="0" indent="0" algn="l" rtl="0">
                        <a:lnSpc>
                          <a:spcPct val="100000"/>
                        </a:lnSpc>
                        <a:spcBef>
                          <a:spcPts val="0"/>
                        </a:spcBef>
                        <a:spcAft>
                          <a:spcPts val="0"/>
                        </a:spcAft>
                        <a:buClr>
                          <a:srgbClr val="000000"/>
                        </a:buClr>
                        <a:buSzPct val="25000"/>
                        <a:buFontTx/>
                        <a:buNone/>
                      </a:pPr>
                      <a:r>
                        <a:rPr lang="hr-HR" sz="800" dirty="0">
                          <a:sym typeface="Calibri"/>
                        </a:rPr>
                        <a:t>HJ – Igrokaz: dramatizacija teksta</a:t>
                      </a:r>
                    </a:p>
                    <a:p>
                      <a:pPr marL="0" marR="0" lvl="0" indent="0" algn="l" rtl="0">
                        <a:lnSpc>
                          <a:spcPct val="100000"/>
                        </a:lnSpc>
                        <a:spcBef>
                          <a:spcPts val="0"/>
                        </a:spcBef>
                        <a:spcAft>
                          <a:spcPts val="0"/>
                        </a:spcAft>
                        <a:buClr>
                          <a:srgbClr val="000000"/>
                        </a:buClr>
                        <a:buSzPct val="25000"/>
                        <a:buFontTx/>
                        <a:buNone/>
                      </a:pPr>
                      <a:r>
                        <a:rPr lang="hr-HR" sz="800" dirty="0">
                          <a:sym typeface="Calibri"/>
                        </a:rPr>
                        <a:t>GK – Pjevanje</a:t>
                      </a:r>
                    </a:p>
                    <a:p>
                      <a:pPr marL="0" marR="0" lvl="0" indent="0" algn="l" rtl="0">
                        <a:lnSpc>
                          <a:spcPct val="100000"/>
                        </a:lnSpc>
                        <a:spcBef>
                          <a:spcPts val="0"/>
                        </a:spcBef>
                        <a:spcAft>
                          <a:spcPts val="0"/>
                        </a:spcAft>
                        <a:buClr>
                          <a:srgbClr val="000000"/>
                        </a:buClr>
                        <a:buSzPct val="25000"/>
                        <a:buFontTx/>
                        <a:buNone/>
                      </a:pPr>
                      <a:r>
                        <a:rPr lang="hr-HR" sz="800" dirty="0">
                          <a:sym typeface="Calibri"/>
                        </a:rPr>
                        <a:t>LK</a:t>
                      </a:r>
                      <a:r>
                        <a:rPr lang="hr-HR" sz="800" baseline="0" dirty="0">
                          <a:sym typeface="Calibri"/>
                        </a:rPr>
                        <a:t> – Crtanje, slikanje, modeliranje, dizajn – izrada plakata</a:t>
                      </a:r>
                    </a:p>
                    <a:p>
                      <a:pPr marL="0" marR="0" lvl="0" indent="0" algn="l" rtl="0">
                        <a:lnSpc>
                          <a:spcPct val="100000"/>
                        </a:lnSpc>
                        <a:spcBef>
                          <a:spcPts val="0"/>
                        </a:spcBef>
                        <a:spcAft>
                          <a:spcPts val="0"/>
                        </a:spcAft>
                        <a:buClr>
                          <a:srgbClr val="000000"/>
                        </a:buClr>
                        <a:buSzPct val="25000"/>
                        <a:buFontTx/>
                        <a:buNone/>
                      </a:pPr>
                      <a:r>
                        <a:rPr lang="hr-HR" sz="800" baseline="0" dirty="0">
                          <a:sym typeface="Calibri"/>
                        </a:rPr>
                        <a:t>SR – Zdravstveni odgoj – Živjeti zdravo: pravilna prehrana</a:t>
                      </a:r>
                    </a:p>
                    <a:p>
                      <a:pPr marL="0" marR="0" lvl="0" indent="0" algn="l" rtl="0">
                        <a:lnSpc>
                          <a:spcPct val="100000"/>
                        </a:lnSpc>
                        <a:spcBef>
                          <a:spcPts val="0"/>
                        </a:spcBef>
                        <a:spcAft>
                          <a:spcPts val="0"/>
                        </a:spcAft>
                        <a:buClr>
                          <a:srgbClr val="000000"/>
                        </a:buClr>
                        <a:buSzPct val="25000"/>
                        <a:buFontTx/>
                        <a:buNone/>
                      </a:pPr>
                      <a:r>
                        <a:rPr lang="hr-HR" sz="800" baseline="0" dirty="0">
                          <a:sym typeface="Calibri"/>
                        </a:rPr>
                        <a:t>      - Građanski odgoj – Društvena dimenzija (timski rad); Ekološka dimenzija</a:t>
                      </a:r>
                    </a:p>
                    <a:p>
                      <a:pPr marL="0" marR="0" lvl="0" indent="0" algn="l" rtl="0">
                        <a:lnSpc>
                          <a:spcPct val="100000"/>
                        </a:lnSpc>
                        <a:spcBef>
                          <a:spcPts val="0"/>
                        </a:spcBef>
                        <a:spcAft>
                          <a:spcPts val="0"/>
                        </a:spcAft>
                        <a:buClr>
                          <a:srgbClr val="000000"/>
                        </a:buClr>
                        <a:buSzPct val="25000"/>
                        <a:buFontTx/>
                        <a:buNone/>
                      </a:pPr>
                      <a:r>
                        <a:rPr lang="hr-HR" sz="800" baseline="0" dirty="0">
                          <a:sym typeface="Calibri"/>
                        </a:rPr>
                        <a:t>TZK – Hodanje, igre</a:t>
                      </a:r>
                    </a:p>
                    <a:p>
                      <a:pPr marL="0" marR="0" lvl="0" indent="0" algn="l" rtl="0">
                        <a:lnSpc>
                          <a:spcPct val="100000"/>
                        </a:lnSpc>
                        <a:spcBef>
                          <a:spcPts val="0"/>
                        </a:spcBef>
                        <a:spcAft>
                          <a:spcPts val="0"/>
                        </a:spcAft>
                        <a:buClr>
                          <a:srgbClr val="000000"/>
                        </a:buClr>
                        <a:buSzPct val="25000"/>
                        <a:buFontTx/>
                        <a:buNone/>
                      </a:pPr>
                      <a:r>
                        <a:rPr lang="hr-HR" sz="800" baseline="0" dirty="0">
                          <a:sym typeface="Calibri"/>
                        </a:rPr>
                        <a:t>MAT – Zadatci riječima sadržajno vezani uz tematiku kruha</a:t>
                      </a:r>
                    </a:p>
                    <a:p>
                      <a:pPr marL="0" marR="0" lvl="0" indent="0" algn="l" rtl="0">
                        <a:lnSpc>
                          <a:spcPct val="100000"/>
                        </a:lnSpc>
                        <a:spcBef>
                          <a:spcPts val="0"/>
                        </a:spcBef>
                        <a:spcAft>
                          <a:spcPts val="0"/>
                        </a:spcAft>
                        <a:buClr>
                          <a:srgbClr val="000000"/>
                        </a:buClr>
                        <a:buSzPct val="25000"/>
                        <a:buFontTx/>
                        <a:buNone/>
                      </a:pPr>
                      <a:r>
                        <a:rPr lang="hr-HR" sz="800" baseline="0" dirty="0">
                          <a:sym typeface="Calibri"/>
                        </a:rPr>
                        <a:t>VJ -  Tematska nastavna jedinica</a:t>
                      </a:r>
                      <a:endParaRPr lang="en" sz="800" dirty="0">
                        <a:sym typeface="Calibri"/>
                      </a:endParaRPr>
                    </a:p>
                  </a:txBody>
                  <a:tcPr marL="91425" marR="91425" marT="34025" marB="34025"/>
                </a:tc>
                <a:extLst>
                  <a:ext uri="{0D108BD9-81ED-4DB2-BD59-A6C34878D82A}">
                    <a16:rowId xmlns:a16="http://schemas.microsoft.com/office/drawing/2014/main" val="10002"/>
                  </a:ext>
                </a:extLst>
              </a:tr>
              <a:tr h="350668">
                <a:tc>
                  <a:txBody>
                    <a:bodyPr/>
                    <a:lstStyle/>
                    <a:p>
                      <a:pPr marL="0" marR="0" lvl="0" indent="0" algn="l" rtl="0">
                        <a:lnSpc>
                          <a:spcPct val="100000"/>
                        </a:lnSpc>
                        <a:spcBef>
                          <a:spcPts val="0"/>
                        </a:spcBef>
                        <a:spcAft>
                          <a:spcPts val="0"/>
                        </a:spcAft>
                        <a:buClr>
                          <a:srgbClr val="000000"/>
                        </a:buClr>
                        <a:buSzPct val="25000"/>
                        <a:buFont typeface="Calibri"/>
                        <a:buNone/>
                      </a:pPr>
                      <a:r>
                        <a:rPr lang="en" sz="800" err="1">
                          <a:sym typeface="Calibri"/>
                        </a:rPr>
                        <a:t>Nositelj</a:t>
                      </a:r>
                      <a:r>
                        <a:rPr lang="en" sz="800">
                          <a:sym typeface="Calibri"/>
                        </a:rPr>
                        <a:t> </a:t>
                      </a:r>
                      <a:r>
                        <a:rPr lang="en" sz="800" err="1">
                          <a:sym typeface="Calibri"/>
                        </a:rPr>
                        <a:t>aktivnosti</a:t>
                      </a:r>
                      <a:r>
                        <a:rPr lang="en" sz="800">
                          <a:sym typeface="Calibri"/>
                        </a:rPr>
                        <a:t>:</a:t>
                      </a:r>
                    </a:p>
                  </a:txBody>
                  <a:tcPr marL="91425" marR="91425" marT="34025" marB="34025"/>
                </a:tc>
                <a:tc>
                  <a:txBody>
                    <a:bodyPr/>
                    <a:lstStyle/>
                    <a:p>
                      <a:pPr marL="0" marR="0" lvl="0" indent="0" algn="l" rtl="0">
                        <a:lnSpc>
                          <a:spcPct val="100000"/>
                        </a:lnSpc>
                        <a:spcBef>
                          <a:spcPts val="0"/>
                        </a:spcBef>
                        <a:spcAft>
                          <a:spcPts val="0"/>
                        </a:spcAft>
                        <a:buFont typeface="Calibri"/>
                        <a:buNone/>
                      </a:pPr>
                      <a:r>
                        <a:rPr lang="hr-HR" sz="800" dirty="0">
                          <a:sym typeface="Calibri"/>
                        </a:rPr>
                        <a:t>Koraljka</a:t>
                      </a:r>
                      <a:r>
                        <a:rPr lang="hr-HR" sz="800" baseline="0" dirty="0">
                          <a:sym typeface="Calibri"/>
                        </a:rPr>
                        <a:t> Šimić i 4. razred MŠ, Tihana </a:t>
                      </a:r>
                      <a:r>
                        <a:rPr lang="hr-HR" sz="800" baseline="0" dirty="0" err="1">
                          <a:sym typeface="Calibri"/>
                        </a:rPr>
                        <a:t>Čočić</a:t>
                      </a:r>
                      <a:r>
                        <a:rPr lang="hr-HR" sz="800" baseline="0" dirty="0">
                          <a:sym typeface="Calibri"/>
                        </a:rPr>
                        <a:t> Butina, Martina </a:t>
                      </a:r>
                      <a:r>
                        <a:rPr lang="hr-HR" sz="800" baseline="0" dirty="0" err="1">
                          <a:sym typeface="Calibri"/>
                        </a:rPr>
                        <a:t>Kraus</a:t>
                      </a:r>
                      <a:r>
                        <a:rPr lang="hr-HR" sz="800" baseline="0" dirty="0">
                          <a:sym typeface="Calibri"/>
                        </a:rPr>
                        <a:t>, </a:t>
                      </a:r>
                      <a:r>
                        <a:rPr lang="hr-HR" sz="800" baseline="0" dirty="0" err="1">
                          <a:sym typeface="Calibri"/>
                        </a:rPr>
                        <a:t>Tonka</a:t>
                      </a:r>
                      <a:r>
                        <a:rPr lang="hr-HR" sz="800" baseline="0" dirty="0">
                          <a:sym typeface="Calibri"/>
                        </a:rPr>
                        <a:t> </a:t>
                      </a:r>
                      <a:r>
                        <a:rPr lang="hr-HR" sz="800" baseline="0" dirty="0" err="1">
                          <a:sym typeface="Calibri"/>
                        </a:rPr>
                        <a:t>Došlići</a:t>
                      </a:r>
                      <a:r>
                        <a:rPr lang="hr-HR" sz="800" baseline="0" dirty="0">
                          <a:sym typeface="Calibri"/>
                        </a:rPr>
                        <a:t> učenici 2.r., Jelena </a:t>
                      </a:r>
                      <a:r>
                        <a:rPr lang="hr-HR" sz="800" baseline="0" dirty="0" err="1">
                          <a:sym typeface="Calibri"/>
                        </a:rPr>
                        <a:t>Bradašić</a:t>
                      </a:r>
                      <a:r>
                        <a:rPr lang="hr-HR" sz="800" baseline="0" dirty="0">
                          <a:sym typeface="Calibri"/>
                        </a:rPr>
                        <a:t> i 1. i 4. razred PŠ </a:t>
                      </a:r>
                      <a:r>
                        <a:rPr lang="hr-HR" sz="800" baseline="0" dirty="0" err="1">
                          <a:sym typeface="Calibri"/>
                        </a:rPr>
                        <a:t>Laze</a:t>
                      </a:r>
                      <a:r>
                        <a:rPr lang="hr-HR" sz="800" baseline="0" dirty="0">
                          <a:sym typeface="Calibri"/>
                        </a:rPr>
                        <a:t> </a:t>
                      </a:r>
                      <a:r>
                        <a:rPr lang="hr-HR" sz="800" baseline="0" dirty="0" err="1">
                          <a:sym typeface="Calibri"/>
                        </a:rPr>
                        <a:t>PŠ</a:t>
                      </a:r>
                      <a:r>
                        <a:rPr lang="hr-HR" sz="800" baseline="0" dirty="0">
                          <a:sym typeface="Calibri"/>
                        </a:rPr>
                        <a:t> </a:t>
                      </a:r>
                      <a:r>
                        <a:rPr lang="hr-HR" sz="800" baseline="0" dirty="0" err="1">
                          <a:sym typeface="Calibri"/>
                        </a:rPr>
                        <a:t>Gunjavci</a:t>
                      </a:r>
                      <a:r>
                        <a:rPr lang="hr-HR" sz="800" baseline="0" dirty="0">
                          <a:sym typeface="Calibri"/>
                        </a:rPr>
                        <a:t>, učiteljica Monika Vlaović i PŠ </a:t>
                      </a:r>
                      <a:r>
                        <a:rPr lang="hr-HR" sz="800" baseline="0" dirty="0" err="1">
                          <a:sym typeface="Calibri"/>
                        </a:rPr>
                        <a:t>Drežnik</a:t>
                      </a:r>
                      <a:endParaRPr lang="en" sz="800" dirty="0">
                        <a:sym typeface="Calibri"/>
                      </a:endParaRPr>
                    </a:p>
                  </a:txBody>
                  <a:tcPr marL="91425" marR="91425" marT="34025" marB="34025"/>
                </a:tc>
                <a:extLst>
                  <a:ext uri="{0D108BD9-81ED-4DB2-BD59-A6C34878D82A}">
                    <a16:rowId xmlns:a16="http://schemas.microsoft.com/office/drawing/2014/main" val="10003"/>
                  </a:ext>
                </a:extLst>
              </a:tr>
              <a:tr h="321553">
                <a:tc>
                  <a:txBody>
                    <a:bodyPr/>
                    <a:lstStyle/>
                    <a:p>
                      <a:pPr marL="0" marR="0" lvl="0" indent="0" algn="l" rtl="0">
                        <a:lnSpc>
                          <a:spcPct val="100000"/>
                        </a:lnSpc>
                        <a:spcBef>
                          <a:spcPts val="0"/>
                        </a:spcBef>
                        <a:spcAft>
                          <a:spcPts val="0"/>
                        </a:spcAft>
                        <a:buClr>
                          <a:srgbClr val="000000"/>
                        </a:buClr>
                        <a:buSzPct val="25000"/>
                        <a:buFont typeface="Calibri"/>
                        <a:buNone/>
                      </a:pPr>
                      <a:r>
                        <a:rPr lang="en" sz="800" dirty="0">
                          <a:sym typeface="Calibri"/>
                        </a:rPr>
                        <a:t>Vremenik:</a:t>
                      </a:r>
                    </a:p>
                  </a:txBody>
                  <a:tcPr marL="91425" marR="91425" marT="34025" marB="34025"/>
                </a:tc>
                <a:tc>
                  <a:txBody>
                    <a:bodyPr/>
                    <a:lstStyle/>
                    <a:p>
                      <a:pPr marL="0" marR="0" lvl="0" indent="0" algn="l" rtl="0">
                        <a:lnSpc>
                          <a:spcPct val="100000"/>
                        </a:lnSpc>
                        <a:spcBef>
                          <a:spcPts val="0"/>
                        </a:spcBef>
                        <a:spcAft>
                          <a:spcPts val="0"/>
                        </a:spcAft>
                        <a:buClr>
                          <a:srgbClr val="000000"/>
                        </a:buClr>
                        <a:buSzPct val="25000"/>
                        <a:buFont typeface="Calibri"/>
                        <a:buNone/>
                      </a:pPr>
                      <a:r>
                        <a:rPr lang="hr-HR" sz="800" dirty="0">
                          <a:sym typeface="Calibri"/>
                        </a:rPr>
                        <a:t>Tijekom školske godine 2021./2022.</a:t>
                      </a:r>
                      <a:endParaRPr lang="en" sz="800" dirty="0">
                        <a:sym typeface="Calibri"/>
                      </a:endParaRPr>
                    </a:p>
                  </a:txBody>
                  <a:tcPr marL="91425" marR="91425" marT="34025" marB="34025"/>
                </a:tc>
                <a:extLst>
                  <a:ext uri="{0D108BD9-81ED-4DB2-BD59-A6C34878D82A}">
                    <a16:rowId xmlns:a16="http://schemas.microsoft.com/office/drawing/2014/main" val="10004"/>
                  </a:ext>
                </a:extLst>
              </a:tr>
              <a:tr h="320465">
                <a:tc>
                  <a:txBody>
                    <a:bodyPr/>
                    <a:lstStyle/>
                    <a:p>
                      <a:pPr marL="0" marR="0" lvl="0" indent="0" algn="l" rtl="0">
                        <a:lnSpc>
                          <a:spcPct val="100000"/>
                        </a:lnSpc>
                        <a:spcBef>
                          <a:spcPts val="0"/>
                        </a:spcBef>
                        <a:spcAft>
                          <a:spcPts val="0"/>
                        </a:spcAft>
                        <a:buClr>
                          <a:srgbClr val="000000"/>
                        </a:buClr>
                        <a:buSzPct val="25000"/>
                        <a:buFont typeface="Calibri"/>
                        <a:buNone/>
                      </a:pPr>
                      <a:r>
                        <a:rPr lang="en" sz="800" err="1">
                          <a:sym typeface="Calibri"/>
                        </a:rPr>
                        <a:t>Troškovnik</a:t>
                      </a:r>
                      <a:r>
                        <a:rPr lang="en" sz="800">
                          <a:sym typeface="Calibri"/>
                        </a:rPr>
                        <a:t>:</a:t>
                      </a:r>
                    </a:p>
                  </a:txBody>
                  <a:tcPr marL="91425" marR="91425" marT="34025" marB="34025"/>
                </a:tc>
                <a:tc>
                  <a:txBody>
                    <a:bodyPr/>
                    <a:lstStyle/>
                    <a:p>
                      <a:pPr marL="0" marR="0" lvl="0" indent="0" algn="l" rtl="0">
                        <a:lnSpc>
                          <a:spcPct val="100000"/>
                        </a:lnSpc>
                        <a:spcBef>
                          <a:spcPts val="0"/>
                        </a:spcBef>
                        <a:spcAft>
                          <a:spcPts val="0"/>
                        </a:spcAft>
                        <a:buClr>
                          <a:srgbClr val="000000"/>
                        </a:buClr>
                        <a:buSzPct val="25000"/>
                        <a:buFont typeface="Calibri"/>
                        <a:buNone/>
                      </a:pPr>
                      <a:r>
                        <a:rPr lang="hr-HR" sz="800" dirty="0">
                          <a:sym typeface="Calibri"/>
                        </a:rPr>
                        <a:t>O</a:t>
                      </a:r>
                      <a:r>
                        <a:rPr lang="hr-HR" sz="800" baseline="0" dirty="0">
                          <a:sym typeface="Calibri"/>
                        </a:rPr>
                        <a:t> </a:t>
                      </a:r>
                      <a:r>
                        <a:rPr lang="en" sz="800" dirty="0">
                          <a:sym typeface="Calibri"/>
                        </a:rPr>
                        <a:t>kuna</a:t>
                      </a:r>
                    </a:p>
                  </a:txBody>
                  <a:tcPr marL="91425" marR="91425" marT="34025" marB="34025"/>
                </a:tc>
                <a:extLst>
                  <a:ext uri="{0D108BD9-81ED-4DB2-BD59-A6C34878D82A}">
                    <a16:rowId xmlns:a16="http://schemas.microsoft.com/office/drawing/2014/main" val="10005"/>
                  </a:ext>
                </a:extLst>
              </a:tr>
              <a:tr h="834086">
                <a:tc>
                  <a:txBody>
                    <a:bodyPr/>
                    <a:lstStyle/>
                    <a:p>
                      <a:pPr marL="0" marR="0" lvl="0" indent="0" algn="l" rtl="0">
                        <a:lnSpc>
                          <a:spcPct val="100000"/>
                        </a:lnSpc>
                        <a:spcBef>
                          <a:spcPts val="0"/>
                        </a:spcBef>
                        <a:spcAft>
                          <a:spcPts val="0"/>
                        </a:spcAft>
                        <a:buClr>
                          <a:srgbClr val="000000"/>
                        </a:buClr>
                        <a:buSzPct val="25000"/>
                        <a:buFont typeface="Calibri"/>
                        <a:buNone/>
                      </a:pPr>
                      <a:r>
                        <a:rPr lang="en" sz="800" err="1">
                          <a:sym typeface="Calibri"/>
                        </a:rPr>
                        <a:t>Način</a:t>
                      </a:r>
                      <a:r>
                        <a:rPr lang="en" sz="800">
                          <a:sym typeface="Calibri"/>
                        </a:rPr>
                        <a:t> </a:t>
                      </a:r>
                      <a:r>
                        <a:rPr lang="en" sz="800" err="1">
                          <a:sym typeface="Calibri"/>
                        </a:rPr>
                        <a:t>vrednovanja</a:t>
                      </a:r>
                      <a:r>
                        <a:rPr lang="en" sz="800">
                          <a:sym typeface="Calibri"/>
                        </a:rPr>
                        <a:t> </a:t>
                      </a:r>
                      <a:r>
                        <a:rPr lang="en" sz="800" err="1">
                          <a:sym typeface="Calibri"/>
                        </a:rPr>
                        <a:t>i</a:t>
                      </a:r>
                      <a:r>
                        <a:rPr lang="en" sz="800">
                          <a:sym typeface="Calibri"/>
                        </a:rPr>
                        <a:t> </a:t>
                      </a:r>
                      <a:r>
                        <a:rPr lang="en" sz="800" err="1">
                          <a:sym typeface="Calibri"/>
                        </a:rPr>
                        <a:t>korištenja</a:t>
                      </a:r>
                      <a:r>
                        <a:rPr lang="en" sz="800">
                          <a:sym typeface="Calibri"/>
                        </a:rPr>
                        <a:t> </a:t>
                      </a:r>
                      <a:r>
                        <a:rPr lang="en" sz="800" err="1">
                          <a:sym typeface="Calibri"/>
                        </a:rPr>
                        <a:t>rezultata</a:t>
                      </a:r>
                      <a:r>
                        <a:rPr lang="en" sz="800">
                          <a:sym typeface="Calibri"/>
                        </a:rPr>
                        <a:t> </a:t>
                      </a:r>
                      <a:r>
                        <a:rPr lang="en" sz="800" err="1">
                          <a:sym typeface="Calibri"/>
                        </a:rPr>
                        <a:t>vrednovanja</a:t>
                      </a:r>
                      <a:r>
                        <a:rPr lang="en" sz="800">
                          <a:sym typeface="Calibri"/>
                        </a:rPr>
                        <a:t>:</a:t>
                      </a:r>
                    </a:p>
                  </a:txBody>
                  <a:tcPr marL="91425" marR="91425" marT="34025" marB="34025"/>
                </a:tc>
                <a:tc>
                  <a:txBody>
                    <a:bodyPr/>
                    <a:lstStyle/>
                    <a:p>
                      <a:pPr marL="0" marR="0" lvl="0" indent="0" algn="l" rtl="0">
                        <a:lnSpc>
                          <a:spcPct val="100000"/>
                        </a:lnSpc>
                        <a:spcBef>
                          <a:spcPts val="0"/>
                        </a:spcBef>
                        <a:spcAft>
                          <a:spcPts val="0"/>
                        </a:spcAft>
                        <a:buClr>
                          <a:srgbClr val="000000"/>
                        </a:buClr>
                        <a:buSzPct val="25000"/>
                        <a:buFontTx/>
                        <a:buNone/>
                      </a:pPr>
                      <a:r>
                        <a:rPr lang="hr-HR" sz="800" dirty="0">
                          <a:sym typeface="Calibri"/>
                        </a:rPr>
                        <a:t>- zadovoljstvo</a:t>
                      </a:r>
                    </a:p>
                    <a:p>
                      <a:pPr marL="0" marR="0" lvl="0" indent="0" algn="l" rtl="0">
                        <a:lnSpc>
                          <a:spcPct val="100000"/>
                        </a:lnSpc>
                        <a:spcBef>
                          <a:spcPts val="0"/>
                        </a:spcBef>
                        <a:spcAft>
                          <a:spcPts val="0"/>
                        </a:spcAft>
                        <a:buClr>
                          <a:srgbClr val="000000"/>
                        </a:buClr>
                        <a:buSzPct val="25000"/>
                        <a:buFontTx/>
                        <a:buChar char="-"/>
                      </a:pPr>
                      <a:r>
                        <a:rPr lang="hr-HR" sz="800" baseline="0" dirty="0">
                          <a:sym typeface="Calibri"/>
                        </a:rPr>
                        <a:t>u</a:t>
                      </a:r>
                      <a:r>
                        <a:rPr lang="hr-HR" sz="800" dirty="0">
                          <a:sym typeface="Calibri"/>
                        </a:rPr>
                        <a:t>spjeh  u realizaciji</a:t>
                      </a:r>
                    </a:p>
                    <a:p>
                      <a:pPr marL="0" marR="0" lvl="0" indent="0" algn="l" rtl="0">
                        <a:lnSpc>
                          <a:spcPct val="100000"/>
                        </a:lnSpc>
                        <a:spcBef>
                          <a:spcPts val="0"/>
                        </a:spcBef>
                        <a:spcAft>
                          <a:spcPts val="0"/>
                        </a:spcAft>
                        <a:buClr>
                          <a:srgbClr val="000000"/>
                        </a:buClr>
                        <a:buSzPct val="25000"/>
                        <a:buFontTx/>
                        <a:buChar char="-"/>
                      </a:pPr>
                      <a:r>
                        <a:rPr lang="hr-HR" sz="800" dirty="0">
                          <a:sym typeface="Calibri"/>
                        </a:rPr>
                        <a:t>- provođenje</a:t>
                      </a:r>
                      <a:r>
                        <a:rPr lang="hr-HR" sz="800" baseline="0" dirty="0">
                          <a:sym typeface="Calibri"/>
                        </a:rPr>
                        <a:t> ankete između učenika i njezino prezentiranje na plakatima.</a:t>
                      </a:r>
                      <a:endParaRPr lang="hr-HR" sz="800" dirty="0">
                        <a:sym typeface="Calibri"/>
                      </a:endParaRPr>
                    </a:p>
                    <a:p>
                      <a:pPr marL="0" marR="0" lvl="0" indent="0" algn="l" rtl="0">
                        <a:lnSpc>
                          <a:spcPct val="100000"/>
                        </a:lnSpc>
                        <a:spcBef>
                          <a:spcPts val="0"/>
                        </a:spcBef>
                        <a:spcAft>
                          <a:spcPts val="0"/>
                        </a:spcAft>
                        <a:buClr>
                          <a:srgbClr val="000000"/>
                        </a:buClr>
                        <a:buSzPct val="25000"/>
                        <a:buFontTx/>
                        <a:buChar char="-"/>
                      </a:pPr>
                      <a:r>
                        <a:rPr lang="hr-HR" sz="800" dirty="0">
                          <a:sym typeface="Calibri"/>
                        </a:rPr>
                        <a:t>Projekt će u cijelosti biti predstavljen na roditeljskom sastanku, na internetskoj stranici Škole, u lokalnim novinama, u školskom časopisu.</a:t>
                      </a:r>
                      <a:endParaRPr lang="en" sz="800" dirty="0">
                        <a:sym typeface="Calibri"/>
                      </a:endParaRPr>
                    </a:p>
                  </a:txBody>
                  <a:tcPr marL="91425" marR="91425" marT="34025" marB="34025"/>
                </a:tc>
                <a:extLst>
                  <a:ext uri="{0D108BD9-81ED-4DB2-BD59-A6C34878D82A}">
                    <a16:rowId xmlns:a16="http://schemas.microsoft.com/office/drawing/2014/main" val="10006"/>
                  </a:ext>
                </a:extLst>
              </a:tr>
            </a:tbl>
          </a:graphicData>
        </a:graphic>
      </p:graphicFrame>
      <p:sp>
        <p:nvSpPr>
          <p:cNvPr id="962" name="Shape 962"/>
          <p:cNvSpPr txBox="1"/>
          <p:nvPr/>
        </p:nvSpPr>
        <p:spPr>
          <a:xfrm>
            <a:off x="7148511" y="178593"/>
            <a:ext cx="958850" cy="747712"/>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Arial"/>
              <a:ea typeface="Arial"/>
              <a:cs typeface="Arial"/>
              <a:sym typeface="Arial"/>
            </a:endParaRPr>
          </a:p>
        </p:txBody>
      </p:sp>
      <p:sp>
        <p:nvSpPr>
          <p:cNvPr id="2" name="Title 1"/>
          <p:cNvSpPr>
            <a:spLocks noGrp="1"/>
          </p:cNvSpPr>
          <p:nvPr>
            <p:ph type="title"/>
          </p:nvPr>
        </p:nvSpPr>
        <p:spPr>
          <a:xfrm>
            <a:off x="457199" y="0"/>
            <a:ext cx="8229600" cy="857250"/>
          </a:xfrm>
        </p:spPr>
        <p:txBody>
          <a:bodyPr>
            <a:normAutofit/>
            <a:scene3d>
              <a:camera prst="orthographicFront"/>
              <a:lightRig rig="soft" dir="t">
                <a:rot lat="0" lon="0" rev="15600000"/>
              </a:lightRig>
            </a:scene3d>
            <a:sp3d extrusionH="57150" prstMaterial="softEdge">
              <a:bevelT w="25400" h="38100"/>
            </a:sp3d>
          </a:bodyPr>
          <a:lstStyle/>
          <a:p>
            <a:r>
              <a:rPr lang="hr-HR" dirty="0">
                <a:effectLst>
                  <a:outerShdw blurRad="38100" dist="38100" dir="2700000" algn="tl">
                    <a:srgbClr val="000000">
                      <a:alpha val="43137"/>
                    </a:srgbClr>
                  </a:outerShdw>
                </a:effectLst>
                <a:latin typeface="+mn-lt"/>
              </a:rPr>
              <a:t>„Živjeti zdravo – pravilna </a:t>
            </a:r>
            <a:r>
              <a:rPr lang="hr-HR">
                <a:effectLst>
                  <a:outerShdw blurRad="38100" dist="38100" dir="2700000" algn="tl">
                    <a:srgbClr val="000000">
                      <a:alpha val="43137"/>
                    </a:srgbClr>
                  </a:outerShdw>
                </a:effectLst>
                <a:latin typeface="+mn-lt"/>
              </a:rPr>
              <a:t>prehrana”</a:t>
            </a:r>
            <a:endParaRPr lang="hr-HR" dirty="0">
              <a:solidFill>
                <a:srgbClr val="FFC000"/>
              </a:solidFill>
              <a:effectLst>
                <a:outerShdw blurRad="38100" dist="38100" dir="2700000" algn="tl">
                  <a:srgbClr val="000000">
                    <a:alpha val="43137"/>
                  </a:srgbClr>
                </a:outerShdw>
              </a:effectLst>
              <a:latin typeface="+mn-lt"/>
              <a:cs typeface="Calibri Light"/>
            </a:endParaRPr>
          </a:p>
        </p:txBody>
      </p:sp>
    </p:spTree>
    <p:extLst>
      <p:ext uri="{BB962C8B-B14F-4D97-AF65-F5344CB8AC3E}">
        <p14:creationId xmlns:p14="http://schemas.microsoft.com/office/powerpoint/2010/main" val="2722630873"/>
      </p:ext>
    </p:extLst>
  </p:cSld>
  <p:clrMapOvr>
    <a:masterClrMapping/>
  </p:clrMapOvr>
  <p:transition spd="slow">
    <p:wipe/>
  </p:transition>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Shape 959"/>
        <p:cNvGrpSpPr/>
        <p:nvPr/>
      </p:nvGrpSpPr>
      <p:grpSpPr>
        <a:xfrm>
          <a:off x="0" y="0"/>
          <a:ext cx="0" cy="0"/>
          <a:chOff x="0" y="0"/>
          <a:chExt cx="0" cy="0"/>
        </a:xfrm>
      </p:grpSpPr>
      <p:graphicFrame>
        <p:nvGraphicFramePr>
          <p:cNvPr id="961" name="Shape 961"/>
          <p:cNvGraphicFramePr/>
          <p:nvPr>
            <p:extLst/>
          </p:nvPr>
        </p:nvGraphicFramePr>
        <p:xfrm>
          <a:off x="427975" y="908122"/>
          <a:ext cx="8485241" cy="4837549"/>
        </p:xfrm>
        <a:graphic>
          <a:graphicData uri="http://schemas.openxmlformats.org/drawingml/2006/table">
            <a:tbl>
              <a:tblPr>
                <a:tableStyleId>{0E3FDE45-AF77-4B5C-9715-49D594BDF05E}</a:tableStyleId>
              </a:tblPr>
              <a:tblGrid>
                <a:gridCol w="1866281">
                  <a:extLst>
                    <a:ext uri="{9D8B030D-6E8A-4147-A177-3AD203B41FA5}">
                      <a16:colId xmlns:a16="http://schemas.microsoft.com/office/drawing/2014/main" val="20000"/>
                    </a:ext>
                  </a:extLst>
                </a:gridCol>
                <a:gridCol w="6618960">
                  <a:extLst>
                    <a:ext uri="{9D8B030D-6E8A-4147-A177-3AD203B41FA5}">
                      <a16:colId xmlns:a16="http://schemas.microsoft.com/office/drawing/2014/main" val="20001"/>
                    </a:ext>
                  </a:extLst>
                </a:gridCol>
              </a:tblGrid>
              <a:tr h="893477">
                <a:tc>
                  <a:txBody>
                    <a:bodyPr/>
                    <a:lstStyle/>
                    <a:p>
                      <a:pPr marL="0" marR="0" lvl="0" indent="0" algn="l" rtl="0">
                        <a:lnSpc>
                          <a:spcPct val="100000"/>
                        </a:lnSpc>
                        <a:spcBef>
                          <a:spcPts val="0"/>
                        </a:spcBef>
                        <a:spcAft>
                          <a:spcPts val="0"/>
                        </a:spcAft>
                        <a:buClr>
                          <a:srgbClr val="000000"/>
                        </a:buClr>
                        <a:buSzPct val="25000"/>
                        <a:buFont typeface="Calibri"/>
                        <a:buNone/>
                      </a:pPr>
                      <a:r>
                        <a:rPr lang="hr-HR" sz="1100" dirty="0">
                          <a:sym typeface="Calibri"/>
                        </a:rPr>
                        <a:t>Ishodi</a:t>
                      </a:r>
                      <a:r>
                        <a:rPr lang="en" sz="1100" dirty="0">
                          <a:sym typeface="Calibri"/>
                        </a:rPr>
                        <a:t>:</a:t>
                      </a:r>
                    </a:p>
                  </a:txBody>
                  <a:tcPr marL="91425" marR="91425" marT="34025" marB="34025"/>
                </a:tc>
                <a:tc>
                  <a:txBody>
                    <a:bodyPr/>
                    <a:lstStyle/>
                    <a:p>
                      <a:pPr lvl="0" algn="l">
                        <a:lnSpc>
                          <a:spcPct val="100000"/>
                        </a:lnSpc>
                        <a:spcBef>
                          <a:spcPts val="0"/>
                        </a:spcBef>
                        <a:spcAft>
                          <a:spcPts val="0"/>
                        </a:spcAft>
                        <a:buNone/>
                      </a:pPr>
                      <a:r>
                        <a:rPr lang="en" sz="1000" u="none" strike="noStrike" noProof="0" dirty="0"/>
                        <a:t>Učenici će: </a:t>
                      </a:r>
                      <a:endParaRPr lang="hr-HR" sz="1000" u="none" strike="noStrike" noProof="0" dirty="0"/>
                    </a:p>
                    <a:p>
                      <a:pPr lvl="0" algn="l">
                        <a:lnSpc>
                          <a:spcPct val="100000"/>
                        </a:lnSpc>
                        <a:spcBef>
                          <a:spcPts val="0"/>
                        </a:spcBef>
                        <a:spcAft>
                          <a:spcPts val="0"/>
                        </a:spcAft>
                        <a:buFontTx/>
                        <a:buChar char="-"/>
                      </a:pPr>
                      <a:r>
                        <a:rPr lang="hr-HR" sz="1000" dirty="0"/>
                        <a:t>Prepoznati kulturno – povijesne</a:t>
                      </a:r>
                      <a:r>
                        <a:rPr lang="hr-HR" sz="1000" baseline="0" dirty="0"/>
                        <a:t> spomenike svoga mjesta</a:t>
                      </a:r>
                    </a:p>
                    <a:p>
                      <a:pPr lvl="0" algn="l">
                        <a:lnSpc>
                          <a:spcPct val="100000"/>
                        </a:lnSpc>
                        <a:spcBef>
                          <a:spcPts val="0"/>
                        </a:spcBef>
                        <a:spcAft>
                          <a:spcPts val="0"/>
                        </a:spcAft>
                        <a:buFontTx/>
                        <a:buChar char="-"/>
                      </a:pPr>
                      <a:r>
                        <a:rPr lang="hr-HR" sz="1000" baseline="0" dirty="0"/>
                        <a:t>Svladati plesne korake zavičajnih plesova</a:t>
                      </a:r>
                    </a:p>
                    <a:p>
                      <a:pPr lvl="0" algn="l">
                        <a:lnSpc>
                          <a:spcPct val="100000"/>
                        </a:lnSpc>
                        <a:spcBef>
                          <a:spcPts val="0"/>
                        </a:spcBef>
                        <a:spcAft>
                          <a:spcPts val="0"/>
                        </a:spcAft>
                        <a:buFontTx/>
                        <a:buChar char="-"/>
                      </a:pPr>
                      <a:r>
                        <a:rPr lang="hr-HR" sz="1000" baseline="0" dirty="0"/>
                        <a:t>Naučiti nekoliko zavičajnih pjesama</a:t>
                      </a:r>
                    </a:p>
                    <a:p>
                      <a:pPr lvl="0" algn="l">
                        <a:lnSpc>
                          <a:spcPct val="100000"/>
                        </a:lnSpc>
                        <a:spcBef>
                          <a:spcPts val="0"/>
                        </a:spcBef>
                        <a:spcAft>
                          <a:spcPts val="0"/>
                        </a:spcAft>
                        <a:buFontTx/>
                        <a:buChar char="-"/>
                      </a:pPr>
                      <a:r>
                        <a:rPr lang="hr-HR" sz="1000" baseline="0" dirty="0"/>
                        <a:t>Znati predstaviti kulturno – povijesnu baštinu svoga kraja</a:t>
                      </a:r>
                      <a:endParaRPr lang="en-US" sz="1000" dirty="0"/>
                    </a:p>
                  </a:txBody>
                  <a:tcPr marL="91425" marR="91425" marT="34025" marB="34025"/>
                </a:tc>
                <a:extLst>
                  <a:ext uri="{0D108BD9-81ED-4DB2-BD59-A6C34878D82A}">
                    <a16:rowId xmlns:a16="http://schemas.microsoft.com/office/drawing/2014/main" val="10000"/>
                  </a:ext>
                </a:extLst>
              </a:tr>
              <a:tr h="537364">
                <a:tc>
                  <a:txBody>
                    <a:bodyPr/>
                    <a:lstStyle/>
                    <a:p>
                      <a:pPr marL="0" marR="0" lvl="0" indent="0" algn="l" rtl="0">
                        <a:lnSpc>
                          <a:spcPct val="100000"/>
                        </a:lnSpc>
                        <a:spcBef>
                          <a:spcPts val="0"/>
                        </a:spcBef>
                        <a:spcAft>
                          <a:spcPts val="0"/>
                        </a:spcAft>
                        <a:buClr>
                          <a:srgbClr val="000000"/>
                        </a:buClr>
                        <a:buSzPct val="25000"/>
                        <a:buFont typeface="Calibri"/>
                        <a:buNone/>
                      </a:pPr>
                      <a:r>
                        <a:rPr lang="en" sz="1100" err="1">
                          <a:sym typeface="Calibri"/>
                        </a:rPr>
                        <a:t>Namjena</a:t>
                      </a:r>
                      <a:r>
                        <a:rPr lang="en" sz="1100">
                          <a:sym typeface="Calibri"/>
                        </a:rPr>
                        <a:t>:</a:t>
                      </a:r>
                    </a:p>
                  </a:txBody>
                  <a:tcPr marL="91425" marR="91425" marT="34025" marB="34025"/>
                </a:tc>
                <a:tc>
                  <a:txBody>
                    <a:bodyPr/>
                    <a:lstStyle/>
                    <a:p>
                      <a:pPr marL="0" marR="0" lvl="0" indent="0" algn="l" rtl="0">
                        <a:spcBef>
                          <a:spcPts val="0"/>
                        </a:spcBef>
                        <a:buFontTx/>
                        <a:buChar char="-"/>
                      </a:pPr>
                      <a:r>
                        <a:rPr lang="hr-HR" sz="1000" dirty="0">
                          <a:sym typeface="Calibri"/>
                        </a:rPr>
                        <a:t>Potaknuti učenike da upoznaju prošlost svoga mjesta i zavičaja</a:t>
                      </a:r>
                    </a:p>
                    <a:p>
                      <a:pPr marL="0" marR="0" lvl="0" indent="0" algn="l" rtl="0">
                        <a:spcBef>
                          <a:spcPts val="0"/>
                        </a:spcBef>
                        <a:buFontTx/>
                        <a:buChar char="-"/>
                      </a:pPr>
                      <a:r>
                        <a:rPr lang="hr-HR" sz="1000" dirty="0">
                          <a:sym typeface="Calibri"/>
                        </a:rPr>
                        <a:t>Naučiti ih važnosti poznavanja</a:t>
                      </a:r>
                      <a:r>
                        <a:rPr lang="hr-HR" sz="1000" baseline="0" dirty="0">
                          <a:sym typeface="Calibri"/>
                        </a:rPr>
                        <a:t> osobnog identiteta i pripadnosti</a:t>
                      </a:r>
                    </a:p>
                    <a:p>
                      <a:pPr marL="0" marR="0" lvl="0" indent="0" algn="l" rtl="0">
                        <a:spcBef>
                          <a:spcPts val="0"/>
                        </a:spcBef>
                        <a:buFontTx/>
                        <a:buChar char="-"/>
                      </a:pPr>
                      <a:r>
                        <a:rPr lang="hr-HR" sz="1000" baseline="0" dirty="0">
                          <a:sym typeface="Calibri"/>
                        </a:rPr>
                        <a:t>Potaknuti na razvoj svijesti o njegovanju i očuvanju kulturno – povijesnih tradicija</a:t>
                      </a:r>
                    </a:p>
                    <a:p>
                      <a:pPr marL="0" marR="0" lvl="0" indent="0" algn="l" rtl="0">
                        <a:spcBef>
                          <a:spcPts val="0"/>
                        </a:spcBef>
                        <a:buFontTx/>
                        <a:buChar char="-"/>
                      </a:pPr>
                      <a:r>
                        <a:rPr lang="hr-HR" sz="1000" baseline="0" dirty="0">
                          <a:sym typeface="Calibri"/>
                        </a:rPr>
                        <a:t>Razvijati ljubav prema svome mjestu</a:t>
                      </a:r>
                    </a:p>
                    <a:p>
                      <a:pPr marL="0" marR="0" lvl="0" indent="0" algn="l" rtl="0">
                        <a:spcBef>
                          <a:spcPts val="0"/>
                        </a:spcBef>
                        <a:buFontTx/>
                        <a:buChar char="-"/>
                      </a:pPr>
                      <a:r>
                        <a:rPr lang="hr-HR" sz="1000" baseline="0" dirty="0">
                          <a:sym typeface="Calibri"/>
                        </a:rPr>
                        <a:t>Poštovati i uvažavati kulturološke različitosti</a:t>
                      </a:r>
                      <a:endParaRPr sz="1000">
                        <a:sym typeface="Calibri"/>
                      </a:endParaRPr>
                    </a:p>
                  </a:txBody>
                  <a:tcPr marL="91425" marR="91425" marT="34025" marB="34025"/>
                </a:tc>
                <a:extLst>
                  <a:ext uri="{0D108BD9-81ED-4DB2-BD59-A6C34878D82A}">
                    <a16:rowId xmlns:a16="http://schemas.microsoft.com/office/drawing/2014/main" val="10001"/>
                  </a:ext>
                </a:extLst>
              </a:tr>
              <a:tr h="577286">
                <a:tc>
                  <a:txBody>
                    <a:bodyPr/>
                    <a:lstStyle/>
                    <a:p>
                      <a:pPr marL="0" marR="0" lvl="0" indent="0" algn="l" rtl="0">
                        <a:lnSpc>
                          <a:spcPct val="100000"/>
                        </a:lnSpc>
                        <a:spcBef>
                          <a:spcPts val="0"/>
                        </a:spcBef>
                        <a:spcAft>
                          <a:spcPts val="0"/>
                        </a:spcAft>
                        <a:buClr>
                          <a:srgbClr val="000000"/>
                        </a:buClr>
                        <a:buSzPct val="25000"/>
                        <a:buFont typeface="Calibri"/>
                        <a:buNone/>
                      </a:pPr>
                      <a:r>
                        <a:rPr lang="en" sz="1100" err="1">
                          <a:sym typeface="Calibri"/>
                        </a:rPr>
                        <a:t>Način</a:t>
                      </a:r>
                      <a:r>
                        <a:rPr lang="en" sz="1100">
                          <a:sym typeface="Calibri"/>
                        </a:rPr>
                        <a:t> </a:t>
                      </a:r>
                      <a:r>
                        <a:rPr lang="en" sz="1100" err="1">
                          <a:sym typeface="Calibri"/>
                        </a:rPr>
                        <a:t>realizacije</a:t>
                      </a:r>
                      <a:r>
                        <a:rPr lang="en" sz="1100">
                          <a:sym typeface="Calibri"/>
                        </a:rPr>
                        <a:t>:</a:t>
                      </a:r>
                    </a:p>
                  </a:txBody>
                  <a:tcPr marL="91425" marR="91425" marT="34025" marB="34025"/>
                </a:tc>
                <a:tc>
                  <a:txBody>
                    <a:bodyPr/>
                    <a:lstStyle/>
                    <a:p>
                      <a:pPr marL="0" marR="0" lvl="0" indent="0" algn="l" rtl="0">
                        <a:lnSpc>
                          <a:spcPct val="100000"/>
                        </a:lnSpc>
                        <a:spcBef>
                          <a:spcPts val="0"/>
                        </a:spcBef>
                        <a:spcAft>
                          <a:spcPts val="0"/>
                        </a:spcAft>
                        <a:buClr>
                          <a:srgbClr val="000000"/>
                        </a:buClr>
                        <a:buSzPct val="25000"/>
                        <a:buFontTx/>
                        <a:buNone/>
                      </a:pPr>
                      <a:r>
                        <a:rPr lang="hr-HR" sz="1000" dirty="0">
                          <a:sym typeface="Calibri"/>
                        </a:rPr>
                        <a:t>PID – Kulturno – povijesne znamenitosti</a:t>
                      </a:r>
                      <a:r>
                        <a:rPr lang="hr-HR" sz="1000" baseline="0" dirty="0">
                          <a:sym typeface="Calibri"/>
                        </a:rPr>
                        <a:t> moga mjesta</a:t>
                      </a:r>
                    </a:p>
                    <a:p>
                      <a:pPr marL="0" marR="0" lvl="0" indent="0" algn="l" rtl="0">
                        <a:lnSpc>
                          <a:spcPct val="100000"/>
                        </a:lnSpc>
                        <a:spcBef>
                          <a:spcPts val="0"/>
                        </a:spcBef>
                        <a:spcAft>
                          <a:spcPts val="0"/>
                        </a:spcAft>
                        <a:buClr>
                          <a:srgbClr val="000000"/>
                        </a:buClr>
                        <a:buSzPct val="25000"/>
                        <a:buFontTx/>
                        <a:buNone/>
                      </a:pPr>
                      <a:r>
                        <a:rPr lang="hr-HR" sz="1000" baseline="0" dirty="0">
                          <a:sym typeface="Calibri"/>
                        </a:rPr>
                        <a:t>HJ – Usmeno i pisano izražavanje – sastavak: Moje mjesto – zavičajni govor</a:t>
                      </a:r>
                    </a:p>
                    <a:p>
                      <a:pPr marL="0" marR="0" lvl="0" indent="0" algn="l" rtl="0">
                        <a:lnSpc>
                          <a:spcPct val="100000"/>
                        </a:lnSpc>
                        <a:spcBef>
                          <a:spcPts val="0"/>
                        </a:spcBef>
                        <a:spcAft>
                          <a:spcPts val="0"/>
                        </a:spcAft>
                        <a:buClr>
                          <a:srgbClr val="000000"/>
                        </a:buClr>
                        <a:buSzPct val="25000"/>
                        <a:buFontTx/>
                        <a:buNone/>
                      </a:pPr>
                      <a:r>
                        <a:rPr lang="hr-HR" sz="1000" baseline="0" dirty="0">
                          <a:sym typeface="Calibri"/>
                        </a:rPr>
                        <a:t>LK – Crtanje, slikanje, modeliranje i građenje, dizajn</a:t>
                      </a:r>
                    </a:p>
                    <a:p>
                      <a:pPr marL="0" marR="0" lvl="0" indent="0" algn="l" rtl="0">
                        <a:lnSpc>
                          <a:spcPct val="100000"/>
                        </a:lnSpc>
                        <a:spcBef>
                          <a:spcPts val="0"/>
                        </a:spcBef>
                        <a:spcAft>
                          <a:spcPts val="0"/>
                        </a:spcAft>
                        <a:buClr>
                          <a:srgbClr val="000000"/>
                        </a:buClr>
                        <a:buSzPct val="25000"/>
                        <a:buFontTx/>
                        <a:buNone/>
                      </a:pPr>
                      <a:r>
                        <a:rPr lang="hr-HR" sz="1000" baseline="0" dirty="0">
                          <a:sym typeface="Calibri"/>
                        </a:rPr>
                        <a:t>GK – Zavičajne pjesme i plesovi, upoznavanje zavičajnih instrumenata</a:t>
                      </a:r>
                    </a:p>
                    <a:p>
                      <a:pPr marL="0" marR="0" lvl="0" indent="0" algn="l" rtl="0">
                        <a:lnSpc>
                          <a:spcPct val="100000"/>
                        </a:lnSpc>
                        <a:spcBef>
                          <a:spcPts val="0"/>
                        </a:spcBef>
                        <a:spcAft>
                          <a:spcPts val="0"/>
                        </a:spcAft>
                        <a:buClr>
                          <a:srgbClr val="000000"/>
                        </a:buClr>
                        <a:buSzPct val="25000"/>
                        <a:buFontTx/>
                        <a:buNone/>
                      </a:pPr>
                      <a:r>
                        <a:rPr lang="hr-HR" sz="1000" baseline="0" dirty="0">
                          <a:sym typeface="Calibri"/>
                        </a:rPr>
                        <a:t>MAT – Rimske brojke</a:t>
                      </a:r>
                    </a:p>
                    <a:p>
                      <a:pPr marL="0" marR="0" lvl="0" indent="0" algn="l" rtl="0">
                        <a:lnSpc>
                          <a:spcPct val="100000"/>
                        </a:lnSpc>
                        <a:spcBef>
                          <a:spcPts val="0"/>
                        </a:spcBef>
                        <a:spcAft>
                          <a:spcPts val="0"/>
                        </a:spcAft>
                        <a:buClr>
                          <a:srgbClr val="000000"/>
                        </a:buClr>
                        <a:buSzPct val="25000"/>
                        <a:buFontTx/>
                        <a:buNone/>
                      </a:pPr>
                      <a:r>
                        <a:rPr lang="hr-HR" sz="1000" baseline="0" dirty="0">
                          <a:sym typeface="Calibri"/>
                        </a:rPr>
                        <a:t>TZK – Plesovi zavičaja</a:t>
                      </a:r>
                    </a:p>
                    <a:p>
                      <a:pPr marL="0" marR="0" lvl="0" indent="0" algn="l" rtl="0">
                        <a:lnSpc>
                          <a:spcPct val="100000"/>
                        </a:lnSpc>
                        <a:spcBef>
                          <a:spcPts val="0"/>
                        </a:spcBef>
                        <a:spcAft>
                          <a:spcPts val="0"/>
                        </a:spcAft>
                        <a:buClr>
                          <a:srgbClr val="000000"/>
                        </a:buClr>
                        <a:buSzPct val="25000"/>
                        <a:buFontTx/>
                        <a:buNone/>
                      </a:pPr>
                      <a:r>
                        <a:rPr lang="hr-HR" sz="1000" baseline="0" dirty="0">
                          <a:sym typeface="Calibri"/>
                        </a:rPr>
                        <a:t>Vjeronauk – Stare molitve</a:t>
                      </a:r>
                    </a:p>
                    <a:p>
                      <a:pPr marL="0" marR="0" lvl="0" indent="0" algn="l" rtl="0">
                        <a:lnSpc>
                          <a:spcPct val="100000"/>
                        </a:lnSpc>
                        <a:spcBef>
                          <a:spcPts val="0"/>
                        </a:spcBef>
                        <a:spcAft>
                          <a:spcPts val="0"/>
                        </a:spcAft>
                        <a:buClr>
                          <a:srgbClr val="000000"/>
                        </a:buClr>
                        <a:buSzPct val="25000"/>
                        <a:buFontTx/>
                        <a:buNone/>
                      </a:pPr>
                      <a:r>
                        <a:rPr lang="hr-HR" sz="1000" baseline="0" dirty="0">
                          <a:sym typeface="Calibri"/>
                        </a:rPr>
                        <a:t>SR – Građanski odgoj – ljudsko – pravna dimenzija, međukulturalna dimenzija, društvena dimenzija</a:t>
                      </a:r>
                      <a:endParaRPr lang="en" sz="1000" dirty="0">
                        <a:sym typeface="Calibri"/>
                      </a:endParaRPr>
                    </a:p>
                  </a:txBody>
                  <a:tcPr marL="91425" marR="91425" marT="34025" marB="34025"/>
                </a:tc>
                <a:extLst>
                  <a:ext uri="{0D108BD9-81ED-4DB2-BD59-A6C34878D82A}">
                    <a16:rowId xmlns:a16="http://schemas.microsoft.com/office/drawing/2014/main" val="10002"/>
                  </a:ext>
                </a:extLst>
              </a:tr>
              <a:tr h="350668">
                <a:tc>
                  <a:txBody>
                    <a:bodyPr/>
                    <a:lstStyle/>
                    <a:p>
                      <a:pPr marL="0" marR="0" lvl="0" indent="0" algn="l" rtl="0">
                        <a:lnSpc>
                          <a:spcPct val="100000"/>
                        </a:lnSpc>
                        <a:spcBef>
                          <a:spcPts val="0"/>
                        </a:spcBef>
                        <a:spcAft>
                          <a:spcPts val="0"/>
                        </a:spcAft>
                        <a:buClr>
                          <a:srgbClr val="000000"/>
                        </a:buClr>
                        <a:buSzPct val="25000"/>
                        <a:buFont typeface="Calibri"/>
                        <a:buNone/>
                      </a:pPr>
                      <a:r>
                        <a:rPr lang="en" sz="1100" err="1">
                          <a:sym typeface="Calibri"/>
                        </a:rPr>
                        <a:t>Nositelj</a:t>
                      </a:r>
                      <a:r>
                        <a:rPr lang="en" sz="1100">
                          <a:sym typeface="Calibri"/>
                        </a:rPr>
                        <a:t> </a:t>
                      </a:r>
                      <a:r>
                        <a:rPr lang="en" sz="1100" err="1">
                          <a:sym typeface="Calibri"/>
                        </a:rPr>
                        <a:t>aktivnosti</a:t>
                      </a:r>
                      <a:r>
                        <a:rPr lang="en" sz="1100">
                          <a:sym typeface="Calibri"/>
                        </a:rPr>
                        <a:t>:</a:t>
                      </a:r>
                    </a:p>
                  </a:txBody>
                  <a:tcPr marL="91425" marR="91425" marT="34025" marB="34025"/>
                </a:tc>
                <a:tc>
                  <a:txBody>
                    <a:bodyPr/>
                    <a:lstStyle/>
                    <a:p>
                      <a:pPr marL="0" marR="0" lvl="0" indent="0" algn="l" rtl="0">
                        <a:lnSpc>
                          <a:spcPct val="100000"/>
                        </a:lnSpc>
                        <a:spcBef>
                          <a:spcPts val="0"/>
                        </a:spcBef>
                        <a:spcAft>
                          <a:spcPts val="0"/>
                        </a:spcAft>
                        <a:buFont typeface="Calibri"/>
                        <a:buNone/>
                      </a:pPr>
                      <a:r>
                        <a:rPr lang="hr-HR" sz="1000" dirty="0">
                          <a:sym typeface="Calibri"/>
                        </a:rPr>
                        <a:t>Koraljka</a:t>
                      </a:r>
                      <a:r>
                        <a:rPr lang="hr-HR" sz="1000" baseline="0" dirty="0">
                          <a:sym typeface="Calibri"/>
                        </a:rPr>
                        <a:t> Šimić i 4. razred, Martina </a:t>
                      </a:r>
                      <a:r>
                        <a:rPr lang="hr-HR" sz="1000" baseline="0" dirty="0" err="1">
                          <a:sym typeface="Calibri"/>
                        </a:rPr>
                        <a:t>Kraus</a:t>
                      </a:r>
                      <a:r>
                        <a:rPr lang="hr-HR" sz="1000" baseline="0" dirty="0">
                          <a:sym typeface="Calibri"/>
                        </a:rPr>
                        <a:t> 3. razred</a:t>
                      </a:r>
                      <a:endParaRPr lang="en" sz="1000" dirty="0">
                        <a:sym typeface="Calibri"/>
                      </a:endParaRPr>
                    </a:p>
                  </a:txBody>
                  <a:tcPr marL="91425" marR="91425" marT="34025" marB="34025"/>
                </a:tc>
                <a:extLst>
                  <a:ext uri="{0D108BD9-81ED-4DB2-BD59-A6C34878D82A}">
                    <a16:rowId xmlns:a16="http://schemas.microsoft.com/office/drawing/2014/main" val="10003"/>
                  </a:ext>
                </a:extLst>
              </a:tr>
              <a:tr h="321553">
                <a:tc>
                  <a:txBody>
                    <a:bodyPr/>
                    <a:lstStyle/>
                    <a:p>
                      <a:pPr marL="0" marR="0" lvl="0" indent="0" algn="l" rtl="0">
                        <a:lnSpc>
                          <a:spcPct val="100000"/>
                        </a:lnSpc>
                        <a:spcBef>
                          <a:spcPts val="0"/>
                        </a:spcBef>
                        <a:spcAft>
                          <a:spcPts val="0"/>
                        </a:spcAft>
                        <a:buClr>
                          <a:srgbClr val="000000"/>
                        </a:buClr>
                        <a:buSzPct val="25000"/>
                        <a:buFont typeface="Calibri"/>
                        <a:buNone/>
                      </a:pPr>
                      <a:r>
                        <a:rPr lang="en" sz="1100" err="1">
                          <a:sym typeface="Calibri"/>
                        </a:rPr>
                        <a:t>Vremenik</a:t>
                      </a:r>
                      <a:r>
                        <a:rPr lang="en" sz="1100">
                          <a:sym typeface="Calibri"/>
                        </a:rPr>
                        <a:t>:</a:t>
                      </a:r>
                    </a:p>
                  </a:txBody>
                  <a:tcPr marL="91425" marR="91425" marT="34025" marB="34025"/>
                </a:tc>
                <a:tc>
                  <a:txBody>
                    <a:bodyPr/>
                    <a:lstStyle/>
                    <a:p>
                      <a:pPr marL="0" marR="0" lvl="0" indent="0" algn="l" rtl="0">
                        <a:lnSpc>
                          <a:spcPct val="100000"/>
                        </a:lnSpc>
                        <a:spcBef>
                          <a:spcPts val="0"/>
                        </a:spcBef>
                        <a:spcAft>
                          <a:spcPts val="0"/>
                        </a:spcAft>
                        <a:buClr>
                          <a:srgbClr val="000000"/>
                        </a:buClr>
                        <a:buSzPct val="25000"/>
                        <a:buFont typeface="Calibri"/>
                        <a:buNone/>
                      </a:pPr>
                      <a:r>
                        <a:rPr lang="hr-HR" sz="1000" dirty="0">
                          <a:sym typeface="Calibri"/>
                        </a:rPr>
                        <a:t>Tijekom školske godine 2021./2022.</a:t>
                      </a:r>
                      <a:endParaRPr lang="en" sz="1000" dirty="0">
                        <a:sym typeface="Calibri"/>
                      </a:endParaRPr>
                    </a:p>
                  </a:txBody>
                  <a:tcPr marL="91425" marR="91425" marT="34025" marB="34025"/>
                </a:tc>
                <a:extLst>
                  <a:ext uri="{0D108BD9-81ED-4DB2-BD59-A6C34878D82A}">
                    <a16:rowId xmlns:a16="http://schemas.microsoft.com/office/drawing/2014/main" val="10004"/>
                  </a:ext>
                </a:extLst>
              </a:tr>
              <a:tr h="320465">
                <a:tc>
                  <a:txBody>
                    <a:bodyPr/>
                    <a:lstStyle/>
                    <a:p>
                      <a:pPr marL="0" marR="0" lvl="0" indent="0" algn="l" rtl="0">
                        <a:lnSpc>
                          <a:spcPct val="100000"/>
                        </a:lnSpc>
                        <a:spcBef>
                          <a:spcPts val="0"/>
                        </a:spcBef>
                        <a:spcAft>
                          <a:spcPts val="0"/>
                        </a:spcAft>
                        <a:buClr>
                          <a:srgbClr val="000000"/>
                        </a:buClr>
                        <a:buSzPct val="25000"/>
                        <a:buFont typeface="Calibri"/>
                        <a:buNone/>
                      </a:pPr>
                      <a:r>
                        <a:rPr lang="en" sz="1100" err="1">
                          <a:sym typeface="Calibri"/>
                        </a:rPr>
                        <a:t>Troškovnik</a:t>
                      </a:r>
                      <a:r>
                        <a:rPr lang="en" sz="1100">
                          <a:sym typeface="Calibri"/>
                        </a:rPr>
                        <a:t>:</a:t>
                      </a:r>
                    </a:p>
                  </a:txBody>
                  <a:tcPr marL="91425" marR="91425" marT="34025" marB="34025"/>
                </a:tc>
                <a:tc>
                  <a:txBody>
                    <a:bodyPr/>
                    <a:lstStyle/>
                    <a:p>
                      <a:r>
                        <a:rPr lang="hr-HR" sz="1000" dirty="0"/>
                        <a:t>0 kuna</a:t>
                      </a:r>
                    </a:p>
                  </a:txBody>
                  <a:tcPr marL="91425" marR="91425" marT="34025" marB="34025"/>
                </a:tc>
                <a:extLst>
                  <a:ext uri="{0D108BD9-81ED-4DB2-BD59-A6C34878D82A}">
                    <a16:rowId xmlns:a16="http://schemas.microsoft.com/office/drawing/2014/main" val="10005"/>
                  </a:ext>
                </a:extLst>
              </a:tr>
              <a:tr h="834086">
                <a:tc>
                  <a:txBody>
                    <a:bodyPr/>
                    <a:lstStyle/>
                    <a:p>
                      <a:pPr marL="0" marR="0" lvl="0" indent="0" algn="l" rtl="0">
                        <a:lnSpc>
                          <a:spcPct val="100000"/>
                        </a:lnSpc>
                        <a:spcBef>
                          <a:spcPts val="0"/>
                        </a:spcBef>
                        <a:spcAft>
                          <a:spcPts val="0"/>
                        </a:spcAft>
                        <a:buClr>
                          <a:srgbClr val="000000"/>
                        </a:buClr>
                        <a:buSzPct val="25000"/>
                        <a:buFont typeface="Calibri"/>
                        <a:buNone/>
                      </a:pPr>
                      <a:r>
                        <a:rPr lang="en" sz="1100" err="1">
                          <a:sym typeface="Calibri"/>
                        </a:rPr>
                        <a:t>Način</a:t>
                      </a:r>
                      <a:r>
                        <a:rPr lang="en" sz="1100">
                          <a:sym typeface="Calibri"/>
                        </a:rPr>
                        <a:t> </a:t>
                      </a:r>
                      <a:r>
                        <a:rPr lang="en" sz="1100" err="1">
                          <a:sym typeface="Calibri"/>
                        </a:rPr>
                        <a:t>vrednovanja</a:t>
                      </a:r>
                      <a:r>
                        <a:rPr lang="en" sz="1100">
                          <a:sym typeface="Calibri"/>
                        </a:rPr>
                        <a:t> </a:t>
                      </a:r>
                      <a:r>
                        <a:rPr lang="en" sz="1100" err="1">
                          <a:sym typeface="Calibri"/>
                        </a:rPr>
                        <a:t>i</a:t>
                      </a:r>
                      <a:r>
                        <a:rPr lang="en" sz="1100">
                          <a:sym typeface="Calibri"/>
                        </a:rPr>
                        <a:t> </a:t>
                      </a:r>
                      <a:r>
                        <a:rPr lang="en" sz="1100" err="1">
                          <a:sym typeface="Calibri"/>
                        </a:rPr>
                        <a:t>korištenja</a:t>
                      </a:r>
                      <a:r>
                        <a:rPr lang="en" sz="1100">
                          <a:sym typeface="Calibri"/>
                        </a:rPr>
                        <a:t> </a:t>
                      </a:r>
                      <a:r>
                        <a:rPr lang="en" sz="1100" err="1">
                          <a:sym typeface="Calibri"/>
                        </a:rPr>
                        <a:t>rezultata</a:t>
                      </a:r>
                      <a:r>
                        <a:rPr lang="en" sz="1100">
                          <a:sym typeface="Calibri"/>
                        </a:rPr>
                        <a:t> </a:t>
                      </a:r>
                      <a:r>
                        <a:rPr lang="en" sz="1100" err="1">
                          <a:sym typeface="Calibri"/>
                        </a:rPr>
                        <a:t>vrednovanja</a:t>
                      </a:r>
                      <a:r>
                        <a:rPr lang="en" sz="1100">
                          <a:sym typeface="Calibri"/>
                        </a:rPr>
                        <a:t>:</a:t>
                      </a:r>
                    </a:p>
                  </a:txBody>
                  <a:tcPr marL="91425" marR="91425" marT="34025" marB="34025"/>
                </a:tc>
                <a:tc>
                  <a:txBody>
                    <a:bodyPr/>
                    <a:lstStyle/>
                    <a:p>
                      <a:r>
                        <a:rPr lang="hr-HR" sz="1000" dirty="0"/>
                        <a:t>Anketa učenika  </a:t>
                      </a:r>
                    </a:p>
                    <a:p>
                      <a:r>
                        <a:rPr lang="hr-HR" sz="1000" dirty="0"/>
                        <a:t>Projekt će biti predstavljen u digitalnom obliku, pomoću plakata te video i audio zapisa na roditeljskom sastanku, u lokalnim i školskim novinama, na internetskoj</a:t>
                      </a:r>
                      <a:r>
                        <a:rPr lang="hr-HR" sz="1000" baseline="0" dirty="0"/>
                        <a:t> stranici škole.</a:t>
                      </a:r>
                      <a:endParaRPr lang="hr-HR" sz="1000" dirty="0"/>
                    </a:p>
                  </a:txBody>
                  <a:tcPr marL="91425" marR="91425" marT="34025" marB="34025"/>
                </a:tc>
                <a:extLst>
                  <a:ext uri="{0D108BD9-81ED-4DB2-BD59-A6C34878D82A}">
                    <a16:rowId xmlns:a16="http://schemas.microsoft.com/office/drawing/2014/main" val="10006"/>
                  </a:ext>
                </a:extLst>
              </a:tr>
            </a:tbl>
          </a:graphicData>
        </a:graphic>
      </p:graphicFrame>
      <p:sp>
        <p:nvSpPr>
          <p:cNvPr id="962" name="Shape 962"/>
          <p:cNvSpPr txBox="1"/>
          <p:nvPr/>
        </p:nvSpPr>
        <p:spPr>
          <a:xfrm>
            <a:off x="7148511" y="178593"/>
            <a:ext cx="958850" cy="747712"/>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Arial"/>
              <a:ea typeface="Arial"/>
              <a:cs typeface="Arial"/>
              <a:sym typeface="Arial"/>
            </a:endParaRPr>
          </a:p>
        </p:txBody>
      </p:sp>
      <p:sp>
        <p:nvSpPr>
          <p:cNvPr id="2" name="Title 1"/>
          <p:cNvSpPr>
            <a:spLocks noGrp="1"/>
          </p:cNvSpPr>
          <p:nvPr>
            <p:ph type="title"/>
          </p:nvPr>
        </p:nvSpPr>
        <p:spPr>
          <a:xfrm>
            <a:off x="1036639" y="0"/>
            <a:ext cx="8229600" cy="857250"/>
          </a:xfrm>
        </p:spPr>
        <p:txBody>
          <a:bodyPr>
            <a:normAutofit fontScale="90000"/>
            <a:scene3d>
              <a:camera prst="orthographicFront"/>
              <a:lightRig rig="soft" dir="t">
                <a:rot lat="0" lon="0" rev="15600000"/>
              </a:lightRig>
            </a:scene3d>
            <a:sp3d extrusionH="57150" prstMaterial="softEdge">
              <a:bevelT w="25400" h="38100"/>
            </a:sp3d>
          </a:bodyPr>
          <a:lstStyle/>
          <a:p>
            <a:r>
              <a:rPr lang="hr-HR" dirty="0">
                <a:effectLst>
                  <a:outerShdw blurRad="38100" dist="38100" dir="2700000" algn="tl">
                    <a:srgbClr val="000000">
                      <a:alpha val="43137"/>
                    </a:srgbClr>
                  </a:outerShdw>
                </a:effectLst>
                <a:latin typeface="+mn-lt"/>
              </a:rPr>
              <a:t>„Moje mjesto u prošlosti”</a:t>
            </a:r>
            <a:br>
              <a:rPr lang="hr-HR" dirty="0">
                <a:effectLst>
                  <a:outerShdw blurRad="38100" dist="38100" dir="2700000" algn="tl">
                    <a:srgbClr val="000000">
                      <a:alpha val="43137"/>
                    </a:srgbClr>
                  </a:outerShdw>
                </a:effectLst>
                <a:latin typeface="+mn-lt"/>
              </a:rPr>
            </a:br>
            <a:endParaRPr lang="hr-HR" dirty="0">
              <a:solidFill>
                <a:srgbClr val="FFC000"/>
              </a:solidFill>
              <a:effectLst>
                <a:outerShdw blurRad="38100" dist="38100" dir="2700000" algn="tl">
                  <a:srgbClr val="000000">
                    <a:alpha val="43137"/>
                  </a:srgbClr>
                </a:outerShdw>
              </a:effectLst>
              <a:latin typeface="+mn-lt"/>
              <a:cs typeface="Calibri Light"/>
            </a:endParaRPr>
          </a:p>
        </p:txBody>
      </p:sp>
    </p:spTree>
    <p:extLst>
      <p:ext uri="{BB962C8B-B14F-4D97-AF65-F5344CB8AC3E}">
        <p14:creationId xmlns:p14="http://schemas.microsoft.com/office/powerpoint/2010/main" val="2062261569"/>
      </p:ext>
    </p:extLst>
  </p:cSld>
  <p:clrMapOvr>
    <a:masterClrMapping/>
  </p:clrMapOvr>
  <p:transition spd="slow">
    <p:wipe/>
  </p:transition>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Shape 959"/>
        <p:cNvGrpSpPr/>
        <p:nvPr/>
      </p:nvGrpSpPr>
      <p:grpSpPr>
        <a:xfrm>
          <a:off x="0" y="0"/>
          <a:ext cx="0" cy="0"/>
          <a:chOff x="0" y="0"/>
          <a:chExt cx="0" cy="0"/>
        </a:xfrm>
      </p:grpSpPr>
      <p:graphicFrame>
        <p:nvGraphicFramePr>
          <p:cNvPr id="961" name="Shape 961"/>
          <p:cNvGraphicFramePr/>
          <p:nvPr>
            <p:extLst/>
          </p:nvPr>
        </p:nvGraphicFramePr>
        <p:xfrm>
          <a:off x="131412" y="406892"/>
          <a:ext cx="8485241" cy="4736608"/>
        </p:xfrm>
        <a:graphic>
          <a:graphicData uri="http://schemas.openxmlformats.org/drawingml/2006/table">
            <a:tbl>
              <a:tblPr>
                <a:tableStyleId>{0E3FDE45-AF77-4B5C-9715-49D594BDF05E}</a:tableStyleId>
              </a:tblPr>
              <a:tblGrid>
                <a:gridCol w="1866281">
                  <a:extLst>
                    <a:ext uri="{9D8B030D-6E8A-4147-A177-3AD203B41FA5}">
                      <a16:colId xmlns:a16="http://schemas.microsoft.com/office/drawing/2014/main" val="20000"/>
                    </a:ext>
                  </a:extLst>
                </a:gridCol>
                <a:gridCol w="6618960">
                  <a:extLst>
                    <a:ext uri="{9D8B030D-6E8A-4147-A177-3AD203B41FA5}">
                      <a16:colId xmlns:a16="http://schemas.microsoft.com/office/drawing/2014/main" val="20001"/>
                    </a:ext>
                  </a:extLst>
                </a:gridCol>
              </a:tblGrid>
              <a:tr h="871251">
                <a:tc>
                  <a:txBody>
                    <a:bodyPr/>
                    <a:lstStyle/>
                    <a:p>
                      <a:pPr marL="0" marR="0" lvl="0" indent="0" algn="l" rtl="0">
                        <a:lnSpc>
                          <a:spcPct val="100000"/>
                        </a:lnSpc>
                        <a:spcBef>
                          <a:spcPts val="0"/>
                        </a:spcBef>
                        <a:spcAft>
                          <a:spcPts val="0"/>
                        </a:spcAft>
                        <a:buClr>
                          <a:srgbClr val="000000"/>
                        </a:buClr>
                        <a:buSzPct val="25000"/>
                        <a:buFont typeface="Calibri"/>
                        <a:buNone/>
                      </a:pPr>
                      <a:r>
                        <a:rPr lang="hr-HR" sz="900" dirty="0">
                          <a:sym typeface="Calibri"/>
                        </a:rPr>
                        <a:t>Ishodi</a:t>
                      </a:r>
                      <a:r>
                        <a:rPr lang="en" sz="900" dirty="0">
                          <a:sym typeface="Calibri"/>
                        </a:rPr>
                        <a:t>:</a:t>
                      </a:r>
                    </a:p>
                  </a:txBody>
                  <a:tcPr marL="91425" marR="91425" marT="34025" marB="34025"/>
                </a:tc>
                <a:tc>
                  <a:txBody>
                    <a:bodyPr/>
                    <a:lstStyle/>
                    <a:p>
                      <a:pPr lvl="0" algn="l">
                        <a:lnSpc>
                          <a:spcPct val="100000"/>
                        </a:lnSpc>
                        <a:spcBef>
                          <a:spcPts val="0"/>
                        </a:spcBef>
                        <a:spcAft>
                          <a:spcPts val="0"/>
                        </a:spcAft>
                        <a:buNone/>
                      </a:pPr>
                      <a:r>
                        <a:rPr lang="en" sz="900" u="none" strike="noStrike" noProof="0" dirty="0"/>
                        <a:t>Učenici će: </a:t>
                      </a:r>
                      <a:endParaRPr lang="hr-HR" sz="900" u="none" strike="noStrike" noProof="0" dirty="0"/>
                    </a:p>
                    <a:p>
                      <a:pPr lvl="0" algn="l">
                        <a:lnSpc>
                          <a:spcPct val="100000"/>
                        </a:lnSpc>
                        <a:spcBef>
                          <a:spcPts val="0"/>
                        </a:spcBef>
                        <a:spcAft>
                          <a:spcPts val="0"/>
                        </a:spcAft>
                        <a:buNone/>
                      </a:pPr>
                      <a:r>
                        <a:rPr lang="hr-HR" sz="900" u="none" strike="noStrike" noProof="0" dirty="0"/>
                        <a:t>-</a:t>
                      </a:r>
                      <a:r>
                        <a:rPr lang="hr-HR" sz="900" u="none" strike="noStrike" baseline="0" noProof="0" dirty="0"/>
                        <a:t> Potaknuti intelektualnu znatiželju i želju za spoznavanjem novih nastavnih sadržaja: povezati zanimljivosti  sa stvarnim životnim situacijama.</a:t>
                      </a:r>
                    </a:p>
                    <a:p>
                      <a:pPr lvl="0" algn="l">
                        <a:lnSpc>
                          <a:spcPct val="100000"/>
                        </a:lnSpc>
                        <a:spcBef>
                          <a:spcPts val="0"/>
                        </a:spcBef>
                        <a:spcAft>
                          <a:spcPts val="0"/>
                        </a:spcAft>
                        <a:buNone/>
                      </a:pPr>
                      <a:r>
                        <a:rPr lang="hr-HR" sz="900" u="none" strike="noStrike" baseline="0" noProof="0" dirty="0"/>
                        <a:t>- Zaključivati o potrebi čovjeka za izvođenjem pokusa i proučavanje pojavnosti svijeta oko sebe.</a:t>
                      </a:r>
                    </a:p>
                    <a:p>
                      <a:pPr marL="171450" lvl="0" indent="-171450" algn="l">
                        <a:lnSpc>
                          <a:spcPct val="100000"/>
                        </a:lnSpc>
                        <a:spcBef>
                          <a:spcPts val="0"/>
                        </a:spcBef>
                        <a:spcAft>
                          <a:spcPts val="0"/>
                        </a:spcAft>
                        <a:buFontTx/>
                        <a:buChar char="-"/>
                      </a:pPr>
                      <a:r>
                        <a:rPr lang="hr-HR" sz="900" dirty="0"/>
                        <a:t>Pozitivno se odnositi prema</a:t>
                      </a:r>
                      <a:r>
                        <a:rPr lang="hr-HR" sz="900" baseline="0" dirty="0"/>
                        <a:t> istraživačkom radu i suradničkom učenju.</a:t>
                      </a:r>
                    </a:p>
                    <a:p>
                      <a:pPr marL="171450" lvl="0" indent="-171450" algn="l">
                        <a:lnSpc>
                          <a:spcPct val="100000"/>
                        </a:lnSpc>
                        <a:spcBef>
                          <a:spcPts val="0"/>
                        </a:spcBef>
                        <a:spcAft>
                          <a:spcPts val="0"/>
                        </a:spcAft>
                        <a:buFontTx/>
                        <a:buChar char="-"/>
                      </a:pPr>
                      <a:r>
                        <a:rPr lang="hr-HR" sz="900" baseline="0" dirty="0"/>
                        <a:t>Naučiti fizikalna svojstva vode</a:t>
                      </a:r>
                      <a:endParaRPr lang="en-US" sz="900" dirty="0"/>
                    </a:p>
                  </a:txBody>
                  <a:tcPr marL="91425" marR="91425" marT="34025" marB="34025"/>
                </a:tc>
                <a:extLst>
                  <a:ext uri="{0D108BD9-81ED-4DB2-BD59-A6C34878D82A}">
                    <a16:rowId xmlns:a16="http://schemas.microsoft.com/office/drawing/2014/main" val="10000"/>
                  </a:ext>
                </a:extLst>
              </a:tr>
              <a:tr h="537364">
                <a:tc>
                  <a:txBody>
                    <a:bodyPr/>
                    <a:lstStyle/>
                    <a:p>
                      <a:pPr marL="0" marR="0" lvl="0" indent="0" algn="l" rtl="0">
                        <a:lnSpc>
                          <a:spcPct val="100000"/>
                        </a:lnSpc>
                        <a:spcBef>
                          <a:spcPts val="0"/>
                        </a:spcBef>
                        <a:spcAft>
                          <a:spcPts val="0"/>
                        </a:spcAft>
                        <a:buClr>
                          <a:srgbClr val="000000"/>
                        </a:buClr>
                        <a:buSzPct val="25000"/>
                        <a:buFont typeface="Calibri"/>
                        <a:buNone/>
                      </a:pPr>
                      <a:r>
                        <a:rPr lang="en" sz="900" dirty="0">
                          <a:sym typeface="Calibri"/>
                        </a:rPr>
                        <a:t>Namjena:</a:t>
                      </a:r>
                    </a:p>
                  </a:txBody>
                  <a:tcPr marL="91425" marR="91425" marT="34025" marB="34025"/>
                </a:tc>
                <a:tc>
                  <a:txBody>
                    <a:bodyPr/>
                    <a:lstStyle/>
                    <a:p>
                      <a:pPr marL="0" marR="0" lvl="0" indent="0" algn="l" rtl="0">
                        <a:spcBef>
                          <a:spcPts val="0"/>
                        </a:spcBef>
                        <a:buFontTx/>
                        <a:buChar char="-"/>
                      </a:pPr>
                      <a:r>
                        <a:rPr lang="hr-HR" sz="900" dirty="0">
                          <a:sym typeface="Calibri"/>
                        </a:rPr>
                        <a:t>Motivacija za spoznavanje nastavnih sadržaja o vodama tekućicama izvođenjem jednostavnih pokusa, specifičnih sposobnosti i vještina potrebnih za uspješno izvođenje pokusa.</a:t>
                      </a:r>
                    </a:p>
                    <a:p>
                      <a:pPr marL="0" marR="0" lvl="0" indent="0" algn="l" rtl="0">
                        <a:spcBef>
                          <a:spcPts val="0"/>
                        </a:spcBef>
                        <a:buFontTx/>
                        <a:buChar char="-"/>
                      </a:pPr>
                      <a:r>
                        <a:rPr lang="hr-HR" sz="900" dirty="0">
                          <a:sym typeface="Calibri"/>
                        </a:rPr>
                        <a:t>Kompetencija komunikacije na materinskom jeziku: učenici će izražavati misli, osjećaje i činjenice u govornom</a:t>
                      </a:r>
                      <a:r>
                        <a:rPr lang="hr-HR" sz="900" baseline="0" dirty="0">
                          <a:sym typeface="Calibri"/>
                        </a:rPr>
                        <a:t> obliku, razumjeti pisanu poruku teksta o načinu izvođenja pokusa, bilježiti rezultate pokusa.</a:t>
                      </a:r>
                    </a:p>
                    <a:p>
                      <a:pPr marL="0" marR="0" lvl="0" indent="0" algn="l" rtl="0">
                        <a:spcBef>
                          <a:spcPts val="0"/>
                        </a:spcBef>
                        <a:buFontTx/>
                        <a:buChar char="-"/>
                      </a:pPr>
                      <a:r>
                        <a:rPr lang="hr-HR" sz="900" baseline="0" dirty="0">
                          <a:sym typeface="Calibri"/>
                        </a:rPr>
                        <a:t>Kompetencija učenja  - učiti kako učiti: planiranje vlastitog učenja – izvođenje pokusa, postaviti ciljeve koje želi postići, odrediti načine kako postići definirane zadaće; organizirati način izvođenja pokusa, oblikovati pozitivan stav i radoznalost prema učenju istraživanjem.</a:t>
                      </a:r>
                    </a:p>
                    <a:p>
                      <a:pPr marL="0" marR="0" lvl="0" indent="0" algn="l" rtl="0">
                        <a:spcBef>
                          <a:spcPts val="0"/>
                        </a:spcBef>
                        <a:buFontTx/>
                        <a:buChar char="-"/>
                      </a:pPr>
                      <a:r>
                        <a:rPr lang="hr-HR" sz="900" baseline="0" dirty="0">
                          <a:sym typeface="Calibri"/>
                        </a:rPr>
                        <a:t>Temeljne kompetencije u prirodoslovlju: učenici će se zanimati za nove pojmove koje će spoznavati.</a:t>
                      </a:r>
                      <a:endParaRPr sz="900">
                        <a:sym typeface="Calibri"/>
                      </a:endParaRPr>
                    </a:p>
                  </a:txBody>
                  <a:tcPr marL="91425" marR="91425" marT="34025" marB="34025"/>
                </a:tc>
                <a:extLst>
                  <a:ext uri="{0D108BD9-81ED-4DB2-BD59-A6C34878D82A}">
                    <a16:rowId xmlns:a16="http://schemas.microsoft.com/office/drawing/2014/main" val="10001"/>
                  </a:ext>
                </a:extLst>
              </a:tr>
              <a:tr h="577286">
                <a:tc>
                  <a:txBody>
                    <a:bodyPr/>
                    <a:lstStyle/>
                    <a:p>
                      <a:pPr marL="0" marR="0" lvl="0" indent="0" algn="l" rtl="0">
                        <a:lnSpc>
                          <a:spcPct val="100000"/>
                        </a:lnSpc>
                        <a:spcBef>
                          <a:spcPts val="0"/>
                        </a:spcBef>
                        <a:spcAft>
                          <a:spcPts val="0"/>
                        </a:spcAft>
                        <a:buClr>
                          <a:srgbClr val="000000"/>
                        </a:buClr>
                        <a:buSzPct val="25000"/>
                        <a:buFont typeface="Calibri"/>
                        <a:buNone/>
                      </a:pPr>
                      <a:r>
                        <a:rPr lang="en" sz="900" dirty="0">
                          <a:sym typeface="Calibri"/>
                        </a:rPr>
                        <a:t>Način realizacije:</a:t>
                      </a:r>
                    </a:p>
                  </a:txBody>
                  <a:tcPr marL="91425" marR="91425" marT="34025" marB="34025"/>
                </a:tc>
                <a:tc>
                  <a:txBody>
                    <a:bodyPr/>
                    <a:lstStyle/>
                    <a:p>
                      <a:pPr marL="0" marR="0" lvl="0" indent="0" algn="l" rtl="0">
                        <a:lnSpc>
                          <a:spcPct val="100000"/>
                        </a:lnSpc>
                        <a:spcBef>
                          <a:spcPts val="0"/>
                        </a:spcBef>
                        <a:spcAft>
                          <a:spcPts val="0"/>
                        </a:spcAft>
                        <a:buClr>
                          <a:srgbClr val="000000"/>
                        </a:buClr>
                        <a:buSzPct val="25000"/>
                        <a:buFontTx/>
                        <a:buNone/>
                      </a:pPr>
                      <a:r>
                        <a:rPr lang="hr-HR" sz="900" dirty="0">
                          <a:solidFill>
                            <a:schemeClr val="tx1"/>
                          </a:solidFill>
                          <a:sym typeface="Calibri"/>
                        </a:rPr>
                        <a:t>U</a:t>
                      </a:r>
                      <a:r>
                        <a:rPr lang="hr-HR" sz="900" baseline="0" dirty="0">
                          <a:solidFill>
                            <a:schemeClr val="tx1"/>
                          </a:solidFill>
                          <a:sym typeface="Calibri"/>
                        </a:rPr>
                        <a:t> učionici, na terenu pored vode stajaćice ili vode tekućice.</a:t>
                      </a:r>
                      <a:endParaRPr lang="hr-HR" sz="900" dirty="0">
                        <a:solidFill>
                          <a:schemeClr val="tx1"/>
                        </a:solidFill>
                        <a:sym typeface="Calibri"/>
                      </a:endParaRPr>
                    </a:p>
                    <a:p>
                      <a:pPr marL="0" marR="0" lvl="0" indent="0" algn="l" rtl="0">
                        <a:lnSpc>
                          <a:spcPct val="100000"/>
                        </a:lnSpc>
                        <a:spcBef>
                          <a:spcPts val="0"/>
                        </a:spcBef>
                        <a:spcAft>
                          <a:spcPts val="0"/>
                        </a:spcAft>
                        <a:buClr>
                          <a:srgbClr val="000000"/>
                        </a:buClr>
                        <a:buSzPct val="25000"/>
                        <a:buFontTx/>
                        <a:buNone/>
                      </a:pPr>
                      <a:r>
                        <a:rPr lang="hr-HR" sz="900" dirty="0">
                          <a:sym typeface="Calibri"/>
                        </a:rPr>
                        <a:t>- Gdje lakše plivamo: u moru ili rijeci? – pokus </a:t>
                      </a:r>
                      <a:r>
                        <a:rPr lang="hr-HR" sz="900" dirty="0" err="1">
                          <a:sym typeface="Calibri"/>
                        </a:rPr>
                        <a:t>gusteće</a:t>
                      </a:r>
                      <a:r>
                        <a:rPr lang="hr-HR" sz="900" dirty="0">
                          <a:sym typeface="Calibri"/>
                        </a:rPr>
                        <a:t> vode</a:t>
                      </a:r>
                    </a:p>
                    <a:p>
                      <a:pPr marL="0" marR="0" lvl="0" indent="0" algn="l" rtl="0">
                        <a:lnSpc>
                          <a:spcPct val="100000"/>
                        </a:lnSpc>
                        <a:spcBef>
                          <a:spcPts val="0"/>
                        </a:spcBef>
                        <a:spcAft>
                          <a:spcPts val="0"/>
                        </a:spcAft>
                        <a:buClr>
                          <a:srgbClr val="000000"/>
                        </a:buClr>
                        <a:buSzPct val="25000"/>
                        <a:buFontTx/>
                        <a:buNone/>
                      </a:pPr>
                      <a:r>
                        <a:rPr lang="hr-HR" sz="900" baseline="0" dirty="0">
                          <a:sym typeface="Calibri"/>
                        </a:rPr>
                        <a:t>- Snaga vode – pokus fizikalnih zakona</a:t>
                      </a:r>
                    </a:p>
                    <a:p>
                      <a:pPr marL="0" marR="0" lvl="0" indent="0" algn="l" rtl="0">
                        <a:lnSpc>
                          <a:spcPct val="100000"/>
                        </a:lnSpc>
                        <a:spcBef>
                          <a:spcPts val="0"/>
                        </a:spcBef>
                        <a:spcAft>
                          <a:spcPts val="0"/>
                        </a:spcAft>
                        <a:buClr>
                          <a:srgbClr val="000000"/>
                        </a:buClr>
                        <a:buSzPct val="25000"/>
                        <a:buFontTx/>
                        <a:buNone/>
                      </a:pPr>
                      <a:r>
                        <a:rPr lang="hr-HR" sz="900" baseline="0" dirty="0">
                          <a:sym typeface="Calibri"/>
                        </a:rPr>
                        <a:t>- Površinska napetost – pokus s kemijskim sredstvima uz ispitivanje fizikalnih zakonitosti vode </a:t>
                      </a:r>
                    </a:p>
                    <a:p>
                      <a:pPr marL="0" marR="0" lvl="0" indent="0" algn="l" rtl="0">
                        <a:lnSpc>
                          <a:spcPct val="100000"/>
                        </a:lnSpc>
                        <a:spcBef>
                          <a:spcPts val="0"/>
                        </a:spcBef>
                        <a:spcAft>
                          <a:spcPts val="0"/>
                        </a:spcAft>
                        <a:buClr>
                          <a:srgbClr val="000000"/>
                        </a:buClr>
                        <a:buSzPct val="25000"/>
                        <a:buFontTx/>
                        <a:buNone/>
                      </a:pPr>
                      <a:r>
                        <a:rPr lang="hr-HR" sz="900" dirty="0">
                          <a:sym typeface="Calibri"/>
                        </a:rPr>
                        <a:t>- Toplinska obilježja vode – pokus zagrijavanja i hlađenja vode</a:t>
                      </a:r>
                    </a:p>
                    <a:p>
                      <a:pPr marL="0" marR="0" lvl="0" indent="0" algn="l" rtl="0">
                        <a:lnSpc>
                          <a:spcPct val="100000"/>
                        </a:lnSpc>
                        <a:spcBef>
                          <a:spcPts val="0"/>
                        </a:spcBef>
                        <a:spcAft>
                          <a:spcPts val="0"/>
                        </a:spcAft>
                        <a:buClr>
                          <a:srgbClr val="000000"/>
                        </a:buClr>
                        <a:buSzPct val="25000"/>
                        <a:buFontTx/>
                        <a:buNone/>
                      </a:pPr>
                      <a:r>
                        <a:rPr lang="hr-HR" sz="900" dirty="0">
                          <a:sym typeface="Calibri"/>
                        </a:rPr>
                        <a:t>- Prozirnost vode – pokus čistoće i kretanja vode</a:t>
                      </a:r>
                    </a:p>
                    <a:p>
                      <a:pPr marL="0" marR="0" lvl="0" indent="0" algn="l" rtl="0">
                        <a:lnSpc>
                          <a:spcPct val="100000"/>
                        </a:lnSpc>
                        <a:spcBef>
                          <a:spcPts val="0"/>
                        </a:spcBef>
                        <a:spcAft>
                          <a:spcPts val="0"/>
                        </a:spcAft>
                        <a:buClr>
                          <a:srgbClr val="000000"/>
                        </a:buClr>
                        <a:buSzPct val="25000"/>
                        <a:buFontTx/>
                        <a:buNone/>
                      </a:pPr>
                      <a:r>
                        <a:rPr lang="hr-HR" sz="900" dirty="0">
                          <a:sym typeface="Calibri"/>
                        </a:rPr>
                        <a:t> - Toplinski kapacitet vode – proučavanje fizikalnih zakona topline vode</a:t>
                      </a:r>
                      <a:endParaRPr lang="en" sz="900" dirty="0">
                        <a:sym typeface="Calibri"/>
                      </a:endParaRPr>
                    </a:p>
                  </a:txBody>
                  <a:tcPr marL="91425" marR="91425" marT="34025" marB="34025"/>
                </a:tc>
                <a:extLst>
                  <a:ext uri="{0D108BD9-81ED-4DB2-BD59-A6C34878D82A}">
                    <a16:rowId xmlns:a16="http://schemas.microsoft.com/office/drawing/2014/main" val="10002"/>
                  </a:ext>
                </a:extLst>
              </a:tr>
              <a:tr h="350668">
                <a:tc>
                  <a:txBody>
                    <a:bodyPr/>
                    <a:lstStyle/>
                    <a:p>
                      <a:pPr marL="0" marR="0" lvl="0" indent="0" algn="l" rtl="0">
                        <a:lnSpc>
                          <a:spcPct val="100000"/>
                        </a:lnSpc>
                        <a:spcBef>
                          <a:spcPts val="0"/>
                        </a:spcBef>
                        <a:spcAft>
                          <a:spcPts val="0"/>
                        </a:spcAft>
                        <a:buClr>
                          <a:srgbClr val="000000"/>
                        </a:buClr>
                        <a:buSzPct val="25000"/>
                        <a:buFont typeface="Calibri"/>
                        <a:buNone/>
                      </a:pPr>
                      <a:r>
                        <a:rPr lang="en" sz="900" dirty="0">
                          <a:sym typeface="Calibri"/>
                        </a:rPr>
                        <a:t>Nositelj aktivnosti:</a:t>
                      </a:r>
                    </a:p>
                  </a:txBody>
                  <a:tcPr marL="91425" marR="91425" marT="34025" marB="34025"/>
                </a:tc>
                <a:tc>
                  <a:txBody>
                    <a:bodyPr/>
                    <a:lstStyle/>
                    <a:p>
                      <a:pPr marL="0" marR="0" lvl="0" indent="0" algn="l" rtl="0">
                        <a:lnSpc>
                          <a:spcPct val="100000"/>
                        </a:lnSpc>
                        <a:spcBef>
                          <a:spcPts val="0"/>
                        </a:spcBef>
                        <a:spcAft>
                          <a:spcPts val="0"/>
                        </a:spcAft>
                        <a:buFont typeface="Calibri"/>
                        <a:buNone/>
                      </a:pPr>
                      <a:r>
                        <a:rPr lang="hr-HR" sz="900" dirty="0">
                          <a:sym typeface="Calibri"/>
                        </a:rPr>
                        <a:t>Koraljka Šimić i 4. razred, Jelena </a:t>
                      </a:r>
                      <a:r>
                        <a:rPr lang="hr-HR" sz="900" dirty="0" err="1">
                          <a:sym typeface="Calibri"/>
                        </a:rPr>
                        <a:t>Bradašić</a:t>
                      </a:r>
                      <a:r>
                        <a:rPr lang="hr-HR" sz="900" dirty="0">
                          <a:sym typeface="Calibri"/>
                        </a:rPr>
                        <a:t> 1. i 4. razred PŠ </a:t>
                      </a:r>
                      <a:r>
                        <a:rPr lang="hr-HR" sz="900" dirty="0" err="1">
                          <a:sym typeface="Calibri"/>
                        </a:rPr>
                        <a:t>Laze</a:t>
                      </a:r>
                      <a:r>
                        <a:rPr lang="hr-HR" sz="900" dirty="0">
                          <a:sym typeface="Calibri"/>
                        </a:rPr>
                        <a:t>, Anita </a:t>
                      </a:r>
                      <a:r>
                        <a:rPr lang="hr-HR" sz="900" dirty="0" err="1">
                          <a:sym typeface="Calibri"/>
                        </a:rPr>
                        <a:t>Rostohar</a:t>
                      </a:r>
                      <a:r>
                        <a:rPr lang="hr-HR" sz="900" dirty="0">
                          <a:sym typeface="Calibri"/>
                        </a:rPr>
                        <a:t> i 3. i 4. razred PŠ </a:t>
                      </a:r>
                      <a:r>
                        <a:rPr lang="hr-HR" sz="900" dirty="0" err="1">
                          <a:sym typeface="Calibri"/>
                        </a:rPr>
                        <a:t>Bodovaljci</a:t>
                      </a:r>
                      <a:endParaRPr lang="en" sz="900" dirty="0">
                        <a:sym typeface="Calibri"/>
                      </a:endParaRPr>
                    </a:p>
                  </a:txBody>
                  <a:tcPr marL="91425" marR="91425" marT="34025" marB="34025"/>
                </a:tc>
                <a:extLst>
                  <a:ext uri="{0D108BD9-81ED-4DB2-BD59-A6C34878D82A}">
                    <a16:rowId xmlns:a16="http://schemas.microsoft.com/office/drawing/2014/main" val="10003"/>
                  </a:ext>
                </a:extLst>
              </a:tr>
              <a:tr h="202755">
                <a:tc>
                  <a:txBody>
                    <a:bodyPr/>
                    <a:lstStyle/>
                    <a:p>
                      <a:pPr marL="0" marR="0" lvl="0" indent="0" algn="l" rtl="0">
                        <a:lnSpc>
                          <a:spcPct val="100000"/>
                        </a:lnSpc>
                        <a:spcBef>
                          <a:spcPts val="0"/>
                        </a:spcBef>
                        <a:spcAft>
                          <a:spcPts val="0"/>
                        </a:spcAft>
                        <a:buClr>
                          <a:srgbClr val="000000"/>
                        </a:buClr>
                        <a:buSzPct val="25000"/>
                        <a:buFont typeface="Calibri"/>
                        <a:buNone/>
                      </a:pPr>
                      <a:r>
                        <a:rPr lang="en" sz="900" err="1">
                          <a:sym typeface="Calibri"/>
                        </a:rPr>
                        <a:t>Vremenik</a:t>
                      </a:r>
                      <a:r>
                        <a:rPr lang="en" sz="900">
                          <a:sym typeface="Calibri"/>
                        </a:rPr>
                        <a:t>:</a:t>
                      </a:r>
                    </a:p>
                  </a:txBody>
                  <a:tcPr marL="91425" marR="91425" marT="34025" marB="34025"/>
                </a:tc>
                <a:tc>
                  <a:txBody>
                    <a:bodyPr/>
                    <a:lstStyle/>
                    <a:p>
                      <a:pPr marL="0" marR="0" lvl="0" indent="0" algn="l" rtl="0">
                        <a:lnSpc>
                          <a:spcPct val="100000"/>
                        </a:lnSpc>
                        <a:spcBef>
                          <a:spcPts val="0"/>
                        </a:spcBef>
                        <a:spcAft>
                          <a:spcPts val="0"/>
                        </a:spcAft>
                        <a:buClr>
                          <a:srgbClr val="000000"/>
                        </a:buClr>
                        <a:buSzPct val="25000"/>
                        <a:buFont typeface="Calibri"/>
                        <a:buNone/>
                      </a:pPr>
                      <a:r>
                        <a:rPr lang="hr-HR" sz="900" dirty="0">
                          <a:sym typeface="Calibri"/>
                        </a:rPr>
                        <a:t>Tijekom</a:t>
                      </a:r>
                      <a:r>
                        <a:rPr lang="hr-HR" sz="900" baseline="0" dirty="0">
                          <a:sym typeface="Calibri"/>
                        </a:rPr>
                        <a:t> školske godine 2021./2022.</a:t>
                      </a:r>
                      <a:endParaRPr lang="en" sz="900" dirty="0">
                        <a:sym typeface="Calibri"/>
                      </a:endParaRPr>
                    </a:p>
                  </a:txBody>
                  <a:tcPr marL="91425" marR="91425" marT="34025" marB="34025"/>
                </a:tc>
                <a:extLst>
                  <a:ext uri="{0D108BD9-81ED-4DB2-BD59-A6C34878D82A}">
                    <a16:rowId xmlns:a16="http://schemas.microsoft.com/office/drawing/2014/main" val="10004"/>
                  </a:ext>
                </a:extLst>
              </a:tr>
              <a:tr h="201432">
                <a:tc>
                  <a:txBody>
                    <a:bodyPr/>
                    <a:lstStyle/>
                    <a:p>
                      <a:pPr marL="0" marR="0" lvl="0" indent="0" algn="l" rtl="0">
                        <a:lnSpc>
                          <a:spcPct val="100000"/>
                        </a:lnSpc>
                        <a:spcBef>
                          <a:spcPts val="0"/>
                        </a:spcBef>
                        <a:spcAft>
                          <a:spcPts val="0"/>
                        </a:spcAft>
                        <a:buClr>
                          <a:srgbClr val="000000"/>
                        </a:buClr>
                        <a:buSzPct val="25000"/>
                        <a:buFont typeface="Calibri"/>
                        <a:buNone/>
                      </a:pPr>
                      <a:r>
                        <a:rPr lang="en" sz="900" err="1">
                          <a:sym typeface="Calibri"/>
                        </a:rPr>
                        <a:t>Troškovnik</a:t>
                      </a:r>
                      <a:r>
                        <a:rPr lang="en" sz="900">
                          <a:sym typeface="Calibri"/>
                        </a:rPr>
                        <a:t>:</a:t>
                      </a:r>
                    </a:p>
                  </a:txBody>
                  <a:tcPr marL="91425" marR="91425" marT="34025" marB="34025"/>
                </a:tc>
                <a:tc>
                  <a:txBody>
                    <a:bodyPr/>
                    <a:lstStyle/>
                    <a:p>
                      <a:pPr marL="0" marR="0" lvl="0" indent="0" algn="l" rtl="0">
                        <a:lnSpc>
                          <a:spcPct val="100000"/>
                        </a:lnSpc>
                        <a:spcBef>
                          <a:spcPts val="0"/>
                        </a:spcBef>
                        <a:spcAft>
                          <a:spcPts val="0"/>
                        </a:spcAft>
                        <a:buClr>
                          <a:srgbClr val="000000"/>
                        </a:buClr>
                        <a:buSzPct val="25000"/>
                        <a:buFont typeface="Calibri"/>
                        <a:buNone/>
                      </a:pPr>
                      <a:r>
                        <a:rPr lang="hr-HR" sz="900" dirty="0">
                          <a:sym typeface="Calibri"/>
                        </a:rPr>
                        <a:t>0 kuna</a:t>
                      </a:r>
                      <a:endParaRPr lang="en" sz="900" dirty="0">
                        <a:sym typeface="Calibri"/>
                      </a:endParaRPr>
                    </a:p>
                  </a:txBody>
                  <a:tcPr marL="91425" marR="91425" marT="34025" marB="34025"/>
                </a:tc>
                <a:extLst>
                  <a:ext uri="{0D108BD9-81ED-4DB2-BD59-A6C34878D82A}">
                    <a16:rowId xmlns:a16="http://schemas.microsoft.com/office/drawing/2014/main" val="10005"/>
                  </a:ext>
                </a:extLst>
              </a:tr>
              <a:tr h="834086">
                <a:tc>
                  <a:txBody>
                    <a:bodyPr/>
                    <a:lstStyle/>
                    <a:p>
                      <a:pPr marL="0" marR="0" lvl="0" indent="0" algn="l" rtl="0">
                        <a:lnSpc>
                          <a:spcPct val="100000"/>
                        </a:lnSpc>
                        <a:spcBef>
                          <a:spcPts val="0"/>
                        </a:spcBef>
                        <a:spcAft>
                          <a:spcPts val="0"/>
                        </a:spcAft>
                        <a:buClr>
                          <a:srgbClr val="000000"/>
                        </a:buClr>
                        <a:buSzPct val="25000"/>
                        <a:buFont typeface="Calibri"/>
                        <a:buNone/>
                      </a:pPr>
                      <a:r>
                        <a:rPr lang="en" sz="900" err="1">
                          <a:sym typeface="Calibri"/>
                        </a:rPr>
                        <a:t>Način</a:t>
                      </a:r>
                      <a:r>
                        <a:rPr lang="en" sz="900">
                          <a:sym typeface="Calibri"/>
                        </a:rPr>
                        <a:t> </a:t>
                      </a:r>
                      <a:r>
                        <a:rPr lang="en" sz="900" err="1">
                          <a:sym typeface="Calibri"/>
                        </a:rPr>
                        <a:t>vrednovanja</a:t>
                      </a:r>
                      <a:r>
                        <a:rPr lang="en" sz="900">
                          <a:sym typeface="Calibri"/>
                        </a:rPr>
                        <a:t> </a:t>
                      </a:r>
                      <a:r>
                        <a:rPr lang="en" sz="900" err="1">
                          <a:sym typeface="Calibri"/>
                        </a:rPr>
                        <a:t>i</a:t>
                      </a:r>
                      <a:r>
                        <a:rPr lang="en" sz="900">
                          <a:sym typeface="Calibri"/>
                        </a:rPr>
                        <a:t> </a:t>
                      </a:r>
                      <a:r>
                        <a:rPr lang="en" sz="900" err="1">
                          <a:sym typeface="Calibri"/>
                        </a:rPr>
                        <a:t>korištenja</a:t>
                      </a:r>
                      <a:r>
                        <a:rPr lang="en" sz="900">
                          <a:sym typeface="Calibri"/>
                        </a:rPr>
                        <a:t> </a:t>
                      </a:r>
                      <a:r>
                        <a:rPr lang="en" sz="900" err="1">
                          <a:sym typeface="Calibri"/>
                        </a:rPr>
                        <a:t>rezultata</a:t>
                      </a:r>
                      <a:r>
                        <a:rPr lang="en" sz="900">
                          <a:sym typeface="Calibri"/>
                        </a:rPr>
                        <a:t> </a:t>
                      </a:r>
                      <a:r>
                        <a:rPr lang="en" sz="900" err="1">
                          <a:sym typeface="Calibri"/>
                        </a:rPr>
                        <a:t>vrednovanja</a:t>
                      </a:r>
                      <a:r>
                        <a:rPr lang="en" sz="900">
                          <a:sym typeface="Calibri"/>
                        </a:rPr>
                        <a:t>:</a:t>
                      </a:r>
                    </a:p>
                  </a:txBody>
                  <a:tcPr marL="91425" marR="91425" marT="34025" marB="34025"/>
                </a:tc>
                <a:tc>
                  <a:txBody>
                    <a:bodyPr/>
                    <a:lstStyle/>
                    <a:p>
                      <a:pPr marL="0" marR="0" lvl="0" indent="0" algn="l" rtl="0">
                        <a:lnSpc>
                          <a:spcPct val="100000"/>
                        </a:lnSpc>
                        <a:spcBef>
                          <a:spcPts val="0"/>
                        </a:spcBef>
                        <a:spcAft>
                          <a:spcPts val="0"/>
                        </a:spcAft>
                        <a:buFontTx/>
                        <a:buNone/>
                      </a:pPr>
                      <a:r>
                        <a:rPr lang="hr-HR" sz="900" dirty="0">
                          <a:sym typeface="Calibri"/>
                        </a:rPr>
                        <a:t>-Evaluacija – skupina</a:t>
                      </a:r>
                      <a:r>
                        <a:rPr lang="hr-HR" sz="900" baseline="0" dirty="0">
                          <a:sym typeface="Calibri"/>
                        </a:rPr>
                        <a:t> iznosi vlastita zapažanja o provedenom pokusu</a:t>
                      </a:r>
                    </a:p>
                    <a:p>
                      <a:pPr marL="0" marR="0" lvl="0" indent="0" algn="l" rtl="0">
                        <a:lnSpc>
                          <a:spcPct val="100000"/>
                        </a:lnSpc>
                        <a:spcBef>
                          <a:spcPts val="0"/>
                        </a:spcBef>
                        <a:spcAft>
                          <a:spcPts val="0"/>
                        </a:spcAft>
                        <a:buFontTx/>
                        <a:buNone/>
                      </a:pPr>
                      <a:r>
                        <a:rPr lang="hr-HR" sz="900" baseline="0" dirty="0">
                          <a:sym typeface="Calibri"/>
                        </a:rPr>
                        <a:t> - Usporedba međusobnih istraživanja</a:t>
                      </a:r>
                    </a:p>
                    <a:p>
                      <a:pPr marL="0" marR="0" lvl="0" indent="0" algn="l" rtl="0">
                        <a:lnSpc>
                          <a:spcPct val="100000"/>
                        </a:lnSpc>
                        <a:spcBef>
                          <a:spcPts val="0"/>
                        </a:spcBef>
                        <a:spcAft>
                          <a:spcPts val="0"/>
                        </a:spcAft>
                        <a:buFontTx/>
                        <a:buChar char="-"/>
                      </a:pPr>
                      <a:r>
                        <a:rPr lang="hr-HR" sz="900" baseline="0" dirty="0">
                          <a:sym typeface="Calibri"/>
                        </a:rPr>
                        <a:t>Zajedničko donošenje zaključka (što su provedenim aktivnostima naučili)</a:t>
                      </a:r>
                    </a:p>
                    <a:p>
                      <a:pPr marL="0" marR="0" lvl="0" indent="0" algn="l" rtl="0">
                        <a:lnSpc>
                          <a:spcPct val="100000"/>
                        </a:lnSpc>
                        <a:spcBef>
                          <a:spcPts val="0"/>
                        </a:spcBef>
                        <a:spcAft>
                          <a:spcPts val="0"/>
                        </a:spcAft>
                        <a:buFontTx/>
                        <a:buChar char="-"/>
                      </a:pPr>
                      <a:r>
                        <a:rPr lang="hr-HR" sz="900" baseline="0" dirty="0">
                          <a:sym typeface="Calibri"/>
                        </a:rPr>
                        <a:t>Povratna informacija kako su proveli istraživačku nastavu, treba li ubuduće nešto promijeniti i na što tada treba obratiti pozornost</a:t>
                      </a:r>
                    </a:p>
                    <a:p>
                      <a:pPr marL="0" marR="0" lvl="0" indent="0" algn="l" rtl="0">
                        <a:lnSpc>
                          <a:spcPct val="100000"/>
                        </a:lnSpc>
                        <a:spcBef>
                          <a:spcPts val="0"/>
                        </a:spcBef>
                        <a:spcAft>
                          <a:spcPts val="0"/>
                        </a:spcAft>
                        <a:buFontTx/>
                        <a:buChar char="-"/>
                      </a:pPr>
                      <a:r>
                        <a:rPr lang="hr-HR" sz="900" baseline="0" dirty="0">
                          <a:sym typeface="Calibri"/>
                        </a:rPr>
                        <a:t>Iznošenje učeničkih dojmova o provedenom projektu</a:t>
                      </a:r>
                    </a:p>
                    <a:p>
                      <a:pPr marL="0" marR="0" lvl="0" indent="0" algn="l" rtl="0">
                        <a:lnSpc>
                          <a:spcPct val="100000"/>
                        </a:lnSpc>
                        <a:spcBef>
                          <a:spcPts val="0"/>
                        </a:spcBef>
                        <a:spcAft>
                          <a:spcPts val="0"/>
                        </a:spcAft>
                        <a:buFontTx/>
                        <a:buChar char="-"/>
                      </a:pPr>
                      <a:r>
                        <a:rPr lang="hr-HR" sz="900" baseline="0" dirty="0">
                          <a:sym typeface="Calibri"/>
                        </a:rPr>
                        <a:t>- prezentacija na sjednici u školi, roditeljskom sastanku, na web stranici škole</a:t>
                      </a:r>
                      <a:endParaRPr lang="en" sz="900" dirty="0">
                        <a:sym typeface="Calibri"/>
                      </a:endParaRPr>
                    </a:p>
                    <a:p>
                      <a:pPr marL="0" marR="0" lvl="0" indent="0" algn="l" rtl="0">
                        <a:lnSpc>
                          <a:spcPct val="100000"/>
                        </a:lnSpc>
                        <a:spcBef>
                          <a:spcPts val="0"/>
                        </a:spcBef>
                        <a:spcAft>
                          <a:spcPts val="0"/>
                        </a:spcAft>
                        <a:buClr>
                          <a:srgbClr val="000000"/>
                        </a:buClr>
                        <a:buSzPct val="25000"/>
                        <a:buFont typeface="Calibri"/>
                        <a:buNone/>
                      </a:pPr>
                      <a:endParaRPr lang="en" sz="900" dirty="0">
                        <a:sym typeface="Calibri"/>
                      </a:endParaRPr>
                    </a:p>
                  </a:txBody>
                  <a:tcPr marL="91425" marR="91425" marT="34025" marB="34025"/>
                </a:tc>
                <a:extLst>
                  <a:ext uri="{0D108BD9-81ED-4DB2-BD59-A6C34878D82A}">
                    <a16:rowId xmlns:a16="http://schemas.microsoft.com/office/drawing/2014/main" val="10006"/>
                  </a:ext>
                </a:extLst>
              </a:tr>
            </a:tbl>
          </a:graphicData>
        </a:graphic>
      </p:graphicFrame>
      <p:sp>
        <p:nvSpPr>
          <p:cNvPr id="962" name="Shape 962"/>
          <p:cNvSpPr txBox="1"/>
          <p:nvPr/>
        </p:nvSpPr>
        <p:spPr>
          <a:xfrm>
            <a:off x="7148511" y="178593"/>
            <a:ext cx="958850" cy="747712"/>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Arial"/>
              <a:ea typeface="Arial"/>
              <a:cs typeface="Arial"/>
              <a:sym typeface="Arial"/>
            </a:endParaRPr>
          </a:p>
        </p:txBody>
      </p:sp>
      <p:sp>
        <p:nvSpPr>
          <p:cNvPr id="2" name="Title 1"/>
          <p:cNvSpPr>
            <a:spLocks noGrp="1"/>
          </p:cNvSpPr>
          <p:nvPr>
            <p:ph type="title"/>
          </p:nvPr>
        </p:nvSpPr>
        <p:spPr>
          <a:xfrm>
            <a:off x="1036639" y="1"/>
            <a:ext cx="5771934" cy="364524"/>
          </a:xfrm>
        </p:spPr>
        <p:txBody>
          <a:bodyPr>
            <a:normAutofit fontScale="90000"/>
            <a:scene3d>
              <a:camera prst="orthographicFront"/>
              <a:lightRig rig="soft" dir="t">
                <a:rot lat="0" lon="0" rev="15600000"/>
              </a:lightRig>
            </a:scene3d>
            <a:sp3d extrusionH="57150" prstMaterial="softEdge">
              <a:bevelT w="25400" h="38100"/>
            </a:sp3d>
          </a:bodyPr>
          <a:lstStyle/>
          <a:p>
            <a:r>
              <a:rPr lang="hr-HR" dirty="0">
                <a:effectLst>
                  <a:outerShdw blurRad="38100" dist="38100" dir="2700000" algn="tl">
                    <a:srgbClr val="000000">
                      <a:alpha val="43137"/>
                    </a:srgbClr>
                  </a:outerShdw>
                </a:effectLst>
                <a:latin typeface="+mn-lt"/>
              </a:rPr>
              <a:t>„Vodena istraživanja ”</a:t>
            </a:r>
            <a:endParaRPr lang="hr-HR" dirty="0">
              <a:effectLst>
                <a:outerShdw blurRad="38100" dist="38100" dir="2700000" algn="tl">
                  <a:srgbClr val="000000">
                    <a:alpha val="43137"/>
                  </a:srgbClr>
                </a:outerShdw>
              </a:effectLst>
              <a:latin typeface="+mn-lt"/>
              <a:cs typeface="Calibri Light"/>
            </a:endParaRPr>
          </a:p>
        </p:txBody>
      </p:sp>
    </p:spTree>
    <p:extLst>
      <p:ext uri="{BB962C8B-B14F-4D97-AF65-F5344CB8AC3E}">
        <p14:creationId xmlns:p14="http://schemas.microsoft.com/office/powerpoint/2010/main" val="914185276"/>
      </p:ext>
    </p:extLst>
  </p:cSld>
  <p:clrMapOvr>
    <a:masterClrMapping/>
  </p:clrMapOvr>
  <p:transition spd="slow">
    <p:wipe/>
  </p:transition>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E42D8F6-4582-4C8F-9743-4A0D03489926}"/>
              </a:ext>
            </a:extLst>
          </p:cNvPr>
          <p:cNvSpPr>
            <a:spLocks noGrp="1"/>
          </p:cNvSpPr>
          <p:nvPr>
            <p:ph type="title"/>
          </p:nvPr>
        </p:nvSpPr>
        <p:spPr>
          <a:xfrm>
            <a:off x="1073668" y="0"/>
            <a:ext cx="6984947" cy="438665"/>
          </a:xfrm>
        </p:spPr>
        <p:txBody>
          <a:bodyPr>
            <a:normAutofit fontScale="90000"/>
            <a:scene3d>
              <a:camera prst="orthographicFront"/>
              <a:lightRig rig="soft" dir="t">
                <a:rot lat="0" lon="0" rev="15600000"/>
              </a:lightRig>
            </a:scene3d>
            <a:sp3d extrusionH="57150" prstMaterial="softEdge">
              <a:bevelT w="25400" h="38100"/>
            </a:sp3d>
          </a:bodyPr>
          <a:lstStyle/>
          <a:p>
            <a:r>
              <a:rPr lang="hr-HR" dirty="0">
                <a:effectLst>
                  <a:outerShdw blurRad="38100" dist="38100" dir="2700000" algn="tl">
                    <a:srgbClr val="000000">
                      <a:alpha val="43137"/>
                    </a:srgbClr>
                  </a:outerShdw>
                </a:effectLst>
                <a:latin typeface="+mn-lt"/>
              </a:rPr>
              <a:t>ZDRAVko DREN i SUPER ZDRAVka u akciji</a:t>
            </a:r>
          </a:p>
        </p:txBody>
      </p:sp>
      <p:graphicFrame>
        <p:nvGraphicFramePr>
          <p:cNvPr id="10" name="Shape 961">
            <a:extLst>
              <a:ext uri="{FF2B5EF4-FFF2-40B4-BE49-F238E27FC236}">
                <a16:creationId xmlns:a16="http://schemas.microsoft.com/office/drawing/2014/main" id="{B78AAD40-5E03-48F9-A163-C431ADFD605E}"/>
              </a:ext>
            </a:extLst>
          </p:cNvPr>
          <p:cNvGraphicFramePr/>
          <p:nvPr>
            <p:extLst/>
          </p:nvPr>
        </p:nvGraphicFramePr>
        <p:xfrm>
          <a:off x="98417" y="388179"/>
          <a:ext cx="8516924" cy="5612995"/>
        </p:xfrm>
        <a:graphic>
          <a:graphicData uri="http://schemas.openxmlformats.org/drawingml/2006/table">
            <a:tbl>
              <a:tblPr>
                <a:tableStyleId>{0E3FDE45-AF77-4B5C-9715-49D594BDF05E}</a:tableStyleId>
              </a:tblPr>
              <a:tblGrid>
                <a:gridCol w="1415286">
                  <a:extLst>
                    <a:ext uri="{9D8B030D-6E8A-4147-A177-3AD203B41FA5}">
                      <a16:colId xmlns:a16="http://schemas.microsoft.com/office/drawing/2014/main" val="20000"/>
                    </a:ext>
                  </a:extLst>
                </a:gridCol>
                <a:gridCol w="7101638">
                  <a:extLst>
                    <a:ext uri="{9D8B030D-6E8A-4147-A177-3AD203B41FA5}">
                      <a16:colId xmlns:a16="http://schemas.microsoft.com/office/drawing/2014/main" val="20001"/>
                    </a:ext>
                  </a:extLst>
                </a:gridCol>
              </a:tblGrid>
              <a:tr h="961012">
                <a:tc>
                  <a:txBody>
                    <a:bodyPr/>
                    <a:lstStyle/>
                    <a:p>
                      <a:pPr marL="0" marR="0" lvl="0" indent="0" algn="l" rtl="0">
                        <a:lnSpc>
                          <a:spcPct val="100000"/>
                        </a:lnSpc>
                        <a:spcBef>
                          <a:spcPts val="0"/>
                        </a:spcBef>
                        <a:spcAft>
                          <a:spcPts val="0"/>
                        </a:spcAft>
                        <a:buClr>
                          <a:srgbClr val="000000"/>
                        </a:buClr>
                        <a:buSzPct val="25000"/>
                        <a:buFont typeface="Calibri"/>
                        <a:buNone/>
                      </a:pPr>
                      <a:r>
                        <a:rPr lang="hr-HR" sz="1100" u="none" strike="noStrike" cap="none" baseline="0" dirty="0">
                          <a:sym typeface="Calibri"/>
                        </a:rPr>
                        <a:t>Ishodi</a:t>
                      </a:r>
                      <a:r>
                        <a:rPr lang="en" sz="1100" u="none" strike="noStrike" cap="none" baseline="0" dirty="0">
                          <a:sym typeface="Calibri"/>
                        </a:rPr>
                        <a:t>:</a:t>
                      </a:r>
                      <a:endParaRPr lang="en" sz="1100" b="0" i="0" u="none" strike="noStrike" cap="none" baseline="0" dirty="0">
                        <a:solidFill>
                          <a:srgbClr val="000000"/>
                        </a:solidFill>
                        <a:latin typeface="Calibri"/>
                        <a:ea typeface="Calibri"/>
                        <a:cs typeface="Calibri"/>
                        <a:sym typeface="Calibri"/>
                      </a:endParaRPr>
                    </a:p>
                  </a:txBody>
                  <a:tcPr marL="91425" marR="91425" marT="34025" marB="34025"/>
                </a:tc>
                <a:tc>
                  <a:txBody>
                    <a:bodyPr/>
                    <a:lstStyle/>
                    <a:p>
                      <a:pPr marL="0" marR="0" lvl="0" indent="0" algn="l" rtl="0">
                        <a:lnSpc>
                          <a:spcPct val="100000"/>
                        </a:lnSpc>
                        <a:spcBef>
                          <a:spcPts val="0"/>
                        </a:spcBef>
                        <a:spcAft>
                          <a:spcPts val="0"/>
                        </a:spcAft>
                        <a:buFont typeface="Calibri"/>
                        <a:buNone/>
                      </a:pPr>
                      <a:r>
                        <a:rPr lang="en" sz="800" u="none" strike="noStrike" cap="none" baseline="0" dirty="0"/>
                        <a:t>Učenici će:</a:t>
                      </a:r>
                    </a:p>
                    <a:p>
                      <a:pPr marL="0" marR="0" lvl="0" indent="0" algn="l">
                        <a:lnSpc>
                          <a:spcPct val="100000"/>
                        </a:lnSpc>
                        <a:spcBef>
                          <a:spcPts val="0"/>
                        </a:spcBef>
                        <a:spcAft>
                          <a:spcPts val="0"/>
                        </a:spcAft>
                        <a:buFontTx/>
                        <a:buChar char="-"/>
                      </a:pPr>
                      <a:r>
                        <a:rPr lang="hr-HR" sz="800" u="none" strike="noStrike" cap="none" baseline="0" dirty="0"/>
                        <a:t> znati razlikovati vrste kruha, njegovu važnost u prehrani,</a:t>
                      </a:r>
                    </a:p>
                    <a:p>
                      <a:pPr marL="0" marR="0" lvl="0" indent="0" algn="l">
                        <a:lnSpc>
                          <a:spcPct val="100000"/>
                        </a:lnSpc>
                        <a:spcBef>
                          <a:spcPts val="0"/>
                        </a:spcBef>
                        <a:spcAft>
                          <a:spcPts val="0"/>
                        </a:spcAft>
                        <a:buFontTx/>
                        <a:buChar char="-"/>
                      </a:pPr>
                      <a:r>
                        <a:rPr lang="hr-HR" sz="800" u="none" strike="noStrike" cap="none" baseline="0" dirty="0">
                          <a:sym typeface="Calibri"/>
                        </a:rPr>
                        <a:t> primijeniti stečena znanja o proizvodnji kruha,</a:t>
                      </a:r>
                    </a:p>
                    <a:p>
                      <a:pPr marL="0" marR="0" lvl="0" indent="0" algn="l">
                        <a:lnSpc>
                          <a:spcPct val="100000"/>
                        </a:lnSpc>
                        <a:spcBef>
                          <a:spcPts val="0"/>
                        </a:spcBef>
                        <a:spcAft>
                          <a:spcPts val="0"/>
                        </a:spcAft>
                        <a:buFontTx/>
                        <a:buChar char="-"/>
                      </a:pPr>
                      <a:r>
                        <a:rPr lang="hr-HR" sz="800" u="none" strike="noStrike" cap="none" baseline="0" dirty="0">
                          <a:sym typeface="Calibri"/>
                        </a:rPr>
                        <a:t> uključiti se u volonterske akcije pomoći ljudima u potrebi, </a:t>
                      </a:r>
                    </a:p>
                    <a:p>
                      <a:pPr marL="0" marR="0" lvl="0" indent="0" algn="l">
                        <a:lnSpc>
                          <a:spcPct val="100000"/>
                        </a:lnSpc>
                        <a:spcBef>
                          <a:spcPts val="0"/>
                        </a:spcBef>
                        <a:spcAft>
                          <a:spcPts val="0"/>
                        </a:spcAft>
                        <a:buFontTx/>
                        <a:buChar char="-"/>
                      </a:pPr>
                      <a:r>
                        <a:rPr lang="hr-HR" sz="800" u="none" strike="noStrike" cap="none" baseline="0" dirty="0">
                          <a:sym typeface="Calibri"/>
                        </a:rPr>
                        <a:t>shvaćati razred i školu kao zajednicu učenika, učitelja, drugih zaposlenika i roditelja koja djeluje prema određenim pravilima,</a:t>
                      </a:r>
                    </a:p>
                    <a:p>
                      <a:pPr marL="0" marR="0" lvl="0" indent="0" algn="l">
                        <a:lnSpc>
                          <a:spcPct val="100000"/>
                        </a:lnSpc>
                        <a:spcBef>
                          <a:spcPts val="0"/>
                        </a:spcBef>
                        <a:spcAft>
                          <a:spcPts val="0"/>
                        </a:spcAft>
                        <a:buFontTx/>
                        <a:buNone/>
                      </a:pPr>
                      <a:r>
                        <a:rPr lang="hr-HR" sz="800" u="none" strike="noStrike" cap="none" baseline="0" dirty="0">
                          <a:sym typeface="Calibri"/>
                        </a:rPr>
                        <a:t>- znati što je poduzetnost i kako se postaje poduzetan, a da se pritom ne ugroze prava drugih,</a:t>
                      </a:r>
                    </a:p>
                    <a:p>
                      <a:pPr marL="0" marR="0" lvl="0" indent="0" algn="l">
                        <a:lnSpc>
                          <a:spcPct val="100000"/>
                        </a:lnSpc>
                        <a:spcBef>
                          <a:spcPts val="0"/>
                        </a:spcBef>
                        <a:spcAft>
                          <a:spcPts val="0"/>
                        </a:spcAft>
                        <a:buFontTx/>
                        <a:buChar char="-"/>
                      </a:pPr>
                      <a:r>
                        <a:rPr lang="hr-HR" sz="800" u="none" strike="noStrike" cap="none" baseline="0" dirty="0">
                          <a:sym typeface="Calibri"/>
                        </a:rPr>
                        <a:t> pronalazi više izvora informiranja o temi ili problemu,</a:t>
                      </a:r>
                    </a:p>
                    <a:p>
                      <a:pPr marL="0" marR="0" lvl="0" indent="0" algn="l">
                        <a:lnSpc>
                          <a:spcPct val="100000"/>
                        </a:lnSpc>
                        <a:spcBef>
                          <a:spcPts val="0"/>
                        </a:spcBef>
                        <a:spcAft>
                          <a:spcPts val="0"/>
                        </a:spcAft>
                        <a:buFontTx/>
                        <a:buChar char="-"/>
                      </a:pPr>
                      <a:r>
                        <a:rPr lang="hr-HR" sz="800" u="none" strike="noStrike" cap="none" baseline="0" dirty="0">
                          <a:sym typeface="Calibri"/>
                        </a:rPr>
                        <a:t> ima razvijene osnovne vještine interkulturne komunikacije,</a:t>
                      </a:r>
                    </a:p>
                    <a:p>
                      <a:pPr marL="0" marR="0" lvl="0" indent="0" algn="l">
                        <a:lnSpc>
                          <a:spcPct val="100000"/>
                        </a:lnSpc>
                        <a:spcBef>
                          <a:spcPts val="0"/>
                        </a:spcBef>
                        <a:spcAft>
                          <a:spcPts val="0"/>
                        </a:spcAft>
                        <a:buFontTx/>
                        <a:buChar char="-"/>
                      </a:pPr>
                      <a:r>
                        <a:rPr lang="hr-HR" sz="800" u="none" strike="noStrike" cap="none" baseline="0" dirty="0">
                          <a:sym typeface="Calibri"/>
                        </a:rPr>
                        <a:t> koristi osnovne tehnike timskog rada i nenasilnog rješavanja sukoba, uključujući vještinu odgađanja odgovora, aktivnog slušanja drugoga, pregovaranja, posredovanja,</a:t>
                      </a:r>
                    </a:p>
                    <a:p>
                      <a:pPr marL="0" marR="0" lvl="0" indent="0" algn="l">
                        <a:lnSpc>
                          <a:spcPct val="100000"/>
                        </a:lnSpc>
                        <a:spcBef>
                          <a:spcPts val="0"/>
                        </a:spcBef>
                        <a:spcAft>
                          <a:spcPts val="0"/>
                        </a:spcAft>
                        <a:buFontTx/>
                        <a:buChar char="-"/>
                      </a:pPr>
                      <a:r>
                        <a:rPr lang="hr-HR" sz="800" u="none" strike="noStrike" cap="none" baseline="0" dirty="0">
                          <a:sym typeface="Calibri"/>
                        </a:rPr>
                        <a:t> analizira i izvodi zaključke poštujući mišljenja drugih,</a:t>
                      </a:r>
                    </a:p>
                    <a:p>
                      <a:pPr marL="0" marR="0" lvl="0" indent="0" algn="l">
                        <a:lnSpc>
                          <a:spcPct val="100000"/>
                        </a:lnSpc>
                        <a:spcBef>
                          <a:spcPts val="0"/>
                        </a:spcBef>
                        <a:spcAft>
                          <a:spcPts val="0"/>
                        </a:spcAft>
                        <a:buFontTx/>
                        <a:buChar char="-"/>
                      </a:pPr>
                      <a:r>
                        <a:rPr lang="hr-HR" sz="800" u="none" strike="noStrike" cap="none" baseline="0" dirty="0">
                          <a:sym typeface="Calibri"/>
                        </a:rPr>
                        <a:t> pokreće, vodi i sudjeluje u istraživačkom projektu koji je usmjeren na dobrobit pojedinca,</a:t>
                      </a:r>
                    </a:p>
                    <a:p>
                      <a:pPr marL="0" marR="0" lvl="0" indent="0" algn="l">
                        <a:lnSpc>
                          <a:spcPct val="100000"/>
                        </a:lnSpc>
                        <a:spcBef>
                          <a:spcPts val="0"/>
                        </a:spcBef>
                        <a:spcAft>
                          <a:spcPts val="0"/>
                        </a:spcAft>
                        <a:buFontTx/>
                        <a:buChar char="-"/>
                      </a:pPr>
                      <a:r>
                        <a:rPr lang="hr-HR" sz="800" u="none" strike="noStrike" cap="none" baseline="0" dirty="0">
                          <a:sym typeface="Calibri"/>
                        </a:rPr>
                        <a:t> pokazuje samostalnost i samopouzdanje u iznošenju svojih stavova,</a:t>
                      </a:r>
                    </a:p>
                    <a:p>
                      <a:pPr marL="0" marR="0" lvl="0" indent="0" algn="l">
                        <a:lnSpc>
                          <a:spcPct val="100000"/>
                        </a:lnSpc>
                        <a:spcBef>
                          <a:spcPts val="0"/>
                        </a:spcBef>
                        <a:spcAft>
                          <a:spcPts val="0"/>
                        </a:spcAft>
                        <a:buFontTx/>
                        <a:buChar char="-"/>
                      </a:pPr>
                      <a:r>
                        <a:rPr lang="hr-HR" sz="800" u="none" strike="noStrike" cap="none" baseline="0" dirty="0">
                          <a:sym typeface="Calibri"/>
                        </a:rPr>
                        <a:t> prihvaća zajednička pravila, dogovore i rješenja te pokazuje interes i odgovornost za ishod zajednički planiranih aktivnosti,</a:t>
                      </a:r>
                    </a:p>
                    <a:p>
                      <a:pPr marL="0" marR="0" lvl="0" indent="0" algn="l">
                        <a:lnSpc>
                          <a:spcPct val="100000"/>
                        </a:lnSpc>
                        <a:spcBef>
                          <a:spcPts val="0"/>
                        </a:spcBef>
                        <a:spcAft>
                          <a:spcPts val="0"/>
                        </a:spcAft>
                        <a:buFontTx/>
                        <a:buChar char="-"/>
                      </a:pPr>
                      <a:r>
                        <a:rPr lang="hr-HR" sz="800" u="none" strike="noStrike" cap="none" baseline="0" dirty="0">
                          <a:sym typeface="Calibri"/>
                        </a:rPr>
                        <a:t> zagovara zdrave stilove života i pokazuje odgovornost za vlastito zdravlje,</a:t>
                      </a:r>
                    </a:p>
                    <a:p>
                      <a:pPr marL="0" marR="0" lvl="0" indent="0" algn="l">
                        <a:lnSpc>
                          <a:spcPct val="100000"/>
                        </a:lnSpc>
                        <a:spcBef>
                          <a:spcPts val="0"/>
                        </a:spcBef>
                        <a:spcAft>
                          <a:spcPts val="0"/>
                        </a:spcAft>
                        <a:buFontTx/>
                        <a:buChar char="-"/>
                      </a:pPr>
                      <a:r>
                        <a:rPr lang="hr-HR" sz="800" u="none" strike="noStrike" cap="none" baseline="0" dirty="0">
                          <a:sym typeface="Calibri"/>
                        </a:rPr>
                        <a:t> primjenjuje stečeno znanje u svakodnevnom životu.</a:t>
                      </a:r>
                      <a:endParaRPr lang="en" sz="800" u="none" strike="noStrike" cap="none" baseline="0" dirty="0">
                        <a:sym typeface="Calibri"/>
                      </a:endParaRPr>
                    </a:p>
                    <a:p>
                      <a:pPr marL="0" marR="0" lvl="0" indent="0" algn="l" rtl="0">
                        <a:lnSpc>
                          <a:spcPct val="100000"/>
                        </a:lnSpc>
                        <a:spcBef>
                          <a:spcPts val="0"/>
                        </a:spcBef>
                        <a:spcAft>
                          <a:spcPts val="0"/>
                        </a:spcAft>
                        <a:buClr>
                          <a:srgbClr val="000000"/>
                        </a:buClr>
                        <a:buSzPct val="25000"/>
                        <a:buFont typeface="Calibri"/>
                        <a:buNone/>
                      </a:pPr>
                      <a:endParaRPr lang="en" sz="800" b="0" i="0" u="none" strike="noStrike" cap="none" baseline="0" dirty="0">
                        <a:solidFill>
                          <a:srgbClr val="000000"/>
                        </a:solidFill>
                        <a:latin typeface="Calibri"/>
                        <a:ea typeface="Calibri"/>
                        <a:cs typeface="Calibri"/>
                        <a:sym typeface="Calibri"/>
                      </a:endParaRPr>
                    </a:p>
                  </a:txBody>
                  <a:tcPr marL="91425" marR="91425" marT="34025" marB="34025"/>
                </a:tc>
                <a:extLst>
                  <a:ext uri="{0D108BD9-81ED-4DB2-BD59-A6C34878D82A}">
                    <a16:rowId xmlns:a16="http://schemas.microsoft.com/office/drawing/2014/main" val="10000"/>
                  </a:ext>
                </a:extLst>
              </a:tr>
              <a:tr h="325542">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dirty="0">
                          <a:sym typeface="Calibri"/>
                        </a:rPr>
                        <a:t>Namjena:</a:t>
                      </a:r>
                      <a:endParaRPr lang="en" sz="1100" b="0" i="0" u="none" strike="noStrike" cap="none" baseline="0" dirty="0">
                        <a:solidFill>
                          <a:srgbClr val="000000"/>
                        </a:solidFill>
                        <a:latin typeface="Calibri"/>
                        <a:ea typeface="Calibri"/>
                        <a:cs typeface="Calibri"/>
                        <a:sym typeface="Calibri"/>
                      </a:endParaRPr>
                    </a:p>
                  </a:txBody>
                  <a:tcPr marL="91425" marR="91425" marT="34025" marB="34025"/>
                </a:tc>
                <a:tc>
                  <a:txBody>
                    <a:bodyPr/>
                    <a:lstStyle/>
                    <a:p>
                      <a:pPr marL="0" marR="0" lvl="0" indent="0" algn="l">
                        <a:lnSpc>
                          <a:spcPct val="100000"/>
                        </a:lnSpc>
                        <a:spcBef>
                          <a:spcPts val="0"/>
                        </a:spcBef>
                        <a:spcAft>
                          <a:spcPts val="0"/>
                        </a:spcAft>
                        <a:buNone/>
                      </a:pPr>
                      <a:r>
                        <a:rPr lang="en" sz="800" u="none" strike="noStrike" cap="none" baseline="0" dirty="0"/>
                        <a:t>Poticanje</a:t>
                      </a:r>
                      <a:r>
                        <a:rPr lang="hr-HR" sz="800" u="none" strike="noStrike" cap="none" baseline="0" dirty="0"/>
                        <a:t> </a:t>
                      </a:r>
                      <a:r>
                        <a:rPr lang="en" sz="800" u="none" strike="noStrike" cap="none" baseline="0" dirty="0"/>
                        <a:t>zdrave prehrane</a:t>
                      </a:r>
                      <a:r>
                        <a:rPr lang="hr-HR" sz="800" u="none" strike="noStrike" cap="none" baseline="0" dirty="0"/>
                        <a:t>. Osvijestiti učenike o međusobnoj povezanosti zdrave prehrane i zdravlja, važnosti i povezanosti  zdravlja za kvalitetnim životom osobno, kao i cijelog društva.</a:t>
                      </a:r>
                      <a:endParaRPr lang="en" sz="800" u="none" strike="noStrike" cap="none" baseline="0" dirty="0">
                        <a:sym typeface="Calibri"/>
                      </a:endParaRPr>
                    </a:p>
                    <a:p>
                      <a:pPr marL="0" marR="0" lvl="0" indent="0" algn="l" rtl="0">
                        <a:spcBef>
                          <a:spcPts val="0"/>
                        </a:spcBef>
                        <a:buNone/>
                      </a:pPr>
                      <a:endParaRPr sz="800" b="0" i="0" u="none" strike="noStrike" cap="none" baseline="0" dirty="0">
                        <a:solidFill>
                          <a:srgbClr val="000000"/>
                        </a:solidFill>
                        <a:latin typeface="Calibri"/>
                        <a:ea typeface="Calibri"/>
                        <a:cs typeface="Calibri"/>
                        <a:sym typeface="Calibri"/>
                      </a:endParaRPr>
                    </a:p>
                  </a:txBody>
                  <a:tcPr marL="91425" marR="91425" marT="34025" marB="34025"/>
                </a:tc>
                <a:extLst>
                  <a:ext uri="{0D108BD9-81ED-4DB2-BD59-A6C34878D82A}">
                    <a16:rowId xmlns:a16="http://schemas.microsoft.com/office/drawing/2014/main" val="10001"/>
                  </a:ext>
                </a:extLst>
              </a:tr>
              <a:tr h="317623">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dirty="0">
                          <a:sym typeface="Calibri"/>
                        </a:rPr>
                        <a:t>Način realizacije:</a:t>
                      </a:r>
                      <a:endParaRPr lang="en" sz="1100" b="0" i="0" u="none" strike="noStrike" cap="none" baseline="0" dirty="0">
                        <a:solidFill>
                          <a:srgbClr val="000000"/>
                        </a:solidFill>
                        <a:latin typeface="Calibri"/>
                        <a:ea typeface="Calibri"/>
                        <a:cs typeface="Calibri"/>
                        <a:sym typeface="Calibri"/>
                      </a:endParaRPr>
                    </a:p>
                  </a:txBody>
                  <a:tcPr marL="91425" marR="91425" marT="34025" marB="34025"/>
                </a:tc>
                <a:tc>
                  <a:txBody>
                    <a:bodyPr/>
                    <a:lstStyle/>
                    <a:p>
                      <a:pPr marL="0" marR="0" lvl="0" indent="0" algn="l" rtl="0">
                        <a:lnSpc>
                          <a:spcPct val="100000"/>
                        </a:lnSpc>
                        <a:spcBef>
                          <a:spcPts val="0"/>
                        </a:spcBef>
                        <a:spcAft>
                          <a:spcPts val="0"/>
                        </a:spcAft>
                        <a:buFont typeface="Calibri"/>
                        <a:buNone/>
                      </a:pPr>
                      <a:r>
                        <a:rPr lang="hr-HR" sz="800" u="none" strike="noStrike" cap="none" baseline="0" dirty="0">
                          <a:sym typeface="Calibri"/>
                        </a:rPr>
                        <a:t>U školi: istraživanje, rad na tekstu, razgovor, crtanje, pisanje, vizualno opažanje, reprodukcija, praktični rad.</a:t>
                      </a:r>
                    </a:p>
                    <a:p>
                      <a:pPr marL="228600" marR="0" lvl="0" indent="-228600" algn="l" rtl="0">
                        <a:lnSpc>
                          <a:spcPct val="100000"/>
                        </a:lnSpc>
                        <a:spcBef>
                          <a:spcPts val="0"/>
                        </a:spcBef>
                        <a:spcAft>
                          <a:spcPts val="0"/>
                        </a:spcAft>
                        <a:buFont typeface="Calibri"/>
                        <a:buAutoNum type="arabicPeriod"/>
                      </a:pPr>
                      <a:r>
                        <a:rPr lang="hr-HR" sz="800" u="none" strike="noStrike" cap="none" baseline="0" dirty="0">
                          <a:sym typeface="Calibri"/>
                        </a:rPr>
                        <a:t>Izbor problema – motivacijski razgovor</a:t>
                      </a:r>
                    </a:p>
                    <a:p>
                      <a:pPr marL="228600" marR="0" lvl="0" indent="-228600" algn="l" rtl="0">
                        <a:lnSpc>
                          <a:spcPct val="100000"/>
                        </a:lnSpc>
                        <a:spcBef>
                          <a:spcPts val="0"/>
                        </a:spcBef>
                        <a:spcAft>
                          <a:spcPts val="0"/>
                        </a:spcAft>
                        <a:buFont typeface="Calibri"/>
                        <a:buAutoNum type="arabicPeriod"/>
                      </a:pPr>
                      <a:r>
                        <a:rPr lang="hr-HR" sz="800" u="none" strike="noStrike" cap="none" baseline="0" dirty="0">
                          <a:sym typeface="Calibri"/>
                        </a:rPr>
                        <a:t>Istraživanje društvene važnosti problema – prikupljanje podataka (recepti, fotografije, …)</a:t>
                      </a:r>
                    </a:p>
                    <a:p>
                      <a:pPr marL="228600" marR="0" lvl="0" indent="-228600" algn="l" rtl="0">
                        <a:lnSpc>
                          <a:spcPct val="100000"/>
                        </a:lnSpc>
                        <a:spcBef>
                          <a:spcPts val="0"/>
                        </a:spcBef>
                        <a:spcAft>
                          <a:spcPts val="0"/>
                        </a:spcAft>
                        <a:buFont typeface="Calibri"/>
                        <a:buAutoNum type="arabicPeriod"/>
                      </a:pPr>
                      <a:r>
                        <a:rPr lang="hr-HR" sz="800" u="none" strike="noStrike" cap="none" baseline="0" dirty="0">
                          <a:sym typeface="Calibri"/>
                        </a:rPr>
                        <a:t>Oblikovanje mogućih rješenja – rad na tekstu, uvježbavanje igrokaza, izrada scenografije za igrokaz, izrada plakata</a:t>
                      </a:r>
                    </a:p>
                    <a:p>
                      <a:pPr marL="228600" marR="0" lvl="0" indent="-228600" algn="l" rtl="0">
                        <a:lnSpc>
                          <a:spcPct val="100000"/>
                        </a:lnSpc>
                        <a:spcBef>
                          <a:spcPts val="0"/>
                        </a:spcBef>
                        <a:spcAft>
                          <a:spcPts val="0"/>
                        </a:spcAft>
                        <a:buFont typeface="Calibri"/>
                        <a:buAutoNum type="arabicPeriod"/>
                      </a:pPr>
                      <a:r>
                        <a:rPr lang="hr-HR" sz="800" u="none" strike="noStrike" cap="none" baseline="0" dirty="0">
                          <a:sym typeface="Calibri"/>
                        </a:rPr>
                        <a:t>Izbor najboljeg pristupa rješenju problema – predstavljanje nadopunjavanje, razmjenjivanje iskustva i spoznaja</a:t>
                      </a:r>
                    </a:p>
                    <a:p>
                      <a:pPr marL="228600" marR="0" lvl="0" indent="-228600" algn="l" rtl="0">
                        <a:lnSpc>
                          <a:spcPct val="100000"/>
                        </a:lnSpc>
                        <a:spcBef>
                          <a:spcPts val="0"/>
                        </a:spcBef>
                        <a:spcAft>
                          <a:spcPts val="0"/>
                        </a:spcAft>
                        <a:buFont typeface="Calibri"/>
                        <a:buAutoNum type="arabicPeriod"/>
                      </a:pPr>
                      <a:r>
                        <a:rPr lang="hr-HR" sz="800" u="none" strike="noStrike" cap="none" baseline="0" dirty="0">
                          <a:sym typeface="Calibri"/>
                        </a:rPr>
                        <a:t>Razvoj plana akcije – obilježavanje, obrada teksta, pjevanje, crtanje</a:t>
                      </a:r>
                    </a:p>
                    <a:p>
                      <a:pPr marL="228600" marR="0" lvl="0" indent="-228600" algn="l" rtl="0">
                        <a:lnSpc>
                          <a:spcPct val="100000"/>
                        </a:lnSpc>
                        <a:spcBef>
                          <a:spcPts val="0"/>
                        </a:spcBef>
                        <a:spcAft>
                          <a:spcPts val="0"/>
                        </a:spcAft>
                        <a:buFont typeface="Calibri"/>
                        <a:buAutoNum type="arabicPeriod"/>
                      </a:pPr>
                      <a:r>
                        <a:rPr lang="hr-HR" sz="800" u="none" strike="noStrike" cap="none" baseline="0" dirty="0">
                          <a:sym typeface="Calibri"/>
                        </a:rPr>
                        <a:t>Ostvarivanje rezultata – pravilan odnos, samopouzdanje, jezične kompetencije</a:t>
                      </a:r>
                    </a:p>
                    <a:p>
                      <a:pPr marL="228600" marR="0" lvl="0" indent="-228600" algn="l" rtl="0">
                        <a:lnSpc>
                          <a:spcPct val="100000"/>
                        </a:lnSpc>
                        <a:spcBef>
                          <a:spcPts val="0"/>
                        </a:spcBef>
                        <a:spcAft>
                          <a:spcPts val="0"/>
                        </a:spcAft>
                        <a:buFont typeface="Calibri"/>
                        <a:buAutoNum type="arabicPeriod"/>
                      </a:pPr>
                      <a:r>
                        <a:rPr lang="hr-HR" sz="800" u="none" strike="noStrike" cap="none" baseline="0" dirty="0">
                          <a:sym typeface="Calibri"/>
                        </a:rPr>
                        <a:t>Predstavljanje</a:t>
                      </a:r>
                    </a:p>
                    <a:p>
                      <a:pPr marL="0" marR="0" lvl="0" indent="0" algn="l" rtl="0">
                        <a:lnSpc>
                          <a:spcPct val="100000"/>
                        </a:lnSpc>
                        <a:spcBef>
                          <a:spcPts val="0"/>
                        </a:spcBef>
                        <a:spcAft>
                          <a:spcPts val="0"/>
                        </a:spcAft>
                        <a:buFont typeface="Calibri"/>
                        <a:buNone/>
                      </a:pPr>
                      <a:r>
                        <a:rPr lang="hr-HR" sz="800" u="none" strike="noStrike" cap="none" baseline="0" dirty="0">
                          <a:sym typeface="Calibri"/>
                        </a:rPr>
                        <a:t>Izvan škole: anketiranje.</a:t>
                      </a:r>
                      <a:endParaRPr lang="en" sz="800" u="none" strike="noStrike" cap="none" baseline="0" dirty="0">
                        <a:sym typeface="Calibri"/>
                      </a:endParaRPr>
                    </a:p>
                  </a:txBody>
                  <a:tcPr marL="91425" marR="91425" marT="34025" marB="34025"/>
                </a:tc>
                <a:extLst>
                  <a:ext uri="{0D108BD9-81ED-4DB2-BD59-A6C34878D82A}">
                    <a16:rowId xmlns:a16="http://schemas.microsoft.com/office/drawing/2014/main" val="10002"/>
                  </a:ext>
                </a:extLst>
              </a:tr>
              <a:tr h="358344">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Nositelj</a:t>
                      </a:r>
                      <a:r>
                        <a:rPr lang="en" sz="1100" u="none" strike="noStrike" cap="none" baseline="0">
                          <a:sym typeface="Calibri"/>
                        </a:rPr>
                        <a:t> </a:t>
                      </a:r>
                      <a:r>
                        <a:rPr lang="en" sz="1100" u="none" strike="noStrike" cap="none" baseline="0" err="1">
                          <a:sym typeface="Calibri"/>
                        </a:rPr>
                        <a:t>aktivnosti</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25" marR="91425" marT="34025" marB="34025"/>
                </a:tc>
                <a:tc>
                  <a:txBody>
                    <a:bodyPr/>
                    <a:lstStyle/>
                    <a:p>
                      <a:pPr marL="0" marR="0" lvl="0" indent="0" algn="l" rtl="0">
                        <a:lnSpc>
                          <a:spcPct val="100000"/>
                        </a:lnSpc>
                        <a:spcBef>
                          <a:spcPts val="0"/>
                        </a:spcBef>
                        <a:spcAft>
                          <a:spcPts val="0"/>
                        </a:spcAft>
                        <a:buFont typeface="Calibri"/>
                        <a:buNone/>
                      </a:pPr>
                      <a:r>
                        <a:rPr lang="hr-HR" sz="800" u="none" strike="noStrike" cap="none" baseline="0" dirty="0">
                          <a:sym typeface="Calibri"/>
                        </a:rPr>
                        <a:t>Učiteljice: Koraljka Šimić, Tihana </a:t>
                      </a:r>
                      <a:r>
                        <a:rPr lang="hr-HR" sz="800" u="none" strike="noStrike" cap="none" baseline="0" dirty="0" err="1">
                          <a:sym typeface="Calibri"/>
                        </a:rPr>
                        <a:t>Čočić</a:t>
                      </a:r>
                      <a:r>
                        <a:rPr lang="hr-HR" sz="800" u="none" strike="noStrike" cap="none" baseline="0" dirty="0">
                          <a:sym typeface="Calibri"/>
                        </a:rPr>
                        <a:t> Butina, Martina </a:t>
                      </a:r>
                      <a:r>
                        <a:rPr lang="hr-HR" sz="800" u="none" strike="noStrike" cap="none" baseline="0" dirty="0" err="1">
                          <a:sym typeface="Calibri"/>
                        </a:rPr>
                        <a:t>Kraus</a:t>
                      </a:r>
                      <a:r>
                        <a:rPr lang="hr-HR" sz="800" u="none" strike="noStrike" cap="none" baseline="0" dirty="0">
                          <a:sym typeface="Calibri"/>
                        </a:rPr>
                        <a:t>, </a:t>
                      </a:r>
                      <a:r>
                        <a:rPr lang="hr-HR" sz="800" u="none" strike="noStrike" cap="none" baseline="0" dirty="0" err="1">
                          <a:sym typeface="Calibri"/>
                        </a:rPr>
                        <a:t>Tonka</a:t>
                      </a:r>
                      <a:r>
                        <a:rPr lang="hr-HR" sz="800" u="none" strike="noStrike" cap="none" baseline="0" dirty="0">
                          <a:sym typeface="Calibri"/>
                        </a:rPr>
                        <a:t> </a:t>
                      </a:r>
                      <a:r>
                        <a:rPr lang="hr-HR" sz="800" u="none" strike="noStrike" cap="none" baseline="0" dirty="0" err="1">
                          <a:sym typeface="Calibri"/>
                        </a:rPr>
                        <a:t>Došlić</a:t>
                      </a:r>
                      <a:r>
                        <a:rPr lang="hr-HR" sz="800" u="none" strike="noStrike" cap="none" baseline="0" dirty="0">
                          <a:sym typeface="Calibri"/>
                        </a:rPr>
                        <a:t>, Jelena </a:t>
                      </a:r>
                      <a:r>
                        <a:rPr lang="hr-HR" sz="800" u="none" strike="noStrike" cap="none" baseline="0" dirty="0" err="1">
                          <a:sym typeface="Calibri"/>
                        </a:rPr>
                        <a:t>Bradašić</a:t>
                      </a:r>
                      <a:r>
                        <a:rPr lang="hr-HR" sz="800" u="none" strike="noStrike" cap="none" baseline="0" dirty="0">
                          <a:sym typeface="Calibri"/>
                        </a:rPr>
                        <a:t>, Ivana Filipović i Monika Vlaović i  učenici</a:t>
                      </a:r>
                      <a:r>
                        <a:rPr lang="hr-HR" sz="800" u="none" strike="noStrike" cap="none" baseline="0" dirty="0"/>
                        <a:t> </a:t>
                      </a:r>
                      <a:endParaRPr lang="hr-HR" sz="800" u="none" strike="noStrike" cap="none" baseline="0" dirty="0">
                        <a:sym typeface="Calibri"/>
                      </a:endParaRPr>
                    </a:p>
                  </a:txBody>
                  <a:tcPr marL="91425" marR="91425" marT="34025" marB="34025"/>
                </a:tc>
                <a:extLst>
                  <a:ext uri="{0D108BD9-81ED-4DB2-BD59-A6C34878D82A}">
                    <a16:rowId xmlns:a16="http://schemas.microsoft.com/office/drawing/2014/main" val="10003"/>
                  </a:ext>
                </a:extLst>
              </a:tr>
              <a:tr h="333912">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Vremenik</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25" marR="91425" marT="34025" marB="34025"/>
                </a:tc>
                <a:tc>
                  <a:txBody>
                    <a:bodyPr/>
                    <a:lstStyle/>
                    <a:p>
                      <a:pPr marL="0" marR="0" lvl="0" indent="0" algn="l" rtl="0">
                        <a:lnSpc>
                          <a:spcPct val="100000"/>
                        </a:lnSpc>
                        <a:spcBef>
                          <a:spcPts val="0"/>
                        </a:spcBef>
                        <a:spcAft>
                          <a:spcPts val="0"/>
                        </a:spcAft>
                        <a:buFont typeface="Calibri"/>
                        <a:buNone/>
                      </a:pPr>
                      <a:r>
                        <a:rPr lang="hr-HR" sz="800" b="0" i="0" u="none" strike="noStrike" cap="none" baseline="0" dirty="0">
                          <a:solidFill>
                            <a:srgbClr val="000000"/>
                          </a:solidFill>
                          <a:latin typeface="Calibri"/>
                          <a:ea typeface="Calibri"/>
                          <a:cs typeface="Calibri"/>
                          <a:sym typeface="Calibri"/>
                        </a:rPr>
                        <a:t>Tijekom  nastavne godine 2021./2022.</a:t>
                      </a:r>
                      <a:endParaRPr lang="en" sz="800" b="0" i="0" u="none" strike="noStrike" cap="none" baseline="0" dirty="0">
                        <a:solidFill>
                          <a:srgbClr val="000000"/>
                        </a:solidFill>
                        <a:latin typeface="Calibri"/>
                        <a:ea typeface="Calibri"/>
                        <a:cs typeface="Calibri"/>
                        <a:sym typeface="Calibri"/>
                      </a:endParaRPr>
                    </a:p>
                  </a:txBody>
                  <a:tcPr marL="91425" marR="91425" marT="34025" marB="34025"/>
                </a:tc>
                <a:extLst>
                  <a:ext uri="{0D108BD9-81ED-4DB2-BD59-A6C34878D82A}">
                    <a16:rowId xmlns:a16="http://schemas.microsoft.com/office/drawing/2014/main" val="10004"/>
                  </a:ext>
                </a:extLst>
              </a:tr>
              <a:tr h="325768">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Troškovnik</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25" marR="91425" marT="34025" marB="34025"/>
                </a:tc>
                <a:tc>
                  <a:txBody>
                    <a:bodyPr/>
                    <a:lstStyle/>
                    <a:p>
                      <a:pPr marL="0" marR="0" lvl="0" indent="0" algn="l" rtl="0">
                        <a:lnSpc>
                          <a:spcPct val="100000"/>
                        </a:lnSpc>
                        <a:spcBef>
                          <a:spcPts val="0"/>
                        </a:spcBef>
                        <a:spcAft>
                          <a:spcPts val="0"/>
                        </a:spcAft>
                        <a:buFont typeface="Calibri"/>
                        <a:buNone/>
                      </a:pPr>
                      <a:r>
                        <a:rPr lang="en" sz="800" u="none" strike="noStrike" cap="none" baseline="0" dirty="0"/>
                        <a:t>Voće, povrće, hamer papir, kolaž papir</a:t>
                      </a:r>
                      <a:endParaRPr lang="en" sz="800" u="none" strike="noStrike" cap="none" baseline="0" dirty="0">
                        <a:sym typeface="Calibri"/>
                      </a:endParaRPr>
                    </a:p>
                  </a:txBody>
                  <a:tcPr marL="91425" marR="91425" marT="34025" marB="34025"/>
                </a:tc>
                <a:extLst>
                  <a:ext uri="{0D108BD9-81ED-4DB2-BD59-A6C34878D82A}">
                    <a16:rowId xmlns:a16="http://schemas.microsoft.com/office/drawing/2014/main" val="10005"/>
                  </a:ext>
                </a:extLst>
              </a:tr>
              <a:tr h="855141">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Način</a:t>
                      </a:r>
                      <a:r>
                        <a:rPr lang="en" sz="1100" u="none" strike="noStrike" cap="none" baseline="0">
                          <a:sym typeface="Calibri"/>
                        </a:rPr>
                        <a:t> </a:t>
                      </a:r>
                      <a:r>
                        <a:rPr lang="en" sz="1100" u="none" strike="noStrike" cap="none" baseline="0" err="1">
                          <a:sym typeface="Calibri"/>
                        </a:rPr>
                        <a:t>vrednovanja</a:t>
                      </a:r>
                      <a:r>
                        <a:rPr lang="en" sz="1100" u="none" strike="noStrike" cap="none" baseline="0">
                          <a:sym typeface="Calibri"/>
                        </a:rPr>
                        <a:t> </a:t>
                      </a:r>
                      <a:r>
                        <a:rPr lang="en" sz="1100" u="none" strike="noStrike" cap="none" baseline="0" err="1">
                          <a:sym typeface="Calibri"/>
                        </a:rPr>
                        <a:t>i</a:t>
                      </a:r>
                      <a:r>
                        <a:rPr lang="en" sz="1100" u="none" strike="noStrike" cap="none" baseline="0">
                          <a:sym typeface="Calibri"/>
                        </a:rPr>
                        <a:t> </a:t>
                      </a:r>
                      <a:r>
                        <a:rPr lang="en" sz="1100" u="none" strike="noStrike" cap="none" baseline="0" err="1">
                          <a:sym typeface="Calibri"/>
                        </a:rPr>
                        <a:t>korištenja</a:t>
                      </a:r>
                      <a:r>
                        <a:rPr lang="en" sz="1100" u="none" strike="noStrike" cap="none" baseline="0">
                          <a:sym typeface="Calibri"/>
                        </a:rPr>
                        <a:t> </a:t>
                      </a:r>
                      <a:r>
                        <a:rPr lang="en" sz="1100" u="none" strike="noStrike" cap="none" baseline="0" err="1">
                          <a:sym typeface="Calibri"/>
                        </a:rPr>
                        <a:t>rezultata</a:t>
                      </a:r>
                      <a:r>
                        <a:rPr lang="en" sz="1100" u="none" strike="noStrike" cap="none" baseline="0">
                          <a:sym typeface="Calibri"/>
                        </a:rPr>
                        <a:t> </a:t>
                      </a:r>
                      <a:r>
                        <a:rPr lang="en" sz="1100" u="none" strike="noStrike" cap="none" baseline="0" err="1">
                          <a:sym typeface="Calibri"/>
                        </a:rPr>
                        <a:t>vrednovanja</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25" marR="91425" marT="34025" marB="34025"/>
                </a:tc>
                <a:tc>
                  <a:txBody>
                    <a:bodyPr/>
                    <a:lstStyle/>
                    <a:p>
                      <a:pPr marL="0" marR="0" lvl="0" indent="0" algn="l" rtl="0">
                        <a:lnSpc>
                          <a:spcPct val="100000"/>
                        </a:lnSpc>
                        <a:spcBef>
                          <a:spcPts val="0"/>
                        </a:spcBef>
                        <a:spcAft>
                          <a:spcPts val="0"/>
                        </a:spcAft>
                        <a:buFont typeface="Calibri"/>
                        <a:buNone/>
                      </a:pPr>
                      <a:r>
                        <a:rPr lang="en" sz="800" u="none" strike="noStrike" cap="none" baseline="0" dirty="0"/>
                        <a:t> Objavljivanje na web stranici škole, </a:t>
                      </a:r>
                      <a:r>
                        <a:rPr lang="hr-HR" sz="800" u="none" strike="noStrike" cap="none" baseline="0" dirty="0"/>
                        <a:t> na web stranici razreda, anketiranje, uspoređivanje rezultata.</a:t>
                      </a:r>
                      <a:endParaRPr lang="en" sz="800" b="0" i="0" u="none" strike="noStrike" cap="none" baseline="0" dirty="0">
                        <a:solidFill>
                          <a:srgbClr val="000000"/>
                        </a:solidFill>
                        <a:latin typeface="Calibri"/>
                        <a:ea typeface="Calibri"/>
                        <a:cs typeface="Calibri"/>
                        <a:sym typeface="Calibri"/>
                      </a:endParaRPr>
                    </a:p>
                  </a:txBody>
                  <a:tcPr marL="91425" marR="91425" marT="34025" marB="34025"/>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543549609"/>
      </p:ext>
    </p:extLst>
  </p:cSld>
  <p:clrMapOvr>
    <a:masterClrMapping/>
  </p:clrMapOvr>
  <p:transition spd="slow">
    <p:wipe/>
  </p:transition>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Shape 1014">
            <a:extLst>
              <a:ext uri="{FF2B5EF4-FFF2-40B4-BE49-F238E27FC236}">
                <a16:creationId xmlns:a16="http://schemas.microsoft.com/office/drawing/2014/main" id="{8349500A-42F5-4E96-A57C-A6493F7D047C}"/>
              </a:ext>
            </a:extLst>
          </p:cNvPr>
          <p:cNvGraphicFramePr/>
          <p:nvPr>
            <p:extLst/>
          </p:nvPr>
        </p:nvGraphicFramePr>
        <p:xfrm>
          <a:off x="453239" y="881191"/>
          <a:ext cx="8426385" cy="3652026"/>
        </p:xfrm>
        <a:graphic>
          <a:graphicData uri="http://schemas.openxmlformats.org/drawingml/2006/table">
            <a:tbl>
              <a:tblPr>
                <a:tableStyleId>{0E3FDE45-AF77-4B5C-9715-49D594BDF05E}</a:tableStyleId>
              </a:tblPr>
              <a:tblGrid>
                <a:gridCol w="1548532">
                  <a:extLst>
                    <a:ext uri="{9D8B030D-6E8A-4147-A177-3AD203B41FA5}">
                      <a16:colId xmlns:a16="http://schemas.microsoft.com/office/drawing/2014/main" val="20000"/>
                    </a:ext>
                  </a:extLst>
                </a:gridCol>
                <a:gridCol w="6877853">
                  <a:extLst>
                    <a:ext uri="{9D8B030D-6E8A-4147-A177-3AD203B41FA5}">
                      <a16:colId xmlns:a16="http://schemas.microsoft.com/office/drawing/2014/main" val="20001"/>
                    </a:ext>
                  </a:extLst>
                </a:gridCol>
              </a:tblGrid>
              <a:tr h="464541">
                <a:tc>
                  <a:txBody>
                    <a:bodyPr/>
                    <a:lstStyle/>
                    <a:p>
                      <a:pPr marL="0" marR="0" lvl="0" indent="0" algn="l" rtl="0">
                        <a:lnSpc>
                          <a:spcPct val="100000"/>
                        </a:lnSpc>
                        <a:spcBef>
                          <a:spcPts val="0"/>
                        </a:spcBef>
                        <a:spcAft>
                          <a:spcPts val="0"/>
                        </a:spcAft>
                        <a:buClr>
                          <a:srgbClr val="000000"/>
                        </a:buClr>
                        <a:buSzPct val="25000"/>
                        <a:buFont typeface="Calibri"/>
                        <a:buNone/>
                      </a:pPr>
                      <a:r>
                        <a:rPr lang="hr-HR" sz="1000" u="none" strike="noStrike" cap="none" baseline="0" dirty="0">
                          <a:sym typeface="Calibri"/>
                        </a:rPr>
                        <a:t>Ishodi</a:t>
                      </a:r>
                      <a:r>
                        <a:rPr lang="en" sz="1000" u="none" strike="noStrike" cap="none" baseline="0" dirty="0">
                          <a:sym typeface="Calibri"/>
                        </a:rPr>
                        <a:t>:</a:t>
                      </a:r>
                      <a:endParaRPr lang="en" sz="1000" b="0" i="0" u="none" strike="noStrike" cap="none" baseline="0" dirty="0">
                        <a:solidFill>
                          <a:srgbClr val="000000"/>
                        </a:solidFill>
                        <a:latin typeface="Calibri"/>
                        <a:ea typeface="Calibri"/>
                        <a:cs typeface="Calibri"/>
                        <a:sym typeface="Calibri"/>
                      </a:endParaRPr>
                    </a:p>
                  </a:txBody>
                  <a:tcPr marL="91450" marR="91450" marT="32600" marB="32600"/>
                </a:tc>
                <a:tc>
                  <a:txBody>
                    <a:bodyPr/>
                    <a:lstStyle/>
                    <a:p>
                      <a:pPr lvl="0" algn="l">
                        <a:spcAft>
                          <a:spcPts val="0"/>
                        </a:spcAft>
                        <a:buNone/>
                      </a:pPr>
                      <a:r>
                        <a:rPr lang="en-US" sz="1000" u="none" strike="noStrike" cap="none" baseline="0" noProof="0" dirty="0"/>
                        <a:t>-</a:t>
                      </a:r>
                      <a:r>
                        <a:rPr lang="en-US" sz="1000" u="none" strike="noStrike" cap="none" baseline="0" noProof="0" dirty="0" err="1"/>
                        <a:t>prepoznaje</a:t>
                      </a:r>
                      <a:r>
                        <a:rPr lang="en-US" sz="1000" u="none" strike="noStrike" cap="none" baseline="0" noProof="0" dirty="0"/>
                        <a:t> </a:t>
                      </a:r>
                      <a:r>
                        <a:rPr lang="en-US" sz="1000" u="none" strike="noStrike" cap="none" baseline="0" noProof="0" dirty="0" err="1"/>
                        <a:t>svoje</a:t>
                      </a:r>
                      <a:r>
                        <a:rPr lang="en-US" sz="1000" u="none" strike="noStrike" cap="none" baseline="0" noProof="0" dirty="0"/>
                        <a:t> </a:t>
                      </a:r>
                      <a:r>
                        <a:rPr lang="en-US" sz="1000" u="none" strike="noStrike" cap="none" baseline="0" noProof="0" dirty="0" err="1"/>
                        <a:t>vrijednosti</a:t>
                      </a:r>
                      <a:r>
                        <a:rPr lang="en-US" sz="1000" u="none" strike="noStrike" cap="none" baseline="0" noProof="0" dirty="0"/>
                        <a:t>, </a:t>
                      </a:r>
                      <a:r>
                        <a:rPr lang="en-US" sz="1000" u="none" strike="noStrike" cap="none" baseline="0" noProof="0" dirty="0" err="1"/>
                        <a:t>interese</a:t>
                      </a:r>
                      <a:r>
                        <a:rPr lang="en-US" sz="1000" u="none" strike="noStrike" cap="none" baseline="0" noProof="0" dirty="0"/>
                        <a:t>, </a:t>
                      </a:r>
                      <a:r>
                        <a:rPr lang="en-US" sz="1000" u="none" strike="noStrike" cap="none" baseline="0" noProof="0" dirty="0" err="1"/>
                        <a:t>motiviranost</a:t>
                      </a:r>
                      <a:r>
                        <a:rPr lang="en-US" sz="1000" u="none" strike="noStrike" cap="none" baseline="0" noProof="0" dirty="0"/>
                        <a:t> </a:t>
                      </a:r>
                      <a:r>
                        <a:rPr lang="en-US" sz="1000" u="none" strike="noStrike" cap="none" baseline="0" noProof="0" dirty="0" err="1"/>
                        <a:t>i</a:t>
                      </a:r>
                      <a:r>
                        <a:rPr lang="en-US" sz="1000" u="none" strike="noStrike" cap="none" baseline="0" noProof="0" dirty="0"/>
                        <a:t> </a:t>
                      </a:r>
                      <a:r>
                        <a:rPr lang="en-US" sz="1000" u="none" strike="noStrike" cap="none" baseline="0" noProof="0" dirty="0" err="1"/>
                        <a:t>sposobnost</a:t>
                      </a:r>
                      <a:r>
                        <a:rPr lang="en-US" sz="1000" u="none" strike="noStrike" cap="none" baseline="0" noProof="0" dirty="0"/>
                        <a:t> za </a:t>
                      </a:r>
                      <a:r>
                        <a:rPr lang="en-US" sz="1000" u="none" strike="noStrike" cap="none" baseline="0" noProof="0" dirty="0" err="1"/>
                        <a:t>pojedina</a:t>
                      </a:r>
                      <a:r>
                        <a:rPr lang="en-US" sz="1000" u="none" strike="noStrike" cap="none" baseline="0" noProof="0" dirty="0"/>
                        <a:t> </a:t>
                      </a:r>
                      <a:r>
                        <a:rPr lang="en-US" sz="1000" u="none" strike="noStrike" cap="none" baseline="0" noProof="0" dirty="0" err="1"/>
                        <a:t>zanimanja</a:t>
                      </a:r>
                      <a:endParaRPr lang="en-US" sz="1000" u="none" strike="noStrike" cap="none" baseline="0" noProof="0" dirty="0"/>
                    </a:p>
                    <a:p>
                      <a:pPr lvl="0" algn="l">
                        <a:spcAft>
                          <a:spcPts val="0"/>
                        </a:spcAft>
                        <a:buNone/>
                      </a:pPr>
                      <a:r>
                        <a:rPr lang="en-US" sz="1000" u="none" strike="noStrike" cap="none" baseline="0" noProof="0" dirty="0"/>
                        <a:t>-</a:t>
                      </a:r>
                      <a:r>
                        <a:rPr lang="en-US" sz="1000" u="none" strike="noStrike" cap="none" baseline="0" noProof="0" dirty="0" err="1"/>
                        <a:t>bira</a:t>
                      </a:r>
                      <a:r>
                        <a:rPr lang="en-US" sz="1000" u="none" strike="noStrike" cap="none" baseline="0" noProof="0" dirty="0"/>
                        <a:t> </a:t>
                      </a:r>
                      <a:r>
                        <a:rPr lang="en-US" sz="1000" u="none" strike="noStrike" cap="none" baseline="0" noProof="0" dirty="0" err="1"/>
                        <a:t>srednju</a:t>
                      </a:r>
                      <a:r>
                        <a:rPr lang="en-US" sz="1000" u="none" strike="noStrike" cap="none" baseline="0" noProof="0" dirty="0"/>
                        <a:t> </a:t>
                      </a:r>
                      <a:r>
                        <a:rPr lang="en-US" sz="1000" u="none" strike="noStrike" cap="none" baseline="0" noProof="0" dirty="0" err="1"/>
                        <a:t>školu</a:t>
                      </a:r>
                      <a:r>
                        <a:rPr lang="en-US" sz="1000" u="none" strike="noStrike" cap="none" baseline="0" noProof="0" dirty="0"/>
                        <a:t> u </a:t>
                      </a:r>
                      <a:r>
                        <a:rPr lang="en-US" sz="1000" u="none" strike="noStrike" cap="none" baseline="0" noProof="0" dirty="0" err="1"/>
                        <a:t>skladu</a:t>
                      </a:r>
                      <a:r>
                        <a:rPr lang="en-US" sz="1000" u="none" strike="noStrike" cap="none" baseline="0" noProof="0" dirty="0"/>
                        <a:t> </a:t>
                      </a:r>
                      <a:r>
                        <a:rPr lang="en-US" sz="1000" u="none" strike="noStrike" cap="none" baseline="0" noProof="0" dirty="0" err="1"/>
                        <a:t>sa</a:t>
                      </a:r>
                      <a:r>
                        <a:rPr lang="en-US" sz="1000" u="none" strike="noStrike" cap="none" baseline="0" noProof="0" dirty="0"/>
                        <a:t> </a:t>
                      </a:r>
                      <a:r>
                        <a:rPr lang="en-US" sz="1000" u="none" strike="noStrike" cap="none" baseline="0" noProof="0" dirty="0" err="1"/>
                        <a:t>svojim</a:t>
                      </a:r>
                      <a:r>
                        <a:rPr lang="en-US" sz="1000" u="none" strike="noStrike" cap="none" baseline="0" noProof="0" dirty="0"/>
                        <a:t> </a:t>
                      </a:r>
                      <a:r>
                        <a:rPr lang="en-US" sz="1000" u="none" strike="noStrike" cap="none" baseline="0" noProof="0" dirty="0" err="1"/>
                        <a:t>mogućnostima</a:t>
                      </a:r>
                      <a:r>
                        <a:rPr lang="en-US" sz="1000" u="none" strike="noStrike" cap="none" baseline="0" noProof="0" dirty="0"/>
                        <a:t>, </a:t>
                      </a:r>
                      <a:r>
                        <a:rPr lang="en-US" sz="1000" u="none" strike="noStrike" cap="none" baseline="0" noProof="0" dirty="0" err="1"/>
                        <a:t>interesima</a:t>
                      </a:r>
                      <a:r>
                        <a:rPr lang="en-US" sz="1000" u="none" strike="noStrike" cap="none" baseline="0" noProof="0" dirty="0"/>
                        <a:t> </a:t>
                      </a:r>
                      <a:r>
                        <a:rPr lang="en-US" sz="1000" u="none" strike="noStrike" cap="none" baseline="0" noProof="0" dirty="0" err="1"/>
                        <a:t>i</a:t>
                      </a:r>
                      <a:r>
                        <a:rPr lang="en-US" sz="1000" u="none" strike="noStrike" cap="none" baseline="0" noProof="0" dirty="0"/>
                        <a:t> </a:t>
                      </a:r>
                      <a:r>
                        <a:rPr lang="en-US" sz="1000" u="none" strike="noStrike" cap="none" baseline="0" noProof="0" dirty="0" err="1"/>
                        <a:t>vrijednostima</a:t>
                      </a:r>
                      <a:endParaRPr lang="en-US" sz="1000" u="none" strike="noStrike" cap="none" baseline="0" noProof="0" dirty="0"/>
                    </a:p>
                    <a:p>
                      <a:pPr marL="0" marR="0" lvl="0" indent="0" algn="l">
                        <a:lnSpc>
                          <a:spcPct val="100000"/>
                        </a:lnSpc>
                        <a:spcBef>
                          <a:spcPts val="0"/>
                        </a:spcBef>
                        <a:spcAft>
                          <a:spcPts val="0"/>
                        </a:spcAft>
                        <a:buFont typeface="Calibri"/>
                        <a:buNone/>
                      </a:pPr>
                      <a:endParaRPr lang="en" sz="1000" u="none" strike="noStrike" cap="none" baseline="0" dirty="0">
                        <a:sym typeface="Calibri"/>
                      </a:endParaRPr>
                    </a:p>
                  </a:txBody>
                  <a:tcPr marL="91450" marR="91450" marT="32600" marB="32600"/>
                </a:tc>
                <a:extLst>
                  <a:ext uri="{0D108BD9-81ED-4DB2-BD59-A6C34878D82A}">
                    <a16:rowId xmlns:a16="http://schemas.microsoft.com/office/drawing/2014/main" val="10000"/>
                  </a:ext>
                </a:extLst>
              </a:tr>
              <a:tr h="584433">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Namjena</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2600" marB="32600"/>
                </a:tc>
                <a:tc>
                  <a:txBody>
                    <a:bodyPr/>
                    <a:lstStyle/>
                    <a:p>
                      <a:pPr marL="0" marR="0" lvl="0" indent="0" algn="l" rtl="0">
                        <a:lnSpc>
                          <a:spcPct val="100000"/>
                        </a:lnSpc>
                        <a:spcBef>
                          <a:spcPts val="0"/>
                        </a:spcBef>
                        <a:spcAft>
                          <a:spcPts val="0"/>
                        </a:spcAft>
                        <a:buFont typeface="Calibri"/>
                        <a:buNone/>
                      </a:pPr>
                      <a:r>
                        <a:rPr lang="en" sz="1000" u="none" strike="noStrike" cap="none" baseline="0" dirty="0"/>
                        <a:t>Učenicim svih razreda</a:t>
                      </a:r>
                      <a:r>
                        <a:rPr lang="en" sz="1000" u="none" strike="noStrike" cap="none" baseline="0" dirty="0">
                          <a:sym typeface="Calibri"/>
                        </a:rPr>
                        <a:t>, </a:t>
                      </a:r>
                      <a:r>
                        <a:rPr lang="en" sz="1000" u="none" strike="noStrike" cap="none" baseline="0" dirty="0"/>
                        <a:t>s posebnim naglaskom na učenike 8.r., upoznavanje</a:t>
                      </a:r>
                      <a:r>
                        <a:rPr lang="en" sz="1000" u="none" strike="noStrike" cap="none" baseline="0" dirty="0">
                          <a:sym typeface="Calibri"/>
                        </a:rPr>
                        <a:t> sa srednjoškolskim sustavom,</a:t>
                      </a:r>
                      <a:r>
                        <a:rPr lang="en" sz="1000" u="none" strike="noStrike" cap="none" baseline="0" dirty="0"/>
                        <a:t> </a:t>
                      </a:r>
                      <a:r>
                        <a:rPr lang="en" sz="1000" u="none" strike="noStrike" cap="none" baseline="0" dirty="0">
                          <a:sym typeface="Calibri"/>
                        </a:rPr>
                        <a:t> pružanje pomoći u donošenju odluke o profesionalnoj budućnosti,pomoć u razumijevanju profesionalnog razvoja, poticanje učenika na planiranje u budućnosti, upoznavanje učenika sa svijetom rada.</a:t>
                      </a:r>
                      <a:endParaRPr lang="en" sz="1000" b="0" i="0" u="none" strike="noStrike" cap="none" baseline="0" dirty="0">
                        <a:solidFill>
                          <a:srgbClr val="000000"/>
                        </a:solidFill>
                        <a:latin typeface="Calibri"/>
                        <a:ea typeface="Calibri"/>
                        <a:cs typeface="Calibri"/>
                        <a:sym typeface="Calibri"/>
                      </a:endParaRPr>
                    </a:p>
                  </a:txBody>
                  <a:tcPr marL="91450" marR="91450" marT="32600" marB="32600"/>
                </a:tc>
                <a:extLst>
                  <a:ext uri="{0D108BD9-81ED-4DB2-BD59-A6C34878D82A}">
                    <a16:rowId xmlns:a16="http://schemas.microsoft.com/office/drawing/2014/main" val="10001"/>
                  </a:ext>
                </a:extLst>
              </a:tr>
              <a:tr h="595015">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Način</a:t>
                      </a:r>
                      <a:r>
                        <a:rPr lang="en" sz="1000" u="none" strike="noStrike" cap="none" baseline="0">
                          <a:sym typeface="Calibri"/>
                        </a:rPr>
                        <a:t> </a:t>
                      </a:r>
                      <a:r>
                        <a:rPr lang="en" sz="1000" u="none" strike="noStrike" cap="none" baseline="0" err="1">
                          <a:sym typeface="Calibri"/>
                        </a:rPr>
                        <a:t>realizacije</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2600" marB="32600"/>
                </a:tc>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a:sym typeface="Calibri"/>
                        </a:rPr>
                        <a:t>Satovi razrednika – predavanja, radionice, ankete, testiranja, savjetovanja.</a:t>
                      </a:r>
                    </a:p>
                    <a:p>
                      <a:pPr marL="0" marR="0" lvl="0" indent="0" algn="l" rtl="0">
                        <a:lnSpc>
                          <a:spcPct val="100000"/>
                        </a:lnSpc>
                        <a:spcBef>
                          <a:spcPts val="200"/>
                        </a:spcBef>
                        <a:spcAft>
                          <a:spcPts val="0"/>
                        </a:spcAft>
                        <a:buClr>
                          <a:srgbClr val="000000"/>
                        </a:buClr>
                        <a:buSzPct val="25000"/>
                        <a:buFont typeface="Calibri"/>
                        <a:buNone/>
                      </a:pPr>
                      <a:r>
                        <a:rPr lang="en" sz="1000" u="none" strike="noStrike" cap="none" baseline="0">
                          <a:sym typeface="Calibri"/>
                        </a:rPr>
                        <a:t>Informiranje putem promidžbenih materijala, posjeti izvan škole, suradnja s HZZ-om.</a:t>
                      </a:r>
                      <a:endParaRPr lang="en" sz="1000" b="0" i="0" u="none" strike="noStrike" cap="none" baseline="0">
                        <a:solidFill>
                          <a:srgbClr val="000000"/>
                        </a:solidFill>
                        <a:latin typeface="Calibri"/>
                        <a:ea typeface="Calibri"/>
                        <a:cs typeface="Calibri"/>
                        <a:sym typeface="Calibri"/>
                      </a:endParaRPr>
                    </a:p>
                  </a:txBody>
                  <a:tcPr marL="91450" marR="91450" marT="32600" marB="32600"/>
                </a:tc>
                <a:extLst>
                  <a:ext uri="{0D108BD9-81ED-4DB2-BD59-A6C34878D82A}">
                    <a16:rowId xmlns:a16="http://schemas.microsoft.com/office/drawing/2014/main" val="10002"/>
                  </a:ext>
                </a:extLst>
              </a:tr>
              <a:tr h="452069">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Nositelj</a:t>
                      </a:r>
                      <a:r>
                        <a:rPr lang="en" sz="1000" u="none" strike="noStrike" cap="none" baseline="0">
                          <a:sym typeface="Calibri"/>
                        </a:rPr>
                        <a:t> </a:t>
                      </a:r>
                      <a:r>
                        <a:rPr lang="en" sz="1000" u="none" strike="noStrike" cap="none" baseline="0" err="1">
                          <a:sym typeface="Calibri"/>
                        </a:rPr>
                        <a:t>aktivnosti</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2600" marB="32600"/>
                </a:tc>
                <a:tc>
                  <a:txBody>
                    <a:bodyPr/>
                    <a:lstStyle/>
                    <a:p>
                      <a:pPr marL="0" marR="0" lvl="0" indent="0" algn="l" rtl="0">
                        <a:lnSpc>
                          <a:spcPct val="100000"/>
                        </a:lnSpc>
                        <a:spcBef>
                          <a:spcPts val="0"/>
                        </a:spcBef>
                        <a:spcAft>
                          <a:spcPts val="0"/>
                        </a:spcAft>
                        <a:buFont typeface="Calibri"/>
                        <a:buNone/>
                      </a:pPr>
                      <a:r>
                        <a:rPr lang="en" sz="1000" u="none" strike="noStrike" cap="none" baseline="0" err="1">
                          <a:sym typeface="Calibri"/>
                        </a:rPr>
                        <a:t>Razrednici</a:t>
                      </a:r>
                      <a:r>
                        <a:rPr lang="en" sz="1000" u="none" strike="noStrike" cap="none" baseline="0">
                          <a:sym typeface="Calibri"/>
                        </a:rPr>
                        <a:t>,</a:t>
                      </a:r>
                      <a:r>
                        <a:rPr lang="en" sz="1000" u="none" strike="noStrike" cap="none" baseline="0"/>
                        <a:t> </a:t>
                      </a:r>
                      <a:r>
                        <a:rPr lang="en" sz="1000" u="none" strike="noStrike" cap="none" baseline="0" err="1">
                          <a:sym typeface="Calibri"/>
                        </a:rPr>
                        <a:t>ravnateljica</a:t>
                      </a:r>
                      <a:r>
                        <a:rPr lang="en" sz="1000" u="none" strike="noStrike" cap="none" baseline="0">
                          <a:sym typeface="Calibri"/>
                        </a:rPr>
                        <a:t> </a:t>
                      </a:r>
                      <a:r>
                        <a:rPr lang="en" sz="1000" u="none" strike="noStrike" cap="none" baseline="0" err="1">
                          <a:sym typeface="Calibri"/>
                        </a:rPr>
                        <a:t>i</a:t>
                      </a:r>
                      <a:r>
                        <a:rPr lang="en" sz="1000" u="none" strike="noStrike" cap="none" baseline="0"/>
                        <a:t> </a:t>
                      </a:r>
                      <a:r>
                        <a:rPr lang="en" sz="1000" u="none" strike="noStrike" cap="none" baseline="0">
                          <a:sym typeface="Calibri"/>
                        </a:rPr>
                        <a:t> </a:t>
                      </a:r>
                      <a:r>
                        <a:rPr lang="en" sz="1000" u="none" strike="noStrike" cap="none" baseline="0" err="1">
                          <a:sym typeface="Calibri"/>
                        </a:rPr>
                        <a:t>pedagoginja</a:t>
                      </a:r>
                      <a:r>
                        <a:rPr lang="en" sz="1000" u="none" strike="noStrike" cap="none" baseline="0">
                          <a:sym typeface="Calibri"/>
                        </a:rPr>
                        <a:t> </a:t>
                      </a:r>
                      <a:r>
                        <a:rPr lang="en" sz="1000" u="none" strike="noStrike" cap="none" baseline="0" err="1">
                          <a:sym typeface="Calibri"/>
                        </a:rPr>
                        <a:t>škole</a:t>
                      </a:r>
                      <a:r>
                        <a:rPr lang="en" sz="1000" u="none" strike="noStrike" cap="none" baseline="0">
                          <a:sym typeface="Calibri"/>
                        </a:rPr>
                        <a:t>, </a:t>
                      </a:r>
                      <a:r>
                        <a:rPr lang="en" sz="1000" u="none" strike="noStrike" cap="none" baseline="0" err="1">
                          <a:sym typeface="Calibri"/>
                        </a:rPr>
                        <a:t>vanjski</a:t>
                      </a:r>
                      <a:r>
                        <a:rPr lang="en" sz="1000" u="none" strike="noStrike" cap="none" baseline="0">
                          <a:sym typeface="Calibri"/>
                        </a:rPr>
                        <a:t> </a:t>
                      </a:r>
                      <a:r>
                        <a:rPr lang="en" sz="1000" u="none" strike="noStrike" cap="none" baseline="0" err="1">
                          <a:sym typeface="Calibri"/>
                        </a:rPr>
                        <a:t>suradnici</a:t>
                      </a:r>
                      <a:r>
                        <a:rPr lang="en" sz="1000" u="none" strike="noStrike" cap="none" baseline="0">
                          <a:sym typeface="Calibri"/>
                        </a:rPr>
                        <a:t> – Zavod za </a:t>
                      </a:r>
                      <a:r>
                        <a:rPr lang="en" sz="1000" u="none" strike="noStrike" cap="none" baseline="0" err="1">
                          <a:sym typeface="Calibri"/>
                        </a:rPr>
                        <a:t>zapošljavanje</a:t>
                      </a:r>
                      <a:r>
                        <a:rPr lang="en" sz="1000" u="none" strike="noStrike" cap="none" baseline="0">
                          <a:sym typeface="Calibri"/>
                        </a:rPr>
                        <a:t>, </a:t>
                      </a:r>
                      <a:r>
                        <a:rPr lang="en" sz="1000" u="none" strike="noStrike" cap="none" baseline="0" err="1">
                          <a:sym typeface="Calibri"/>
                        </a:rPr>
                        <a:t>djelatnici</a:t>
                      </a:r>
                      <a:r>
                        <a:rPr lang="en" sz="1000" u="none" strike="noStrike" cap="none" baseline="0">
                          <a:sym typeface="Calibri"/>
                        </a:rPr>
                        <a:t> </a:t>
                      </a:r>
                      <a:r>
                        <a:rPr lang="en" sz="1000" u="none" strike="noStrike" cap="none" baseline="0" err="1">
                          <a:sym typeface="Calibri"/>
                        </a:rPr>
                        <a:t>srednjih</a:t>
                      </a:r>
                      <a:r>
                        <a:rPr lang="en" sz="1000" u="none" strike="noStrike" cap="none" baseline="0">
                          <a:sym typeface="Calibri"/>
                        </a:rPr>
                        <a:t> </a:t>
                      </a:r>
                      <a:r>
                        <a:rPr lang="en" sz="1000" u="none" strike="noStrike" cap="none" baseline="0" err="1">
                          <a:sym typeface="Calibri"/>
                        </a:rPr>
                        <a:t>škola</a:t>
                      </a:r>
                      <a:r>
                        <a:rPr lang="en" sz="1000" u="none" strike="noStrike" cap="none" baseline="0">
                          <a:sym typeface="Calibri"/>
                        </a:rPr>
                        <a:t> s </a:t>
                      </a:r>
                      <a:r>
                        <a:rPr lang="en" sz="1000" u="none" strike="noStrike" cap="none" baseline="0" err="1">
                          <a:sym typeface="Calibri"/>
                        </a:rPr>
                        <a:t>područja</a:t>
                      </a:r>
                      <a:r>
                        <a:rPr lang="en" sz="1000" u="none" strike="noStrike" cap="none" baseline="0">
                          <a:sym typeface="Calibri"/>
                        </a:rPr>
                        <a:t> </a:t>
                      </a:r>
                      <a:r>
                        <a:rPr lang="en" sz="1000" u="none" strike="noStrike" cap="none" baseline="0" err="1">
                          <a:sym typeface="Calibri"/>
                        </a:rPr>
                        <a:t>Brodsko</a:t>
                      </a:r>
                      <a:r>
                        <a:rPr lang="en" sz="1000" u="none" strike="noStrike" cap="none" baseline="0">
                          <a:sym typeface="Calibri"/>
                        </a:rPr>
                        <a:t> – </a:t>
                      </a:r>
                      <a:r>
                        <a:rPr lang="en" sz="1000" u="none" strike="noStrike" cap="none" baseline="0" err="1">
                          <a:sym typeface="Calibri"/>
                        </a:rPr>
                        <a:t>posavske</a:t>
                      </a:r>
                      <a:r>
                        <a:rPr lang="en" sz="1000" u="none" strike="noStrike" cap="none" baseline="0">
                          <a:sym typeface="Calibri"/>
                        </a:rPr>
                        <a:t> </a:t>
                      </a:r>
                      <a:r>
                        <a:rPr lang="en" sz="1000" u="none" strike="noStrike" cap="none" baseline="0" err="1">
                          <a:sym typeface="Calibri"/>
                        </a:rPr>
                        <a:t>županije</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2600" marB="32600"/>
                </a:tc>
                <a:extLst>
                  <a:ext uri="{0D108BD9-81ED-4DB2-BD59-A6C34878D82A}">
                    <a16:rowId xmlns:a16="http://schemas.microsoft.com/office/drawing/2014/main" val="10003"/>
                  </a:ext>
                </a:extLst>
              </a:tr>
              <a:tr h="362078">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Vremenik</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2600" marB="32600"/>
                </a:tc>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dirty="0">
                          <a:sym typeface="Calibri"/>
                        </a:rPr>
                        <a:t>Tijekom I. i II. obrazovnog razdoblja školske godine </a:t>
                      </a:r>
                      <a:r>
                        <a:rPr lang="en" sz="1000" u="none" strike="noStrike" cap="none" baseline="0" dirty="0"/>
                        <a:t>202</a:t>
                      </a:r>
                      <a:r>
                        <a:rPr lang="hr-HR" sz="1000" u="none" strike="noStrike" cap="none" baseline="0" dirty="0"/>
                        <a:t>1</a:t>
                      </a:r>
                      <a:r>
                        <a:rPr lang="en" sz="1000" u="none" strike="noStrike" cap="none" baseline="0" dirty="0"/>
                        <a:t>/202</a:t>
                      </a:r>
                      <a:r>
                        <a:rPr lang="hr-HR" sz="1000" u="none" strike="noStrike" cap="none" baseline="0" dirty="0"/>
                        <a:t>2</a:t>
                      </a:r>
                      <a:r>
                        <a:rPr lang="en" sz="1000" u="none" strike="noStrike" cap="none" baseline="0" dirty="0">
                          <a:sym typeface="Calibri"/>
                        </a:rPr>
                        <a:t>.</a:t>
                      </a:r>
                      <a:endParaRPr lang="en" sz="1000" b="0" i="0" u="none" strike="noStrike" cap="none" baseline="0" dirty="0">
                        <a:solidFill>
                          <a:srgbClr val="000000"/>
                        </a:solidFill>
                        <a:latin typeface="Calibri"/>
                        <a:ea typeface="Calibri"/>
                        <a:cs typeface="Calibri"/>
                        <a:sym typeface="Calibri"/>
                      </a:endParaRPr>
                    </a:p>
                  </a:txBody>
                  <a:tcPr marL="91450" marR="91450" marT="32600" marB="32600"/>
                </a:tc>
                <a:extLst>
                  <a:ext uri="{0D108BD9-81ED-4DB2-BD59-A6C34878D82A}">
                    <a16:rowId xmlns:a16="http://schemas.microsoft.com/office/drawing/2014/main" val="10004"/>
                  </a:ext>
                </a:extLst>
              </a:tr>
              <a:tr h="363145">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dirty="0">
                          <a:sym typeface="Calibri"/>
                        </a:rPr>
                        <a:t>Troškovnik:</a:t>
                      </a:r>
                      <a:endParaRPr lang="en" sz="1000" b="0" i="0" u="none" strike="noStrike" cap="none" baseline="0" dirty="0">
                        <a:solidFill>
                          <a:srgbClr val="000000"/>
                        </a:solidFill>
                        <a:latin typeface="Calibri"/>
                        <a:ea typeface="Calibri"/>
                        <a:cs typeface="Calibri"/>
                        <a:sym typeface="Calibri"/>
                      </a:endParaRPr>
                    </a:p>
                  </a:txBody>
                  <a:tcPr marL="91450" marR="91450" marT="32600" marB="32600"/>
                </a:tc>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Troškovi</a:t>
                      </a:r>
                      <a:r>
                        <a:rPr lang="en" sz="1000" u="none" strike="noStrike" cap="none" baseline="0">
                          <a:sym typeface="Calibri"/>
                        </a:rPr>
                        <a:t> </a:t>
                      </a:r>
                      <a:r>
                        <a:rPr lang="en" sz="1000" u="none" strike="noStrike" cap="none" baseline="0" err="1">
                          <a:sym typeface="Calibri"/>
                        </a:rPr>
                        <a:t>prijevoza</a:t>
                      </a:r>
                      <a:r>
                        <a:rPr lang="en" sz="1000" u="none" strike="noStrike" cap="none" baseline="0">
                          <a:sym typeface="Calibri"/>
                        </a:rPr>
                        <a:t> u </a:t>
                      </a:r>
                      <a:r>
                        <a:rPr lang="en" sz="1000" u="none" strike="noStrike" cap="none" baseline="0" err="1">
                          <a:sym typeface="Calibri"/>
                        </a:rPr>
                        <a:t>slučaju</a:t>
                      </a:r>
                      <a:r>
                        <a:rPr lang="en" sz="1000" u="none" strike="noStrike" cap="none" baseline="0">
                          <a:sym typeface="Calibri"/>
                        </a:rPr>
                        <a:t> </a:t>
                      </a:r>
                      <a:r>
                        <a:rPr lang="en" sz="1000" u="none" strike="noStrike" cap="none" baseline="0" err="1">
                          <a:sym typeface="Calibri"/>
                        </a:rPr>
                        <a:t>posjeta</a:t>
                      </a:r>
                      <a:r>
                        <a:rPr lang="en" sz="1000" u="none" strike="noStrike" cap="none" baseline="0">
                          <a:sym typeface="Calibri"/>
                        </a:rPr>
                        <a:t> </a:t>
                      </a:r>
                      <a:r>
                        <a:rPr lang="en" sz="1000" u="none" strike="noStrike" cap="none" baseline="0" err="1">
                          <a:sym typeface="Calibri"/>
                        </a:rPr>
                        <a:t>srednjim</a:t>
                      </a:r>
                      <a:r>
                        <a:rPr lang="en" sz="1000" u="none" strike="noStrike" cap="none" baseline="0">
                          <a:sym typeface="Calibri"/>
                        </a:rPr>
                        <a:t> </a:t>
                      </a:r>
                      <a:r>
                        <a:rPr lang="en" sz="1000" u="none" strike="noStrike" cap="none" baseline="0" err="1">
                          <a:sym typeface="Calibri"/>
                        </a:rPr>
                        <a:t>školama</a:t>
                      </a:r>
                      <a:r>
                        <a:rPr lang="en" sz="1000" u="none" strike="noStrike" cap="none" baseline="0">
                          <a:sym typeface="Calibri"/>
                        </a:rPr>
                        <a:t> </a:t>
                      </a:r>
                      <a:r>
                        <a:rPr lang="en" sz="1000" u="none" strike="noStrike" cap="none" baseline="0" err="1">
                          <a:sym typeface="Calibri"/>
                        </a:rPr>
                        <a:t>Brodsko-posavske</a:t>
                      </a:r>
                      <a:r>
                        <a:rPr lang="en" sz="1000" u="none" strike="noStrike" cap="none" baseline="0">
                          <a:sym typeface="Calibri"/>
                        </a:rPr>
                        <a:t> </a:t>
                      </a:r>
                      <a:r>
                        <a:rPr lang="en" sz="1000" u="none" strike="noStrike" cap="none" baseline="0" err="1">
                          <a:sym typeface="Calibri"/>
                        </a:rPr>
                        <a:t>županije</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2600" marB="32600"/>
                </a:tc>
                <a:extLst>
                  <a:ext uri="{0D108BD9-81ED-4DB2-BD59-A6C34878D82A}">
                    <a16:rowId xmlns:a16="http://schemas.microsoft.com/office/drawing/2014/main" val="10005"/>
                  </a:ext>
                </a:extLst>
              </a:tr>
              <a:tr h="772886">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Način</a:t>
                      </a:r>
                      <a:r>
                        <a:rPr lang="en" sz="1000" u="none" strike="noStrike" cap="none" baseline="0">
                          <a:sym typeface="Calibri"/>
                        </a:rPr>
                        <a:t> </a:t>
                      </a:r>
                      <a:r>
                        <a:rPr lang="en" sz="1000" u="none" strike="noStrike" cap="none" baseline="0" err="1">
                          <a:sym typeface="Calibri"/>
                        </a:rPr>
                        <a:t>vrednovanja</a:t>
                      </a:r>
                      <a:r>
                        <a:rPr lang="en" sz="1000" u="none" strike="noStrike" cap="none" baseline="0">
                          <a:sym typeface="Calibri"/>
                        </a:rPr>
                        <a:t> </a:t>
                      </a:r>
                      <a:r>
                        <a:rPr lang="en" sz="1000" u="none" strike="noStrike" cap="none" baseline="0" err="1">
                          <a:sym typeface="Calibri"/>
                        </a:rPr>
                        <a:t>i</a:t>
                      </a:r>
                      <a:r>
                        <a:rPr lang="en" sz="1000" u="none" strike="noStrike" cap="none" baseline="0">
                          <a:sym typeface="Calibri"/>
                        </a:rPr>
                        <a:t> </a:t>
                      </a:r>
                      <a:r>
                        <a:rPr lang="en" sz="1000" u="none" strike="noStrike" cap="none" baseline="0" err="1">
                          <a:sym typeface="Calibri"/>
                        </a:rPr>
                        <a:t>korištenja</a:t>
                      </a:r>
                      <a:r>
                        <a:rPr lang="en" sz="1000" u="none" strike="noStrike" cap="none" baseline="0">
                          <a:sym typeface="Calibri"/>
                        </a:rPr>
                        <a:t> </a:t>
                      </a:r>
                      <a:r>
                        <a:rPr lang="en" sz="1000" u="none" strike="noStrike" cap="none" baseline="0" err="1">
                          <a:sym typeface="Calibri"/>
                        </a:rPr>
                        <a:t>rezultata</a:t>
                      </a:r>
                      <a:r>
                        <a:rPr lang="en" sz="1000" u="none" strike="noStrike" cap="none" baseline="0">
                          <a:sym typeface="Calibri"/>
                        </a:rPr>
                        <a:t> </a:t>
                      </a:r>
                      <a:r>
                        <a:rPr lang="en" sz="1000" u="none" strike="noStrike" cap="none" baseline="0" err="1">
                          <a:sym typeface="Calibri"/>
                        </a:rPr>
                        <a:t>vrednovanja</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2600" marB="32600"/>
                </a:tc>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dirty="0">
                          <a:sym typeface="Calibri"/>
                        </a:rPr>
                        <a:t>Anketiranje učenika na kraju školske godine o profesionalnom informiranju.</a:t>
                      </a:r>
                    </a:p>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dirty="0">
                          <a:sym typeface="Calibri"/>
                        </a:rPr>
                        <a:t>Razvijanje samopouzdanja i samopoštovanja svijesti o vlastitim sposobnostima.</a:t>
                      </a:r>
                      <a:endParaRPr lang="en" sz="1000" b="0" i="0" u="none" strike="noStrike" cap="none" baseline="0" dirty="0">
                        <a:solidFill>
                          <a:srgbClr val="000000"/>
                        </a:solidFill>
                        <a:latin typeface="Calibri"/>
                        <a:ea typeface="Calibri"/>
                        <a:cs typeface="Calibri"/>
                        <a:sym typeface="Calibri"/>
                      </a:endParaRPr>
                    </a:p>
                  </a:txBody>
                  <a:tcPr marL="91450" marR="91450" marT="32600" marB="32600"/>
                </a:tc>
                <a:extLst>
                  <a:ext uri="{0D108BD9-81ED-4DB2-BD59-A6C34878D82A}">
                    <a16:rowId xmlns:a16="http://schemas.microsoft.com/office/drawing/2014/main" val="10006"/>
                  </a:ext>
                </a:extLst>
              </a:tr>
            </a:tbl>
          </a:graphicData>
        </a:graphic>
      </p:graphicFrame>
      <p:pic>
        <p:nvPicPr>
          <p:cNvPr id="8" name="Shape 1012">
            <a:extLst>
              <a:ext uri="{FF2B5EF4-FFF2-40B4-BE49-F238E27FC236}">
                <a16:creationId xmlns:a16="http://schemas.microsoft.com/office/drawing/2014/main" id="{4C95102B-0D53-43AC-B3C3-9F09077FFFE5}"/>
              </a:ext>
            </a:extLst>
          </p:cNvPr>
          <p:cNvPicPr preferRelativeResize="0"/>
          <p:nvPr/>
        </p:nvPicPr>
        <p:blipFill rotWithShape="1">
          <a:blip r:embed="rId2">
            <a:alphaModFix/>
          </a:blip>
          <a:srcRect/>
          <a:stretch/>
        </p:blipFill>
        <p:spPr>
          <a:xfrm>
            <a:off x="7503312" y="683537"/>
            <a:ext cx="1187449" cy="703659"/>
          </a:xfrm>
          <a:prstGeom prst="rect">
            <a:avLst/>
          </a:prstGeom>
          <a:noFill/>
          <a:ln>
            <a:noFill/>
          </a:ln>
        </p:spPr>
      </p:pic>
      <p:sp>
        <p:nvSpPr>
          <p:cNvPr id="9" name="Title 1">
            <a:extLst>
              <a:ext uri="{FF2B5EF4-FFF2-40B4-BE49-F238E27FC236}">
                <a16:creationId xmlns:a16="http://schemas.microsoft.com/office/drawing/2014/main" id="{0CB5BDE4-2E58-4ED2-A6DC-13C04FDE41FD}"/>
              </a:ext>
            </a:extLst>
          </p:cNvPr>
          <p:cNvSpPr>
            <a:spLocks noGrp="1"/>
          </p:cNvSpPr>
          <p:nvPr>
            <p:ph type="title"/>
          </p:nvPr>
        </p:nvSpPr>
        <p:spPr>
          <a:xfrm>
            <a:off x="1062839" y="37982"/>
            <a:ext cx="7627922" cy="843209"/>
          </a:xfrm>
        </p:spPr>
        <p:txBody>
          <a:bodyPr>
            <a:normAutofit/>
            <a:scene3d>
              <a:camera prst="orthographicFront"/>
              <a:lightRig rig="soft" dir="t">
                <a:rot lat="0" lon="0" rev="15600000"/>
              </a:lightRig>
            </a:scene3d>
            <a:sp3d extrusionH="57150" prstMaterial="softEdge">
              <a:bevelT w="25400" h="38100"/>
            </a:sp3d>
          </a:bodyPr>
          <a:lstStyle/>
          <a:p>
            <a:pPr algn="l"/>
            <a:r>
              <a:rPr lang="hr-HR" sz="3100" dirty="0">
                <a:effectLst>
                  <a:outerShdw blurRad="38100" dist="38100" dir="2700000" algn="tl">
                    <a:srgbClr val="000000">
                      <a:alpha val="43137"/>
                    </a:srgbClr>
                  </a:outerShdw>
                </a:effectLst>
                <a:latin typeface="+mn-lt"/>
              </a:rPr>
              <a:t>Profesionalno informiranje i usmjeravanje</a:t>
            </a:r>
          </a:p>
        </p:txBody>
      </p:sp>
      <p:sp>
        <p:nvSpPr>
          <p:cNvPr id="11" name="TextBox 4">
            <a:extLst>
              <a:ext uri="{FF2B5EF4-FFF2-40B4-BE49-F238E27FC236}">
                <a16:creationId xmlns:a16="http://schemas.microsoft.com/office/drawing/2014/main" id="{6C0408C0-9BEE-4F98-A875-7F56EDBED8CB}"/>
              </a:ext>
            </a:extLst>
          </p:cNvPr>
          <p:cNvSpPr txBox="1"/>
          <p:nvPr/>
        </p:nvSpPr>
        <p:spPr>
          <a:xfrm>
            <a:off x="3200400" y="2343150"/>
            <a:ext cx="2743200" cy="53860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a:p>
            <a:endParaRPr lang="en-US" sz="1100">
              <a:cs typeface="Calibri"/>
            </a:endParaRPr>
          </a:p>
        </p:txBody>
      </p:sp>
    </p:spTree>
    <p:extLst>
      <p:ext uri="{BB962C8B-B14F-4D97-AF65-F5344CB8AC3E}">
        <p14:creationId xmlns:p14="http://schemas.microsoft.com/office/powerpoint/2010/main" val="228893900"/>
      </p:ext>
    </p:extLst>
  </p:cSld>
  <p:clrMapOvr>
    <a:masterClrMapping/>
  </p:clrMapOvr>
  <p:transition spd="slow">
    <p:wipe/>
  </p:transition>
</p:sld>
</file>

<file path=ppt/slides/slide137.xml><?xml version="1.0" encoding="utf-8"?>
<p:sld xmlns:a="http://schemas.openxmlformats.org/drawingml/2006/main" xmlns:r="http://schemas.openxmlformats.org/officeDocument/2006/relationships" xmlns:p="http://schemas.openxmlformats.org/presentationml/2006/main" showMasterSp="0">
  <p:cSld>
    <p:spTree>
      <p:nvGrpSpPr>
        <p:cNvPr id="1" name="Shape 1231"/>
        <p:cNvGrpSpPr/>
        <p:nvPr/>
      </p:nvGrpSpPr>
      <p:grpSpPr>
        <a:xfrm>
          <a:off x="0" y="0"/>
          <a:ext cx="0" cy="0"/>
          <a:chOff x="0" y="0"/>
          <a:chExt cx="0" cy="0"/>
        </a:xfrm>
      </p:grpSpPr>
      <p:pic>
        <p:nvPicPr>
          <p:cNvPr id="1233" name="Shape 1233"/>
          <p:cNvPicPr preferRelativeResize="0"/>
          <p:nvPr/>
        </p:nvPicPr>
        <p:blipFill rotWithShape="1">
          <a:blip r:embed="rId3">
            <a:alphaModFix/>
          </a:blip>
          <a:srcRect/>
          <a:stretch/>
        </p:blipFill>
        <p:spPr>
          <a:xfrm>
            <a:off x="3347509" y="3318498"/>
            <a:ext cx="2860674" cy="1614487"/>
          </a:xfrm>
          <a:prstGeom prst="rect">
            <a:avLst/>
          </a:prstGeom>
          <a:noFill/>
          <a:ln>
            <a:noFill/>
          </a:ln>
        </p:spPr>
      </p:pic>
      <p:sp>
        <p:nvSpPr>
          <p:cNvPr id="1234" name="Shape 1234"/>
          <p:cNvSpPr txBox="1"/>
          <p:nvPr/>
        </p:nvSpPr>
        <p:spPr>
          <a:xfrm>
            <a:off x="0" y="342900"/>
            <a:ext cx="9144000" cy="342899"/>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Arial"/>
              <a:ea typeface="Arial"/>
              <a:cs typeface="Arial"/>
              <a:sym typeface="Arial"/>
            </a:endParaRPr>
          </a:p>
        </p:txBody>
      </p:sp>
      <p:sp>
        <p:nvSpPr>
          <p:cNvPr id="2" name="TextBox 1"/>
          <p:cNvSpPr txBox="1"/>
          <p:nvPr/>
        </p:nvSpPr>
        <p:spPr>
          <a:xfrm>
            <a:off x="1669129" y="342900"/>
            <a:ext cx="5805741" cy="3477875"/>
          </a:xfrm>
          <a:prstGeom prst="rect">
            <a:avLst/>
          </a:prstGeom>
          <a:noFill/>
        </p:spPr>
        <p:txBody>
          <a:bodyPr wrap="square" lIns="91440" tIns="45720" rIns="91440" bIns="45720" rtlCol="0" anchor="t">
            <a:spAutoFit/>
            <a:scene3d>
              <a:camera prst="orthographicFront"/>
              <a:lightRig rig="soft" dir="t">
                <a:rot lat="0" lon="0" rev="15600000"/>
              </a:lightRig>
            </a:scene3d>
            <a:sp3d extrusionH="57150" prstMaterial="softEdge">
              <a:bevelT w="25400" h="38100"/>
            </a:sp3d>
          </a:bodyPr>
          <a:lstStyle/>
          <a:p>
            <a:pPr algn="ctr"/>
            <a:r>
              <a:rPr lang="hr-HR" sz="3200" b="1" dirty="0">
                <a:solidFill>
                  <a:schemeClr val="accent2">
                    <a:lumMod val="75000"/>
                  </a:schemeClr>
                </a:solidFill>
                <a:effectLst>
                  <a:outerShdw blurRad="38100" dist="38100" dir="2700000" algn="tl">
                    <a:srgbClr val="000000">
                      <a:alpha val="43137"/>
                    </a:srgbClr>
                  </a:outerShdw>
                </a:effectLst>
              </a:rPr>
              <a:t>Osnovna škola „Vladimir Nazor”, </a:t>
            </a:r>
            <a:r>
              <a:rPr lang="hr-HR" sz="3200" b="1" dirty="0" err="1">
                <a:solidFill>
                  <a:schemeClr val="accent2">
                    <a:lumMod val="75000"/>
                  </a:schemeClr>
                </a:solidFill>
                <a:effectLst>
                  <a:outerShdw blurRad="38100" dist="38100" dir="2700000" algn="tl">
                    <a:srgbClr val="000000">
                      <a:alpha val="43137"/>
                    </a:srgbClr>
                  </a:outerShdw>
                </a:effectLst>
              </a:rPr>
              <a:t>Adžamovci</a:t>
            </a:r>
            <a:endParaRPr lang="hr-HR" sz="3200" b="1" dirty="0">
              <a:solidFill>
                <a:schemeClr val="accent2">
                  <a:lumMod val="75000"/>
                </a:schemeClr>
              </a:solidFill>
              <a:effectLst>
                <a:outerShdw blurRad="38100" dist="38100" dir="2700000" algn="tl">
                  <a:srgbClr val="000000">
                    <a:alpha val="43137"/>
                  </a:srgbClr>
                </a:outerShdw>
              </a:effectLst>
            </a:endParaRPr>
          </a:p>
          <a:p>
            <a:pPr algn="ctr"/>
            <a:r>
              <a:rPr lang="hr-HR" sz="3200" b="1" dirty="0">
                <a:solidFill>
                  <a:schemeClr val="accent2">
                    <a:lumMod val="75000"/>
                  </a:schemeClr>
                </a:solidFill>
                <a:effectLst>
                  <a:outerShdw blurRad="38100" dist="38100" dir="2700000" algn="tl">
                    <a:srgbClr val="000000">
                      <a:alpha val="43137"/>
                    </a:srgbClr>
                  </a:outerShdw>
                </a:effectLst>
              </a:rPr>
              <a:t>Školski kurikulum </a:t>
            </a:r>
          </a:p>
          <a:p>
            <a:pPr algn="ctr"/>
            <a:r>
              <a:rPr lang="hr-HR" sz="3200" b="1" dirty="0">
                <a:solidFill>
                  <a:schemeClr val="accent2">
                    <a:lumMod val="75000"/>
                  </a:schemeClr>
                </a:solidFill>
                <a:effectLst>
                  <a:outerShdw blurRad="38100" dist="38100" dir="2700000" algn="tl">
                    <a:srgbClr val="000000">
                      <a:alpha val="43137"/>
                    </a:srgbClr>
                  </a:outerShdw>
                </a:effectLst>
              </a:rPr>
              <a:t>Učeničke zadruge</a:t>
            </a:r>
          </a:p>
          <a:p>
            <a:pPr algn="ctr"/>
            <a:r>
              <a:rPr lang="hr-HR" sz="3200" b="1" dirty="0">
                <a:solidFill>
                  <a:schemeClr val="accent2">
                    <a:lumMod val="75000"/>
                  </a:schemeClr>
                </a:solidFill>
                <a:effectLst>
                  <a:outerShdw blurRad="38100" dist="38100" dir="2700000" algn="tl">
                    <a:srgbClr val="000000">
                      <a:alpha val="43137"/>
                    </a:srgbClr>
                  </a:outerShdw>
                </a:effectLst>
              </a:rPr>
              <a:t>„Brdo jabuka”</a:t>
            </a:r>
          </a:p>
          <a:p>
            <a:pPr algn="ctr"/>
            <a:r>
              <a:rPr lang="hr-HR" sz="3200" b="1" dirty="0">
                <a:solidFill>
                  <a:schemeClr val="accent2">
                    <a:lumMod val="75000"/>
                  </a:schemeClr>
                </a:solidFill>
                <a:effectLst>
                  <a:outerShdw blurRad="38100" dist="38100" dir="2700000" algn="tl">
                    <a:srgbClr val="000000">
                      <a:alpha val="43137"/>
                    </a:srgbClr>
                  </a:outerShdw>
                </a:effectLst>
              </a:rPr>
              <a:t>Za </a:t>
            </a:r>
            <a:r>
              <a:rPr lang="hr-HR" sz="3200" b="1" dirty="0" err="1">
                <a:solidFill>
                  <a:schemeClr val="accent2">
                    <a:lumMod val="75000"/>
                  </a:schemeClr>
                </a:solidFill>
                <a:effectLst>
                  <a:outerShdw blurRad="38100" dist="38100" dir="2700000" algn="tl">
                    <a:srgbClr val="000000">
                      <a:alpha val="43137"/>
                    </a:srgbClr>
                  </a:outerShdw>
                </a:effectLst>
              </a:rPr>
              <a:t>šk.god</a:t>
            </a:r>
            <a:r>
              <a:rPr lang="hr-HR" sz="3200" b="1" dirty="0">
                <a:solidFill>
                  <a:schemeClr val="accent2">
                    <a:lumMod val="75000"/>
                  </a:schemeClr>
                </a:solidFill>
                <a:effectLst>
                  <a:outerShdw blurRad="38100" dist="38100" dir="2700000" algn="tl">
                    <a:srgbClr val="000000">
                      <a:alpha val="43137"/>
                    </a:srgbClr>
                  </a:outerShdw>
                </a:effectLst>
              </a:rPr>
              <a:t>. 2021./2022.</a:t>
            </a:r>
            <a:endParaRPr lang="hr-HR" sz="3200" b="1" dirty="0">
              <a:solidFill>
                <a:schemeClr val="accent2">
                  <a:lumMod val="75000"/>
                </a:schemeClr>
              </a:solidFill>
              <a:effectLst>
                <a:outerShdw blurRad="38100" dist="38100" dir="2700000" algn="tl">
                  <a:srgbClr val="000000">
                    <a:alpha val="43137"/>
                  </a:srgbClr>
                </a:outerShdw>
              </a:effectLst>
              <a:cs typeface="Calibri"/>
            </a:endParaRPr>
          </a:p>
          <a:p>
            <a:pPr algn="ctr"/>
            <a:endParaRPr lang="hr-HR" sz="2800" b="1" dirty="0">
              <a:ln/>
              <a:solidFill>
                <a:schemeClr val="accent2">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94898538"/>
      </p:ext>
    </p:extLst>
  </p:cSld>
  <p:clrMapOvr>
    <a:masterClrMapping/>
  </p:clrMapOvr>
  <p:transition spd="slow">
    <p:wipe/>
  </p:transition>
</p:sld>
</file>

<file path=ppt/slides/slide138.xml><?xml version="1.0" encoding="utf-8"?>
<p:sld xmlns:a="http://schemas.openxmlformats.org/drawingml/2006/main" xmlns:r="http://schemas.openxmlformats.org/officeDocument/2006/relationships" xmlns:p="http://schemas.openxmlformats.org/presentationml/2006/main" showMasterSp="0">
  <p:cSld>
    <p:spTree>
      <p:nvGrpSpPr>
        <p:cNvPr id="1" name="Shape 1238"/>
        <p:cNvGrpSpPr/>
        <p:nvPr/>
      </p:nvGrpSpPr>
      <p:grpSpPr>
        <a:xfrm>
          <a:off x="0" y="0"/>
          <a:ext cx="0" cy="0"/>
          <a:chOff x="0" y="0"/>
          <a:chExt cx="0" cy="0"/>
        </a:xfrm>
      </p:grpSpPr>
      <p:sp>
        <p:nvSpPr>
          <p:cNvPr id="2" name="Title 1"/>
          <p:cNvSpPr>
            <a:spLocks noGrp="1"/>
          </p:cNvSpPr>
          <p:nvPr>
            <p:ph type="title"/>
          </p:nvPr>
        </p:nvSpPr>
        <p:spPr>
          <a:xfrm>
            <a:off x="1104853" y="0"/>
            <a:ext cx="7678805" cy="994172"/>
          </a:xfrm>
        </p:spPr>
        <p:txBody>
          <a:bodyPr>
            <a:scene3d>
              <a:camera prst="orthographicFront"/>
              <a:lightRig rig="soft" dir="t">
                <a:rot lat="0" lon="0" rev="15600000"/>
              </a:lightRig>
            </a:scene3d>
            <a:sp3d extrusionH="57150" prstMaterial="softEdge">
              <a:bevelT w="25400" h="38100"/>
            </a:sp3d>
          </a:bodyPr>
          <a:lstStyle/>
          <a:p>
            <a:pPr>
              <a:lnSpc>
                <a:spcPct val="90000"/>
              </a:lnSpc>
              <a:spcBef>
                <a:spcPts val="0"/>
              </a:spcBef>
              <a:buClr>
                <a:schemeClr val="dk1"/>
              </a:buClr>
            </a:pPr>
            <a:r>
              <a:rPr lang="hr-HR" dirty="0">
                <a:effectLst>
                  <a:outerShdw blurRad="38100" dist="38100" dir="2700000" algn="tl">
                    <a:srgbClr val="000000">
                      <a:alpha val="43137"/>
                    </a:srgbClr>
                  </a:outerShdw>
                </a:effectLst>
                <a:latin typeface="+mn-lt"/>
              </a:rPr>
              <a:t>Učenička zadruga „Brdo jabuka”</a:t>
            </a:r>
          </a:p>
        </p:txBody>
      </p:sp>
      <p:sp>
        <p:nvSpPr>
          <p:cNvPr id="1240" name="Shape 1240"/>
          <p:cNvSpPr txBox="1">
            <a:spLocks noGrp="1"/>
          </p:cNvSpPr>
          <p:nvPr>
            <p:ph idx="1"/>
          </p:nvPr>
        </p:nvSpPr>
        <p:spPr>
          <a:xfrm>
            <a:off x="616675" y="1407915"/>
            <a:ext cx="7678806" cy="3263504"/>
          </a:xfrm>
          <a:prstGeom prst="rect">
            <a:avLst/>
          </a:prstGeom>
          <a:noFill/>
          <a:ln>
            <a:noFill/>
          </a:ln>
        </p:spPr>
        <p:txBody>
          <a:bodyPr lIns="91425" tIns="45700" rIns="91425" bIns="45700" anchor="t" anchorCtr="0">
            <a:noAutofit/>
          </a:bodyPr>
          <a:lstStyle/>
          <a:p>
            <a:pPr>
              <a:spcBef>
                <a:spcPts val="0"/>
              </a:spcBef>
              <a:buClr>
                <a:srgbClr val="7F6000"/>
              </a:buClr>
              <a:buSzPct val="100000"/>
            </a:pPr>
            <a:r>
              <a:rPr lang="en" sz="1600" b="1" dirty="0">
                <a:solidFill>
                  <a:schemeClr val="tx1"/>
                </a:solidFill>
                <a:ea typeface="Calibri"/>
                <a:sym typeface="Calibri"/>
              </a:rPr>
              <a:t>Voditelj</a:t>
            </a:r>
            <a:r>
              <a:rPr lang="en" sz="1600" b="1" u="none" strike="noStrike" cap="none" baseline="0" dirty="0">
                <a:solidFill>
                  <a:schemeClr val="tx1"/>
                </a:solidFill>
                <a:ea typeface="Calibri"/>
                <a:sym typeface="Calibri"/>
              </a:rPr>
              <a:t> </a:t>
            </a:r>
            <a:r>
              <a:rPr lang="hr-HR" sz="1600" b="1" u="none" strike="noStrike" cap="none" baseline="0" dirty="0">
                <a:solidFill>
                  <a:schemeClr val="tx1"/>
                </a:solidFill>
                <a:ea typeface="Calibri"/>
                <a:sym typeface="Calibri"/>
              </a:rPr>
              <a:t> </a:t>
            </a:r>
            <a:r>
              <a:rPr lang="en" sz="1600" b="1" u="none" strike="noStrike" cap="none" baseline="0" dirty="0">
                <a:solidFill>
                  <a:schemeClr val="tx1"/>
                </a:solidFill>
                <a:ea typeface="Calibri"/>
                <a:sym typeface="Calibri"/>
              </a:rPr>
              <a:t>Učeničke zadruge „Brdo jabuka“</a:t>
            </a:r>
            <a:r>
              <a:rPr lang="en" sz="1600" b="0" u="none" strike="noStrike" cap="none" baseline="0" dirty="0">
                <a:solidFill>
                  <a:schemeClr val="tx1"/>
                </a:solidFill>
                <a:ea typeface="Calibri"/>
                <a:sym typeface="Calibri"/>
              </a:rPr>
              <a:t> </a:t>
            </a:r>
            <a:r>
              <a:rPr lang="en" sz="1600" dirty="0">
                <a:solidFill>
                  <a:schemeClr val="tx1"/>
                </a:solidFill>
                <a:ea typeface="Calibri"/>
                <a:sym typeface="Calibri"/>
              </a:rPr>
              <a:t>Mario Milanović</a:t>
            </a:r>
            <a:r>
              <a:rPr lang="en" sz="1600" b="0" u="none" strike="noStrike" cap="none" baseline="0" dirty="0">
                <a:solidFill>
                  <a:schemeClr val="tx1"/>
                </a:solidFill>
                <a:ea typeface="Calibri"/>
                <a:sym typeface="Calibri"/>
              </a:rPr>
              <a:t>,</a:t>
            </a:r>
            <a:r>
              <a:rPr lang="en" sz="1600" dirty="0">
                <a:solidFill>
                  <a:schemeClr val="tx1"/>
                </a:solidFill>
                <a:ea typeface="Calibri"/>
              </a:rPr>
              <a:t> prof. povijesti</a:t>
            </a:r>
            <a:endParaRPr lang="en" sz="1600" dirty="0">
              <a:solidFill>
                <a:schemeClr val="tx1"/>
              </a:solidFill>
              <a:ea typeface="Calibri"/>
              <a:cs typeface="Calibri"/>
            </a:endParaRPr>
          </a:p>
          <a:p>
            <a:pPr>
              <a:spcBef>
                <a:spcPts val="0"/>
              </a:spcBef>
              <a:buClr>
                <a:srgbClr val="7F6000"/>
              </a:buClr>
              <a:buSzPct val="100000"/>
            </a:pPr>
            <a:r>
              <a:rPr lang="en" sz="1600" b="1" u="none" strike="noStrike" cap="none" baseline="0" dirty="0">
                <a:solidFill>
                  <a:schemeClr val="tx1"/>
                </a:solidFill>
                <a:ea typeface="Calibri"/>
                <a:sym typeface="Calibri"/>
              </a:rPr>
              <a:t>U aktivnostima sudjeluju:</a:t>
            </a:r>
            <a:r>
              <a:rPr lang="en" sz="1600" b="0" u="none" strike="noStrike" cap="none" baseline="0" dirty="0">
                <a:solidFill>
                  <a:schemeClr val="tx1"/>
                </a:solidFill>
                <a:ea typeface="Calibri"/>
                <a:sym typeface="Calibri"/>
              </a:rPr>
              <a:t> učenici razredne i predmetne nastave, nastavnici i stručni suradnici škole, ravnateljica, roditelji učenika</a:t>
            </a:r>
            <a:endParaRPr lang="en" sz="1600" b="0" u="none" strike="noStrike" cap="none" baseline="0" dirty="0">
              <a:solidFill>
                <a:schemeClr val="tx1"/>
              </a:solidFill>
              <a:ea typeface="Calibri"/>
              <a:cs typeface="Calibri"/>
            </a:endParaRPr>
          </a:p>
          <a:p>
            <a:pPr>
              <a:lnSpc>
                <a:spcPct val="90000"/>
              </a:lnSpc>
              <a:spcBef>
                <a:spcPts val="700"/>
              </a:spcBef>
              <a:spcAft>
                <a:spcPts val="0"/>
              </a:spcAft>
              <a:buClr>
                <a:srgbClr val="7F6000"/>
              </a:buClr>
              <a:buSzPct val="100000"/>
            </a:pPr>
            <a:r>
              <a:rPr lang="en" sz="1600" b="1" u="none" strike="noStrike" cap="none" baseline="0" dirty="0">
                <a:solidFill>
                  <a:schemeClr val="tx1"/>
                </a:solidFill>
                <a:ea typeface="Calibri"/>
                <a:sym typeface="Calibri"/>
              </a:rPr>
              <a:t>Predviđen broj sati tjedno:</a:t>
            </a:r>
            <a:r>
              <a:rPr lang="en" sz="1600" b="0" u="none" strike="noStrike" cap="none" baseline="0" dirty="0">
                <a:solidFill>
                  <a:schemeClr val="tx1"/>
                </a:solidFill>
                <a:ea typeface="Calibri"/>
                <a:sym typeface="Calibri"/>
              </a:rPr>
              <a:t> jedan ili dva sata tjedno svaka sekcija  </a:t>
            </a:r>
            <a:endParaRPr lang="en" sz="1600" b="0" u="none" strike="noStrike" cap="none" baseline="0" dirty="0">
              <a:solidFill>
                <a:schemeClr val="tx1"/>
              </a:solidFill>
              <a:ea typeface="Calibri"/>
              <a:cs typeface="Calibri"/>
            </a:endParaRPr>
          </a:p>
          <a:p>
            <a:pPr>
              <a:lnSpc>
                <a:spcPct val="90000"/>
              </a:lnSpc>
              <a:spcBef>
                <a:spcPts val="700"/>
              </a:spcBef>
              <a:spcAft>
                <a:spcPts val="0"/>
              </a:spcAft>
              <a:buClr>
                <a:srgbClr val="7F6000"/>
              </a:buClr>
              <a:buSzPct val="100000"/>
            </a:pPr>
            <a:r>
              <a:rPr lang="en" sz="1600" b="1" u="none" strike="noStrike" cap="none" baseline="0" dirty="0">
                <a:solidFill>
                  <a:schemeClr val="tx1"/>
                </a:solidFill>
                <a:ea typeface="Calibri"/>
                <a:sym typeface="Calibri"/>
              </a:rPr>
              <a:t>Mjesto izvođenja aktivnosti:</a:t>
            </a:r>
            <a:r>
              <a:rPr lang="en" sz="1600" b="0" u="none" strike="noStrike" cap="none" baseline="0" dirty="0">
                <a:solidFill>
                  <a:schemeClr val="tx1"/>
                </a:solidFill>
                <a:ea typeface="Calibri"/>
                <a:sym typeface="Calibri"/>
              </a:rPr>
              <a:t> matična škola, područne škole i školski voćnjak</a:t>
            </a:r>
            <a:endParaRPr lang="en" sz="1600" b="0" u="none" strike="noStrike" cap="none" baseline="0" dirty="0">
              <a:solidFill>
                <a:schemeClr val="tx1"/>
              </a:solidFill>
              <a:ea typeface="Calibri"/>
              <a:cs typeface="Calibri"/>
            </a:endParaRPr>
          </a:p>
          <a:p>
            <a:pPr marL="171450" marR="0" lvl="0" indent="-107950" algn="l" rtl="0">
              <a:lnSpc>
                <a:spcPct val="90000"/>
              </a:lnSpc>
              <a:spcBef>
                <a:spcPts val="700"/>
              </a:spcBef>
              <a:spcAft>
                <a:spcPts val="0"/>
              </a:spcAft>
              <a:buClr>
                <a:schemeClr val="dk1"/>
              </a:buClr>
              <a:buFont typeface="Arial"/>
              <a:buNone/>
            </a:pPr>
            <a:endParaRPr sz="800" b="0" i="0" u="none" strike="noStrike" cap="none" baseline="0" dirty="0">
              <a:solidFill>
                <a:schemeClr val="tx1"/>
              </a:solidFill>
              <a:latin typeface="Arial" panose="020B0604020202020204" pitchFamily="34" charset="0"/>
              <a:ea typeface="Calibri"/>
              <a:cs typeface="Arial" panose="020B0604020202020204" pitchFamily="34" charset="0"/>
            </a:endParaRPr>
          </a:p>
          <a:p>
            <a:pPr marL="171450" marR="0" lvl="0" indent="-82550" algn="l" rtl="0">
              <a:lnSpc>
                <a:spcPct val="90000"/>
              </a:lnSpc>
              <a:spcBef>
                <a:spcPts val="700"/>
              </a:spcBef>
              <a:spcAft>
                <a:spcPts val="0"/>
              </a:spcAft>
              <a:buClr>
                <a:schemeClr val="dk1"/>
              </a:buClr>
              <a:buFont typeface="Arial"/>
              <a:buNone/>
            </a:pPr>
            <a:endParaRPr sz="1100" b="0" i="0" u="none" strike="noStrike" cap="none" baseline="0" dirty="0">
              <a:latin typeface="Arial" panose="020B0604020202020204" pitchFamily="34" charset="0"/>
              <a:ea typeface="Calibri"/>
              <a:cs typeface="Arial" panose="020B0604020202020204" pitchFamily="34" charset="0"/>
              <a:sym typeface="Calibri"/>
            </a:endParaRPr>
          </a:p>
          <a:p>
            <a:pPr marL="0" marR="0" lvl="0" indent="0" algn="l" rtl="0">
              <a:spcBef>
                <a:spcPts val="0"/>
              </a:spcBef>
              <a:buNone/>
            </a:pPr>
            <a:endParaRPr sz="1100" b="0" i="0" u="none" strike="noStrike" cap="none" baseline="0" dirty="0">
              <a:solidFill>
                <a:srgbClr val="7F6000"/>
              </a:solidFill>
              <a:latin typeface="Arial" panose="020B0604020202020204" pitchFamily="34" charset="0"/>
              <a:ea typeface="Calibri"/>
              <a:cs typeface="Arial" panose="020B0604020202020204" pitchFamily="34" charset="0"/>
              <a:sym typeface="Calibri"/>
            </a:endParaRPr>
          </a:p>
        </p:txBody>
      </p:sp>
      <p:pic>
        <p:nvPicPr>
          <p:cNvPr id="1241" name="Shape 1241"/>
          <p:cNvPicPr preferRelativeResize="0"/>
          <p:nvPr/>
        </p:nvPicPr>
        <p:blipFill rotWithShape="1">
          <a:blip r:embed="rId3">
            <a:alphaModFix/>
          </a:blip>
          <a:srcRect/>
          <a:stretch/>
        </p:blipFill>
        <p:spPr>
          <a:xfrm>
            <a:off x="7904163" y="413743"/>
            <a:ext cx="782637" cy="441721"/>
          </a:xfrm>
          <a:prstGeom prst="rect">
            <a:avLst/>
          </a:prstGeom>
          <a:noFill/>
          <a:ln>
            <a:noFill/>
          </a:ln>
        </p:spPr>
      </p:pic>
    </p:spTree>
    <p:extLst>
      <p:ext uri="{BB962C8B-B14F-4D97-AF65-F5344CB8AC3E}">
        <p14:creationId xmlns:p14="http://schemas.microsoft.com/office/powerpoint/2010/main" val="2958307416"/>
      </p:ext>
    </p:extLst>
  </p:cSld>
  <p:clrMapOvr>
    <a:masterClrMapping/>
  </p:clrMapOvr>
  <p:transition spd="slow">
    <p:wipe/>
  </p:transition>
</p:sld>
</file>

<file path=ppt/slides/slide139.xml><?xml version="1.0" encoding="utf-8"?>
<p:sld xmlns:a="http://schemas.openxmlformats.org/drawingml/2006/main" xmlns:r="http://schemas.openxmlformats.org/officeDocument/2006/relationships" xmlns:p="http://schemas.openxmlformats.org/presentationml/2006/main" showMasterSp="0">
  <p:cSld>
    <p:spTree>
      <p:nvGrpSpPr>
        <p:cNvPr id="1" name="Shape 1245"/>
        <p:cNvGrpSpPr/>
        <p:nvPr/>
      </p:nvGrpSpPr>
      <p:grpSpPr>
        <a:xfrm>
          <a:off x="0" y="0"/>
          <a:ext cx="0" cy="0"/>
          <a:chOff x="0" y="0"/>
          <a:chExt cx="0" cy="0"/>
        </a:xfrm>
      </p:grpSpPr>
      <p:sp>
        <p:nvSpPr>
          <p:cNvPr id="1247" name="Shape 1247"/>
          <p:cNvSpPr txBox="1">
            <a:spLocks noGrp="1"/>
          </p:cNvSpPr>
          <p:nvPr>
            <p:ph idx="1"/>
          </p:nvPr>
        </p:nvSpPr>
        <p:spPr>
          <a:xfrm>
            <a:off x="973604" y="1300032"/>
            <a:ext cx="7965483" cy="3394471"/>
          </a:xfrm>
          <a:prstGeom prst="rect">
            <a:avLst/>
          </a:prstGeom>
          <a:noFill/>
          <a:ln>
            <a:noFill/>
          </a:ln>
        </p:spPr>
        <p:txBody>
          <a:bodyPr lIns="91425" tIns="45700" rIns="91425" bIns="45700" anchor="t" anchorCtr="0">
            <a:noAutofit/>
          </a:bodyPr>
          <a:lstStyle/>
          <a:p>
            <a:pPr marL="0" marR="0" lvl="0" indent="0" algn="l" rtl="0">
              <a:lnSpc>
                <a:spcPct val="75000"/>
              </a:lnSpc>
              <a:spcBef>
                <a:spcPts val="0"/>
              </a:spcBef>
              <a:spcAft>
                <a:spcPts val="0"/>
              </a:spcAft>
              <a:buClr>
                <a:srgbClr val="7F6000"/>
              </a:buClr>
              <a:buSzPct val="25000"/>
              <a:buFont typeface="Calibri"/>
              <a:buNone/>
            </a:pPr>
            <a:r>
              <a:rPr lang="en" sz="1400" b="1" i="0" u="none" strike="noStrike" cap="none" baseline="0">
                <a:solidFill>
                  <a:schemeClr val="tx1">
                    <a:lumMod val="85000"/>
                    <a:lumOff val="15000"/>
                  </a:schemeClr>
                </a:solidFill>
                <a:ea typeface="Calibri"/>
                <a:sym typeface="Calibri"/>
              </a:rPr>
              <a:t>OPĆI:</a:t>
            </a:r>
          </a:p>
          <a:p>
            <a:pPr marL="0" indent="0">
              <a:lnSpc>
                <a:spcPct val="75000"/>
              </a:lnSpc>
              <a:spcBef>
                <a:spcPts val="700"/>
              </a:spcBef>
              <a:spcAft>
                <a:spcPts val="0"/>
              </a:spcAft>
              <a:buClr>
                <a:srgbClr val="7F6000"/>
              </a:buClr>
              <a:buSzPct val="25000"/>
              <a:buNone/>
            </a:pPr>
            <a:r>
              <a:rPr lang="en" sz="1200">
                <a:solidFill>
                  <a:schemeClr val="tx1">
                    <a:lumMod val="85000"/>
                    <a:lumOff val="15000"/>
                  </a:schemeClr>
                </a:solidFill>
                <a:ea typeface="Calibri"/>
                <a:sym typeface="Calibri"/>
              </a:rPr>
              <a:t> </a:t>
            </a:r>
            <a:r>
              <a:rPr lang="en" sz="1200" b="0" i="0" u="none" strike="noStrike" cap="none" baseline="0">
                <a:solidFill>
                  <a:schemeClr val="tx1">
                    <a:lumMod val="85000"/>
                    <a:lumOff val="15000"/>
                  </a:schemeClr>
                </a:solidFill>
                <a:ea typeface="Calibri"/>
                <a:sym typeface="Calibri"/>
              </a:rPr>
              <a:t>poticanje inovativnosti, kreativnosti, samostalnosti, ustrajnosti,</a:t>
            </a:r>
            <a:r>
              <a:rPr lang="en" sz="1200">
                <a:solidFill>
                  <a:schemeClr val="tx1">
                    <a:lumMod val="85000"/>
                    <a:lumOff val="15000"/>
                  </a:schemeClr>
                </a:solidFill>
                <a:ea typeface="Calibri"/>
                <a:sym typeface="Calibri"/>
              </a:rPr>
              <a:t> </a:t>
            </a:r>
            <a:r>
              <a:rPr lang="en" sz="1200" b="0" i="0" u="none" strike="noStrike" cap="none" baseline="0">
                <a:solidFill>
                  <a:schemeClr val="tx1">
                    <a:lumMod val="85000"/>
                    <a:lumOff val="15000"/>
                  </a:schemeClr>
                </a:solidFill>
                <a:ea typeface="Calibri"/>
                <a:sym typeface="Calibri"/>
              </a:rPr>
              <a:t>povjerenje, timski rad, solidarnost, suradnju</a:t>
            </a:r>
            <a:endParaRPr lang="en" sz="1200" b="0" i="0" u="none" strike="noStrike" cap="none" baseline="0">
              <a:solidFill>
                <a:schemeClr val="tx1">
                  <a:lumMod val="85000"/>
                  <a:lumOff val="15000"/>
                </a:schemeClr>
              </a:solidFill>
              <a:ea typeface="Calibri"/>
              <a:cs typeface="Calibri"/>
            </a:endParaRPr>
          </a:p>
          <a:p>
            <a:pPr marL="0" marR="0" lvl="0" indent="0" algn="l" rtl="0">
              <a:lnSpc>
                <a:spcPct val="75000"/>
              </a:lnSpc>
              <a:spcBef>
                <a:spcPts val="700"/>
              </a:spcBef>
              <a:spcAft>
                <a:spcPts val="0"/>
              </a:spcAft>
              <a:buClr>
                <a:srgbClr val="7F6000"/>
              </a:buClr>
              <a:buSzPct val="25000"/>
              <a:buFont typeface="Calibri"/>
              <a:buNone/>
            </a:pPr>
            <a:r>
              <a:rPr lang="en" sz="1200" b="0" i="0" u="none" strike="noStrike" cap="none" baseline="0">
                <a:solidFill>
                  <a:schemeClr val="tx1">
                    <a:lumMod val="85000"/>
                    <a:lumOff val="15000"/>
                  </a:schemeClr>
                </a:solidFill>
                <a:ea typeface="Calibri"/>
                <a:sym typeface="Calibri"/>
              </a:rPr>
              <a:t> </a:t>
            </a:r>
            <a:r>
              <a:rPr lang="en" sz="1400" b="1" i="0" u="none" strike="noStrike" cap="none" baseline="0">
                <a:solidFill>
                  <a:schemeClr val="tx1">
                    <a:lumMod val="85000"/>
                    <a:lumOff val="15000"/>
                  </a:schemeClr>
                </a:solidFill>
                <a:ea typeface="Calibri"/>
                <a:sym typeface="Calibri"/>
              </a:rPr>
              <a:t>SPECIFIČNI</a:t>
            </a:r>
            <a:r>
              <a:rPr lang="hr-HR" sz="1400" b="1" i="0" u="none" strike="noStrike" cap="none" baseline="0">
                <a:solidFill>
                  <a:schemeClr val="tx1">
                    <a:lumMod val="85000"/>
                    <a:lumOff val="15000"/>
                  </a:schemeClr>
                </a:solidFill>
                <a:ea typeface="Calibri"/>
                <a:sym typeface="Calibri"/>
              </a:rPr>
              <a:t>: </a:t>
            </a:r>
            <a:endParaRPr lang="en" sz="1400" b="1" i="0" u="none" strike="noStrike" cap="none" baseline="0">
              <a:solidFill>
                <a:schemeClr val="tx1">
                  <a:lumMod val="85000"/>
                  <a:lumOff val="15000"/>
                </a:schemeClr>
              </a:solidFill>
              <a:ea typeface="Calibri"/>
              <a:sym typeface="Calibri"/>
            </a:endParaRPr>
          </a:p>
          <a:p>
            <a:pPr>
              <a:lnSpc>
                <a:spcPct val="75000"/>
              </a:lnSpc>
              <a:spcBef>
                <a:spcPts val="700"/>
              </a:spcBef>
              <a:spcAft>
                <a:spcPts val="0"/>
              </a:spcAft>
              <a:buClr>
                <a:srgbClr val="7F6000"/>
              </a:buClr>
              <a:buSzPct val="25000"/>
            </a:pPr>
            <a:r>
              <a:rPr lang="en" sz="1200" i="0" u="none" strike="noStrike" cap="none" baseline="0">
                <a:solidFill>
                  <a:schemeClr val="tx1">
                    <a:lumMod val="85000"/>
                    <a:lumOff val="15000"/>
                  </a:schemeClr>
                </a:solidFill>
                <a:ea typeface="Calibri"/>
                <a:sym typeface="Calibri"/>
              </a:rPr>
              <a:t>razvijati ekološku svijest</a:t>
            </a:r>
            <a:endParaRPr lang="en" sz="1200" i="0" u="none" strike="noStrike" cap="none" baseline="0">
              <a:solidFill>
                <a:schemeClr val="tx1">
                  <a:lumMod val="85000"/>
                  <a:lumOff val="15000"/>
                </a:schemeClr>
              </a:solidFill>
              <a:ea typeface="Calibri"/>
              <a:cs typeface="Calibri"/>
            </a:endParaRPr>
          </a:p>
          <a:p>
            <a:pPr>
              <a:lnSpc>
                <a:spcPct val="75000"/>
              </a:lnSpc>
              <a:spcBef>
                <a:spcPts val="700"/>
              </a:spcBef>
              <a:spcAft>
                <a:spcPts val="0"/>
              </a:spcAft>
              <a:buClr>
                <a:srgbClr val="7F6000"/>
              </a:buClr>
              <a:buSzPct val="25000"/>
            </a:pPr>
            <a:r>
              <a:rPr lang="en" sz="1200" i="0" u="none" strike="noStrike" cap="none" baseline="0">
                <a:solidFill>
                  <a:schemeClr val="tx1">
                    <a:lumMod val="85000"/>
                    <a:lumOff val="15000"/>
                  </a:schemeClr>
                </a:solidFill>
                <a:ea typeface="Calibri"/>
                <a:sym typeface="Calibri"/>
              </a:rPr>
              <a:t>razvijati ljubav prema prirodi i važnost očuvanja prirode </a:t>
            </a:r>
          </a:p>
          <a:p>
            <a:pPr>
              <a:lnSpc>
                <a:spcPct val="75000"/>
              </a:lnSpc>
              <a:spcBef>
                <a:spcPts val="700"/>
              </a:spcBef>
              <a:spcAft>
                <a:spcPts val="0"/>
              </a:spcAft>
              <a:buClr>
                <a:srgbClr val="7F6000"/>
              </a:buClr>
              <a:buSzPct val="25000"/>
            </a:pPr>
            <a:r>
              <a:rPr lang="en" sz="1200" i="0" u="none" strike="noStrike" cap="none" baseline="0">
                <a:solidFill>
                  <a:schemeClr val="tx1">
                    <a:lumMod val="85000"/>
                    <a:lumOff val="15000"/>
                  </a:schemeClr>
                </a:solidFill>
                <a:ea typeface="Calibri"/>
                <a:sym typeface="Calibri"/>
              </a:rPr>
              <a:t>izgrđivati svijest </a:t>
            </a:r>
            <a:r>
              <a:rPr lang="en" sz="1100" i="0" u="none" strike="noStrike" cap="none" baseline="0">
                <a:solidFill>
                  <a:schemeClr val="tx1">
                    <a:lumMod val="85000"/>
                    <a:lumOff val="15000"/>
                  </a:schemeClr>
                </a:solidFill>
                <a:ea typeface="Calibri"/>
                <a:sym typeface="Calibri"/>
              </a:rPr>
              <a:t>kod</a:t>
            </a:r>
            <a:r>
              <a:rPr lang="en" sz="1200" i="0" u="none" strike="noStrike" cap="none" baseline="0">
                <a:solidFill>
                  <a:schemeClr val="tx1">
                    <a:lumMod val="85000"/>
                    <a:lumOff val="15000"/>
                  </a:schemeClr>
                </a:solidFill>
                <a:ea typeface="Calibri"/>
                <a:sym typeface="Calibri"/>
              </a:rPr>
              <a:t> zadrugara o važnosti brige za okoliš </a:t>
            </a:r>
          </a:p>
          <a:p>
            <a:pPr>
              <a:lnSpc>
                <a:spcPct val="75000"/>
              </a:lnSpc>
              <a:spcBef>
                <a:spcPts val="700"/>
              </a:spcBef>
              <a:spcAft>
                <a:spcPts val="0"/>
              </a:spcAft>
              <a:buClr>
                <a:srgbClr val="7F6000"/>
              </a:buClr>
              <a:buSzPct val="25000"/>
            </a:pPr>
            <a:r>
              <a:rPr lang="en" sz="1200" i="0" u="none" strike="noStrike" cap="none" baseline="0">
                <a:solidFill>
                  <a:schemeClr val="tx1">
                    <a:lumMod val="85000"/>
                    <a:lumOff val="15000"/>
                  </a:schemeClr>
                </a:solidFill>
                <a:ea typeface="Calibri"/>
                <a:sym typeface="Calibri"/>
              </a:rPr>
              <a:t>poticati zadrugare na razmišljanje o vlastitoj ulozi i doprinosu </a:t>
            </a:r>
          </a:p>
          <a:p>
            <a:pPr>
              <a:lnSpc>
                <a:spcPct val="75000"/>
              </a:lnSpc>
              <a:spcBef>
                <a:spcPts val="700"/>
              </a:spcBef>
              <a:spcAft>
                <a:spcPts val="0"/>
              </a:spcAft>
              <a:buClr>
                <a:srgbClr val="7F6000"/>
              </a:buClr>
              <a:buSzPct val="25000"/>
            </a:pPr>
            <a:r>
              <a:rPr lang="en" sz="1200" i="0" u="none" strike="noStrike" cap="none" baseline="0">
                <a:solidFill>
                  <a:schemeClr val="tx1">
                    <a:lumMod val="85000"/>
                    <a:lumOff val="15000"/>
                  </a:schemeClr>
                </a:solidFill>
                <a:ea typeface="Calibri"/>
                <a:sym typeface="Calibri"/>
              </a:rPr>
              <a:t>zaštiti okoliša</a:t>
            </a:r>
          </a:p>
          <a:p>
            <a:pPr>
              <a:lnSpc>
                <a:spcPct val="75000"/>
              </a:lnSpc>
              <a:spcBef>
                <a:spcPts val="700"/>
              </a:spcBef>
              <a:spcAft>
                <a:spcPts val="0"/>
              </a:spcAft>
              <a:buClr>
                <a:srgbClr val="7F6000"/>
              </a:buClr>
              <a:buSzPct val="25000"/>
            </a:pPr>
            <a:r>
              <a:rPr lang="en" sz="1200" i="0" u="none" strike="noStrike" cap="none" baseline="0">
                <a:solidFill>
                  <a:schemeClr val="tx1">
                    <a:lumMod val="85000"/>
                    <a:lumOff val="15000"/>
                  </a:schemeClr>
                </a:solidFill>
                <a:ea typeface="Calibri"/>
                <a:sym typeface="Calibri"/>
              </a:rPr>
              <a:t>razumjeti značenje očuvanja autohtonih sorti jabuka na ekološki način</a:t>
            </a:r>
          </a:p>
          <a:p>
            <a:pPr>
              <a:lnSpc>
                <a:spcPct val="75000"/>
              </a:lnSpc>
              <a:spcBef>
                <a:spcPts val="700"/>
              </a:spcBef>
              <a:spcAft>
                <a:spcPts val="0"/>
              </a:spcAft>
              <a:buClr>
                <a:schemeClr val="dk1"/>
              </a:buClr>
              <a:buSzPct val="25000"/>
            </a:pPr>
            <a:r>
              <a:rPr lang="en" sz="1200" i="0" u="none" strike="noStrike" cap="none" baseline="0">
                <a:solidFill>
                  <a:schemeClr val="tx1">
                    <a:lumMod val="85000"/>
                    <a:lumOff val="15000"/>
                  </a:schemeClr>
                </a:solidFill>
                <a:ea typeface="Calibri"/>
                <a:sym typeface="Calibri"/>
              </a:rPr>
              <a:t>istraživački rad o voćnjaku starih sorti jabuka</a:t>
            </a:r>
          </a:p>
          <a:p>
            <a:pPr>
              <a:lnSpc>
                <a:spcPct val="75000"/>
              </a:lnSpc>
              <a:spcBef>
                <a:spcPts val="700"/>
              </a:spcBef>
              <a:spcAft>
                <a:spcPts val="0"/>
              </a:spcAft>
              <a:buClr>
                <a:srgbClr val="7F6000"/>
              </a:buClr>
              <a:buSzPct val="25000"/>
            </a:pPr>
            <a:r>
              <a:rPr lang="en" sz="1200" i="0" u="none" strike="noStrike" cap="none" baseline="0">
                <a:solidFill>
                  <a:schemeClr val="tx1">
                    <a:lumMod val="85000"/>
                    <a:lumOff val="15000"/>
                  </a:schemeClr>
                </a:solidFill>
                <a:ea typeface="Calibri"/>
                <a:sym typeface="Calibri"/>
              </a:rPr>
              <a:t>očuvanje tradicionalnih vrednota zavičajne sredine</a:t>
            </a:r>
            <a:endParaRPr lang="en" sz="1200" i="0" u="none" strike="noStrike" cap="none" baseline="0">
              <a:solidFill>
                <a:schemeClr val="tx1">
                  <a:lumMod val="85000"/>
                  <a:lumOff val="15000"/>
                </a:schemeClr>
              </a:solidFill>
              <a:ea typeface="Calibri"/>
              <a:cs typeface="Calibri"/>
            </a:endParaRPr>
          </a:p>
          <a:p>
            <a:pPr>
              <a:lnSpc>
                <a:spcPct val="75000"/>
              </a:lnSpc>
              <a:spcBef>
                <a:spcPts val="700"/>
              </a:spcBef>
              <a:spcAft>
                <a:spcPts val="0"/>
              </a:spcAft>
              <a:buClr>
                <a:srgbClr val="7F6000"/>
              </a:buClr>
              <a:buSzPct val="25000"/>
            </a:pPr>
            <a:r>
              <a:rPr lang="en" sz="1200" i="0" u="none" strike="noStrike" cap="none" baseline="0">
                <a:solidFill>
                  <a:schemeClr val="tx1">
                    <a:lumMod val="85000"/>
                    <a:lumOff val="15000"/>
                  </a:schemeClr>
                </a:solidFill>
                <a:ea typeface="Calibri"/>
                <a:sym typeface="Calibri"/>
              </a:rPr>
              <a:t>očuvanje kulturne baštine</a:t>
            </a:r>
            <a:endParaRPr lang="en" sz="1200" i="0" u="none" strike="noStrike" cap="none" baseline="0">
              <a:solidFill>
                <a:schemeClr val="tx1">
                  <a:lumMod val="85000"/>
                  <a:lumOff val="15000"/>
                </a:schemeClr>
              </a:solidFill>
              <a:ea typeface="Calibri"/>
              <a:cs typeface="Calibri"/>
            </a:endParaRPr>
          </a:p>
          <a:p>
            <a:pPr>
              <a:lnSpc>
                <a:spcPct val="75000"/>
              </a:lnSpc>
              <a:spcBef>
                <a:spcPts val="700"/>
              </a:spcBef>
              <a:spcAft>
                <a:spcPts val="0"/>
              </a:spcAft>
              <a:buClr>
                <a:srgbClr val="7F6000"/>
              </a:buClr>
              <a:buSzPct val="25000"/>
            </a:pPr>
            <a:r>
              <a:rPr lang="en" sz="1200" i="0" u="none" strike="noStrike" cap="none" baseline="0">
                <a:solidFill>
                  <a:schemeClr val="tx1">
                    <a:lumMod val="85000"/>
                    <a:lumOff val="15000"/>
                  </a:schemeClr>
                </a:solidFill>
                <a:ea typeface="Calibri"/>
                <a:sym typeface="Calibri"/>
              </a:rPr>
              <a:t>promicanje društveno prihvatljivih normi ponašanja</a:t>
            </a:r>
            <a:endParaRPr lang="en" sz="1200" i="0" u="none" strike="noStrike" cap="none" baseline="0">
              <a:solidFill>
                <a:schemeClr val="tx1">
                  <a:lumMod val="85000"/>
                  <a:lumOff val="15000"/>
                </a:schemeClr>
              </a:solidFill>
              <a:ea typeface="Calibri"/>
              <a:cs typeface="Calibri"/>
            </a:endParaRPr>
          </a:p>
          <a:p>
            <a:pPr marL="0" marR="0" lvl="0" indent="0" algn="l" rtl="0">
              <a:spcBef>
                <a:spcPts val="0"/>
              </a:spcBef>
              <a:buNone/>
            </a:pPr>
            <a:endParaRPr sz="2000" b="0" i="0" u="none" strike="noStrike" cap="none" baseline="0">
              <a:solidFill>
                <a:schemeClr val="tx1">
                  <a:lumMod val="85000"/>
                  <a:lumOff val="15000"/>
                </a:schemeClr>
              </a:solidFill>
              <a:ea typeface="Calibri"/>
              <a:sym typeface="Calibri"/>
            </a:endParaRPr>
          </a:p>
        </p:txBody>
      </p:sp>
      <p:sp>
        <p:nvSpPr>
          <p:cNvPr id="6" name="Title 1">
            <a:extLst>
              <a:ext uri="{FF2B5EF4-FFF2-40B4-BE49-F238E27FC236}">
                <a16:creationId xmlns:a16="http://schemas.microsoft.com/office/drawing/2014/main" id="{B1C6861F-0DCE-45D3-9899-A2BEF4EE0B8D}"/>
              </a:ext>
            </a:extLst>
          </p:cNvPr>
          <p:cNvSpPr>
            <a:spLocks noGrp="1"/>
          </p:cNvSpPr>
          <p:nvPr>
            <p:ph type="title"/>
          </p:nvPr>
        </p:nvSpPr>
        <p:spPr>
          <a:xfrm>
            <a:off x="1115442" y="0"/>
            <a:ext cx="7529458" cy="994171"/>
          </a:xfrm>
        </p:spPr>
        <p:txBody>
          <a:bodyPr>
            <a:normAutofit/>
            <a:scene3d>
              <a:camera prst="orthographicFront"/>
              <a:lightRig rig="threePt" dir="t"/>
            </a:scene3d>
            <a:sp3d extrusionH="57150">
              <a:bevelT w="38100" h="38100"/>
            </a:sp3d>
          </a:bodyPr>
          <a:lstStyle/>
          <a:p>
            <a:r>
              <a:rPr lang="hr-HR" dirty="0">
                <a:effectLst>
                  <a:outerShdw blurRad="38100" dist="38100" dir="2700000" algn="tl">
                    <a:srgbClr val="000000">
                      <a:alpha val="43137"/>
                    </a:srgbClr>
                  </a:outerShdw>
                </a:effectLst>
                <a:latin typeface="+mn-lt"/>
              </a:rPr>
              <a:t>Ishodi:</a:t>
            </a:r>
          </a:p>
        </p:txBody>
      </p:sp>
    </p:spTree>
    <p:extLst>
      <p:ext uri="{BB962C8B-B14F-4D97-AF65-F5344CB8AC3E}">
        <p14:creationId xmlns:p14="http://schemas.microsoft.com/office/powerpoint/2010/main" val="111504763"/>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Shape 163"/>
        <p:cNvGrpSpPr/>
        <p:nvPr/>
      </p:nvGrpSpPr>
      <p:grpSpPr>
        <a:xfrm>
          <a:off x="0" y="0"/>
          <a:ext cx="0" cy="0"/>
          <a:chOff x="0" y="0"/>
          <a:chExt cx="0" cy="0"/>
        </a:xfrm>
      </p:grpSpPr>
      <p:graphicFrame>
        <p:nvGraphicFramePr>
          <p:cNvPr id="165" name="Shape 165"/>
          <p:cNvGraphicFramePr/>
          <p:nvPr>
            <p:extLst>
              <p:ext uri="{D42A27DB-BD31-4B8C-83A1-F6EECF244321}">
                <p14:modId xmlns:p14="http://schemas.microsoft.com/office/powerpoint/2010/main" val="3862762234"/>
              </p:ext>
            </p:extLst>
          </p:nvPr>
        </p:nvGraphicFramePr>
        <p:xfrm>
          <a:off x="506931" y="874821"/>
          <a:ext cx="8130137" cy="3408557"/>
        </p:xfrm>
        <a:graphic>
          <a:graphicData uri="http://schemas.openxmlformats.org/drawingml/2006/table">
            <a:tbl>
              <a:tblPr>
                <a:tableStyleId>{0E3FDE45-AF77-4B5C-9715-49D594BDF05E}</a:tableStyleId>
              </a:tblPr>
              <a:tblGrid>
                <a:gridCol w="1635508">
                  <a:extLst>
                    <a:ext uri="{9D8B030D-6E8A-4147-A177-3AD203B41FA5}">
                      <a16:colId xmlns:a16="http://schemas.microsoft.com/office/drawing/2014/main" val="20000"/>
                    </a:ext>
                  </a:extLst>
                </a:gridCol>
                <a:gridCol w="6494629">
                  <a:extLst>
                    <a:ext uri="{9D8B030D-6E8A-4147-A177-3AD203B41FA5}">
                      <a16:colId xmlns:a16="http://schemas.microsoft.com/office/drawing/2014/main" val="20001"/>
                    </a:ext>
                  </a:extLst>
                </a:gridCol>
              </a:tblGrid>
              <a:tr h="1024275">
                <a:tc>
                  <a:txBody>
                    <a:bodyPr/>
                    <a:lstStyle/>
                    <a:p>
                      <a:pPr marL="0" marR="0" lvl="0" indent="0" algn="l" rtl="0">
                        <a:lnSpc>
                          <a:spcPct val="100000"/>
                        </a:lnSpc>
                        <a:spcBef>
                          <a:spcPts val="0"/>
                        </a:spcBef>
                        <a:spcAft>
                          <a:spcPts val="0"/>
                        </a:spcAft>
                        <a:buClr>
                          <a:srgbClr val="000000"/>
                        </a:buClr>
                        <a:buSzPct val="25000"/>
                        <a:buFont typeface="Calibri"/>
                        <a:buNone/>
                      </a:pPr>
                      <a:r>
                        <a:rPr lang="hr-HR" sz="1100" u="none" strike="noStrike" cap="none" baseline="0" dirty="0">
                          <a:sym typeface="Calibri"/>
                        </a:rPr>
                        <a:t>Ishodi</a:t>
                      </a:r>
                      <a:r>
                        <a:rPr lang="en" sz="1100" u="none" strike="noStrike" cap="none" baseline="0" dirty="0">
                          <a:sym typeface="Calibri"/>
                        </a:rPr>
                        <a:t>:</a:t>
                      </a:r>
                      <a:endParaRPr lang="en" sz="1100" b="0" i="0" u="none" strike="noStrike" cap="none" baseline="0" dirty="0">
                        <a:solidFill>
                          <a:srgbClr val="000000"/>
                        </a:solidFill>
                        <a:latin typeface="Calibri"/>
                        <a:ea typeface="Calibri"/>
                        <a:cs typeface="Calibri"/>
                        <a:sym typeface="Calibri"/>
                      </a:endParaRPr>
                    </a:p>
                  </a:txBody>
                  <a:tcPr marL="91425" marR="91425" marT="31925" marB="31925"/>
                </a:tc>
                <a:tc>
                  <a:txBody>
                    <a:bodyPr/>
                    <a:lstStyle/>
                    <a:p>
                      <a:pPr marL="0" marR="0" lvl="0" indent="0" algn="l" rtl="0">
                        <a:lnSpc>
                          <a:spcPct val="100000"/>
                        </a:lnSpc>
                        <a:spcBef>
                          <a:spcPts val="0"/>
                        </a:spcBef>
                        <a:spcAft>
                          <a:spcPts val="0"/>
                        </a:spcAft>
                        <a:buFont typeface="Calibri"/>
                        <a:buNone/>
                      </a:pPr>
                      <a:r>
                        <a:rPr lang="en" sz="1100" u="none" strike="noStrike" cap="none" baseline="0"/>
                        <a:t>Učenik će: </a:t>
                      </a:r>
                    </a:p>
                    <a:p>
                      <a:pPr marL="0" marR="0" lvl="0" indent="0" algn="l">
                        <a:lnSpc>
                          <a:spcPct val="100000"/>
                        </a:lnSpc>
                        <a:spcBef>
                          <a:spcPts val="0"/>
                        </a:spcBef>
                        <a:spcAft>
                          <a:spcPts val="0"/>
                        </a:spcAft>
                        <a:buFont typeface="Calibri"/>
                        <a:buNone/>
                      </a:pPr>
                      <a:r>
                        <a:rPr lang="en" sz="1100" u="none" strike="noStrike" cap="none" baseline="0"/>
                        <a:t> koristiti elemente </a:t>
                      </a:r>
                      <a:r>
                        <a:rPr lang="en" sz="1100" u="none" strike="noStrike" cap="none" baseline="0">
                          <a:sym typeface="Calibri"/>
                        </a:rPr>
                        <a:t>jezičnog sustava stranog jezika na fonetskoj,morfološkoj,leksičkoj,semantičkoj i sintaktičkoj razini u</a:t>
                      </a:r>
                      <a:endParaRPr lang="en" sz="1100" u="none" strike="noStrike" cap="none" baseline="0"/>
                    </a:p>
                    <a:p>
                      <a:pPr marL="0" marR="0" lvl="0" indent="0" algn="l">
                        <a:lnSpc>
                          <a:spcPct val="100000"/>
                        </a:lnSpc>
                        <a:spcBef>
                          <a:spcPts val="0"/>
                        </a:spcBef>
                        <a:spcAft>
                          <a:spcPts val="0"/>
                        </a:spcAft>
                        <a:buFont typeface="Calibri"/>
                        <a:buNone/>
                      </a:pPr>
                      <a:r>
                        <a:rPr lang="en" sz="1100" u="none" strike="noStrike" cap="none" baseline="0"/>
                        <a:t>- </a:t>
                      </a:r>
                      <a:r>
                        <a:rPr lang="en" sz="1100" u="none" strike="noStrike" cap="none" baseline="0">
                          <a:sym typeface="Calibri"/>
                        </a:rPr>
                        <a:t>svrhu pravilnog služenja </a:t>
                      </a:r>
                      <a:r>
                        <a:rPr lang="en" sz="1100" u="none" strike="noStrike" cap="none" baseline="0"/>
                        <a:t>njemačkim jezikom </a:t>
                      </a:r>
                    </a:p>
                    <a:p>
                      <a:pPr marL="0" marR="0" lvl="0" indent="0" algn="l">
                        <a:lnSpc>
                          <a:spcPct val="100000"/>
                        </a:lnSpc>
                        <a:spcBef>
                          <a:spcPts val="0"/>
                        </a:spcBef>
                        <a:spcAft>
                          <a:spcPts val="0"/>
                        </a:spcAft>
                        <a:buFont typeface="Calibri"/>
                        <a:buNone/>
                      </a:pPr>
                      <a:r>
                        <a:rPr lang="en" sz="1100" u="none" strike="noStrike" cap="none" baseline="0"/>
                        <a:t>- izgraditi pravilnu</a:t>
                      </a:r>
                      <a:r>
                        <a:rPr lang="en" sz="1100" u="none" strike="noStrike" cap="none" baseline="0">
                          <a:sym typeface="Calibri"/>
                        </a:rPr>
                        <a:t> komunikaciju na </a:t>
                      </a:r>
                      <a:r>
                        <a:rPr lang="en" sz="1100" u="none" strike="noStrike" cap="none" baseline="0"/>
                        <a:t>njemačkom  </a:t>
                      </a:r>
                      <a:r>
                        <a:rPr lang="en" sz="1100" u="none" strike="noStrike" cap="none" baseline="0">
                          <a:sym typeface="Calibri"/>
                        </a:rPr>
                        <a:t>jeziku u svakodnevnom životu</a:t>
                      </a:r>
                      <a:endParaRPr lang="en" sz="1100" u="none" strike="noStrike" cap="none" baseline="0"/>
                    </a:p>
                    <a:p>
                      <a:pPr marL="0" marR="0" lvl="0" indent="0" algn="l">
                        <a:lnSpc>
                          <a:spcPct val="100000"/>
                        </a:lnSpc>
                        <a:spcBef>
                          <a:spcPts val="0"/>
                        </a:spcBef>
                        <a:spcAft>
                          <a:spcPts val="0"/>
                        </a:spcAft>
                        <a:buFont typeface="Calibri"/>
                        <a:buNone/>
                      </a:pPr>
                      <a:r>
                        <a:rPr lang="en" sz="1100" u="none" strike="noStrike" cap="none" baseline="0"/>
                        <a:t>- upoznati se s</a:t>
                      </a:r>
                      <a:r>
                        <a:rPr lang="en" sz="1100" u="none" strike="noStrike" cap="none" baseline="0">
                          <a:sym typeface="Calibri"/>
                        </a:rPr>
                        <a:t> elementima kulture i civilizaci</a:t>
                      </a:r>
                      <a:r>
                        <a:rPr lang="en" sz="1100">
                          <a:sym typeface="Calibri"/>
                        </a:rPr>
                        <a:t>j</a:t>
                      </a:r>
                      <a:r>
                        <a:rPr lang="en" sz="1100" u="none" strike="noStrike" cap="none" baseline="0">
                          <a:sym typeface="Calibri"/>
                        </a:rPr>
                        <a:t>e  zemalja drugog jezičnog područja</a:t>
                      </a:r>
                      <a:endParaRPr lang="en" sz="1100" u="none" strike="noStrike" cap="none" baseline="0"/>
                    </a:p>
                    <a:p>
                      <a:pPr marL="0" marR="0" lvl="0" indent="0" algn="l">
                        <a:lnSpc>
                          <a:spcPct val="100000"/>
                        </a:lnSpc>
                        <a:spcBef>
                          <a:spcPts val="0"/>
                        </a:spcBef>
                        <a:spcAft>
                          <a:spcPts val="0"/>
                        </a:spcAft>
                        <a:buFont typeface="Calibri"/>
                        <a:buNone/>
                      </a:pPr>
                      <a:r>
                        <a:rPr lang="en" sz="1100" u="none" strike="noStrike" cap="none" baseline="0"/>
                        <a:t>- razviti kritički odnos</a:t>
                      </a:r>
                      <a:r>
                        <a:rPr lang="en" sz="1100" u="none" strike="noStrike" cap="none" baseline="0">
                          <a:sym typeface="Calibri"/>
                        </a:rPr>
                        <a:t> prema radu</a:t>
                      </a:r>
                      <a:endParaRPr lang="en" sz="1100" b="0" i="0" u="none" strike="noStrike" cap="none" baseline="0">
                        <a:solidFill>
                          <a:srgbClr val="000000"/>
                        </a:solidFill>
                        <a:latin typeface="Calibri"/>
                        <a:ea typeface="Calibri"/>
                        <a:cs typeface="Calibri"/>
                        <a:sym typeface="Calibri"/>
                      </a:endParaRPr>
                    </a:p>
                  </a:txBody>
                  <a:tcPr marL="91425" marR="91425" marT="31925" marB="31925"/>
                </a:tc>
                <a:extLst>
                  <a:ext uri="{0D108BD9-81ED-4DB2-BD59-A6C34878D82A}">
                    <a16:rowId xmlns:a16="http://schemas.microsoft.com/office/drawing/2014/main" val="10000"/>
                  </a:ext>
                </a:extLst>
              </a:tr>
              <a:tr h="402190">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Namjena</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25" marR="91425" marT="31925" marB="31925"/>
                </a:tc>
                <a:tc>
                  <a:txBody>
                    <a:bodyPr/>
                    <a:lstStyle/>
                    <a:p>
                      <a:pPr marL="0" marR="0" lvl="0" indent="0" algn="l" rtl="0">
                        <a:lnSpc>
                          <a:spcPct val="100000"/>
                        </a:lnSpc>
                        <a:spcBef>
                          <a:spcPts val="0"/>
                        </a:spcBef>
                        <a:spcAft>
                          <a:spcPts val="0"/>
                        </a:spcAft>
                        <a:buFont typeface="Calibri"/>
                        <a:buNone/>
                      </a:pPr>
                      <a:r>
                        <a:rPr lang="en" sz="1100" u="none" strike="noStrike" cap="none" baseline="0"/>
                        <a:t>Razvoj interesa za strane jezike te osposobljavanje učenika za </a:t>
                      </a:r>
                      <a:r>
                        <a:rPr lang="en" sz="1100" u="none" strike="noStrike" cap="none" baseline="0">
                          <a:sym typeface="Calibri"/>
                        </a:rPr>
                        <a:t>samostalno </a:t>
                      </a:r>
                      <a:r>
                        <a:rPr lang="en" sz="1100" u="none" strike="noStrike" cap="none" baseline="0"/>
                        <a:t>pisanje</a:t>
                      </a:r>
                      <a:r>
                        <a:rPr lang="en" sz="1100" u="none" strike="noStrike" cap="none" baseline="0">
                          <a:sym typeface="Calibri"/>
                        </a:rPr>
                        <a:t>, </a:t>
                      </a:r>
                      <a:r>
                        <a:rPr lang="en" sz="1100" u="none" strike="noStrike" cap="none" baseline="0"/>
                        <a:t>čitanje </a:t>
                      </a:r>
                      <a:r>
                        <a:rPr lang="en" sz="1100" u="none" strike="noStrike" cap="none" baseline="0">
                          <a:sym typeface="Calibri"/>
                        </a:rPr>
                        <a:t>i </a:t>
                      </a:r>
                      <a:r>
                        <a:rPr lang="en" sz="1100" u="none" strike="noStrike" cap="none" baseline="0"/>
                        <a:t>vođenje konverzacije</a:t>
                      </a:r>
                      <a:r>
                        <a:rPr lang="en" sz="1100" u="none" strike="noStrike" cap="none" baseline="0">
                          <a:sym typeface="Calibri"/>
                        </a:rPr>
                        <a:t> na stranom jeziku.</a:t>
                      </a:r>
                      <a:endParaRPr lang="en" sz="1100" b="0" i="0" u="none" strike="noStrike" cap="none" baseline="0">
                        <a:solidFill>
                          <a:srgbClr val="000000"/>
                        </a:solidFill>
                        <a:latin typeface="Calibri"/>
                        <a:ea typeface="Calibri"/>
                        <a:cs typeface="Calibri"/>
                        <a:sym typeface="Calibri"/>
                      </a:endParaRPr>
                    </a:p>
                  </a:txBody>
                  <a:tcPr marL="91425" marR="91425" marT="31925" marB="31925"/>
                </a:tc>
                <a:extLst>
                  <a:ext uri="{0D108BD9-81ED-4DB2-BD59-A6C34878D82A}">
                    <a16:rowId xmlns:a16="http://schemas.microsoft.com/office/drawing/2014/main" val="10001"/>
                  </a:ext>
                </a:extLst>
              </a:tr>
              <a:tr h="278678">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Nositelj</a:t>
                      </a:r>
                      <a:r>
                        <a:rPr lang="en" sz="1100" u="none" strike="noStrike" cap="none" baseline="0">
                          <a:sym typeface="Calibri"/>
                        </a:rPr>
                        <a:t> </a:t>
                      </a:r>
                      <a:r>
                        <a:rPr lang="en" sz="1100" u="none" strike="noStrike" cap="none" baseline="0" err="1">
                          <a:sym typeface="Calibri"/>
                        </a:rPr>
                        <a:t>aktivnosti</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25" marR="91425" marT="31925" marB="31925"/>
                </a:tc>
                <a:tc>
                  <a:txBody>
                    <a:bodyPr/>
                    <a:lstStyle/>
                    <a:p>
                      <a:pPr marL="0" marR="0" lvl="0" indent="0" algn="l" rtl="0">
                        <a:lnSpc>
                          <a:spcPct val="100000"/>
                        </a:lnSpc>
                        <a:spcBef>
                          <a:spcPts val="0"/>
                        </a:spcBef>
                        <a:spcAft>
                          <a:spcPts val="0"/>
                        </a:spcAft>
                        <a:buFont typeface="Calibri"/>
                        <a:buNone/>
                      </a:pPr>
                      <a:r>
                        <a:rPr lang="hr-HR" sz="1100" u="none" strike="noStrike" cap="none" baseline="0"/>
                        <a:t>Ivan Stojić</a:t>
                      </a:r>
                      <a:endParaRPr lang="hr-HR" sz="1100" u="none" strike="noStrike" cap="none" baseline="0">
                        <a:sym typeface="Calibri"/>
                      </a:endParaRPr>
                    </a:p>
                  </a:txBody>
                  <a:tcPr marL="91425" marR="91425" marT="31925" marB="31925"/>
                </a:tc>
                <a:extLst>
                  <a:ext uri="{0D108BD9-81ED-4DB2-BD59-A6C34878D82A}">
                    <a16:rowId xmlns:a16="http://schemas.microsoft.com/office/drawing/2014/main" val="10002"/>
                  </a:ext>
                </a:extLst>
              </a:tr>
              <a:tr h="519267">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Vremenik</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25" marR="91425" marT="31925" marB="31925"/>
                </a:tc>
                <a:tc>
                  <a:txBody>
                    <a:bodyPr/>
                    <a:lstStyle/>
                    <a:p>
                      <a:pPr marL="0" marR="0" lvl="0" indent="0" algn="l" rtl="0">
                        <a:lnSpc>
                          <a:spcPct val="100000"/>
                        </a:lnSpc>
                        <a:spcBef>
                          <a:spcPts val="0"/>
                        </a:spcBef>
                        <a:spcAft>
                          <a:spcPts val="0"/>
                        </a:spcAft>
                        <a:buFont typeface="Calibri"/>
                        <a:buNone/>
                      </a:pPr>
                      <a:r>
                        <a:rPr lang="en" sz="1100" u="none" strike="noStrike" cap="none" baseline="0" dirty="0">
                          <a:sym typeface="Calibri"/>
                        </a:rPr>
                        <a:t>Nastava se održava 2 sata tjedno tj. godišnji fond je 70 sati. </a:t>
                      </a:r>
                      <a:r>
                        <a:rPr lang="hr-HR" sz="1100" u="none" strike="noStrike" cap="none" baseline="0" dirty="0">
                          <a:sym typeface="Calibri"/>
                        </a:rPr>
                        <a:t>Nastava se održava u matičnoj školi o 4. – 8. razreda i u područnoj školi  </a:t>
                      </a:r>
                      <a:r>
                        <a:rPr lang="hr-HR" sz="1100" u="none" strike="noStrike" cap="none" baseline="0" dirty="0" err="1">
                          <a:sym typeface="Calibri"/>
                        </a:rPr>
                        <a:t>Laze</a:t>
                      </a:r>
                      <a:r>
                        <a:rPr lang="hr-HR" sz="1100" u="none" strike="noStrike" cap="none" baseline="0" dirty="0">
                          <a:sym typeface="Calibri"/>
                        </a:rPr>
                        <a:t> 4. razred, u slučaju loše epidemiološke situacije nastava će se održavati u on line.</a:t>
                      </a:r>
                      <a:endParaRPr lang="en" sz="1100" u="none" strike="noStrike" cap="none" baseline="0" dirty="0">
                        <a:sym typeface="Calibri"/>
                      </a:endParaRPr>
                    </a:p>
                  </a:txBody>
                  <a:tcPr marL="91425" marR="91425" marT="31925" marB="31925"/>
                </a:tc>
                <a:extLst>
                  <a:ext uri="{0D108BD9-81ED-4DB2-BD59-A6C34878D82A}">
                    <a16:rowId xmlns:a16="http://schemas.microsoft.com/office/drawing/2014/main" val="10003"/>
                  </a:ext>
                </a:extLst>
              </a:tr>
              <a:tr h="356819">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Troškovnik</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25" marR="91425" marT="31925" marB="31925"/>
                </a:tc>
                <a:tc>
                  <a:txBody>
                    <a:bodyPr/>
                    <a:lstStyle/>
                    <a:p>
                      <a:pPr marL="0" marR="0" lvl="0" indent="0" algn="l" rtl="0">
                        <a:lnSpc>
                          <a:spcPct val="100000"/>
                        </a:lnSpc>
                        <a:spcBef>
                          <a:spcPts val="0"/>
                        </a:spcBef>
                        <a:spcAft>
                          <a:spcPts val="0"/>
                        </a:spcAft>
                        <a:buClr>
                          <a:srgbClr val="000000"/>
                        </a:buClr>
                        <a:buSzPct val="25000"/>
                        <a:buFont typeface="Calibri"/>
                        <a:buNone/>
                      </a:pPr>
                      <a:r>
                        <a:rPr lang="hr-HR" sz="1100" u="none" strike="noStrike" cap="none" baseline="0" dirty="0">
                          <a:sym typeface="Calibri"/>
                        </a:rPr>
                        <a:t>Nema materijalnih troškova</a:t>
                      </a:r>
                      <a:endParaRPr lang="en" sz="1100" u="none" strike="noStrike" cap="none" baseline="0" dirty="0">
                        <a:sym typeface="Calibri"/>
                      </a:endParaRPr>
                    </a:p>
                  </a:txBody>
                  <a:tcPr marL="91425" marR="91425" marT="31925" marB="31925"/>
                </a:tc>
                <a:extLst>
                  <a:ext uri="{0D108BD9-81ED-4DB2-BD59-A6C34878D82A}">
                    <a16:rowId xmlns:a16="http://schemas.microsoft.com/office/drawing/2014/main" val="10004"/>
                  </a:ext>
                </a:extLst>
              </a:tr>
              <a:tr h="469178">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Način</a:t>
                      </a:r>
                      <a:r>
                        <a:rPr lang="en" sz="1100" u="none" strike="noStrike" cap="none" baseline="0">
                          <a:sym typeface="Calibri"/>
                        </a:rPr>
                        <a:t> </a:t>
                      </a:r>
                      <a:r>
                        <a:rPr lang="en" sz="1100" u="none" strike="noStrike" cap="none" baseline="0" err="1">
                          <a:sym typeface="Calibri"/>
                        </a:rPr>
                        <a:t>vrednovanja</a:t>
                      </a:r>
                      <a:r>
                        <a:rPr lang="en" sz="1100" u="none" strike="noStrike" cap="none" baseline="0">
                          <a:sym typeface="Calibri"/>
                        </a:rPr>
                        <a:t> </a:t>
                      </a:r>
                      <a:r>
                        <a:rPr lang="en" sz="1100" u="none" strike="noStrike" cap="none" baseline="0" err="1">
                          <a:sym typeface="Calibri"/>
                        </a:rPr>
                        <a:t>i</a:t>
                      </a:r>
                      <a:r>
                        <a:rPr lang="en" sz="1100" u="none" strike="noStrike" cap="none" baseline="0">
                          <a:sym typeface="Calibri"/>
                        </a:rPr>
                        <a:t> </a:t>
                      </a:r>
                      <a:r>
                        <a:rPr lang="en" sz="1100" u="none" strike="noStrike" cap="none" baseline="0" err="1">
                          <a:sym typeface="Calibri"/>
                        </a:rPr>
                        <a:t>korištenja</a:t>
                      </a:r>
                      <a:r>
                        <a:rPr lang="en" sz="1100" u="none" strike="noStrike" cap="none" baseline="0">
                          <a:sym typeface="Calibri"/>
                        </a:rPr>
                        <a:t> </a:t>
                      </a:r>
                      <a:r>
                        <a:rPr lang="en" sz="1100" u="none" strike="noStrike" cap="none" baseline="0" err="1">
                          <a:sym typeface="Calibri"/>
                        </a:rPr>
                        <a:t>rezultata</a:t>
                      </a:r>
                      <a:r>
                        <a:rPr lang="en" sz="1100" u="none" strike="noStrike" cap="none" baseline="0">
                          <a:sym typeface="Calibri"/>
                        </a:rPr>
                        <a:t> </a:t>
                      </a:r>
                      <a:r>
                        <a:rPr lang="en" sz="1100" u="none" strike="noStrike" cap="none" baseline="0" err="1">
                          <a:sym typeface="Calibri"/>
                        </a:rPr>
                        <a:t>vrednovanja</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25" marR="91425" marT="31925" marB="31925"/>
                </a:tc>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dirty="0">
                          <a:sym typeface="Calibri"/>
                        </a:rPr>
                        <a:t>Sadržaje izborne nastave vrednovat ćemo kroz razne životne situacije  u školi i van nje, te ćemo pratiti intelektualni razvoj djece kao i njihov emocionalni i socijalni razvoj i to kroz evaluaciju provedenih sadržaja. </a:t>
                      </a:r>
                      <a:endParaRPr lang="en" sz="1100" b="0" i="0" u="none" strike="noStrike" cap="none" baseline="0" dirty="0">
                        <a:solidFill>
                          <a:srgbClr val="000000"/>
                        </a:solidFill>
                        <a:latin typeface="Calibri"/>
                        <a:ea typeface="Calibri"/>
                        <a:cs typeface="Calibri"/>
                        <a:sym typeface="Calibri"/>
                      </a:endParaRPr>
                    </a:p>
                  </a:txBody>
                  <a:tcPr marL="91425" marR="91425" marT="31925" marB="31925"/>
                </a:tc>
                <a:extLst>
                  <a:ext uri="{0D108BD9-81ED-4DB2-BD59-A6C34878D82A}">
                    <a16:rowId xmlns:a16="http://schemas.microsoft.com/office/drawing/2014/main" val="10005"/>
                  </a:ext>
                </a:extLst>
              </a:tr>
            </a:tbl>
          </a:graphicData>
        </a:graphic>
      </p:graphicFrame>
      <p:pic>
        <p:nvPicPr>
          <p:cNvPr id="166" name="Shape 166"/>
          <p:cNvPicPr preferRelativeResize="0"/>
          <p:nvPr/>
        </p:nvPicPr>
        <p:blipFill rotWithShape="1">
          <a:blip r:embed="rId3">
            <a:alphaModFix/>
          </a:blip>
          <a:srcRect/>
          <a:stretch/>
        </p:blipFill>
        <p:spPr>
          <a:xfrm rot="-420000">
            <a:off x="7556199" y="95579"/>
            <a:ext cx="752666" cy="736122"/>
          </a:xfrm>
          <a:prstGeom prst="rect">
            <a:avLst/>
          </a:prstGeom>
          <a:noFill/>
          <a:ln>
            <a:noFill/>
          </a:ln>
        </p:spPr>
      </p:pic>
      <p:sp>
        <p:nvSpPr>
          <p:cNvPr id="2" name="Naslov 1"/>
          <p:cNvSpPr>
            <a:spLocks noGrp="1"/>
          </p:cNvSpPr>
          <p:nvPr>
            <p:ph type="title"/>
          </p:nvPr>
        </p:nvSpPr>
        <p:spPr>
          <a:xfrm>
            <a:off x="1055649" y="167493"/>
            <a:ext cx="7967036" cy="857250"/>
          </a:xfrm>
        </p:spPr>
        <p:txBody>
          <a:bodyPr>
            <a:normAutofit/>
            <a:scene3d>
              <a:camera prst="orthographicFront"/>
              <a:lightRig rig="soft" dir="t">
                <a:rot lat="0" lon="0" rev="15600000"/>
              </a:lightRig>
            </a:scene3d>
            <a:sp3d extrusionH="57150" prstMaterial="softEdge">
              <a:bevelT w="25400" h="38100"/>
            </a:sp3d>
          </a:bodyPr>
          <a:lstStyle/>
          <a:p>
            <a:r>
              <a:rPr lang="hr-HR" b="1" dirty="0">
                <a:ln/>
                <a:effectLst>
                  <a:outerShdw blurRad="38100" dist="38100" dir="2700000" algn="tl">
                    <a:srgbClr val="000000">
                      <a:alpha val="43137"/>
                    </a:srgbClr>
                  </a:outerShdw>
                </a:effectLst>
                <a:latin typeface="+mn-lt"/>
              </a:rPr>
              <a:t>Njemački jezik</a:t>
            </a:r>
          </a:p>
        </p:txBody>
      </p:sp>
    </p:spTree>
    <p:extLst>
      <p:ext uri="{BB962C8B-B14F-4D97-AF65-F5344CB8AC3E}">
        <p14:creationId xmlns:p14="http://schemas.microsoft.com/office/powerpoint/2010/main" val="1920152825"/>
      </p:ext>
    </p:extLst>
  </p:cSld>
  <p:clrMapOvr>
    <a:masterClrMapping/>
  </p:clrMapOvr>
  <p:transition spd="slow">
    <p:wipe/>
  </p:transition>
</p:sld>
</file>

<file path=ppt/slides/slide140.xml><?xml version="1.0" encoding="utf-8"?>
<p:sld xmlns:a="http://schemas.openxmlformats.org/drawingml/2006/main" xmlns:r="http://schemas.openxmlformats.org/officeDocument/2006/relationships" xmlns:p="http://schemas.openxmlformats.org/presentationml/2006/main" showMasterSp="0">
  <p:cSld>
    <p:spTree>
      <p:nvGrpSpPr>
        <p:cNvPr id="1" name="Shape 1251"/>
        <p:cNvGrpSpPr/>
        <p:nvPr/>
      </p:nvGrpSpPr>
      <p:grpSpPr>
        <a:xfrm>
          <a:off x="0" y="0"/>
          <a:ext cx="0" cy="0"/>
          <a:chOff x="0" y="0"/>
          <a:chExt cx="0" cy="0"/>
        </a:xfrm>
      </p:grpSpPr>
      <p:sp>
        <p:nvSpPr>
          <p:cNvPr id="2" name="Title 1"/>
          <p:cNvSpPr>
            <a:spLocks noGrp="1"/>
          </p:cNvSpPr>
          <p:nvPr>
            <p:ph type="title"/>
          </p:nvPr>
        </p:nvSpPr>
        <p:spPr>
          <a:xfrm>
            <a:off x="1116470" y="97864"/>
            <a:ext cx="7529458" cy="994171"/>
          </a:xfrm>
        </p:spPr>
        <p:txBody>
          <a:bodyPr>
            <a:normAutofit/>
            <a:scene3d>
              <a:camera prst="orthographicFront"/>
              <a:lightRig rig="threePt" dir="t"/>
            </a:scene3d>
            <a:sp3d extrusionH="57150">
              <a:bevelT w="38100" h="38100"/>
            </a:sp3d>
          </a:bodyPr>
          <a:lstStyle/>
          <a:p>
            <a:r>
              <a:rPr lang="hr-HR" dirty="0">
                <a:effectLst>
                  <a:outerShdw blurRad="38100" dist="38100" dir="2700000" algn="tl">
                    <a:srgbClr val="000000">
                      <a:alpha val="43137"/>
                    </a:srgbClr>
                  </a:outerShdw>
                </a:effectLst>
                <a:latin typeface="+mn-lt"/>
              </a:rPr>
              <a:t>Ishodi:</a:t>
            </a:r>
          </a:p>
        </p:txBody>
      </p:sp>
      <p:sp>
        <p:nvSpPr>
          <p:cNvPr id="1253" name="Shape 1253"/>
          <p:cNvSpPr txBox="1">
            <a:spLocks noGrp="1"/>
          </p:cNvSpPr>
          <p:nvPr>
            <p:ph idx="1"/>
          </p:nvPr>
        </p:nvSpPr>
        <p:spPr>
          <a:xfrm>
            <a:off x="1026233" y="1285048"/>
            <a:ext cx="7709932" cy="3263502"/>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Clr>
                <a:srgbClr val="7F6000"/>
              </a:buClr>
              <a:buSzPct val="100000"/>
              <a:buNone/>
            </a:pPr>
            <a:r>
              <a:rPr lang="en" sz="1200" b="1" i="0" u="none" strike="noStrike" cap="none" baseline="0" dirty="0">
                <a:solidFill>
                  <a:schemeClr val="tx1"/>
                </a:solidFill>
                <a:latin typeface="Calibri"/>
                <a:ea typeface="Calibri"/>
                <a:cs typeface="Calibri"/>
                <a:sym typeface="Calibri"/>
              </a:rPr>
              <a:t>PODUZETNIČKI</a:t>
            </a:r>
            <a:r>
              <a:rPr lang="hr-HR" sz="1200" b="1" i="0" u="none" strike="noStrike" cap="none" baseline="0" dirty="0">
                <a:solidFill>
                  <a:schemeClr val="tx1"/>
                </a:solidFill>
                <a:latin typeface="Calibri"/>
                <a:ea typeface="Calibri"/>
                <a:cs typeface="Calibri"/>
                <a:sym typeface="Calibri"/>
              </a:rPr>
              <a:t>:</a:t>
            </a:r>
            <a:r>
              <a:rPr lang="en" sz="1200" b="0" i="0" u="none" strike="noStrike" cap="none" baseline="0" dirty="0">
                <a:solidFill>
                  <a:schemeClr val="tx1"/>
                </a:solidFill>
                <a:latin typeface="Calibri"/>
                <a:ea typeface="Calibri"/>
                <a:cs typeface="Calibri"/>
                <a:sym typeface="Calibri"/>
              </a:rPr>
              <a:t>		</a:t>
            </a:r>
            <a:endParaRPr lang="en" sz="1200" b="0" i="0" u="none" strike="noStrike" cap="none" baseline="0" dirty="0">
              <a:solidFill>
                <a:schemeClr val="tx1"/>
              </a:solidFill>
              <a:latin typeface="Calibri"/>
              <a:ea typeface="Calibri"/>
              <a:cs typeface="Calibri"/>
            </a:endParaRPr>
          </a:p>
          <a:p>
            <a:pPr marL="171450" marR="0" lvl="0" indent="-171450" algn="l" rtl="0">
              <a:lnSpc>
                <a:spcPct val="90000"/>
              </a:lnSpc>
              <a:spcBef>
                <a:spcPts val="700"/>
              </a:spcBef>
              <a:spcAft>
                <a:spcPts val="0"/>
              </a:spcAft>
              <a:buClr>
                <a:srgbClr val="7F6000"/>
              </a:buClr>
              <a:buSzPct val="100000"/>
              <a:buFont typeface="Arial"/>
              <a:buChar char="•"/>
            </a:pPr>
            <a:r>
              <a:rPr lang="en" sz="1200" b="0" i="0" u="none" strike="noStrike" cap="none" baseline="0" dirty="0">
                <a:solidFill>
                  <a:schemeClr val="tx1"/>
                </a:solidFill>
                <a:latin typeface="Calibri"/>
                <a:ea typeface="Calibri"/>
                <a:cs typeface="Calibri"/>
                <a:sym typeface="Calibri"/>
              </a:rPr>
              <a:t>stjecati trajna znanja za daljnje snalaženje pri profesionalnom usmjeravanju i odabiru zanimanja</a:t>
            </a:r>
            <a:endParaRPr lang="en" sz="1200" b="0" i="0" u="none" strike="noStrike" cap="none" baseline="0" dirty="0">
              <a:solidFill>
                <a:schemeClr val="tx1"/>
              </a:solidFill>
              <a:latin typeface="Calibri"/>
              <a:ea typeface="Calibri"/>
              <a:cs typeface="Calibri"/>
            </a:endParaRPr>
          </a:p>
          <a:p>
            <a:pPr marL="171450" marR="0" lvl="0" indent="-171450" algn="l" rtl="0">
              <a:lnSpc>
                <a:spcPct val="90000"/>
              </a:lnSpc>
              <a:spcBef>
                <a:spcPts val="700"/>
              </a:spcBef>
              <a:spcAft>
                <a:spcPts val="0"/>
              </a:spcAft>
              <a:buClr>
                <a:srgbClr val="7F6000"/>
              </a:buClr>
              <a:buSzPct val="100000"/>
              <a:buFont typeface="Arial"/>
              <a:buChar char="•"/>
            </a:pPr>
            <a:r>
              <a:rPr lang="en" sz="1200" b="0" i="0" u="none" strike="noStrike" cap="none" baseline="0" dirty="0">
                <a:solidFill>
                  <a:schemeClr val="tx1"/>
                </a:solidFill>
                <a:latin typeface="Calibri"/>
                <a:ea typeface="Calibri"/>
                <a:cs typeface="Calibri"/>
                <a:sym typeface="Calibri"/>
              </a:rPr>
              <a:t>osmišljavanje ideje – aha doživljaj</a:t>
            </a:r>
            <a:endParaRPr lang="en" sz="1200" b="0" i="0" u="none" strike="noStrike" cap="none" baseline="0" dirty="0">
              <a:solidFill>
                <a:schemeClr val="tx1"/>
              </a:solidFill>
              <a:latin typeface="Calibri"/>
              <a:ea typeface="Calibri"/>
              <a:cs typeface="Calibri"/>
            </a:endParaRPr>
          </a:p>
          <a:p>
            <a:pPr marL="171450" marR="0" lvl="0" indent="-171450" algn="l" rtl="0">
              <a:lnSpc>
                <a:spcPct val="90000"/>
              </a:lnSpc>
              <a:spcBef>
                <a:spcPts val="700"/>
              </a:spcBef>
              <a:spcAft>
                <a:spcPts val="0"/>
              </a:spcAft>
              <a:buClr>
                <a:srgbClr val="7F6000"/>
              </a:buClr>
              <a:buSzPct val="100000"/>
              <a:buFont typeface="Arial"/>
              <a:buChar char="•"/>
            </a:pPr>
            <a:r>
              <a:rPr lang="en" sz="1200" b="0" i="0" u="none" strike="noStrike" cap="none" baseline="0" dirty="0">
                <a:solidFill>
                  <a:schemeClr val="tx1"/>
                </a:solidFill>
                <a:latin typeface="Calibri"/>
                <a:ea typeface="Calibri"/>
                <a:cs typeface="Calibri"/>
                <a:sym typeface="Calibri"/>
              </a:rPr>
              <a:t>razmatranje kako ideju provesti u djelo</a:t>
            </a:r>
            <a:endParaRPr lang="en" sz="1200" b="0" i="0" u="none" strike="noStrike" cap="none" baseline="0" dirty="0">
              <a:solidFill>
                <a:schemeClr val="tx1"/>
              </a:solidFill>
              <a:latin typeface="Calibri"/>
              <a:ea typeface="Calibri"/>
              <a:cs typeface="Calibri"/>
            </a:endParaRPr>
          </a:p>
          <a:p>
            <a:pPr marL="171450" marR="0" lvl="0" indent="-171450" algn="l" rtl="0">
              <a:lnSpc>
                <a:spcPct val="90000"/>
              </a:lnSpc>
              <a:spcBef>
                <a:spcPts val="700"/>
              </a:spcBef>
              <a:spcAft>
                <a:spcPts val="0"/>
              </a:spcAft>
              <a:buClr>
                <a:srgbClr val="7F6000"/>
              </a:buClr>
              <a:buSzPct val="100000"/>
              <a:buFont typeface="Arial"/>
              <a:buChar char="•"/>
            </a:pPr>
            <a:r>
              <a:rPr lang="en" sz="1200" b="0" i="0" u="none" strike="noStrike" cap="none" baseline="0" dirty="0">
                <a:solidFill>
                  <a:schemeClr val="tx1"/>
                </a:solidFill>
                <a:latin typeface="Calibri"/>
                <a:ea typeface="Calibri"/>
                <a:cs typeface="Calibri"/>
                <a:sym typeface="Calibri"/>
              </a:rPr>
              <a:t>inicijativnost</a:t>
            </a:r>
            <a:endParaRPr lang="en" sz="1200" b="0" i="0" u="none" strike="noStrike" cap="none" baseline="0" dirty="0">
              <a:solidFill>
                <a:schemeClr val="tx1"/>
              </a:solidFill>
              <a:latin typeface="Calibri"/>
              <a:ea typeface="Calibri"/>
              <a:cs typeface="Calibri"/>
            </a:endParaRPr>
          </a:p>
          <a:p>
            <a:pPr marL="171450" marR="0" lvl="0" indent="-171450" algn="l" rtl="0">
              <a:lnSpc>
                <a:spcPct val="90000"/>
              </a:lnSpc>
              <a:spcBef>
                <a:spcPts val="700"/>
              </a:spcBef>
              <a:spcAft>
                <a:spcPts val="0"/>
              </a:spcAft>
              <a:buClr>
                <a:srgbClr val="7F6000"/>
              </a:buClr>
              <a:buSzPct val="100000"/>
              <a:buFont typeface="Arial"/>
              <a:buChar char="•"/>
            </a:pPr>
            <a:r>
              <a:rPr lang="en" sz="1200" b="0" i="0" u="none" strike="noStrike" cap="none" baseline="0" dirty="0">
                <a:solidFill>
                  <a:schemeClr val="tx1"/>
                </a:solidFill>
                <a:latin typeface="Calibri"/>
                <a:ea typeface="Calibri"/>
                <a:cs typeface="Calibri"/>
                <a:sym typeface="Calibri"/>
              </a:rPr>
              <a:t>poduzetnost</a:t>
            </a:r>
            <a:endParaRPr lang="en" sz="1200" b="0" i="0" u="none" strike="noStrike" cap="none" baseline="0" dirty="0">
              <a:solidFill>
                <a:schemeClr val="tx1"/>
              </a:solidFill>
              <a:latin typeface="Calibri"/>
              <a:ea typeface="Calibri"/>
              <a:cs typeface="Calibri"/>
            </a:endParaRPr>
          </a:p>
          <a:p>
            <a:pPr marL="171450" marR="0" lvl="0" indent="-171450" algn="l" rtl="0">
              <a:lnSpc>
                <a:spcPct val="90000"/>
              </a:lnSpc>
              <a:spcBef>
                <a:spcPts val="700"/>
              </a:spcBef>
              <a:spcAft>
                <a:spcPts val="0"/>
              </a:spcAft>
              <a:buClr>
                <a:srgbClr val="7F6000"/>
              </a:buClr>
              <a:buSzPct val="100000"/>
              <a:buFont typeface="Arial"/>
              <a:buChar char="•"/>
            </a:pPr>
            <a:r>
              <a:rPr lang="en" sz="1200" b="0" i="0" u="none" strike="noStrike" cap="none" baseline="0" dirty="0">
                <a:solidFill>
                  <a:schemeClr val="tx1"/>
                </a:solidFill>
                <a:latin typeface="Calibri"/>
                <a:ea typeface="Calibri"/>
                <a:cs typeface="Calibri"/>
                <a:sym typeface="Calibri"/>
              </a:rPr>
              <a:t>donošenje odluke</a:t>
            </a:r>
            <a:endParaRPr lang="en" sz="1200" b="0" i="0" u="none" strike="noStrike" cap="none" baseline="0" dirty="0">
              <a:solidFill>
                <a:schemeClr val="tx1"/>
              </a:solidFill>
              <a:latin typeface="Calibri"/>
              <a:ea typeface="Calibri"/>
              <a:cs typeface="Calibri"/>
            </a:endParaRPr>
          </a:p>
          <a:p>
            <a:pPr marL="171450" marR="0" lvl="0" indent="-171450" algn="l" rtl="0">
              <a:lnSpc>
                <a:spcPct val="90000"/>
              </a:lnSpc>
              <a:spcBef>
                <a:spcPts val="700"/>
              </a:spcBef>
              <a:spcAft>
                <a:spcPts val="0"/>
              </a:spcAft>
              <a:buClr>
                <a:srgbClr val="7F6000"/>
              </a:buClr>
              <a:buSzPct val="100000"/>
              <a:buFont typeface="Arial"/>
              <a:buChar char="•"/>
            </a:pPr>
            <a:r>
              <a:rPr lang="en" sz="1200" b="0" i="0" u="none" strike="noStrike" cap="none" baseline="0" dirty="0">
                <a:solidFill>
                  <a:schemeClr val="tx1"/>
                </a:solidFill>
                <a:latin typeface="Calibri"/>
                <a:ea typeface="Calibri"/>
                <a:cs typeface="Calibri"/>
                <a:sym typeface="Calibri"/>
              </a:rPr>
              <a:t>radoznalost</a:t>
            </a:r>
            <a:endParaRPr lang="en" sz="1200" b="0" i="0" u="none" strike="noStrike" cap="none" baseline="0" dirty="0">
              <a:solidFill>
                <a:schemeClr val="tx1"/>
              </a:solidFill>
              <a:latin typeface="Calibri"/>
              <a:ea typeface="Calibri"/>
              <a:cs typeface="Calibri"/>
            </a:endParaRPr>
          </a:p>
          <a:p>
            <a:pPr marL="171450" marR="0" lvl="0" indent="-171450" algn="l" rtl="0">
              <a:lnSpc>
                <a:spcPct val="90000"/>
              </a:lnSpc>
              <a:spcBef>
                <a:spcPts val="700"/>
              </a:spcBef>
              <a:spcAft>
                <a:spcPts val="0"/>
              </a:spcAft>
              <a:buClr>
                <a:srgbClr val="7F6000"/>
              </a:buClr>
              <a:buSzPct val="100000"/>
              <a:buFont typeface="Arial"/>
              <a:buChar char="•"/>
            </a:pPr>
            <a:r>
              <a:rPr lang="en" sz="1200" b="0" i="0" u="none" strike="noStrike" cap="none" baseline="0" dirty="0">
                <a:solidFill>
                  <a:schemeClr val="tx1"/>
                </a:solidFill>
                <a:latin typeface="Calibri"/>
                <a:ea typeface="Calibri"/>
                <a:cs typeface="Calibri"/>
                <a:sym typeface="Calibri"/>
              </a:rPr>
              <a:t>smisao za rizik</a:t>
            </a:r>
            <a:endParaRPr lang="en" sz="1200" b="0" i="0" u="none" strike="noStrike" cap="none" baseline="0" dirty="0">
              <a:solidFill>
                <a:schemeClr val="tx1"/>
              </a:solidFill>
              <a:latin typeface="Calibri"/>
              <a:ea typeface="Calibri"/>
              <a:cs typeface="Calibri"/>
            </a:endParaRPr>
          </a:p>
          <a:p>
            <a:pPr marL="0" marR="0" lvl="0" indent="0" algn="l" rtl="0">
              <a:spcBef>
                <a:spcPts val="0"/>
              </a:spcBef>
              <a:buNone/>
            </a:pPr>
            <a:endParaRPr sz="1800" b="0" i="0" u="none" strike="noStrike" cap="none" baseline="0" dirty="0">
              <a:solidFill>
                <a:schemeClr val="tx1"/>
              </a:solidFill>
              <a:latin typeface="Calibri"/>
              <a:ea typeface="Calibri"/>
              <a:cs typeface="Calibri"/>
            </a:endParaRPr>
          </a:p>
        </p:txBody>
      </p:sp>
    </p:spTree>
    <p:extLst>
      <p:ext uri="{BB962C8B-B14F-4D97-AF65-F5344CB8AC3E}">
        <p14:creationId xmlns:p14="http://schemas.microsoft.com/office/powerpoint/2010/main" val="2782657908"/>
      </p:ext>
    </p:extLst>
  </p:cSld>
  <p:clrMapOvr>
    <a:masterClrMapping/>
  </p:clrMapOvr>
  <p:transition spd="slow">
    <p:wipe/>
  </p:transition>
</p:sld>
</file>

<file path=ppt/slides/slide141.xml><?xml version="1.0" encoding="utf-8"?>
<p:sld xmlns:a="http://schemas.openxmlformats.org/drawingml/2006/main" xmlns:r="http://schemas.openxmlformats.org/officeDocument/2006/relationships" xmlns:p="http://schemas.openxmlformats.org/presentationml/2006/main" showMasterSp="0">
  <p:cSld>
    <p:spTree>
      <p:nvGrpSpPr>
        <p:cNvPr id="1" name="Shape 1257"/>
        <p:cNvGrpSpPr/>
        <p:nvPr/>
      </p:nvGrpSpPr>
      <p:grpSpPr>
        <a:xfrm>
          <a:off x="0" y="0"/>
          <a:ext cx="0" cy="0"/>
          <a:chOff x="0" y="0"/>
          <a:chExt cx="0" cy="0"/>
        </a:xfrm>
      </p:grpSpPr>
      <p:sp>
        <p:nvSpPr>
          <p:cNvPr id="2" name="Title 1"/>
          <p:cNvSpPr>
            <a:spLocks noGrp="1"/>
          </p:cNvSpPr>
          <p:nvPr>
            <p:ph type="title"/>
          </p:nvPr>
        </p:nvSpPr>
        <p:spPr>
          <a:xfrm>
            <a:off x="1100810" y="29366"/>
            <a:ext cx="7886700" cy="929485"/>
          </a:xfrm>
        </p:spPr>
        <p:txBody>
          <a:bodyPr>
            <a:scene3d>
              <a:camera prst="orthographicFront"/>
              <a:lightRig rig="soft" dir="t">
                <a:rot lat="0" lon="0" rev="15600000"/>
              </a:lightRig>
            </a:scene3d>
            <a:sp3d extrusionH="57150" prstMaterial="softEdge">
              <a:bevelT w="25400" h="38100"/>
            </a:sp3d>
          </a:bodyPr>
          <a:lstStyle/>
          <a:p>
            <a:r>
              <a:rPr lang="hr-HR" dirty="0">
                <a:effectLst>
                  <a:outerShdw blurRad="38100" dist="38100" dir="2700000" algn="tl">
                    <a:srgbClr val="000000">
                      <a:alpha val="43137"/>
                    </a:srgbClr>
                  </a:outerShdw>
                </a:effectLst>
                <a:latin typeface="+mn-lt"/>
              </a:rPr>
              <a:t>Namjena:</a:t>
            </a:r>
          </a:p>
        </p:txBody>
      </p:sp>
      <p:sp>
        <p:nvSpPr>
          <p:cNvPr id="1259" name="Shape 1259"/>
          <p:cNvSpPr txBox="1">
            <a:spLocks noGrp="1"/>
          </p:cNvSpPr>
          <p:nvPr>
            <p:ph idx="1"/>
          </p:nvPr>
        </p:nvSpPr>
        <p:spPr>
          <a:xfrm>
            <a:off x="681368" y="1385887"/>
            <a:ext cx="7886700" cy="3263504"/>
          </a:xfrm>
          <a:prstGeom prst="rect">
            <a:avLst/>
          </a:prstGeom>
          <a:noFill/>
          <a:ln>
            <a:noFill/>
          </a:ln>
        </p:spPr>
        <p:txBody>
          <a:bodyPr lIns="91425" tIns="45700" rIns="91425" bIns="45700" anchor="t" anchorCtr="0">
            <a:noAutofit/>
          </a:bodyPr>
          <a:lstStyle/>
          <a:p>
            <a:pPr>
              <a:spcBef>
                <a:spcPts val="0"/>
              </a:spcBef>
              <a:spcAft>
                <a:spcPts val="0"/>
              </a:spcAft>
              <a:buClr>
                <a:srgbClr val="7F6000"/>
              </a:buClr>
              <a:buSzPct val="100000"/>
              <a:buFont typeface="Arial"/>
              <a:buChar char="•"/>
            </a:pPr>
            <a:r>
              <a:rPr lang="en" sz="1200" b="0" i="0" u="none" strike="noStrike" cap="none" baseline="0" dirty="0">
                <a:solidFill>
                  <a:schemeClr val="tx1"/>
                </a:solidFill>
                <a:ea typeface="Calibri"/>
                <a:sym typeface="Calibri"/>
              </a:rPr>
              <a:t>razviti temeljna znanja rada u eko voćnjaku</a:t>
            </a:r>
            <a:r>
              <a:rPr lang="en" sz="1200" dirty="0">
                <a:solidFill>
                  <a:schemeClr val="tx1"/>
                </a:solidFill>
                <a:ea typeface="Calibri"/>
                <a:sym typeface="Calibri"/>
              </a:rPr>
              <a:t> </a:t>
            </a:r>
            <a:endParaRPr lang="en" sz="1200" b="0" i="0" u="none" strike="noStrike" cap="none" baseline="0" dirty="0">
              <a:solidFill>
                <a:schemeClr val="tx1"/>
              </a:solidFill>
              <a:ea typeface="Calibri"/>
              <a:cs typeface="Calibri"/>
            </a:endParaRPr>
          </a:p>
          <a:p>
            <a:pPr>
              <a:spcBef>
                <a:spcPts val="700"/>
              </a:spcBef>
              <a:spcAft>
                <a:spcPts val="0"/>
              </a:spcAft>
              <a:buClr>
                <a:srgbClr val="7F6000"/>
              </a:buClr>
              <a:buSzPct val="100000"/>
              <a:buFont typeface="Arial"/>
              <a:buChar char="•"/>
            </a:pPr>
            <a:r>
              <a:rPr lang="en" sz="1200" b="0" i="0" u="none" strike="noStrike" cap="none" baseline="0" dirty="0">
                <a:solidFill>
                  <a:schemeClr val="tx1"/>
                </a:solidFill>
                <a:ea typeface="Calibri"/>
                <a:sym typeface="Calibri"/>
              </a:rPr>
              <a:t>razvijati poduzetničke ideje</a:t>
            </a:r>
            <a:r>
              <a:rPr lang="en" sz="1200" dirty="0">
                <a:solidFill>
                  <a:schemeClr val="tx1"/>
                </a:solidFill>
                <a:ea typeface="Calibri"/>
                <a:sym typeface="Calibri"/>
              </a:rPr>
              <a:t> </a:t>
            </a:r>
            <a:endParaRPr lang="en" sz="1200" b="0" i="0" u="none" strike="noStrike" cap="none" baseline="0" dirty="0">
              <a:solidFill>
                <a:schemeClr val="tx1"/>
              </a:solidFill>
              <a:ea typeface="Calibri"/>
              <a:cs typeface="Calibri"/>
            </a:endParaRPr>
          </a:p>
          <a:p>
            <a:pPr marL="171450" marR="0" lvl="0" indent="-171450" algn="l" rtl="0">
              <a:lnSpc>
                <a:spcPct val="90000"/>
              </a:lnSpc>
              <a:spcBef>
                <a:spcPts val="700"/>
              </a:spcBef>
              <a:spcAft>
                <a:spcPts val="0"/>
              </a:spcAft>
              <a:buClr>
                <a:srgbClr val="7F6000"/>
              </a:buClr>
              <a:buSzPct val="100000"/>
              <a:buFont typeface="Arial"/>
              <a:buChar char="•"/>
            </a:pPr>
            <a:r>
              <a:rPr lang="en" sz="1200" b="0" i="0" u="none" strike="noStrike" cap="none" baseline="0" dirty="0">
                <a:solidFill>
                  <a:schemeClr val="tx1"/>
                </a:solidFill>
                <a:ea typeface="Calibri"/>
                <a:sym typeface="Calibri"/>
              </a:rPr>
              <a:t>poticati na samostalnu izradu proizvoda od jabuka i dr.</a:t>
            </a:r>
            <a:endParaRPr lang="en" sz="1200" b="0" i="0" u="none" strike="noStrike" cap="none" baseline="0" dirty="0">
              <a:solidFill>
                <a:schemeClr val="tx1"/>
              </a:solidFill>
              <a:ea typeface="Calibri"/>
              <a:cs typeface="Calibri"/>
            </a:endParaRPr>
          </a:p>
          <a:p>
            <a:pPr marL="171450" marR="0" lvl="0" indent="-171450" algn="l" rtl="0">
              <a:lnSpc>
                <a:spcPct val="90000"/>
              </a:lnSpc>
              <a:spcBef>
                <a:spcPts val="700"/>
              </a:spcBef>
              <a:spcAft>
                <a:spcPts val="0"/>
              </a:spcAft>
              <a:buClr>
                <a:srgbClr val="7F6000"/>
              </a:buClr>
              <a:buSzPct val="100000"/>
              <a:buFont typeface="Arial"/>
              <a:buChar char="•"/>
            </a:pPr>
            <a:r>
              <a:rPr lang="en" sz="1200" b="0" i="0" u="none" strike="noStrike" cap="none" baseline="0" dirty="0">
                <a:solidFill>
                  <a:schemeClr val="tx1"/>
                </a:solidFill>
                <a:ea typeface="Calibri"/>
                <a:sym typeface="Calibri"/>
              </a:rPr>
              <a:t>razvoj humanosti i savjesti prema sebi i drugima i poticati potrebu za suradnjom</a:t>
            </a:r>
            <a:endParaRPr lang="en" sz="1200" b="0" i="0" u="none" strike="noStrike" cap="none" baseline="0" dirty="0">
              <a:solidFill>
                <a:schemeClr val="tx1"/>
              </a:solidFill>
              <a:ea typeface="Calibri"/>
              <a:cs typeface="Calibri"/>
            </a:endParaRPr>
          </a:p>
          <a:p>
            <a:pPr marL="171450" marR="0" lvl="0" indent="-171450" algn="l" rtl="0">
              <a:lnSpc>
                <a:spcPct val="90000"/>
              </a:lnSpc>
              <a:spcBef>
                <a:spcPts val="700"/>
              </a:spcBef>
              <a:spcAft>
                <a:spcPts val="0"/>
              </a:spcAft>
              <a:buClr>
                <a:srgbClr val="7F6000"/>
              </a:buClr>
              <a:buSzPct val="100000"/>
              <a:buFont typeface="Arial"/>
              <a:buChar char="•"/>
            </a:pPr>
            <a:r>
              <a:rPr lang="en" sz="1200" b="0" i="0" u="none" strike="noStrike" cap="none" baseline="0" dirty="0">
                <a:solidFill>
                  <a:schemeClr val="tx1"/>
                </a:solidFill>
                <a:ea typeface="Calibri"/>
                <a:sym typeface="Calibri"/>
              </a:rPr>
              <a:t>razvoj ponosa prema izrađenom proizvodu i uspješnosti</a:t>
            </a:r>
            <a:endParaRPr lang="en" sz="1200" b="0" i="0" u="none" strike="noStrike" cap="none" baseline="0" dirty="0">
              <a:solidFill>
                <a:schemeClr val="tx1"/>
              </a:solidFill>
              <a:ea typeface="Calibri"/>
              <a:cs typeface="Calibri"/>
            </a:endParaRPr>
          </a:p>
          <a:p>
            <a:pPr marL="171450" marR="0" lvl="0" indent="-171450" algn="l" rtl="0">
              <a:lnSpc>
                <a:spcPct val="90000"/>
              </a:lnSpc>
              <a:spcBef>
                <a:spcPts val="700"/>
              </a:spcBef>
              <a:spcAft>
                <a:spcPts val="0"/>
              </a:spcAft>
              <a:buClr>
                <a:srgbClr val="7F6000"/>
              </a:buClr>
              <a:buSzPct val="100000"/>
              <a:buFont typeface="Arial"/>
              <a:buChar char="•"/>
            </a:pPr>
            <a:r>
              <a:rPr lang="en" sz="1200" b="0" i="0" u="none" strike="noStrike" cap="none" baseline="0" dirty="0">
                <a:solidFill>
                  <a:schemeClr val="tx1"/>
                </a:solidFill>
                <a:ea typeface="Calibri"/>
                <a:sym typeface="Calibri"/>
              </a:rPr>
              <a:t>razvijati i njegovati radne navike i stvaralaštvo</a:t>
            </a:r>
            <a:endParaRPr lang="en" sz="1200" b="0" i="0" u="none" strike="noStrike" cap="none" baseline="0" dirty="0">
              <a:solidFill>
                <a:schemeClr val="tx1"/>
              </a:solidFill>
              <a:ea typeface="Calibri"/>
              <a:cs typeface="Calibri"/>
            </a:endParaRPr>
          </a:p>
          <a:p>
            <a:pPr>
              <a:spcBef>
                <a:spcPts val="700"/>
              </a:spcBef>
              <a:spcAft>
                <a:spcPts val="0"/>
              </a:spcAft>
              <a:buClr>
                <a:srgbClr val="7F6000"/>
              </a:buClr>
              <a:buSzPct val="100000"/>
              <a:buFont typeface="Arial"/>
              <a:buChar char="•"/>
            </a:pPr>
            <a:r>
              <a:rPr lang="en" sz="1200" b="0" i="0" u="none" strike="noStrike" cap="none" baseline="0" dirty="0">
                <a:solidFill>
                  <a:schemeClr val="tx1"/>
                </a:solidFill>
                <a:ea typeface="Calibri"/>
                <a:sym typeface="Calibri"/>
              </a:rPr>
              <a:t>omogućavati stjecanje, proširivanje i primjenu znanja te razvoj sposobnosti bitnih za voćarstvo, ekologiju, domaćinstvo i dr.</a:t>
            </a:r>
            <a:r>
              <a:rPr lang="en" sz="1200" dirty="0">
                <a:solidFill>
                  <a:schemeClr val="tx1"/>
                </a:solidFill>
                <a:ea typeface="Calibri"/>
                <a:sym typeface="Calibri"/>
              </a:rPr>
              <a:t> </a:t>
            </a:r>
            <a:endParaRPr lang="en" sz="1200" b="0" i="0" u="none" strike="noStrike" cap="none" baseline="0" dirty="0">
              <a:solidFill>
                <a:schemeClr val="tx1"/>
              </a:solidFill>
              <a:ea typeface="Calibri"/>
              <a:cs typeface="Calibri"/>
            </a:endParaRPr>
          </a:p>
          <a:p>
            <a:pPr>
              <a:spcBef>
                <a:spcPts val="700"/>
              </a:spcBef>
              <a:spcAft>
                <a:spcPts val="0"/>
              </a:spcAft>
              <a:buClr>
                <a:srgbClr val="7F6000"/>
              </a:buClr>
              <a:buSzPct val="100000"/>
              <a:buFont typeface="Arial"/>
              <a:buChar char="•"/>
            </a:pPr>
            <a:r>
              <a:rPr lang="en" sz="1200" b="0" i="0" u="none" strike="noStrike" cap="none" baseline="0" dirty="0">
                <a:solidFill>
                  <a:schemeClr val="tx1"/>
                </a:solidFill>
                <a:ea typeface="Calibri"/>
                <a:sym typeface="Calibri"/>
              </a:rPr>
              <a:t>razvijati svijest o načinima i potrebi očuvanja prirode kao i njegovanje baštine</a:t>
            </a:r>
            <a:r>
              <a:rPr lang="en" sz="1200" dirty="0">
                <a:solidFill>
                  <a:schemeClr val="tx1"/>
                </a:solidFill>
                <a:ea typeface="Calibri"/>
                <a:sym typeface="Calibri"/>
              </a:rPr>
              <a:t> </a:t>
            </a:r>
            <a:endParaRPr lang="en" sz="1200" b="0" i="0" u="none" strike="noStrike" cap="none" baseline="0" dirty="0">
              <a:solidFill>
                <a:schemeClr val="tx1"/>
              </a:solidFill>
              <a:ea typeface="Calibri"/>
              <a:cs typeface="Calibri"/>
            </a:endParaRPr>
          </a:p>
          <a:p>
            <a:pPr marL="171450" marR="0" lvl="0" indent="-171450" algn="l" rtl="0">
              <a:lnSpc>
                <a:spcPct val="90000"/>
              </a:lnSpc>
              <a:spcBef>
                <a:spcPts val="700"/>
              </a:spcBef>
              <a:spcAft>
                <a:spcPts val="0"/>
              </a:spcAft>
              <a:buClr>
                <a:srgbClr val="7F6000"/>
              </a:buClr>
              <a:buSzPct val="100000"/>
              <a:buFont typeface="Arial"/>
              <a:buChar char="•"/>
            </a:pPr>
            <a:r>
              <a:rPr lang="en" sz="1200" b="0" i="0" u="none" strike="noStrike" cap="none" baseline="0" dirty="0">
                <a:solidFill>
                  <a:schemeClr val="tx1"/>
                </a:solidFill>
                <a:ea typeface="Calibri"/>
                <a:sym typeface="Calibri"/>
              </a:rPr>
              <a:t>profesionalno informiranje i usmjeravanje učenika te stvaranje preduvjeta za prijenos i praktičnu primjenu znanja u životu i lokalnoj sredini</a:t>
            </a:r>
            <a:endParaRPr lang="en" sz="1200" b="0" i="0" u="none" strike="noStrike" cap="none" baseline="0" dirty="0">
              <a:solidFill>
                <a:schemeClr val="tx1"/>
              </a:solidFill>
              <a:ea typeface="Calibri"/>
              <a:cs typeface="Calibri"/>
            </a:endParaRPr>
          </a:p>
          <a:p>
            <a:pPr marL="0" marR="0" lvl="0" indent="0" algn="l" rtl="0">
              <a:spcBef>
                <a:spcPts val="0"/>
              </a:spcBef>
              <a:buNone/>
            </a:pPr>
            <a:endParaRPr sz="1400" b="0" i="0" u="none" strike="noStrike" cap="none" baseline="0" dirty="0">
              <a:solidFill>
                <a:schemeClr val="tx1"/>
              </a:solidFill>
              <a:ea typeface="Calibri"/>
              <a:cs typeface="Calibri"/>
            </a:endParaRPr>
          </a:p>
        </p:txBody>
      </p:sp>
    </p:spTree>
    <p:extLst>
      <p:ext uri="{BB962C8B-B14F-4D97-AF65-F5344CB8AC3E}">
        <p14:creationId xmlns:p14="http://schemas.microsoft.com/office/powerpoint/2010/main" val="1764905134"/>
      </p:ext>
    </p:extLst>
  </p:cSld>
  <p:clrMapOvr>
    <a:masterClrMapping/>
  </p:clrMapOvr>
  <p:transition spd="slow">
    <p:wipe/>
  </p:transition>
</p:sld>
</file>

<file path=ppt/slides/slide142.xml><?xml version="1.0" encoding="utf-8"?>
<p:sld xmlns:a="http://schemas.openxmlformats.org/drawingml/2006/main" xmlns:r="http://schemas.openxmlformats.org/officeDocument/2006/relationships" xmlns:p="http://schemas.openxmlformats.org/presentationml/2006/main" showMasterSp="0">
  <p:cSld>
    <p:spTree>
      <p:nvGrpSpPr>
        <p:cNvPr id="1" name="Shape 1263"/>
        <p:cNvGrpSpPr/>
        <p:nvPr/>
      </p:nvGrpSpPr>
      <p:grpSpPr>
        <a:xfrm>
          <a:off x="0" y="0"/>
          <a:ext cx="0" cy="0"/>
          <a:chOff x="0" y="0"/>
          <a:chExt cx="0" cy="0"/>
        </a:xfrm>
      </p:grpSpPr>
      <p:sp>
        <p:nvSpPr>
          <p:cNvPr id="1265" name="Shape 1265"/>
          <p:cNvSpPr txBox="1">
            <a:spLocks noGrp="1"/>
          </p:cNvSpPr>
          <p:nvPr>
            <p:ph idx="1"/>
          </p:nvPr>
        </p:nvSpPr>
        <p:spPr>
          <a:xfrm>
            <a:off x="969943" y="1215060"/>
            <a:ext cx="7886700" cy="3263502"/>
          </a:xfrm>
          <a:prstGeom prst="rect">
            <a:avLst/>
          </a:prstGeom>
          <a:noFill/>
          <a:ln>
            <a:noFill/>
          </a:ln>
        </p:spPr>
        <p:txBody>
          <a:bodyPr lIns="91425" tIns="45700" rIns="91425" bIns="45700" anchor="t" anchorCtr="0">
            <a:noAutofit/>
          </a:bodyPr>
          <a:lstStyle/>
          <a:p>
            <a:pPr>
              <a:lnSpc>
                <a:spcPct val="100000"/>
              </a:lnSpc>
              <a:spcBef>
                <a:spcPts val="700"/>
              </a:spcBef>
              <a:buClr>
                <a:srgbClr val="7F6000"/>
              </a:buClr>
              <a:buSzPct val="100000"/>
              <a:buFont typeface="Arial"/>
              <a:buChar char="•"/>
            </a:pPr>
            <a:r>
              <a:rPr lang="en" sz="1200" dirty="0">
                <a:solidFill>
                  <a:schemeClr val="tx1">
                    <a:lumMod val="85000"/>
                    <a:lumOff val="15000"/>
                  </a:schemeClr>
                </a:solidFill>
                <a:latin typeface="Calibri"/>
                <a:ea typeface="Calibri"/>
                <a:cs typeface="Calibri"/>
                <a:sym typeface="Calibri"/>
              </a:rPr>
              <a:t>izrada kurikuluma učeničke zadruge</a:t>
            </a:r>
            <a:endParaRPr lang="hr-HR" sz="1200" dirty="0">
              <a:solidFill>
                <a:schemeClr val="tx1">
                  <a:lumMod val="85000"/>
                  <a:lumOff val="15000"/>
                </a:schemeClr>
              </a:solidFill>
              <a:latin typeface="Calibri"/>
              <a:ea typeface="Calibri"/>
              <a:cs typeface="Calibri"/>
              <a:sym typeface="Calibri"/>
            </a:endParaRPr>
          </a:p>
          <a:p>
            <a:pPr>
              <a:lnSpc>
                <a:spcPct val="100000"/>
              </a:lnSpc>
              <a:spcBef>
                <a:spcPts val="700"/>
              </a:spcBef>
              <a:buClr>
                <a:srgbClr val="7F6000"/>
              </a:buClr>
              <a:buSzPct val="100000"/>
              <a:buFont typeface="Arial"/>
              <a:buChar char="•"/>
            </a:pPr>
            <a:r>
              <a:rPr lang="en" sz="1200" dirty="0">
                <a:solidFill>
                  <a:schemeClr val="tx1">
                    <a:lumMod val="85000"/>
                    <a:lumOff val="15000"/>
                  </a:schemeClr>
                </a:solidFill>
                <a:latin typeface="Calibri"/>
                <a:ea typeface="Calibri"/>
                <a:cs typeface="Calibri"/>
                <a:sym typeface="Calibri"/>
              </a:rPr>
              <a:t>sastanak Zadružnog odbora dogovor za predstojeću školsku godinu</a:t>
            </a:r>
          </a:p>
          <a:p>
            <a:pPr>
              <a:lnSpc>
                <a:spcPct val="100000"/>
              </a:lnSpc>
              <a:spcBef>
                <a:spcPts val="700"/>
              </a:spcBef>
              <a:buClr>
                <a:srgbClr val="7F6000"/>
              </a:buClr>
              <a:buSzPct val="100000"/>
              <a:buFont typeface="Arial"/>
              <a:buChar char="•"/>
            </a:pPr>
            <a:r>
              <a:rPr lang="en" sz="1200" dirty="0">
                <a:solidFill>
                  <a:schemeClr val="tx1">
                    <a:lumMod val="85000"/>
                    <a:lumOff val="15000"/>
                  </a:schemeClr>
                </a:solidFill>
                <a:latin typeface="Calibri"/>
                <a:ea typeface="Calibri"/>
                <a:cs typeface="Calibri"/>
                <a:sym typeface="Calibri"/>
              </a:rPr>
              <a:t>priprema i nabava materijala i pribora za rad u voćnjaku, radionicama…</a:t>
            </a:r>
          </a:p>
          <a:p>
            <a:pPr>
              <a:lnSpc>
                <a:spcPct val="100000"/>
              </a:lnSpc>
              <a:spcBef>
                <a:spcPts val="700"/>
              </a:spcBef>
              <a:buClr>
                <a:srgbClr val="7F6000"/>
              </a:buClr>
              <a:buSzPct val="100000"/>
              <a:buFont typeface="Arial"/>
              <a:buChar char="•"/>
            </a:pPr>
            <a:r>
              <a:rPr lang="en" sz="1200" dirty="0">
                <a:solidFill>
                  <a:schemeClr val="tx1">
                    <a:lumMod val="85000"/>
                    <a:lumOff val="15000"/>
                  </a:schemeClr>
                </a:solidFill>
                <a:latin typeface="Calibri"/>
                <a:ea typeface="Calibri"/>
                <a:cs typeface="Calibri"/>
                <a:sym typeface="Calibri"/>
              </a:rPr>
              <a:t>oraganizacija tima za rad na istraživanju</a:t>
            </a:r>
          </a:p>
          <a:p>
            <a:pPr>
              <a:lnSpc>
                <a:spcPct val="100000"/>
              </a:lnSpc>
              <a:spcBef>
                <a:spcPts val="700"/>
              </a:spcBef>
              <a:buClr>
                <a:srgbClr val="7F6000"/>
              </a:buClr>
              <a:buSzPct val="100000"/>
              <a:buFont typeface="Arial"/>
              <a:buChar char="•"/>
            </a:pPr>
            <a:r>
              <a:rPr lang="en" sz="1200" dirty="0">
                <a:solidFill>
                  <a:schemeClr val="tx1">
                    <a:lumMod val="85000"/>
                    <a:lumOff val="15000"/>
                  </a:schemeClr>
                </a:solidFill>
                <a:latin typeface="Calibri"/>
                <a:ea typeface="Calibri"/>
                <a:cs typeface="Calibri"/>
                <a:sym typeface="Calibri"/>
              </a:rPr>
              <a:t>stručno osposobljavanje i usavršavanje zadrugara i voditelja</a:t>
            </a:r>
          </a:p>
          <a:p>
            <a:pPr>
              <a:lnSpc>
                <a:spcPct val="100000"/>
              </a:lnSpc>
              <a:spcBef>
                <a:spcPts val="700"/>
              </a:spcBef>
              <a:buClr>
                <a:srgbClr val="7F6000"/>
              </a:buClr>
              <a:buSzPct val="100000"/>
              <a:buFont typeface="Arial"/>
              <a:buChar char="•"/>
            </a:pPr>
            <a:r>
              <a:rPr lang="en" sz="1200" dirty="0">
                <a:solidFill>
                  <a:schemeClr val="tx1">
                    <a:lumMod val="85000"/>
                    <a:lumOff val="15000"/>
                  </a:schemeClr>
                </a:solidFill>
                <a:latin typeface="Calibri"/>
                <a:ea typeface="Calibri"/>
                <a:cs typeface="Calibri"/>
                <a:sym typeface="Calibri"/>
              </a:rPr>
              <a:t>Nositelji aktivnosti: </a:t>
            </a:r>
            <a:r>
              <a:rPr lang="hr-HR" sz="1200" dirty="0">
                <a:solidFill>
                  <a:schemeClr val="tx1">
                    <a:lumMod val="85000"/>
                    <a:lumOff val="15000"/>
                  </a:schemeClr>
                </a:solidFill>
                <a:latin typeface="Calibri"/>
                <a:ea typeface="Calibri"/>
                <a:cs typeface="Calibri"/>
                <a:sym typeface="Calibri"/>
              </a:rPr>
              <a:t>voditelj učeničke zadruge</a:t>
            </a:r>
            <a:endParaRPr lang="en" sz="1200" b="0" i="0" u="none" strike="noStrike" cap="none" baseline="0" dirty="0">
              <a:solidFill>
                <a:schemeClr val="tx1">
                  <a:lumMod val="85000"/>
                  <a:lumOff val="15000"/>
                </a:schemeClr>
              </a:solidFill>
              <a:latin typeface="Calibri"/>
              <a:ea typeface="Calibri"/>
              <a:cs typeface="Calibri"/>
            </a:endParaRPr>
          </a:p>
          <a:p>
            <a:pPr marL="0" marR="0" lvl="0" indent="0" algn="l" rtl="0">
              <a:spcBef>
                <a:spcPts val="0"/>
              </a:spcBef>
              <a:buNone/>
            </a:pPr>
            <a:endParaRPr sz="1400" b="0" i="0" u="none" strike="noStrike" cap="none" baseline="0" dirty="0">
              <a:solidFill>
                <a:schemeClr val="tx1">
                  <a:lumMod val="85000"/>
                  <a:lumOff val="15000"/>
                </a:schemeClr>
              </a:solidFill>
              <a:latin typeface="Calibri"/>
              <a:ea typeface="Calibri"/>
              <a:cs typeface="Calibri"/>
              <a:sym typeface="Calibri"/>
            </a:endParaRPr>
          </a:p>
        </p:txBody>
      </p:sp>
      <p:sp>
        <p:nvSpPr>
          <p:cNvPr id="2" name="TextBox 1"/>
          <p:cNvSpPr txBox="1"/>
          <p:nvPr/>
        </p:nvSpPr>
        <p:spPr>
          <a:xfrm>
            <a:off x="1111191" y="80163"/>
            <a:ext cx="7471742" cy="584775"/>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hr-HR" sz="3200" b="1" dirty="0">
                <a:solidFill>
                  <a:schemeClr val="accent2">
                    <a:lumMod val="75000"/>
                  </a:schemeClr>
                </a:solidFill>
                <a:effectLst>
                  <a:outerShdw blurRad="38100" dist="38100" dir="2700000" algn="tl">
                    <a:srgbClr val="000000">
                      <a:alpha val="43137"/>
                    </a:srgbClr>
                  </a:outerShdw>
                </a:effectLst>
              </a:rPr>
              <a:t>Aktivnosti (sadržaji rada voditelja UZ):</a:t>
            </a:r>
          </a:p>
        </p:txBody>
      </p:sp>
    </p:spTree>
    <p:extLst>
      <p:ext uri="{BB962C8B-B14F-4D97-AF65-F5344CB8AC3E}">
        <p14:creationId xmlns:p14="http://schemas.microsoft.com/office/powerpoint/2010/main" val="4080958927"/>
      </p:ext>
    </p:extLst>
  </p:cSld>
  <p:clrMapOvr>
    <a:masterClrMapping/>
  </p:clrMapOvr>
  <p:transition spd="slow">
    <p:wipe/>
  </p:transition>
</p:sld>
</file>

<file path=ppt/slides/slide143.xml><?xml version="1.0" encoding="utf-8"?>
<p:sld xmlns:a="http://schemas.openxmlformats.org/drawingml/2006/main" xmlns:r="http://schemas.openxmlformats.org/officeDocument/2006/relationships" xmlns:p="http://schemas.openxmlformats.org/presentationml/2006/main" showMasterSp="0">
  <p:cSld>
    <p:spTree>
      <p:nvGrpSpPr>
        <p:cNvPr id="1" name="Shape 1269"/>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soft" dir="t">
                <a:rot lat="0" lon="0" rev="15600000"/>
              </a:lightRig>
            </a:scene3d>
            <a:sp3d extrusionH="57150" prstMaterial="softEdge">
              <a:bevelT w="25400" h="38100"/>
            </a:sp3d>
          </a:bodyPr>
          <a:lstStyle/>
          <a:p>
            <a:endParaRPr lang="hr-HR" sz="1800" b="1">
              <a:ln/>
              <a:solidFill>
                <a:schemeClr val="accent4"/>
              </a:solidFill>
              <a:cs typeface="Calibri"/>
            </a:endParaRPr>
          </a:p>
        </p:txBody>
      </p:sp>
      <p:sp>
        <p:nvSpPr>
          <p:cNvPr id="1271" name="Shape 1271"/>
          <p:cNvSpPr txBox="1">
            <a:spLocks noGrp="1"/>
          </p:cNvSpPr>
          <p:nvPr>
            <p:ph idx="1"/>
          </p:nvPr>
        </p:nvSpPr>
        <p:spPr>
          <a:xfrm>
            <a:off x="785446" y="1268015"/>
            <a:ext cx="7347510" cy="3394471"/>
          </a:xfrm>
          <a:prstGeom prst="rect">
            <a:avLst/>
          </a:prstGeom>
          <a:noFill/>
          <a:ln>
            <a:noFill/>
          </a:ln>
        </p:spPr>
        <p:txBody>
          <a:bodyPr lIns="91425" tIns="45700" rIns="91425" bIns="45700" anchor="t" anchorCtr="0">
            <a:noAutofit/>
          </a:bodyPr>
          <a:lstStyle/>
          <a:p>
            <a:pPr>
              <a:spcBef>
                <a:spcPts val="0"/>
              </a:spcBef>
              <a:spcAft>
                <a:spcPts val="0"/>
              </a:spcAft>
              <a:buClr>
                <a:srgbClr val="7F6000"/>
              </a:buClr>
              <a:buSzPct val="100000"/>
              <a:buFont typeface="Arial"/>
              <a:buChar char="•"/>
            </a:pPr>
            <a:r>
              <a:rPr lang="en" sz="1200" b="1" dirty="0">
                <a:solidFill>
                  <a:schemeClr val="tx1"/>
                </a:solidFill>
                <a:latin typeface="Calibri"/>
                <a:ea typeface="Calibri"/>
                <a:cs typeface="Calibri"/>
                <a:sym typeface="Calibri"/>
              </a:rPr>
              <a:t>Način realizacije</a:t>
            </a:r>
            <a:r>
              <a:rPr lang="en" sz="1200" dirty="0">
                <a:solidFill>
                  <a:schemeClr val="tx1"/>
                </a:solidFill>
                <a:latin typeface="Calibri"/>
                <a:ea typeface="Calibri"/>
                <a:cs typeface="Calibri"/>
                <a:sym typeface="Calibri"/>
              </a:rPr>
              <a:t>: tijekom</a:t>
            </a:r>
            <a:r>
              <a:rPr lang="en" sz="1200" b="0" i="0" u="none" strike="noStrike" cap="none" baseline="0" dirty="0">
                <a:solidFill>
                  <a:schemeClr val="tx1"/>
                </a:solidFill>
                <a:latin typeface="Calibri"/>
                <a:ea typeface="Calibri"/>
                <a:cs typeface="Calibri"/>
                <a:sym typeface="Calibri"/>
              </a:rPr>
              <a:t> cijele školske godine kroz izvannastavne aktivnosti i dodatne nastave prirode i </a:t>
            </a:r>
            <a:r>
              <a:rPr lang="en" sz="1200" dirty="0">
                <a:solidFill>
                  <a:schemeClr val="tx1"/>
                </a:solidFill>
                <a:latin typeface="Calibri"/>
                <a:ea typeface="Calibri"/>
                <a:cs typeface="Calibri"/>
                <a:sym typeface="Calibri"/>
              </a:rPr>
              <a:t>društva</a:t>
            </a:r>
            <a:endParaRPr lang="en" sz="1200" b="0" i="0" u="none" strike="noStrike" cap="none" baseline="0" dirty="0">
              <a:solidFill>
                <a:schemeClr val="tx1"/>
              </a:solidFill>
              <a:latin typeface="Calibri"/>
              <a:ea typeface="Calibri"/>
              <a:cs typeface="Calibri"/>
            </a:endParaRPr>
          </a:p>
          <a:p>
            <a:pPr>
              <a:spcBef>
                <a:spcPts val="0"/>
              </a:spcBef>
              <a:spcAft>
                <a:spcPts val="0"/>
              </a:spcAft>
              <a:buFont typeface="Arial,Sans-Serif"/>
              <a:buChar char="•"/>
            </a:pPr>
            <a:r>
              <a:rPr lang="en" sz="1200" b="1" dirty="0">
                <a:solidFill>
                  <a:schemeClr val="tx1">
                    <a:lumMod val="85000"/>
                    <a:lumOff val="15000"/>
                  </a:schemeClr>
                </a:solidFill>
                <a:latin typeface="Calibri"/>
                <a:ea typeface="+mn-lt"/>
                <a:cs typeface="Calibri"/>
              </a:rPr>
              <a:t>Vremenik aktivnosti:</a:t>
            </a:r>
            <a:r>
              <a:rPr lang="en" sz="1200" dirty="0">
                <a:solidFill>
                  <a:schemeClr val="tx1">
                    <a:lumMod val="85000"/>
                    <a:lumOff val="15000"/>
                  </a:schemeClr>
                </a:solidFill>
                <a:latin typeface="Calibri"/>
                <a:ea typeface="+mn-lt"/>
                <a:cs typeface="Calibri"/>
              </a:rPr>
              <a:t> tijekom godine </a:t>
            </a:r>
            <a:endParaRPr lang="en-US" sz="1200" dirty="0">
              <a:ea typeface="+mn-lt"/>
              <a:cs typeface="+mn-lt"/>
            </a:endParaRPr>
          </a:p>
          <a:p>
            <a:pPr>
              <a:spcBef>
                <a:spcPts val="700"/>
              </a:spcBef>
              <a:spcAft>
                <a:spcPts val="0"/>
              </a:spcAft>
              <a:buFont typeface="Arial,Sans-Serif"/>
              <a:buChar char="•"/>
            </a:pPr>
            <a:r>
              <a:rPr lang="en" sz="1200" b="1" dirty="0">
                <a:solidFill>
                  <a:schemeClr val="tx1">
                    <a:lumMod val="85000"/>
                    <a:lumOff val="15000"/>
                  </a:schemeClr>
                </a:solidFill>
                <a:latin typeface="Calibri"/>
                <a:ea typeface="+mn-lt"/>
                <a:cs typeface="Calibri"/>
              </a:rPr>
              <a:t>Troškovnik aktivnosti:</a:t>
            </a:r>
            <a:r>
              <a:rPr lang="en" sz="1200" dirty="0">
                <a:solidFill>
                  <a:schemeClr val="tx1">
                    <a:lumMod val="85000"/>
                    <a:lumOff val="15000"/>
                  </a:schemeClr>
                </a:solidFill>
                <a:latin typeface="Calibri"/>
                <a:ea typeface="+mn-lt"/>
                <a:cs typeface="Calibri"/>
              </a:rPr>
              <a:t> troškovi potrebni za održavanje voćnjaka i preradu jabuka i proizvodnju raznih proizvoda od jabuka i drugo.</a:t>
            </a:r>
            <a:endParaRPr lang="hr-HR" sz="1200" dirty="0">
              <a:solidFill>
                <a:schemeClr val="tx1">
                  <a:lumMod val="85000"/>
                  <a:lumOff val="15000"/>
                </a:schemeClr>
              </a:solidFill>
              <a:ea typeface="+mn-lt"/>
              <a:cs typeface="+mn-lt"/>
            </a:endParaRPr>
          </a:p>
          <a:p>
            <a:pPr>
              <a:spcBef>
                <a:spcPts val="700"/>
              </a:spcBef>
              <a:spcAft>
                <a:spcPts val="0"/>
              </a:spcAft>
              <a:buFont typeface="Arial,Sans-Serif"/>
              <a:buChar char="•"/>
            </a:pPr>
            <a:r>
              <a:rPr lang="en" sz="1200" b="1" dirty="0">
                <a:solidFill>
                  <a:schemeClr val="tx1">
                    <a:lumMod val="85000"/>
                    <a:lumOff val="15000"/>
                  </a:schemeClr>
                </a:solidFill>
                <a:latin typeface="Calibri"/>
                <a:ea typeface="+mn-lt"/>
                <a:cs typeface="Calibri"/>
              </a:rPr>
              <a:t>Način vrednovanja i način korištenja rezultata:</a:t>
            </a:r>
            <a:r>
              <a:rPr lang="en" sz="1200" dirty="0">
                <a:solidFill>
                  <a:schemeClr val="tx1">
                    <a:lumMod val="85000"/>
                    <a:lumOff val="15000"/>
                  </a:schemeClr>
                </a:solidFill>
                <a:latin typeface="Calibri"/>
                <a:ea typeface="+mn-lt"/>
                <a:cs typeface="Calibri"/>
              </a:rPr>
              <a:t> vrjednovanje stvaralačkog izričaja, izvješća voditelja, fotografije, radovi i proizvodi učenika, </a:t>
            </a:r>
            <a:r>
              <a:rPr lang="en" sz="1200" b="1" dirty="0">
                <a:solidFill>
                  <a:schemeClr val="tx1">
                    <a:lumMod val="85000"/>
                    <a:lumOff val="15000"/>
                  </a:schemeClr>
                </a:solidFill>
                <a:latin typeface="Calibri"/>
                <a:ea typeface="+mn-lt"/>
                <a:cs typeface="Calibri"/>
              </a:rPr>
              <a:t>Sekcije Učeničke zadruge:</a:t>
            </a:r>
            <a:r>
              <a:rPr lang="en" sz="1200" dirty="0">
                <a:solidFill>
                  <a:schemeClr val="tx1">
                    <a:lumMod val="85000"/>
                    <a:lumOff val="15000"/>
                  </a:schemeClr>
                </a:solidFill>
                <a:latin typeface="Calibri"/>
                <a:ea typeface="+mn-lt"/>
                <a:cs typeface="Calibri"/>
              </a:rPr>
              <a:t> Voćarska sekcija, Domaćinstvo, Dodatna biologija</a:t>
            </a:r>
            <a:r>
              <a:rPr lang="hr-HR" sz="1200" dirty="0">
                <a:solidFill>
                  <a:schemeClr val="tx1">
                    <a:lumMod val="85000"/>
                    <a:lumOff val="15000"/>
                  </a:schemeClr>
                </a:solidFill>
                <a:latin typeface="Calibri"/>
                <a:ea typeface="+mn-lt"/>
                <a:cs typeface="Calibri"/>
              </a:rPr>
              <a:t>, Dodatna tehnički,</a:t>
            </a:r>
            <a:r>
              <a:rPr lang="en" sz="1200" dirty="0">
                <a:solidFill>
                  <a:schemeClr val="tx1">
                    <a:lumMod val="85000"/>
                    <a:lumOff val="15000"/>
                  </a:schemeClr>
                </a:solidFill>
                <a:latin typeface="Calibri"/>
                <a:ea typeface="+mn-lt"/>
                <a:cs typeface="Calibri"/>
              </a:rPr>
              <a:t> Likovna sekcija, Likovna skupina razredne nastave</a:t>
            </a:r>
            <a:r>
              <a:rPr lang="hr-HR" sz="1200" dirty="0">
                <a:solidFill>
                  <a:schemeClr val="tx1">
                    <a:lumMod val="85000"/>
                    <a:lumOff val="15000"/>
                  </a:schemeClr>
                </a:solidFill>
                <a:latin typeface="Calibri"/>
                <a:ea typeface="+mn-lt"/>
                <a:cs typeface="Calibri"/>
              </a:rPr>
              <a:t> </a:t>
            </a:r>
            <a:r>
              <a:rPr lang="hr-HR" sz="1200" dirty="0" err="1">
                <a:solidFill>
                  <a:schemeClr val="tx1">
                    <a:lumMod val="85000"/>
                    <a:lumOff val="15000"/>
                  </a:schemeClr>
                </a:solidFill>
                <a:latin typeface="Calibri"/>
                <a:ea typeface="+mn-lt"/>
                <a:cs typeface="Calibri"/>
              </a:rPr>
              <a:t>Bodovaljci</a:t>
            </a:r>
            <a:r>
              <a:rPr lang="en" sz="1200" dirty="0">
                <a:solidFill>
                  <a:schemeClr val="tx1">
                    <a:lumMod val="85000"/>
                    <a:lumOff val="15000"/>
                  </a:schemeClr>
                </a:solidFill>
                <a:latin typeface="Calibri"/>
                <a:ea typeface="+mn-lt"/>
                <a:cs typeface="Calibri"/>
              </a:rPr>
              <a:t>, </a:t>
            </a:r>
            <a:r>
              <a:rPr lang="hr-HR" sz="1200" dirty="0">
                <a:solidFill>
                  <a:schemeClr val="tx1">
                    <a:lumMod val="85000"/>
                    <a:lumOff val="15000"/>
                  </a:schemeClr>
                </a:solidFill>
                <a:latin typeface="Calibri"/>
                <a:ea typeface="+mn-lt"/>
                <a:cs typeface="Calibri"/>
              </a:rPr>
              <a:t>Čarolija ruku, Kreativna, Ljekovito i začinsko bilje</a:t>
            </a:r>
            <a:endParaRPr lang="en-US" sz="1200" dirty="0">
              <a:solidFill>
                <a:schemeClr val="tx1">
                  <a:lumMod val="85000"/>
                  <a:lumOff val="15000"/>
                </a:schemeClr>
              </a:solidFill>
              <a:ea typeface="+mn-lt"/>
              <a:cs typeface="+mn-lt"/>
            </a:endParaRPr>
          </a:p>
          <a:p>
            <a:pPr marR="0" lvl="0" algn="l">
              <a:spcBef>
                <a:spcPts val="700"/>
              </a:spcBef>
              <a:spcAft>
                <a:spcPts val="0"/>
              </a:spcAft>
              <a:buFont typeface="Arial"/>
              <a:buChar char="•"/>
            </a:pPr>
            <a:endParaRPr lang="en" sz="1200" b="0" i="0" u="none" strike="noStrike" cap="none" baseline="0" dirty="0">
              <a:solidFill>
                <a:srgbClr val="4F81BD"/>
              </a:solidFill>
              <a:latin typeface="Calibri"/>
              <a:ea typeface="Calibri"/>
              <a:cs typeface="Calibri"/>
            </a:endParaRPr>
          </a:p>
          <a:p>
            <a:pPr marL="0" indent="0">
              <a:spcBef>
                <a:spcPts val="0"/>
              </a:spcBef>
              <a:buNone/>
            </a:pPr>
            <a:endParaRPr lang="en-US" sz="1200" dirty="0">
              <a:solidFill>
                <a:schemeClr val="tx1">
                  <a:lumMod val="75000"/>
                  <a:lumOff val="25000"/>
                </a:schemeClr>
              </a:solidFill>
              <a:latin typeface="Calibri"/>
              <a:ea typeface="Calibri"/>
              <a:cs typeface="Calibri"/>
            </a:endParaRPr>
          </a:p>
        </p:txBody>
      </p:sp>
    </p:spTree>
    <p:extLst>
      <p:ext uri="{BB962C8B-B14F-4D97-AF65-F5344CB8AC3E}">
        <p14:creationId xmlns:p14="http://schemas.microsoft.com/office/powerpoint/2010/main" val="618362232"/>
      </p:ext>
    </p:extLst>
  </p:cSld>
  <p:clrMapOvr>
    <a:masterClrMapping/>
  </p:clrMapOvr>
  <p:transition spd="slow">
    <p:wipe/>
  </p:transition>
</p:sld>
</file>

<file path=ppt/slides/slide144.xml><?xml version="1.0" encoding="utf-8"?>
<p:sld xmlns:a="http://schemas.openxmlformats.org/drawingml/2006/main" xmlns:r="http://schemas.openxmlformats.org/officeDocument/2006/relationships" xmlns:p="http://schemas.openxmlformats.org/presentationml/2006/main" showMasterSp="0">
  <p:cSld>
    <p:spTree>
      <p:nvGrpSpPr>
        <p:cNvPr id="1" name="Shape 1224"/>
        <p:cNvGrpSpPr/>
        <p:nvPr/>
      </p:nvGrpSpPr>
      <p:grpSpPr>
        <a:xfrm>
          <a:off x="0" y="0"/>
          <a:ext cx="0" cy="0"/>
          <a:chOff x="0" y="0"/>
          <a:chExt cx="0" cy="0"/>
        </a:xfrm>
      </p:grpSpPr>
      <p:graphicFrame>
        <p:nvGraphicFramePr>
          <p:cNvPr id="1226" name="Shape 1226"/>
          <p:cNvGraphicFramePr/>
          <p:nvPr>
            <p:extLst>
              <p:ext uri="{D42A27DB-BD31-4B8C-83A1-F6EECF244321}">
                <p14:modId xmlns:p14="http://schemas.microsoft.com/office/powerpoint/2010/main" val="2403133512"/>
              </p:ext>
            </p:extLst>
          </p:nvPr>
        </p:nvGraphicFramePr>
        <p:xfrm>
          <a:off x="914401" y="871160"/>
          <a:ext cx="7821735" cy="3384349"/>
        </p:xfrm>
        <a:graphic>
          <a:graphicData uri="http://schemas.openxmlformats.org/drawingml/2006/table">
            <a:tbl>
              <a:tblPr>
                <a:tableStyleId>{0E3FDE45-AF77-4B5C-9715-49D594BDF05E}</a:tableStyleId>
              </a:tblPr>
              <a:tblGrid>
                <a:gridCol w="7466370">
                  <a:extLst>
                    <a:ext uri="{9D8B030D-6E8A-4147-A177-3AD203B41FA5}">
                      <a16:colId xmlns:a16="http://schemas.microsoft.com/office/drawing/2014/main" val="20000"/>
                    </a:ext>
                  </a:extLst>
                </a:gridCol>
                <a:gridCol w="355365">
                  <a:extLst>
                    <a:ext uri="{9D8B030D-6E8A-4147-A177-3AD203B41FA5}">
                      <a16:colId xmlns:a16="http://schemas.microsoft.com/office/drawing/2014/main" val="20001"/>
                    </a:ext>
                  </a:extLst>
                </a:gridCol>
              </a:tblGrid>
              <a:tr h="944625">
                <a:tc>
                  <a:txBody>
                    <a:bodyPr/>
                    <a:lstStyle/>
                    <a:p>
                      <a:pPr marL="0" marR="0" lvl="0" indent="0" algn="l" rtl="0">
                        <a:lnSpc>
                          <a:spcPct val="100000"/>
                        </a:lnSpc>
                        <a:spcBef>
                          <a:spcPts val="0"/>
                        </a:spcBef>
                        <a:spcAft>
                          <a:spcPts val="0"/>
                        </a:spcAft>
                        <a:buNone/>
                      </a:pPr>
                      <a:r>
                        <a:rPr lang="hr-HR" sz="1100" u="none" strike="noStrike" cap="none" baseline="0" dirty="0">
                          <a:sym typeface="Calibri"/>
                        </a:rPr>
                        <a:t>Ishodi</a:t>
                      </a:r>
                      <a:r>
                        <a:rPr lang="hr-HR" sz="1100" u="none" strike="noStrike" cap="none" baseline="0" dirty="0"/>
                        <a:t> - učenici će:</a:t>
                      </a:r>
                      <a:endParaRPr lang="en" sz="1100" u="none" strike="noStrike" cap="none" baseline="0" dirty="0"/>
                    </a:p>
                    <a:p>
                      <a:pPr marL="0" marR="0" lvl="0" indent="0" algn="l">
                        <a:lnSpc>
                          <a:spcPct val="100000"/>
                        </a:lnSpc>
                        <a:spcBef>
                          <a:spcPts val="0"/>
                        </a:spcBef>
                        <a:spcAft>
                          <a:spcPts val="0"/>
                        </a:spcAft>
                        <a:buNone/>
                      </a:pPr>
                      <a:r>
                        <a:rPr lang="hr-HR" sz="1100" b="0" i="0" u="none" strike="noStrike" cap="none" baseline="0" noProof="0" dirty="0">
                          <a:latin typeface="Calibri"/>
                        </a:rPr>
                        <a:t>- stjecati i razvijati motorička znanja iz raznih sportskih grana.</a:t>
                      </a:r>
                      <a:endParaRPr lang="en" sz="1100" u="none" strike="noStrike" cap="none" baseline="0" dirty="0"/>
                    </a:p>
                    <a:p>
                      <a:pPr marL="0" lvl="0" indent="0" algn="l">
                        <a:lnSpc>
                          <a:spcPct val="100000"/>
                        </a:lnSpc>
                        <a:spcBef>
                          <a:spcPts val="0"/>
                        </a:spcBef>
                        <a:spcAft>
                          <a:spcPts val="0"/>
                        </a:spcAft>
                        <a:buNone/>
                      </a:pPr>
                      <a:r>
                        <a:rPr lang="hr-HR" sz="1100" b="0" i="0" u="none" strike="noStrike" cap="none" baseline="0" noProof="0" dirty="0">
                          <a:latin typeface="Calibri"/>
                        </a:rPr>
                        <a:t>- naučiti protokole i pravila sportskih natjecanja</a:t>
                      </a:r>
                      <a:endParaRPr lang="hr-HR" dirty="0"/>
                    </a:p>
                    <a:p>
                      <a:pPr marL="0" lvl="0" indent="0" algn="l">
                        <a:lnSpc>
                          <a:spcPct val="100000"/>
                        </a:lnSpc>
                        <a:spcBef>
                          <a:spcPts val="0"/>
                        </a:spcBef>
                        <a:spcAft>
                          <a:spcPts val="0"/>
                        </a:spcAft>
                        <a:buNone/>
                      </a:pPr>
                      <a:r>
                        <a:rPr lang="hr-HR" sz="1100" b="0" i="0" u="none" strike="noStrike" cap="none" baseline="0" noProof="0" dirty="0">
                          <a:latin typeface="Calibri"/>
                        </a:rPr>
                        <a:t>- razvijati pozitivan natjecateljski duh</a:t>
                      </a:r>
                      <a:endParaRPr lang="hr-HR" dirty="0"/>
                    </a:p>
                    <a:p>
                      <a:pPr marL="0" marR="0" lvl="0" indent="0" algn="l">
                        <a:lnSpc>
                          <a:spcPct val="100000"/>
                        </a:lnSpc>
                        <a:spcBef>
                          <a:spcPts val="0"/>
                        </a:spcBef>
                        <a:spcAft>
                          <a:spcPts val="0"/>
                        </a:spcAft>
                        <a:buFont typeface="Calibri"/>
                        <a:buNone/>
                      </a:pPr>
                      <a:r>
                        <a:rPr lang="hr-HR" sz="1100" b="0" i="0" u="none" strike="noStrike" cap="none" baseline="0" noProof="0" dirty="0">
                          <a:latin typeface="Calibri"/>
                        </a:rPr>
                        <a:t>- shvatiti važnost tjelesne aktivnosti u održavanja i razvijanju zdravlja</a:t>
                      </a:r>
                      <a:endParaRPr lang="en" dirty="0"/>
                    </a:p>
                    <a:p>
                      <a:pPr marL="0" marR="0" lvl="0" indent="0" algn="l">
                        <a:lnSpc>
                          <a:spcPct val="100000"/>
                        </a:lnSpc>
                        <a:spcBef>
                          <a:spcPts val="0"/>
                        </a:spcBef>
                        <a:spcAft>
                          <a:spcPts val="0"/>
                        </a:spcAft>
                        <a:buFont typeface="Calibri"/>
                        <a:buNone/>
                      </a:pPr>
                      <a:endParaRPr lang="hr-HR" sz="1100" u="none" strike="noStrike" cap="none" baseline="0" dirty="0">
                        <a:sym typeface="Calibri"/>
                      </a:endParaRPr>
                    </a:p>
                  </a:txBody>
                  <a:tcPr marL="91450" marR="91450" marT="34100" marB="34100"/>
                </a:tc>
                <a:tc>
                  <a:txBody>
                    <a:bodyPr/>
                    <a:lstStyle/>
                    <a:p>
                      <a:pPr marL="0" marR="0" lvl="0" indent="0" algn="l" rtl="0">
                        <a:spcBef>
                          <a:spcPts val="0"/>
                        </a:spcBef>
                        <a:buFontTx/>
                        <a:buNone/>
                      </a:pPr>
                      <a:endParaRPr lang="hr-HR" sz="1100" u="none" strike="noStrike" cap="none" baseline="0"/>
                    </a:p>
                    <a:p>
                      <a:pPr marL="0" marR="0" lvl="0" indent="0" algn="l">
                        <a:spcBef>
                          <a:spcPts val="0"/>
                        </a:spcBef>
                        <a:buFontTx/>
                        <a:buNone/>
                      </a:pPr>
                      <a:endParaRPr lang="hr-HR" sz="1100" u="none" strike="noStrike" cap="none" baseline="0">
                        <a:sym typeface="Calibri"/>
                      </a:endParaRPr>
                    </a:p>
                  </a:txBody>
                  <a:tcPr marL="91450" marR="91450" marT="34100" marB="34100"/>
                </a:tc>
                <a:extLst>
                  <a:ext uri="{0D108BD9-81ED-4DB2-BD59-A6C34878D82A}">
                    <a16:rowId xmlns:a16="http://schemas.microsoft.com/office/drawing/2014/main" val="10000"/>
                  </a:ext>
                </a:extLst>
              </a:tr>
              <a:tr h="354863">
                <a:tc>
                  <a:txBody>
                    <a:bodyPr/>
                    <a:lstStyle/>
                    <a:p>
                      <a:pPr marL="0" marR="0" lvl="0" indent="0" algn="l" rtl="0">
                        <a:lnSpc>
                          <a:spcPct val="100000"/>
                        </a:lnSpc>
                        <a:spcBef>
                          <a:spcPts val="0"/>
                        </a:spcBef>
                        <a:spcAft>
                          <a:spcPts val="0"/>
                        </a:spcAft>
                        <a:buFont typeface="Calibri"/>
                        <a:buNone/>
                      </a:pPr>
                      <a:r>
                        <a:rPr lang="en" sz="1100" u="none" strike="noStrike" cap="none" baseline="0" dirty="0">
                          <a:sym typeface="Calibri"/>
                        </a:rPr>
                        <a:t>Namjena:</a:t>
                      </a:r>
                      <a:r>
                        <a:rPr lang="en" sz="1100" u="none" strike="noStrike" cap="none" baseline="0" dirty="0"/>
                        <a:t> </a:t>
                      </a:r>
                      <a:r>
                        <a:rPr lang="en" sz="1100" b="0" i="0" u="none" strike="noStrike" cap="none" baseline="0" noProof="0" dirty="0">
                          <a:latin typeface="Calibri"/>
                        </a:rPr>
                        <a:t>Školski sportski klub je namijenjen svim učenicima razredne i predmetne nastave te  kao član Saveza školskih sportskih društava Brodsko-posavske županije sudjeluje na sportskim natjecanjima (prednatjecanja,županijska,regionalna i državna) </a:t>
                      </a:r>
                      <a:endParaRPr lang="en" sz="1100" b="0" i="0" u="none" strike="noStrike" cap="none" baseline="0" dirty="0">
                        <a:solidFill>
                          <a:srgbClr val="000000"/>
                        </a:solidFill>
                        <a:latin typeface="Calibri"/>
                        <a:ea typeface="Calibri"/>
                        <a:cs typeface="Calibri"/>
                        <a:sym typeface="Calibri"/>
                      </a:endParaRPr>
                    </a:p>
                  </a:txBody>
                  <a:tcPr marL="91450" marR="91450" marT="34100" marB="34100"/>
                </a:tc>
                <a:tc>
                  <a:txBody>
                    <a:bodyPr/>
                    <a:lstStyle/>
                    <a:p>
                      <a:pPr marL="0" marR="0" lvl="0" indent="0" algn="l" rtl="0">
                        <a:lnSpc>
                          <a:spcPct val="100000"/>
                        </a:lnSpc>
                        <a:spcBef>
                          <a:spcPts val="0"/>
                        </a:spcBef>
                        <a:spcAft>
                          <a:spcPts val="0"/>
                        </a:spcAft>
                        <a:buClr>
                          <a:srgbClr val="000000"/>
                        </a:buClr>
                        <a:buSzPct val="25000"/>
                        <a:buFontTx/>
                        <a:buNone/>
                      </a:pPr>
                      <a:endParaRPr lang="en" sz="1100" b="0" i="0" u="none" strike="noStrike" cap="none" baseline="0">
                        <a:solidFill>
                          <a:srgbClr val="000000"/>
                        </a:solidFill>
                        <a:latin typeface="Calibri"/>
                        <a:ea typeface="Calibri"/>
                        <a:cs typeface="Calibri"/>
                        <a:sym typeface="Calibri"/>
                      </a:endParaRPr>
                    </a:p>
                  </a:txBody>
                  <a:tcPr marL="91450" marR="91450" marT="34100" marB="34100"/>
                </a:tc>
                <a:extLst>
                  <a:ext uri="{0D108BD9-81ED-4DB2-BD59-A6C34878D82A}">
                    <a16:rowId xmlns:a16="http://schemas.microsoft.com/office/drawing/2014/main" val="10001"/>
                  </a:ext>
                </a:extLst>
              </a:tr>
              <a:tr h="554596">
                <a:tc>
                  <a:txBody>
                    <a:bodyPr/>
                    <a:lstStyle/>
                    <a:p>
                      <a:pPr marL="0" marR="0" lvl="0" indent="0" algn="l" rtl="0">
                        <a:lnSpc>
                          <a:spcPct val="100000"/>
                        </a:lnSpc>
                        <a:spcBef>
                          <a:spcPts val="0"/>
                        </a:spcBef>
                        <a:spcAft>
                          <a:spcPts val="0"/>
                        </a:spcAft>
                        <a:buFont typeface="Calibri"/>
                        <a:buNone/>
                      </a:pPr>
                      <a:r>
                        <a:rPr lang="en" sz="1100" u="none" strike="noStrike" cap="none" baseline="0" err="1">
                          <a:sym typeface="Calibri"/>
                        </a:rPr>
                        <a:t>Način</a:t>
                      </a:r>
                      <a:r>
                        <a:rPr lang="en" sz="1100" u="none" strike="noStrike" cap="none" baseline="0">
                          <a:sym typeface="Calibri"/>
                        </a:rPr>
                        <a:t> </a:t>
                      </a:r>
                      <a:r>
                        <a:rPr lang="en" sz="1100" u="none" strike="noStrike" cap="none" baseline="0" err="1">
                          <a:sym typeface="Calibri"/>
                        </a:rPr>
                        <a:t>realizacije</a:t>
                      </a:r>
                      <a:r>
                        <a:rPr lang="en" sz="1100" u="none" strike="noStrike" cap="none" baseline="0">
                          <a:sym typeface="Calibri"/>
                        </a:rPr>
                        <a:t>:</a:t>
                      </a:r>
                      <a:r>
                        <a:rPr lang="en" sz="1100" u="none" strike="noStrike" cap="none" baseline="0"/>
                        <a:t> </a:t>
                      </a:r>
                      <a:r>
                        <a:rPr lang="en" sz="1100" b="0" i="0" u="none" strike="noStrike" cap="none" baseline="0" noProof="0">
                          <a:latin typeface="Calibri"/>
                        </a:rPr>
                        <a:t>U </a:t>
                      </a:r>
                      <a:r>
                        <a:rPr lang="en" sz="1100" b="0" i="0" u="none" strike="noStrike" cap="none" baseline="0" noProof="0" err="1">
                          <a:latin typeface="Calibri"/>
                        </a:rPr>
                        <a:t>skladu</a:t>
                      </a:r>
                      <a:r>
                        <a:rPr lang="en" sz="1100" b="0" i="0" u="none" strike="noStrike" cap="none" baseline="0" noProof="0">
                          <a:latin typeface="Calibri"/>
                        </a:rPr>
                        <a:t> s </a:t>
                      </a:r>
                      <a:r>
                        <a:rPr lang="en" sz="1100" b="0" i="0" u="none" strike="noStrike" cap="none" baseline="0" noProof="0" err="1">
                          <a:latin typeface="Calibri"/>
                        </a:rPr>
                        <a:t>kalendarom</a:t>
                      </a:r>
                      <a:r>
                        <a:rPr lang="en" sz="1100" b="0" i="0" u="none" strike="noStrike" cap="none" baseline="0" noProof="0">
                          <a:latin typeface="Calibri"/>
                        </a:rPr>
                        <a:t> </a:t>
                      </a:r>
                      <a:r>
                        <a:rPr lang="en" sz="1100" b="0" i="0" u="none" strike="noStrike" cap="none" baseline="0" noProof="0" err="1">
                          <a:latin typeface="Calibri"/>
                        </a:rPr>
                        <a:t>sportskih</a:t>
                      </a:r>
                      <a:r>
                        <a:rPr lang="en" sz="1100" b="0" i="0" u="none" strike="noStrike" cap="none" baseline="0" noProof="0">
                          <a:latin typeface="Calibri"/>
                        </a:rPr>
                        <a:t> </a:t>
                      </a:r>
                      <a:r>
                        <a:rPr lang="en" sz="1100" b="0" i="0" u="none" strike="noStrike" cap="none" baseline="0" noProof="0" err="1">
                          <a:latin typeface="Calibri"/>
                        </a:rPr>
                        <a:t>natjecanja</a:t>
                      </a:r>
                      <a:r>
                        <a:rPr lang="en" sz="1100" b="0" i="0" u="none" strike="noStrike" cap="none" baseline="0" noProof="0">
                          <a:latin typeface="Calibri"/>
                        </a:rPr>
                        <a:t>, </a:t>
                      </a:r>
                      <a:r>
                        <a:rPr lang="en" sz="1100" b="0" i="0" u="none" strike="noStrike" cap="none" baseline="0" noProof="0" err="1">
                          <a:latin typeface="Calibri"/>
                        </a:rPr>
                        <a:t>voditelj</a:t>
                      </a:r>
                      <a:r>
                        <a:rPr lang="en" sz="1100" b="0" i="0" u="none" strike="noStrike" cap="none" baseline="0" noProof="0">
                          <a:latin typeface="Calibri"/>
                        </a:rPr>
                        <a:t> </a:t>
                      </a:r>
                      <a:r>
                        <a:rPr lang="en" sz="1100" b="0" i="0" u="none" strike="noStrike" cap="none" baseline="0" noProof="0" err="1">
                          <a:latin typeface="Calibri"/>
                        </a:rPr>
                        <a:t>kluba</a:t>
                      </a:r>
                      <a:r>
                        <a:rPr lang="en" sz="1100" b="0" i="0" u="none" strike="noStrike" cap="none" baseline="0" noProof="0">
                          <a:latin typeface="Calibri"/>
                        </a:rPr>
                        <a:t> </a:t>
                      </a:r>
                      <a:r>
                        <a:rPr lang="en" sz="1100" b="0" i="0" u="none" strike="noStrike" cap="none" baseline="0" noProof="0" err="1">
                          <a:latin typeface="Calibri"/>
                        </a:rPr>
                        <a:t>će</a:t>
                      </a:r>
                      <a:r>
                        <a:rPr lang="en" sz="1100" b="0" i="0" u="none" strike="noStrike" cap="none" baseline="0" noProof="0">
                          <a:latin typeface="Calibri"/>
                        </a:rPr>
                        <a:t> </a:t>
                      </a:r>
                      <a:r>
                        <a:rPr lang="en" sz="1100" b="0" i="0" u="none" strike="noStrike" cap="none" baseline="0" noProof="0" err="1">
                          <a:latin typeface="Calibri"/>
                        </a:rPr>
                        <a:t>zajedno</a:t>
                      </a:r>
                      <a:r>
                        <a:rPr lang="en" sz="1100" b="0" i="0" u="none" strike="noStrike" cap="none" baseline="0" noProof="0">
                          <a:latin typeface="Calibri"/>
                        </a:rPr>
                        <a:t> s </a:t>
                      </a:r>
                      <a:r>
                        <a:rPr lang="en" sz="1100" b="0" i="0" u="none" strike="noStrike" cap="none" baseline="0" noProof="0" err="1">
                          <a:latin typeface="Calibri"/>
                        </a:rPr>
                        <a:t>učenicima</a:t>
                      </a:r>
                      <a:r>
                        <a:rPr lang="en" sz="1100" b="0" i="0" u="none" strike="noStrike" cap="none" baseline="0" noProof="0">
                          <a:latin typeface="Calibri"/>
                        </a:rPr>
                        <a:t> </a:t>
                      </a:r>
                      <a:r>
                        <a:rPr lang="en" sz="1100" b="0" i="0" u="none" strike="noStrike" cap="none" baseline="0" noProof="0" err="1">
                          <a:latin typeface="Calibri"/>
                        </a:rPr>
                        <a:t>odraditi</a:t>
                      </a:r>
                      <a:r>
                        <a:rPr lang="en" sz="1100" b="0" i="0" u="none" strike="noStrike" cap="none" baseline="0" noProof="0">
                          <a:latin typeface="Calibri"/>
                        </a:rPr>
                        <a:t> </a:t>
                      </a:r>
                      <a:r>
                        <a:rPr lang="en" sz="1100" b="0" i="0" u="none" strike="noStrike" cap="none" baseline="0" noProof="0" err="1">
                          <a:latin typeface="Calibri"/>
                        </a:rPr>
                        <a:t>pripremne</a:t>
                      </a:r>
                      <a:r>
                        <a:rPr lang="en" sz="1100" b="0" i="0" u="none" strike="noStrike" cap="none" baseline="0" noProof="0">
                          <a:latin typeface="Calibri"/>
                        </a:rPr>
                        <a:t> </a:t>
                      </a:r>
                      <a:r>
                        <a:rPr lang="en" sz="1100" b="0" i="0" u="none" strike="noStrike" cap="none" baseline="0" noProof="0" err="1">
                          <a:latin typeface="Calibri"/>
                        </a:rPr>
                        <a:t>radnje</a:t>
                      </a:r>
                      <a:r>
                        <a:rPr lang="en" sz="1100" b="0" i="0" u="none" strike="noStrike" cap="none" baseline="0" noProof="0">
                          <a:latin typeface="Calibri"/>
                        </a:rPr>
                        <a:t> (</a:t>
                      </a:r>
                      <a:r>
                        <a:rPr lang="en" sz="1100" b="0" i="0" u="none" strike="noStrike" cap="none" baseline="0" noProof="0" err="1">
                          <a:latin typeface="Calibri"/>
                        </a:rPr>
                        <a:t>izrada</a:t>
                      </a:r>
                      <a:r>
                        <a:rPr lang="en" sz="1100" b="0" i="0" u="none" strike="noStrike" cap="none" baseline="0" noProof="0">
                          <a:latin typeface="Calibri"/>
                        </a:rPr>
                        <a:t> </a:t>
                      </a:r>
                      <a:r>
                        <a:rPr lang="en" sz="1100" b="0" i="0" u="none" strike="noStrike" cap="none" baseline="0" noProof="0" err="1">
                          <a:latin typeface="Calibri"/>
                        </a:rPr>
                        <a:t>sportskih</a:t>
                      </a:r>
                      <a:r>
                        <a:rPr lang="en" sz="1100" b="0" i="0" u="none" strike="noStrike" cap="none" baseline="0" noProof="0">
                          <a:latin typeface="Calibri"/>
                        </a:rPr>
                        <a:t> </a:t>
                      </a:r>
                      <a:r>
                        <a:rPr lang="en" sz="1100" b="0" i="0" u="none" strike="noStrike" cap="none" baseline="0" noProof="0" err="1">
                          <a:latin typeface="Calibri"/>
                        </a:rPr>
                        <a:t>iskaznica</a:t>
                      </a:r>
                      <a:r>
                        <a:rPr lang="en" sz="1100" b="0" i="0" u="none" strike="noStrike" cap="none" baseline="0" noProof="0">
                          <a:latin typeface="Calibri"/>
                        </a:rPr>
                        <a:t>, </a:t>
                      </a:r>
                      <a:r>
                        <a:rPr lang="en" sz="1100" b="0" i="0" u="none" strike="noStrike" cap="none" baseline="0" noProof="0" err="1">
                          <a:latin typeface="Calibri"/>
                        </a:rPr>
                        <a:t>liječničke</a:t>
                      </a:r>
                      <a:r>
                        <a:rPr lang="en" sz="1100" b="0" i="0" u="none" strike="noStrike" cap="none" baseline="0" noProof="0">
                          <a:latin typeface="Calibri"/>
                        </a:rPr>
                        <a:t> </a:t>
                      </a:r>
                      <a:r>
                        <a:rPr lang="en" sz="1100" b="0" i="0" u="none" strike="noStrike" cap="none" baseline="0" noProof="0" err="1">
                          <a:latin typeface="Calibri"/>
                        </a:rPr>
                        <a:t>preglede</a:t>
                      </a:r>
                      <a:r>
                        <a:rPr lang="en" sz="1100" b="0" i="0" u="none" strike="noStrike" cap="none" baseline="0" noProof="0">
                          <a:latin typeface="Calibri"/>
                        </a:rPr>
                        <a:t> </a:t>
                      </a:r>
                      <a:r>
                        <a:rPr lang="en" sz="1100" b="0" i="0" u="none" strike="noStrike" cap="none" baseline="0" noProof="0" err="1">
                          <a:latin typeface="Calibri"/>
                        </a:rPr>
                        <a:t>i</a:t>
                      </a:r>
                      <a:r>
                        <a:rPr lang="en" sz="1100" b="0" i="0" u="none" strike="noStrike" cap="none" baseline="0" noProof="0">
                          <a:latin typeface="Calibri"/>
                        </a:rPr>
                        <a:t> sl. ) </a:t>
                      </a:r>
                      <a:r>
                        <a:rPr lang="en" sz="1100" b="0" i="0" u="none" strike="noStrike" cap="none" baseline="0" noProof="0" err="1">
                          <a:latin typeface="Calibri"/>
                        </a:rPr>
                        <a:t>pred</a:t>
                      </a:r>
                      <a:r>
                        <a:rPr lang="en" sz="1100" b="0" i="0" u="none" strike="noStrike" cap="none" baseline="0" noProof="0">
                          <a:latin typeface="Calibri"/>
                        </a:rPr>
                        <a:t> </a:t>
                      </a:r>
                      <a:r>
                        <a:rPr lang="en" sz="1100" b="0" i="0" u="none" strike="noStrike" cap="none" baseline="0" noProof="0" err="1">
                          <a:latin typeface="Calibri"/>
                        </a:rPr>
                        <a:t>natjecanje</a:t>
                      </a:r>
                      <a:r>
                        <a:rPr lang="en" sz="1100" b="0" i="0" u="none" strike="noStrike" cap="none" baseline="0" noProof="0">
                          <a:latin typeface="Calibri"/>
                        </a:rPr>
                        <a:t> </a:t>
                      </a:r>
                      <a:r>
                        <a:rPr lang="en" sz="1100" b="0" i="0" u="none" strike="noStrike" cap="none" baseline="0" noProof="0" err="1">
                          <a:latin typeface="Calibri"/>
                        </a:rPr>
                        <a:t>te</a:t>
                      </a:r>
                      <a:r>
                        <a:rPr lang="en" sz="1100" b="0" i="0" u="none" strike="noStrike" cap="none" baseline="0" noProof="0">
                          <a:latin typeface="Calibri"/>
                        </a:rPr>
                        <a:t> </a:t>
                      </a:r>
                      <a:r>
                        <a:rPr lang="en" sz="1100" b="0" i="0" u="none" strike="noStrike" cap="none" baseline="0" noProof="0" err="1">
                          <a:latin typeface="Calibri"/>
                        </a:rPr>
                        <a:t>nakon</a:t>
                      </a:r>
                      <a:r>
                        <a:rPr lang="en" sz="1100" b="0" i="0" u="none" strike="noStrike" cap="none" baseline="0" noProof="0">
                          <a:latin typeface="Calibri"/>
                        </a:rPr>
                        <a:t> toga </a:t>
                      </a:r>
                      <a:r>
                        <a:rPr lang="en" sz="1100" b="0" i="0" u="none" strike="noStrike" cap="none" baseline="0" noProof="0" err="1">
                          <a:latin typeface="Calibri"/>
                        </a:rPr>
                        <a:t>sudjelovati</a:t>
                      </a:r>
                      <a:r>
                        <a:rPr lang="en" sz="1100" b="0" i="0" u="none" strike="noStrike" cap="none" baseline="0" noProof="0">
                          <a:latin typeface="Calibri"/>
                        </a:rPr>
                        <a:t> </a:t>
                      </a:r>
                      <a:r>
                        <a:rPr lang="en" sz="1100" b="0" i="0" u="none" strike="noStrike" cap="none" baseline="0" noProof="0" err="1">
                          <a:latin typeface="Calibri"/>
                        </a:rPr>
                        <a:t>na</a:t>
                      </a:r>
                      <a:r>
                        <a:rPr lang="en" sz="1100" b="0" i="0" u="none" strike="noStrike" cap="none" baseline="0" noProof="0">
                          <a:latin typeface="Calibri"/>
                        </a:rPr>
                        <a:t> </a:t>
                      </a:r>
                      <a:r>
                        <a:rPr lang="en" sz="1100" b="0" i="0" u="none" strike="noStrike" cap="none" baseline="0" noProof="0" err="1">
                          <a:latin typeface="Calibri"/>
                        </a:rPr>
                        <a:t>određenom</a:t>
                      </a:r>
                      <a:r>
                        <a:rPr lang="en" sz="1100" b="0" i="0" u="none" strike="noStrike" cap="none" baseline="0" noProof="0">
                          <a:latin typeface="Calibri"/>
                        </a:rPr>
                        <a:t> </a:t>
                      </a:r>
                      <a:r>
                        <a:rPr lang="en" sz="1100" b="0" i="0" u="none" strike="noStrike" cap="none" baseline="0" noProof="0" err="1">
                          <a:latin typeface="Calibri"/>
                        </a:rPr>
                        <a:t>natjecanju</a:t>
                      </a:r>
                      <a:r>
                        <a:rPr lang="en" sz="1100" b="0" i="0" u="none" strike="noStrike" cap="none" baseline="0" noProof="0">
                          <a:latin typeface="Calibri"/>
                        </a:rPr>
                        <a:t>. </a:t>
                      </a:r>
                      <a:br>
                        <a:rPr lang="en" sz="1100" b="0" i="0" u="none" strike="noStrike" cap="none" baseline="0" noProof="0">
                          <a:latin typeface="Calibri"/>
                        </a:rPr>
                      </a:br>
                      <a:r>
                        <a:rPr lang="en" sz="1100" b="0" i="0" u="none" strike="noStrike" cap="none" baseline="0" noProof="0">
                          <a:latin typeface="Calibri"/>
                        </a:rPr>
                        <a:t>Kalendar </a:t>
                      </a:r>
                      <a:r>
                        <a:rPr lang="en" sz="1100" b="0" i="0" u="none" strike="noStrike" cap="none" baseline="0" noProof="0" err="1">
                          <a:latin typeface="Calibri"/>
                        </a:rPr>
                        <a:t>sportskih</a:t>
                      </a:r>
                      <a:r>
                        <a:rPr lang="en" sz="1100" b="0" i="0" u="none" strike="noStrike" cap="none" baseline="0" noProof="0">
                          <a:latin typeface="Calibri"/>
                        </a:rPr>
                        <a:t> </a:t>
                      </a:r>
                      <a:r>
                        <a:rPr lang="en" sz="1100" b="0" i="0" u="none" strike="noStrike" cap="none" baseline="0" noProof="0" err="1">
                          <a:latin typeface="Calibri"/>
                        </a:rPr>
                        <a:t>natjecanja</a:t>
                      </a:r>
                      <a:r>
                        <a:rPr lang="en" sz="1100" b="0" i="0" u="none" strike="noStrike" cap="none" baseline="0" noProof="0">
                          <a:latin typeface="Calibri"/>
                        </a:rPr>
                        <a:t> </a:t>
                      </a:r>
                      <a:r>
                        <a:rPr lang="en" sz="1100" b="0" i="0" u="none" strike="noStrike" cap="none" baseline="0" noProof="0" err="1">
                          <a:latin typeface="Calibri"/>
                        </a:rPr>
                        <a:t>određuje</a:t>
                      </a:r>
                      <a:r>
                        <a:rPr lang="en" sz="1100" b="0" i="0" u="none" strike="noStrike" cap="none" baseline="0" noProof="0">
                          <a:latin typeface="Calibri"/>
                        </a:rPr>
                        <a:t> Hrvatski </a:t>
                      </a:r>
                      <a:r>
                        <a:rPr lang="en" sz="1100" b="0" i="0" u="none" strike="noStrike" cap="none" baseline="0" noProof="0" err="1">
                          <a:latin typeface="Calibri"/>
                        </a:rPr>
                        <a:t>školski</a:t>
                      </a:r>
                      <a:r>
                        <a:rPr lang="en" sz="1100" b="0" i="0" u="none" strike="noStrike" cap="none" baseline="0" noProof="0">
                          <a:latin typeface="Calibri"/>
                        </a:rPr>
                        <a:t> </a:t>
                      </a:r>
                      <a:r>
                        <a:rPr lang="en" sz="1100" b="0" i="0" u="none" strike="noStrike" cap="none" baseline="0" noProof="0" err="1">
                          <a:latin typeface="Calibri"/>
                        </a:rPr>
                        <a:t>sportski</a:t>
                      </a:r>
                      <a:r>
                        <a:rPr lang="en" sz="1100" b="0" i="0" u="none" strike="noStrike" cap="none" baseline="0" noProof="0">
                          <a:latin typeface="Calibri"/>
                        </a:rPr>
                        <a:t> </a:t>
                      </a:r>
                      <a:r>
                        <a:rPr lang="en" sz="1100" b="0" i="0" u="none" strike="noStrike" cap="none" baseline="0" noProof="0" err="1">
                          <a:latin typeface="Calibri"/>
                        </a:rPr>
                        <a:t>savez</a:t>
                      </a:r>
                      <a:r>
                        <a:rPr lang="en" sz="1100" b="0" i="0" u="none" strike="noStrike" cap="none" baseline="0" noProof="0">
                          <a:latin typeface="Calibri"/>
                        </a:rPr>
                        <a:t> u </a:t>
                      </a:r>
                      <a:r>
                        <a:rPr lang="en" sz="1100" b="0" i="0" u="none" strike="noStrike" cap="none" baseline="0" noProof="0" err="1">
                          <a:latin typeface="Calibri"/>
                        </a:rPr>
                        <a:t>suradnji</a:t>
                      </a:r>
                      <a:r>
                        <a:rPr lang="en" sz="1100" b="0" i="0" u="none" strike="noStrike" cap="none" baseline="0" noProof="0">
                          <a:latin typeface="Calibri"/>
                        </a:rPr>
                        <a:t> sa </a:t>
                      </a:r>
                      <a:r>
                        <a:rPr lang="en" sz="1100" b="0" i="0" u="none" strike="noStrike" cap="none" baseline="0" noProof="0" err="1">
                          <a:latin typeface="Calibri"/>
                        </a:rPr>
                        <a:t>županijskim</a:t>
                      </a:r>
                      <a:r>
                        <a:rPr lang="en" sz="1100" b="0" i="0" u="none" strike="noStrike" cap="none" baseline="0" noProof="0">
                          <a:latin typeface="Calibri"/>
                        </a:rPr>
                        <a:t> </a:t>
                      </a:r>
                      <a:r>
                        <a:rPr lang="en" sz="1100" b="0" i="0" u="none" strike="noStrike" cap="none" baseline="0" noProof="0" err="1">
                          <a:latin typeface="Calibri"/>
                        </a:rPr>
                        <a:t>savezima</a:t>
                      </a:r>
                      <a:r>
                        <a:rPr lang="en" sz="1100" b="0" i="0" u="none" strike="noStrike" cap="none" baseline="0" noProof="0">
                          <a:latin typeface="Calibri"/>
                        </a:rPr>
                        <a:t>.</a:t>
                      </a:r>
                      <a:endParaRPr lang="en" sz="1100" b="0" i="0" u="none" strike="noStrike" cap="none" baseline="0">
                        <a:solidFill>
                          <a:srgbClr val="000000"/>
                        </a:solidFill>
                        <a:latin typeface="Calibri"/>
                        <a:ea typeface="Calibri"/>
                        <a:cs typeface="Calibri"/>
                        <a:sym typeface="Calibri"/>
                      </a:endParaRPr>
                    </a:p>
                  </a:txBody>
                  <a:tcPr marL="91450" marR="91450" marT="34100" marB="34100"/>
                </a:tc>
                <a:tc>
                  <a:txBody>
                    <a:bodyPr/>
                    <a:lstStyle/>
                    <a:p>
                      <a:pPr marL="0" marR="0" lvl="0" indent="0" algn="l" rtl="0">
                        <a:lnSpc>
                          <a:spcPct val="100000"/>
                        </a:lnSpc>
                        <a:spcBef>
                          <a:spcPts val="0"/>
                        </a:spcBef>
                        <a:spcAft>
                          <a:spcPts val="0"/>
                        </a:spcAft>
                        <a:buClr>
                          <a:srgbClr val="000000"/>
                        </a:buClr>
                        <a:buSzPct val="25000"/>
                        <a:buFontTx/>
                        <a:buNone/>
                      </a:pPr>
                      <a:r>
                        <a:rPr lang="hr-HR" sz="1100" u="none" strike="noStrike" cap="none" baseline="0">
                          <a:sym typeface="Calibri"/>
                        </a:rPr>
                        <a:t>-</a:t>
                      </a:r>
                      <a:endParaRPr sz="1100" b="0" i="0" u="none" strike="noStrike" cap="none" baseline="0">
                        <a:solidFill>
                          <a:srgbClr val="000000"/>
                        </a:solidFill>
                        <a:latin typeface="Calibri"/>
                        <a:ea typeface="Calibri"/>
                        <a:cs typeface="Calibri"/>
                        <a:sym typeface="Calibri"/>
                      </a:endParaRPr>
                    </a:p>
                  </a:txBody>
                  <a:tcPr marL="91450" marR="91450" marT="34100" marB="34100"/>
                </a:tc>
                <a:extLst>
                  <a:ext uri="{0D108BD9-81ED-4DB2-BD59-A6C34878D82A}">
                    <a16:rowId xmlns:a16="http://schemas.microsoft.com/office/drawing/2014/main" val="10002"/>
                  </a:ext>
                </a:extLst>
              </a:tr>
              <a:tr h="254575">
                <a:tc>
                  <a:txBody>
                    <a:bodyPr/>
                    <a:lstStyle/>
                    <a:p>
                      <a:pPr marL="0" marR="0" lvl="0" indent="0" algn="l" rtl="0">
                        <a:lnSpc>
                          <a:spcPct val="100000"/>
                        </a:lnSpc>
                        <a:spcBef>
                          <a:spcPts val="0"/>
                        </a:spcBef>
                        <a:spcAft>
                          <a:spcPts val="0"/>
                        </a:spcAft>
                        <a:buFont typeface="Calibri"/>
                        <a:buNone/>
                      </a:pPr>
                      <a:r>
                        <a:rPr lang="en" sz="1100" u="none" strike="noStrike" cap="none" baseline="0" err="1">
                          <a:sym typeface="Calibri"/>
                        </a:rPr>
                        <a:t>Nositelj</a:t>
                      </a:r>
                      <a:r>
                        <a:rPr lang="en" sz="1100" u="none" strike="noStrike" cap="none" baseline="0">
                          <a:sym typeface="Calibri"/>
                        </a:rPr>
                        <a:t> </a:t>
                      </a:r>
                      <a:r>
                        <a:rPr lang="en" sz="1100" u="none" strike="noStrike" cap="none" baseline="0" err="1">
                          <a:sym typeface="Calibri"/>
                        </a:rPr>
                        <a:t>aktivnosti</a:t>
                      </a:r>
                      <a:r>
                        <a:rPr lang="en" sz="1100" u="none" strike="noStrike" cap="none" baseline="0">
                          <a:sym typeface="Calibri"/>
                        </a:rPr>
                        <a:t>:</a:t>
                      </a:r>
                      <a:r>
                        <a:rPr lang="en" sz="1100" u="none" strike="noStrike" cap="none" baseline="0"/>
                        <a:t> </a:t>
                      </a:r>
                      <a:r>
                        <a:rPr lang="en" sz="1100" b="0" i="0" u="none" strike="noStrike" cap="none" baseline="0" noProof="0" err="1">
                          <a:latin typeface="Calibri"/>
                        </a:rPr>
                        <a:t>učenici</a:t>
                      </a:r>
                      <a:r>
                        <a:rPr lang="en" sz="1100" b="0" i="0" u="none" strike="noStrike" cap="none" baseline="0" noProof="0">
                          <a:latin typeface="Calibri"/>
                        </a:rPr>
                        <a:t> </a:t>
                      </a:r>
                      <a:r>
                        <a:rPr lang="en" sz="1100" b="0" i="0" u="none" strike="noStrike" cap="none" baseline="0" noProof="0" err="1">
                          <a:latin typeface="Calibri"/>
                        </a:rPr>
                        <a:t>predmetne</a:t>
                      </a:r>
                      <a:r>
                        <a:rPr lang="en" sz="1100" b="0" i="0" u="none" strike="noStrike" cap="none" baseline="0" noProof="0">
                          <a:latin typeface="Calibri"/>
                        </a:rPr>
                        <a:t> </a:t>
                      </a:r>
                      <a:r>
                        <a:rPr lang="en" sz="1100" b="0" i="0" u="none" strike="noStrike" cap="none" baseline="0" noProof="0" err="1">
                          <a:latin typeface="Calibri"/>
                        </a:rPr>
                        <a:t>i</a:t>
                      </a:r>
                      <a:r>
                        <a:rPr lang="en" sz="1100" b="0" i="0" u="none" strike="noStrike" cap="none" baseline="0" noProof="0">
                          <a:latin typeface="Calibri"/>
                        </a:rPr>
                        <a:t> </a:t>
                      </a:r>
                      <a:r>
                        <a:rPr lang="en" sz="1100" b="0" i="0" u="none" strike="noStrike" cap="none" baseline="0" noProof="0" err="1">
                          <a:latin typeface="Calibri"/>
                        </a:rPr>
                        <a:t>razredne</a:t>
                      </a:r>
                      <a:r>
                        <a:rPr lang="en" sz="1100" b="0" i="0" u="none" strike="noStrike" cap="none" baseline="0" noProof="0">
                          <a:latin typeface="Calibri"/>
                        </a:rPr>
                        <a:t> </a:t>
                      </a:r>
                      <a:r>
                        <a:rPr lang="en" sz="1100" b="0" i="0" u="none" strike="noStrike" cap="none" baseline="0" noProof="0" err="1">
                          <a:latin typeface="Calibri"/>
                        </a:rPr>
                        <a:t>nastave</a:t>
                      </a:r>
                      <a:r>
                        <a:rPr lang="en" sz="1100" b="0" i="0" u="none" strike="noStrike" cap="none" baseline="0" noProof="0">
                          <a:latin typeface="Calibri"/>
                        </a:rPr>
                        <a:t>, </a:t>
                      </a:r>
                      <a:r>
                        <a:rPr lang="en" sz="1100" b="0" i="0" u="none" strike="noStrike" cap="none" baseline="0" noProof="0" err="1">
                          <a:latin typeface="Calibri"/>
                        </a:rPr>
                        <a:t>učitelj</a:t>
                      </a:r>
                      <a:r>
                        <a:rPr lang="en" sz="1100" b="0" i="0" u="none" strike="noStrike" cap="none" baseline="0" noProof="0">
                          <a:latin typeface="Calibri"/>
                        </a:rPr>
                        <a:t> TZK David Grgić. </a:t>
                      </a:r>
                      <a:endParaRPr lang="en" sz="1100" b="0" i="0" u="none" strike="noStrike" cap="none" baseline="0">
                        <a:solidFill>
                          <a:srgbClr val="000000"/>
                        </a:solidFill>
                        <a:latin typeface="Calibri"/>
                        <a:ea typeface="Calibri"/>
                        <a:cs typeface="Calibri"/>
                        <a:sym typeface="Calibri"/>
                      </a:endParaRPr>
                    </a:p>
                  </a:txBody>
                  <a:tcPr marL="91450" marR="91450" marT="34100" marB="34100"/>
                </a:tc>
                <a:tc>
                  <a:txBody>
                    <a:bodyPr/>
                    <a:lstStyle/>
                    <a:p>
                      <a:pPr marL="0" marR="0" lvl="0" indent="0" algn="l" rtl="0">
                        <a:lnSpc>
                          <a:spcPct val="100000"/>
                        </a:lnSpc>
                        <a:spcBef>
                          <a:spcPts val="0"/>
                        </a:spcBef>
                        <a:spcAft>
                          <a:spcPts val="0"/>
                        </a:spcAft>
                        <a:buFont typeface="Calibri"/>
                        <a:buNone/>
                      </a:pPr>
                      <a:endParaRPr lang="hr-HR" sz="1100" u="none" strike="noStrike" cap="none" baseline="0">
                        <a:sym typeface="Calibri"/>
                      </a:endParaRPr>
                    </a:p>
                  </a:txBody>
                  <a:tcPr marL="91450" marR="91450" marT="34100" marB="34100"/>
                </a:tc>
                <a:extLst>
                  <a:ext uri="{0D108BD9-81ED-4DB2-BD59-A6C34878D82A}">
                    <a16:rowId xmlns:a16="http://schemas.microsoft.com/office/drawing/2014/main" val="10003"/>
                  </a:ext>
                </a:extLst>
              </a:tr>
              <a:tr h="255439">
                <a:tc>
                  <a:txBody>
                    <a:bodyPr/>
                    <a:lstStyle/>
                    <a:p>
                      <a:pPr marL="0" marR="0" lvl="0" indent="0" algn="l" rtl="0">
                        <a:lnSpc>
                          <a:spcPct val="100000"/>
                        </a:lnSpc>
                        <a:spcBef>
                          <a:spcPts val="0"/>
                        </a:spcBef>
                        <a:spcAft>
                          <a:spcPts val="0"/>
                        </a:spcAft>
                        <a:buFont typeface="Calibri"/>
                        <a:buNone/>
                      </a:pPr>
                      <a:r>
                        <a:rPr lang="en" sz="1100" u="none" strike="noStrike" cap="none" baseline="0" dirty="0">
                          <a:sym typeface="Calibri"/>
                        </a:rPr>
                        <a:t>Vremenik:</a:t>
                      </a:r>
                      <a:r>
                        <a:rPr lang="en" sz="1100" u="none" strike="noStrike" cap="none" baseline="0" dirty="0"/>
                        <a:t> </a:t>
                      </a:r>
                      <a:r>
                        <a:rPr lang="en" sz="1100" b="0" i="0" u="none" strike="noStrike" cap="none" baseline="0" noProof="0" dirty="0"/>
                        <a:t>aktivnosti će se provoditi 2 sata tjedno u prosjeku, odnosno veći fond sati pred natjecanje(pripremne radnje). </a:t>
                      </a:r>
                      <a:endParaRPr lang="en" sz="1100" b="0" i="0" u="none" strike="noStrike" cap="none" baseline="0" dirty="0">
                        <a:solidFill>
                          <a:srgbClr val="000000"/>
                        </a:solidFill>
                        <a:latin typeface="Calibri"/>
                        <a:ea typeface="Calibri"/>
                        <a:cs typeface="Calibri"/>
                        <a:sym typeface="Calibri"/>
                      </a:endParaRPr>
                    </a:p>
                  </a:txBody>
                  <a:tcPr marL="91450" marR="91450" marT="34100" marB="34100"/>
                </a:tc>
                <a:tc>
                  <a:txBody>
                    <a:bodyPr/>
                    <a:lstStyle/>
                    <a:p>
                      <a:pPr marL="0" marR="0" lvl="0" indent="0" algn="l" rtl="0">
                        <a:lnSpc>
                          <a:spcPct val="100000"/>
                        </a:lnSpc>
                        <a:spcBef>
                          <a:spcPts val="0"/>
                        </a:spcBef>
                        <a:spcAft>
                          <a:spcPts val="0"/>
                        </a:spcAft>
                        <a:buFont typeface="Calibri"/>
                        <a:buNone/>
                      </a:pPr>
                      <a:endParaRPr lang="en" sz="1100" b="0" i="0" u="none" strike="noStrike" cap="none" baseline="0">
                        <a:solidFill>
                          <a:srgbClr val="000000"/>
                        </a:solidFill>
                        <a:latin typeface="Calibri"/>
                        <a:ea typeface="Calibri"/>
                        <a:cs typeface="Calibri"/>
                        <a:sym typeface="Calibri"/>
                      </a:endParaRPr>
                    </a:p>
                  </a:txBody>
                  <a:tcPr marL="91450" marR="91450" marT="34100" marB="34100"/>
                </a:tc>
                <a:extLst>
                  <a:ext uri="{0D108BD9-81ED-4DB2-BD59-A6C34878D82A}">
                    <a16:rowId xmlns:a16="http://schemas.microsoft.com/office/drawing/2014/main" val="10004"/>
                  </a:ext>
                </a:extLst>
              </a:tr>
              <a:tr h="254575">
                <a:tc>
                  <a:txBody>
                    <a:bodyPr/>
                    <a:lstStyle/>
                    <a:p>
                      <a:pPr marL="0" marR="0" lvl="0" indent="0" algn="l" rtl="0">
                        <a:lnSpc>
                          <a:spcPct val="100000"/>
                        </a:lnSpc>
                        <a:spcBef>
                          <a:spcPts val="0"/>
                        </a:spcBef>
                        <a:spcAft>
                          <a:spcPts val="0"/>
                        </a:spcAft>
                        <a:buFont typeface="Calibri"/>
                        <a:buNone/>
                      </a:pPr>
                      <a:r>
                        <a:rPr lang="en" sz="1100" u="none" strike="noStrike" cap="none" baseline="0" err="1">
                          <a:sym typeface="Calibri"/>
                        </a:rPr>
                        <a:t>Troškovnik</a:t>
                      </a:r>
                      <a:r>
                        <a:rPr lang="en" sz="1100" u="none" strike="noStrike" cap="none" baseline="0">
                          <a:sym typeface="Calibri"/>
                        </a:rPr>
                        <a:t>:</a:t>
                      </a:r>
                      <a:r>
                        <a:rPr lang="en" sz="1100" u="none" strike="noStrike" cap="none" baseline="0"/>
                        <a:t> </a:t>
                      </a:r>
                      <a:r>
                        <a:rPr lang="en" sz="1100" b="0" i="0" u="none" strike="noStrike" cap="none" baseline="0" noProof="0" err="1"/>
                        <a:t>sredstva</a:t>
                      </a:r>
                      <a:r>
                        <a:rPr lang="en" sz="1100" b="0" i="0" u="none" strike="noStrike" cap="none" baseline="0" noProof="0"/>
                        <a:t> </a:t>
                      </a:r>
                      <a:r>
                        <a:rPr lang="en" sz="1100" b="0" i="0" u="none" strike="noStrike" cap="none" baseline="0" noProof="0" err="1"/>
                        <a:t>potrebna</a:t>
                      </a:r>
                      <a:r>
                        <a:rPr lang="en" sz="1100" b="0" i="0" u="none" strike="noStrike" cap="none" baseline="0" noProof="0"/>
                        <a:t> </a:t>
                      </a:r>
                      <a:r>
                        <a:rPr lang="en" sz="1100" b="0" i="0" u="none" strike="noStrike" cap="none" baseline="0" noProof="0" err="1"/>
                        <a:t>na</a:t>
                      </a:r>
                      <a:r>
                        <a:rPr lang="en" sz="1100" b="0" i="0" u="none" strike="noStrike" cap="none" baseline="0" noProof="0"/>
                        <a:t> </a:t>
                      </a:r>
                      <a:r>
                        <a:rPr lang="en" sz="1100" b="0" i="0" u="none" strike="noStrike" cap="none" baseline="0" noProof="0" err="1"/>
                        <a:t>nabavu</a:t>
                      </a:r>
                      <a:r>
                        <a:rPr lang="en" sz="1100" b="0" i="0" u="none" strike="noStrike" cap="none" baseline="0" noProof="0"/>
                        <a:t> </a:t>
                      </a:r>
                      <a:r>
                        <a:rPr lang="en" sz="1100" b="0" i="0" u="none" strike="noStrike" cap="none" baseline="0" noProof="0" err="1"/>
                        <a:t>sportske</a:t>
                      </a:r>
                      <a:r>
                        <a:rPr lang="en" sz="1100" b="0" i="0" u="none" strike="noStrike" cap="none" baseline="0" noProof="0"/>
                        <a:t> </a:t>
                      </a:r>
                      <a:r>
                        <a:rPr lang="en" sz="1100" b="0" i="0" u="none" strike="noStrike" cap="none" baseline="0" noProof="0" err="1"/>
                        <a:t>opreme</a:t>
                      </a:r>
                      <a:r>
                        <a:rPr lang="en" sz="1100" b="0" i="0" u="none" strike="noStrike" cap="none" baseline="0" noProof="0"/>
                        <a:t>. </a:t>
                      </a:r>
                      <a:endParaRPr lang="en" sz="1100" b="0" i="0" u="none" strike="noStrike" cap="none" baseline="0">
                        <a:solidFill>
                          <a:srgbClr val="000000"/>
                        </a:solidFill>
                        <a:latin typeface="Calibri"/>
                        <a:ea typeface="Calibri"/>
                        <a:cs typeface="Calibri"/>
                        <a:sym typeface="Calibri"/>
                      </a:endParaRPr>
                    </a:p>
                  </a:txBody>
                  <a:tcPr marL="91450" marR="91450" marT="34100" marB="34100"/>
                </a:tc>
                <a:tc>
                  <a:txBody>
                    <a:bodyPr/>
                    <a:lstStyle/>
                    <a:p>
                      <a:pPr marL="0" marR="0" lvl="0" indent="0" algn="l" rtl="0">
                        <a:lnSpc>
                          <a:spcPct val="100000"/>
                        </a:lnSpc>
                        <a:spcBef>
                          <a:spcPts val="0"/>
                        </a:spcBef>
                        <a:spcAft>
                          <a:spcPts val="0"/>
                        </a:spcAft>
                        <a:buClr>
                          <a:srgbClr val="000000"/>
                        </a:buClr>
                        <a:buSzPct val="25000"/>
                        <a:buFont typeface="Calibri"/>
                        <a:buNone/>
                      </a:pPr>
                      <a:endParaRPr lang="en" sz="1100" b="0" i="0" u="none" strike="noStrike" cap="none" baseline="0">
                        <a:solidFill>
                          <a:srgbClr val="000000"/>
                        </a:solidFill>
                        <a:latin typeface="Calibri"/>
                        <a:ea typeface="Calibri"/>
                        <a:cs typeface="Calibri"/>
                        <a:sym typeface="Calibri"/>
                      </a:endParaRPr>
                    </a:p>
                  </a:txBody>
                  <a:tcPr marL="91450" marR="91450" marT="34100" marB="34100"/>
                </a:tc>
                <a:extLst>
                  <a:ext uri="{0D108BD9-81ED-4DB2-BD59-A6C34878D82A}">
                    <a16:rowId xmlns:a16="http://schemas.microsoft.com/office/drawing/2014/main" val="10005"/>
                  </a:ext>
                </a:extLst>
              </a:tr>
              <a:tr h="502304">
                <a:tc>
                  <a:txBody>
                    <a:bodyPr/>
                    <a:lstStyle/>
                    <a:p>
                      <a:pPr marL="0" marR="0" lvl="0" indent="0" algn="l" rtl="0">
                        <a:lnSpc>
                          <a:spcPct val="100000"/>
                        </a:lnSpc>
                        <a:spcBef>
                          <a:spcPts val="0"/>
                        </a:spcBef>
                        <a:spcAft>
                          <a:spcPts val="0"/>
                        </a:spcAft>
                        <a:buFont typeface="Calibri"/>
                        <a:buNone/>
                      </a:pPr>
                      <a:r>
                        <a:rPr lang="en" sz="1100" u="none" strike="noStrike" cap="none" baseline="0" dirty="0">
                          <a:sym typeface="Calibri"/>
                        </a:rPr>
                        <a:t>Način vrednovanja i korištenja rezultata vrednovanja:</a:t>
                      </a:r>
                      <a:r>
                        <a:rPr lang="en" sz="1100" u="none" strike="noStrike" cap="none" baseline="0" dirty="0"/>
                        <a:t> </a:t>
                      </a:r>
                      <a:r>
                        <a:rPr lang="en" sz="1100" b="0" i="0" u="none" strike="noStrike" cap="none" baseline="0" noProof="0" dirty="0">
                          <a:latin typeface="Calibri"/>
                        </a:rPr>
                        <a:t>Na kraju nastavne godine voditelj će prikazati izvješće i rezultate sa svih natjecanja na kojima je ŠSK “Goran “sudjelovao, te po dogovoru,nagraditi pisanim priznanjem učenike, koji su postigli zapažene rezultate. </a:t>
                      </a:r>
                      <a:endParaRPr lang="en" sz="1100" b="0" i="0" u="none" strike="noStrike" cap="none" baseline="0" dirty="0">
                        <a:solidFill>
                          <a:srgbClr val="000000"/>
                        </a:solidFill>
                        <a:latin typeface="Calibri"/>
                        <a:ea typeface="Calibri"/>
                        <a:cs typeface="Calibri"/>
                        <a:sym typeface="Calibri"/>
                      </a:endParaRPr>
                    </a:p>
                  </a:txBody>
                  <a:tcPr marL="91450" marR="91450" marT="34100" marB="34100"/>
                </a:tc>
                <a:tc>
                  <a:txBody>
                    <a:bodyPr/>
                    <a:lstStyle/>
                    <a:p>
                      <a:pPr marL="0" marR="0" lvl="0" indent="0" algn="l" rtl="0">
                        <a:lnSpc>
                          <a:spcPct val="100000"/>
                        </a:lnSpc>
                        <a:spcBef>
                          <a:spcPts val="0"/>
                        </a:spcBef>
                        <a:spcAft>
                          <a:spcPts val="0"/>
                        </a:spcAft>
                        <a:buClr>
                          <a:srgbClr val="000000"/>
                        </a:buClr>
                        <a:buSzPct val="25000"/>
                        <a:buFont typeface="Calibri"/>
                        <a:buNone/>
                      </a:pPr>
                      <a:endParaRPr lang="en" sz="1100" b="0" i="0" u="none" strike="noStrike" cap="none" baseline="0" dirty="0">
                        <a:solidFill>
                          <a:srgbClr val="000000"/>
                        </a:solidFill>
                        <a:latin typeface="Calibri"/>
                        <a:ea typeface="Calibri"/>
                        <a:cs typeface="Calibri"/>
                        <a:sym typeface="Calibri"/>
                      </a:endParaRPr>
                    </a:p>
                  </a:txBody>
                  <a:tcPr marL="91450" marR="91450" marT="34100" marB="34100"/>
                </a:tc>
                <a:extLst>
                  <a:ext uri="{0D108BD9-81ED-4DB2-BD59-A6C34878D82A}">
                    <a16:rowId xmlns:a16="http://schemas.microsoft.com/office/drawing/2014/main" val="10006"/>
                  </a:ext>
                </a:extLst>
              </a:tr>
            </a:tbl>
          </a:graphicData>
        </a:graphic>
      </p:graphicFrame>
      <p:sp>
        <p:nvSpPr>
          <p:cNvPr id="2" name="Naslov 1"/>
          <p:cNvSpPr>
            <a:spLocks noGrp="1"/>
          </p:cNvSpPr>
          <p:nvPr>
            <p:ph type="title"/>
          </p:nvPr>
        </p:nvSpPr>
        <p:spPr>
          <a:xfrm>
            <a:off x="1072281" y="13909"/>
            <a:ext cx="7505974" cy="857250"/>
          </a:xfrm>
        </p:spPr>
        <p:txBody>
          <a:bodyPr>
            <a:scene3d>
              <a:camera prst="orthographicFront"/>
              <a:lightRig rig="soft" dir="t">
                <a:rot lat="0" lon="0" rev="15600000"/>
              </a:lightRig>
            </a:scene3d>
            <a:sp3d extrusionH="57150" prstMaterial="softEdge">
              <a:bevelT w="25400" h="38100"/>
            </a:sp3d>
          </a:bodyPr>
          <a:lstStyle/>
          <a:p>
            <a:r>
              <a:rPr lang="hr-HR" dirty="0">
                <a:effectLst>
                  <a:outerShdw blurRad="38100" dist="38100" dir="2700000" algn="tl">
                    <a:srgbClr val="000000">
                      <a:alpha val="43137"/>
                    </a:srgbClr>
                  </a:outerShdw>
                </a:effectLst>
                <a:latin typeface="+mn-lt"/>
              </a:rPr>
              <a:t>Školski sportski klub „Goran”</a:t>
            </a:r>
            <a:endParaRPr lang="hr-HR" dirty="0">
              <a:effectLst>
                <a:outerShdw blurRad="38100" dist="38100" dir="2700000" algn="tl">
                  <a:srgbClr val="000000">
                    <a:alpha val="43137"/>
                  </a:srgbClr>
                </a:outerShdw>
              </a:effectLst>
              <a:latin typeface="+mn-lt"/>
              <a:cs typeface="Calibri Light"/>
            </a:endParaRPr>
          </a:p>
        </p:txBody>
      </p:sp>
    </p:spTree>
    <p:extLst>
      <p:ext uri="{BB962C8B-B14F-4D97-AF65-F5344CB8AC3E}">
        <p14:creationId xmlns:p14="http://schemas.microsoft.com/office/powerpoint/2010/main" val="1342456520"/>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Shape 170"/>
        <p:cNvGrpSpPr/>
        <p:nvPr/>
      </p:nvGrpSpPr>
      <p:grpSpPr>
        <a:xfrm>
          <a:off x="0" y="0"/>
          <a:ext cx="0" cy="0"/>
          <a:chOff x="0" y="0"/>
          <a:chExt cx="0" cy="0"/>
        </a:xfrm>
      </p:grpSpPr>
      <p:graphicFrame>
        <p:nvGraphicFramePr>
          <p:cNvPr id="172" name="Shape 172"/>
          <p:cNvGraphicFramePr/>
          <p:nvPr>
            <p:extLst>
              <p:ext uri="{D42A27DB-BD31-4B8C-83A1-F6EECF244321}">
                <p14:modId xmlns:p14="http://schemas.microsoft.com/office/powerpoint/2010/main" val="2227231268"/>
              </p:ext>
            </p:extLst>
          </p:nvPr>
        </p:nvGraphicFramePr>
        <p:xfrm>
          <a:off x="561403" y="901953"/>
          <a:ext cx="8021193" cy="3394367"/>
        </p:xfrm>
        <a:graphic>
          <a:graphicData uri="http://schemas.openxmlformats.org/drawingml/2006/table">
            <a:tbl>
              <a:tblPr>
                <a:tableStyleId>{0E3FDE45-AF77-4B5C-9715-49D594BDF05E}</a:tableStyleId>
              </a:tblPr>
              <a:tblGrid>
                <a:gridCol w="2074606">
                  <a:extLst>
                    <a:ext uri="{9D8B030D-6E8A-4147-A177-3AD203B41FA5}">
                      <a16:colId xmlns:a16="http://schemas.microsoft.com/office/drawing/2014/main" val="20000"/>
                    </a:ext>
                  </a:extLst>
                </a:gridCol>
                <a:gridCol w="5946587">
                  <a:extLst>
                    <a:ext uri="{9D8B030D-6E8A-4147-A177-3AD203B41FA5}">
                      <a16:colId xmlns:a16="http://schemas.microsoft.com/office/drawing/2014/main" val="20001"/>
                    </a:ext>
                  </a:extLst>
                </a:gridCol>
              </a:tblGrid>
              <a:tr h="1145087">
                <a:tc>
                  <a:txBody>
                    <a:bodyPr/>
                    <a:lstStyle/>
                    <a:p>
                      <a:pPr marL="0" marR="0" lvl="0" indent="0" algn="l" rtl="0">
                        <a:lnSpc>
                          <a:spcPct val="100000"/>
                        </a:lnSpc>
                        <a:spcBef>
                          <a:spcPts val="0"/>
                        </a:spcBef>
                        <a:spcAft>
                          <a:spcPts val="0"/>
                        </a:spcAft>
                        <a:buClr>
                          <a:srgbClr val="000000"/>
                        </a:buClr>
                        <a:buSzPct val="25000"/>
                        <a:buFont typeface="Calibri"/>
                        <a:buNone/>
                      </a:pPr>
                      <a:r>
                        <a:rPr lang="hr-HR" sz="1100" u="none" strike="noStrike" cap="none" baseline="0" dirty="0">
                          <a:sym typeface="Calibri"/>
                        </a:rPr>
                        <a:t>Ishodi</a:t>
                      </a:r>
                      <a:r>
                        <a:rPr lang="en" sz="1100" u="none" strike="noStrike" cap="none" baseline="0" dirty="0">
                          <a:sym typeface="Calibri"/>
                        </a:rPr>
                        <a:t>:</a:t>
                      </a:r>
                      <a:endParaRPr lang="en" sz="1100" b="0" i="0" u="none" strike="noStrike" cap="none" baseline="0" dirty="0">
                        <a:solidFill>
                          <a:schemeClr val="tx1"/>
                        </a:solidFill>
                        <a:latin typeface="+mn-lt"/>
                        <a:ea typeface="+mn-ea"/>
                        <a:cs typeface="+mn-cs"/>
                        <a:sym typeface="Calibri"/>
                      </a:endParaRPr>
                    </a:p>
                  </a:txBody>
                  <a:tcPr marL="91450" marR="91450" marT="28025" marB="28025"/>
                </a:tc>
                <a:tc>
                  <a:txBody>
                    <a:bodyPr/>
                    <a:lstStyle/>
                    <a:p>
                      <a:pPr marL="0" marR="0" lvl="0" indent="0" algn="l">
                        <a:lnSpc>
                          <a:spcPct val="100000"/>
                        </a:lnSpc>
                        <a:spcBef>
                          <a:spcPts val="0"/>
                        </a:spcBef>
                        <a:spcAft>
                          <a:spcPts val="0"/>
                        </a:spcAft>
                        <a:buNone/>
                      </a:pPr>
                      <a:r>
                        <a:rPr lang="en" sz="1100" u="none" strike="noStrike" cap="none" baseline="0" err="1"/>
                        <a:t>Učenici</a:t>
                      </a:r>
                      <a:r>
                        <a:rPr lang="en" sz="1100" u="none" strike="noStrike" cap="none" baseline="0"/>
                        <a:t> </a:t>
                      </a:r>
                      <a:r>
                        <a:rPr lang="en" sz="1100" u="none" strike="noStrike" cap="none" baseline="0" err="1"/>
                        <a:t>će</a:t>
                      </a:r>
                      <a:r>
                        <a:rPr lang="en" sz="1100" u="none" strike="noStrike" cap="none" baseline="0"/>
                        <a:t>:</a:t>
                      </a:r>
                    </a:p>
                    <a:p>
                      <a:pPr marL="0" marR="0" lvl="0" indent="0" algn="l">
                        <a:lnSpc>
                          <a:spcPct val="100000"/>
                        </a:lnSpc>
                        <a:spcBef>
                          <a:spcPts val="0"/>
                        </a:spcBef>
                        <a:spcAft>
                          <a:spcPts val="0"/>
                        </a:spcAft>
                        <a:buNone/>
                      </a:pPr>
                      <a:r>
                        <a:rPr lang="en" sz="1100" u="none" strike="noStrike" cap="none" baseline="0"/>
                        <a:t>- </a:t>
                      </a:r>
                      <a:r>
                        <a:rPr lang="en" sz="1100" u="none" strike="noStrike" cap="none" baseline="0" err="1"/>
                        <a:t>izgraditi</a:t>
                      </a:r>
                      <a:r>
                        <a:rPr lang="en" sz="1100" u="none" strike="noStrike" cap="none" baseline="0"/>
                        <a:t> </a:t>
                      </a:r>
                      <a:r>
                        <a:rPr lang="en" sz="1100" u="none" strike="noStrike" cap="none" baseline="0" err="1"/>
                        <a:t>stav</a:t>
                      </a:r>
                      <a:r>
                        <a:rPr lang="en" sz="1100" u="none" strike="noStrike" cap="none" baseline="0"/>
                        <a:t> </a:t>
                      </a:r>
                      <a:r>
                        <a:rPr lang="en" sz="1100" u="none" strike="noStrike" cap="none" baseline="0" err="1"/>
                        <a:t>otvorenosti</a:t>
                      </a:r>
                      <a:r>
                        <a:rPr lang="en" sz="1100" u="none" strike="noStrike" cap="none" baseline="0"/>
                        <a:t> </a:t>
                      </a:r>
                      <a:r>
                        <a:rPr lang="en" sz="1100" u="none" strike="noStrike" cap="none" baseline="0" err="1"/>
                        <a:t>prema</a:t>
                      </a:r>
                      <a:r>
                        <a:rPr lang="en" sz="1100" u="none" strike="noStrike" cap="none" baseline="0"/>
                        <a:t> </a:t>
                      </a:r>
                      <a:r>
                        <a:rPr lang="en" sz="1100" u="none" strike="noStrike" cap="none" baseline="0" err="1"/>
                        <a:t>transcendenciji</a:t>
                      </a:r>
                      <a:r>
                        <a:rPr lang="en" sz="1100" u="none" strike="noStrike" cap="none" baseline="0"/>
                        <a:t> </a:t>
                      </a:r>
                      <a:r>
                        <a:rPr lang="en" sz="1100" u="none" strike="noStrike" cap="none" baseline="0" err="1"/>
                        <a:t>i</a:t>
                      </a:r>
                      <a:r>
                        <a:rPr lang="en" sz="1100" u="none" strike="noStrike" cap="none" baseline="0"/>
                        <a:t> </a:t>
                      </a:r>
                      <a:r>
                        <a:rPr lang="en" sz="1100" u="none" strike="noStrike" cap="none" baseline="0" err="1"/>
                        <a:t>spoznaji</a:t>
                      </a:r>
                      <a:r>
                        <a:rPr lang="en" sz="1100" u="none" strike="noStrike" cap="none" baseline="0"/>
                        <a:t> Boga</a:t>
                      </a:r>
                    </a:p>
                    <a:p>
                      <a:pPr marL="0" marR="0" lvl="0" indent="0" algn="l">
                        <a:lnSpc>
                          <a:spcPct val="100000"/>
                        </a:lnSpc>
                        <a:spcBef>
                          <a:spcPts val="0"/>
                        </a:spcBef>
                        <a:spcAft>
                          <a:spcPts val="0"/>
                        </a:spcAft>
                        <a:buNone/>
                      </a:pPr>
                      <a:r>
                        <a:rPr lang="en" sz="1100" u="none" strike="noStrike" cap="none" baseline="0"/>
                        <a:t>- </a:t>
                      </a:r>
                      <a:r>
                        <a:rPr lang="en" sz="1100" u="none" strike="noStrike" cap="none" baseline="0" err="1"/>
                        <a:t>usvojiti</a:t>
                      </a:r>
                      <a:r>
                        <a:rPr lang="en" sz="1100" u="none" strike="noStrike" cap="none" baseline="0"/>
                        <a:t> </a:t>
                      </a:r>
                      <a:r>
                        <a:rPr lang="en" sz="1100" u="none" strike="noStrike" cap="none" baseline="0" err="1"/>
                        <a:t>osnovne</a:t>
                      </a:r>
                      <a:r>
                        <a:rPr lang="en" sz="1100" u="none" strike="noStrike" cap="none" baseline="0"/>
                        <a:t> </a:t>
                      </a:r>
                      <a:r>
                        <a:rPr lang="en" sz="1100" u="none" strike="noStrike" cap="none" baseline="0" err="1"/>
                        <a:t>religijske</a:t>
                      </a:r>
                      <a:r>
                        <a:rPr lang="en" sz="1100" u="none" strike="noStrike" cap="none" baseline="0"/>
                        <a:t> </a:t>
                      </a:r>
                      <a:r>
                        <a:rPr lang="en" sz="1100" u="none" strike="noStrike" cap="none" baseline="0" err="1"/>
                        <a:t>i</a:t>
                      </a:r>
                      <a:r>
                        <a:rPr lang="en" sz="1100" u="none" strike="noStrike" cap="none" baseline="0"/>
                        <a:t> </a:t>
                      </a:r>
                      <a:r>
                        <a:rPr lang="en" sz="1100" u="none" strike="noStrike" cap="none" baseline="0" err="1"/>
                        <a:t>vjerske</a:t>
                      </a:r>
                      <a:r>
                        <a:rPr lang="en" sz="1100" u="none" strike="noStrike" cap="none" baseline="0"/>
                        <a:t> </a:t>
                      </a:r>
                      <a:r>
                        <a:rPr lang="en" sz="1100" u="none" strike="noStrike" cap="none" baseline="0" err="1"/>
                        <a:t>pojmove</a:t>
                      </a:r>
                      <a:r>
                        <a:rPr lang="en" sz="1100" u="none" strike="noStrike" cap="none" baseline="0"/>
                        <a:t> </a:t>
                      </a:r>
                      <a:r>
                        <a:rPr lang="en" sz="1100" u="none" strike="noStrike" cap="none" baseline="0" err="1"/>
                        <a:t>i</a:t>
                      </a:r>
                      <a:r>
                        <a:rPr lang="en" sz="1100" u="none" strike="noStrike" cap="none" baseline="0"/>
                        <a:t> </a:t>
                      </a:r>
                      <a:r>
                        <a:rPr lang="en" sz="1100" u="none" strike="noStrike" cap="none" baseline="0" err="1"/>
                        <a:t>sadržaje</a:t>
                      </a:r>
                      <a:endParaRPr lang="en" sz="1100" u="none" strike="noStrike" cap="none" baseline="0"/>
                    </a:p>
                    <a:p>
                      <a:pPr marL="0" marR="0" lvl="0" indent="0" algn="l">
                        <a:lnSpc>
                          <a:spcPct val="100000"/>
                        </a:lnSpc>
                        <a:spcBef>
                          <a:spcPts val="0"/>
                        </a:spcBef>
                        <a:spcAft>
                          <a:spcPts val="0"/>
                        </a:spcAft>
                        <a:buNone/>
                      </a:pPr>
                      <a:r>
                        <a:rPr lang="en" sz="1100" u="none" strike="noStrike" cap="none" baseline="0"/>
                        <a:t>- </a:t>
                      </a:r>
                      <a:r>
                        <a:rPr lang="en" sz="1100" u="none" strike="noStrike" cap="none" baseline="0" err="1"/>
                        <a:t>upoznati</a:t>
                      </a:r>
                      <a:r>
                        <a:rPr lang="en" sz="1100" u="none" strike="noStrike" cap="none" baseline="0"/>
                        <a:t> </a:t>
                      </a:r>
                      <a:r>
                        <a:rPr lang="en" sz="1100" u="none" strike="noStrike" cap="none" baseline="0" err="1"/>
                        <a:t>temeljne</a:t>
                      </a:r>
                      <a:r>
                        <a:rPr lang="en" sz="1100" u="none" strike="noStrike" cap="none" baseline="0"/>
                        <a:t> </a:t>
                      </a:r>
                      <a:r>
                        <a:rPr lang="en" sz="1100" u="none" strike="noStrike" cap="none" baseline="0" err="1"/>
                        <a:t>istine</a:t>
                      </a:r>
                      <a:r>
                        <a:rPr lang="en" sz="1100" u="none" strike="noStrike" cap="none" baseline="0"/>
                        <a:t> </a:t>
                      </a:r>
                      <a:r>
                        <a:rPr lang="en" sz="1100" u="none" strike="noStrike" cap="none" baseline="0" err="1"/>
                        <a:t>katoličke</a:t>
                      </a:r>
                      <a:r>
                        <a:rPr lang="en" sz="1100" u="none" strike="noStrike" cap="none" baseline="0"/>
                        <a:t> </a:t>
                      </a:r>
                      <a:r>
                        <a:rPr lang="en" sz="1100" u="none" strike="noStrike" cap="none" baseline="0" err="1"/>
                        <a:t>vjere</a:t>
                      </a:r>
                      <a:endParaRPr lang="en" sz="1100" u="none" strike="noStrike" cap="none" baseline="0"/>
                    </a:p>
                    <a:p>
                      <a:pPr marL="0" marR="0" lvl="0" indent="0" algn="l">
                        <a:lnSpc>
                          <a:spcPct val="100000"/>
                        </a:lnSpc>
                        <a:spcBef>
                          <a:spcPts val="0"/>
                        </a:spcBef>
                        <a:spcAft>
                          <a:spcPts val="0"/>
                        </a:spcAft>
                        <a:buNone/>
                      </a:pPr>
                      <a:r>
                        <a:rPr lang="en" sz="1100" u="none" strike="noStrike" cap="none" baseline="0"/>
                        <a:t>- </a:t>
                      </a:r>
                      <a:r>
                        <a:rPr lang="en" sz="1100" u="none" strike="noStrike" cap="none" baseline="0" err="1"/>
                        <a:t>povezati</a:t>
                      </a:r>
                      <a:r>
                        <a:rPr lang="en" sz="1100" u="none" strike="noStrike" cap="none" baseline="0"/>
                        <a:t> </a:t>
                      </a:r>
                      <a:r>
                        <a:rPr lang="en" sz="1100" u="none" strike="noStrike" cap="none" baseline="0" err="1"/>
                        <a:t>vjerske</a:t>
                      </a:r>
                      <a:r>
                        <a:rPr lang="en" sz="1100" u="none" strike="noStrike" cap="none" baseline="0"/>
                        <a:t> </a:t>
                      </a:r>
                      <a:r>
                        <a:rPr lang="en" sz="1100" u="none" strike="noStrike" cap="none" baseline="0" err="1"/>
                        <a:t>sadržaje</a:t>
                      </a:r>
                      <a:r>
                        <a:rPr lang="en" sz="1100" u="none" strike="noStrike" cap="none" baseline="0"/>
                        <a:t> </a:t>
                      </a:r>
                      <a:r>
                        <a:rPr lang="en" sz="1100" u="none" strike="noStrike" cap="none" baseline="0" err="1"/>
                        <a:t>i</a:t>
                      </a:r>
                      <a:r>
                        <a:rPr lang="en" sz="1100" u="none" strike="noStrike" cap="none" baseline="0"/>
                        <a:t> </a:t>
                      </a:r>
                      <a:r>
                        <a:rPr lang="en" sz="1100" u="none" strike="noStrike" cap="none" baseline="0" err="1"/>
                        <a:t>pojmove</a:t>
                      </a:r>
                      <a:r>
                        <a:rPr lang="en" sz="1100" u="none" strike="noStrike" cap="none" baseline="0"/>
                        <a:t> sa </a:t>
                      </a:r>
                      <a:r>
                        <a:rPr lang="en" sz="1100" u="none" strike="noStrike" cap="none" baseline="0" err="1"/>
                        <a:t>vlastitim</a:t>
                      </a:r>
                      <a:r>
                        <a:rPr lang="en" sz="1100" u="none" strike="noStrike" cap="none" baseline="0"/>
                        <a:t> </a:t>
                      </a:r>
                      <a:r>
                        <a:rPr lang="en" sz="1100" u="none" strike="noStrike" cap="none" baseline="0" err="1"/>
                        <a:t>svakodnevnim</a:t>
                      </a:r>
                      <a:r>
                        <a:rPr lang="en" sz="1100" u="none" strike="noStrike" cap="none" baseline="0"/>
                        <a:t> </a:t>
                      </a:r>
                      <a:r>
                        <a:rPr lang="en" sz="1100" u="none" strike="noStrike" cap="none" baseline="0" err="1"/>
                        <a:t>životom</a:t>
                      </a:r>
                      <a:endParaRPr lang="en" sz="1100" u="none" strike="noStrike" cap="none" baseline="0"/>
                    </a:p>
                    <a:p>
                      <a:pPr marL="0" marR="0" lvl="0" indent="0" algn="l">
                        <a:lnSpc>
                          <a:spcPct val="100000"/>
                        </a:lnSpc>
                        <a:spcBef>
                          <a:spcPts val="0"/>
                        </a:spcBef>
                        <a:spcAft>
                          <a:spcPts val="0"/>
                        </a:spcAft>
                        <a:buNone/>
                      </a:pPr>
                      <a:r>
                        <a:rPr lang="en" sz="1100" u="none" strike="noStrike" cap="none" baseline="0"/>
                        <a:t>- </a:t>
                      </a:r>
                      <a:r>
                        <a:rPr lang="en" sz="1100" u="none" strike="noStrike" cap="none" baseline="0" err="1"/>
                        <a:t>prepoznati</a:t>
                      </a:r>
                      <a:r>
                        <a:rPr lang="en" sz="1100" u="none" strike="noStrike" cap="none" baseline="0"/>
                        <a:t> </a:t>
                      </a:r>
                      <a:r>
                        <a:rPr lang="en" sz="1100" u="none" strike="noStrike" cap="none" baseline="0" err="1"/>
                        <a:t>važnost</a:t>
                      </a:r>
                      <a:r>
                        <a:rPr lang="en" sz="1100" u="none" strike="noStrike" cap="none" baseline="0"/>
                        <a:t> </a:t>
                      </a:r>
                      <a:r>
                        <a:rPr lang="en" sz="1100" u="none" strike="noStrike" cap="none" baseline="0" err="1"/>
                        <a:t>duhovne</a:t>
                      </a:r>
                      <a:r>
                        <a:rPr lang="en" sz="1100" u="none" strike="noStrike" cap="none" baseline="0"/>
                        <a:t> </a:t>
                      </a:r>
                      <a:r>
                        <a:rPr lang="en" sz="1100" u="none" strike="noStrike" cap="none" baseline="0" err="1"/>
                        <a:t>dimenzije</a:t>
                      </a:r>
                      <a:r>
                        <a:rPr lang="en" sz="1100" u="none" strike="noStrike" cap="none" baseline="0"/>
                        <a:t> u </a:t>
                      </a:r>
                      <a:r>
                        <a:rPr lang="en" sz="1100" u="none" strike="noStrike" cap="none" baseline="0" err="1"/>
                        <a:t>životu</a:t>
                      </a:r>
                      <a:r>
                        <a:rPr lang="en" sz="1100" u="none" strike="noStrike" cap="none" baseline="0"/>
                        <a:t> </a:t>
                      </a:r>
                      <a:r>
                        <a:rPr lang="en" sz="1100" u="none" strike="noStrike" cap="none" baseline="0" err="1"/>
                        <a:t>čovjeka</a:t>
                      </a:r>
                      <a:r>
                        <a:rPr lang="en" sz="1100" u="none" strike="noStrike" cap="none" baseline="0"/>
                        <a:t>, </a:t>
                      </a:r>
                      <a:r>
                        <a:rPr lang="en" sz="1100" u="none" strike="noStrike" cap="none" baseline="0" err="1"/>
                        <a:t>na</a:t>
                      </a:r>
                      <a:r>
                        <a:rPr lang="en" sz="1100" u="none" strike="noStrike" cap="none" baseline="0"/>
                        <a:t> </a:t>
                      </a:r>
                      <a:r>
                        <a:rPr lang="en" sz="1100" u="none" strike="noStrike" cap="none" baseline="0" err="1"/>
                        <a:t>temelju</a:t>
                      </a:r>
                      <a:r>
                        <a:rPr lang="en" sz="1100" u="none" strike="noStrike" cap="none" baseline="0"/>
                        <a:t> </a:t>
                      </a:r>
                      <a:r>
                        <a:rPr lang="en" sz="1100" u="none" strike="noStrike" cap="none" baseline="0" err="1"/>
                        <a:t>Božje</a:t>
                      </a:r>
                      <a:r>
                        <a:rPr lang="en" sz="1100" u="none" strike="noStrike" cap="none" baseline="0"/>
                        <a:t> </a:t>
                      </a:r>
                      <a:r>
                        <a:rPr lang="en" sz="1100" u="none" strike="noStrike" cap="none" baseline="0" err="1"/>
                        <a:t>objave</a:t>
                      </a:r>
                      <a:r>
                        <a:rPr lang="en" sz="1100" u="none" strike="noStrike" cap="none" baseline="0"/>
                        <a:t> </a:t>
                      </a:r>
                      <a:r>
                        <a:rPr lang="en" sz="1100" u="none" strike="noStrike" cap="none" baseline="0" err="1"/>
                        <a:t>i</a:t>
                      </a:r>
                      <a:r>
                        <a:rPr lang="en" sz="1100" u="none" strike="noStrike" cap="none" baseline="0"/>
                        <a:t> </a:t>
                      </a:r>
                      <a:r>
                        <a:rPr lang="en" sz="1100" u="none" strike="noStrike" cap="none" baseline="0" err="1"/>
                        <a:t>kršćanske</a:t>
                      </a:r>
                      <a:r>
                        <a:rPr lang="en" sz="1100" u="none" strike="noStrike" cap="none" baseline="0"/>
                        <a:t> </a:t>
                      </a:r>
                      <a:r>
                        <a:rPr lang="en" sz="1100" u="none" strike="noStrike" cap="none" baseline="0" err="1"/>
                        <a:t>tradicije</a:t>
                      </a:r>
                      <a:endParaRPr lang="en" sz="1100" u="none" strike="noStrike" cap="none" baseline="0"/>
                    </a:p>
                  </a:txBody>
                  <a:tcPr marL="91450" marR="91450" marT="28025" marB="28025"/>
                </a:tc>
                <a:extLst>
                  <a:ext uri="{0D108BD9-81ED-4DB2-BD59-A6C34878D82A}">
                    <a16:rowId xmlns:a16="http://schemas.microsoft.com/office/drawing/2014/main" val="10000"/>
                  </a:ext>
                </a:extLst>
              </a:tr>
              <a:tr h="832834">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a:sym typeface="Calibri"/>
                        </a:rPr>
                        <a:t>Namjena:</a:t>
                      </a:r>
                    </a:p>
                    <a:p>
                      <a:pPr marL="0" marR="0" lvl="0" indent="0" algn="l">
                        <a:lnSpc>
                          <a:spcPct val="100000"/>
                        </a:lnSpc>
                        <a:spcBef>
                          <a:spcPts val="0"/>
                        </a:spcBef>
                        <a:spcAft>
                          <a:spcPts val="0"/>
                        </a:spcAft>
                        <a:buFont typeface="Calibri"/>
                        <a:buNone/>
                      </a:pPr>
                      <a:endParaRPr lang="en" sz="1100" u="none" strike="noStrike" cap="none" baseline="0"/>
                    </a:p>
                    <a:p>
                      <a:pPr marL="0" marR="0" lvl="0" indent="0" algn="l">
                        <a:lnSpc>
                          <a:spcPct val="100000"/>
                        </a:lnSpc>
                        <a:spcBef>
                          <a:spcPts val="0"/>
                        </a:spcBef>
                        <a:spcAft>
                          <a:spcPts val="0"/>
                        </a:spcAft>
                        <a:buFont typeface="Calibri"/>
                        <a:buNone/>
                      </a:pPr>
                      <a:endParaRPr lang="en" sz="1100" u="none" strike="noStrike" cap="none" baseline="0"/>
                    </a:p>
                    <a:p>
                      <a:pPr marL="0" marR="0" lvl="0" indent="0" algn="l">
                        <a:lnSpc>
                          <a:spcPct val="100000"/>
                        </a:lnSpc>
                        <a:spcBef>
                          <a:spcPts val="0"/>
                        </a:spcBef>
                        <a:spcAft>
                          <a:spcPts val="0"/>
                        </a:spcAft>
                        <a:buFont typeface="Calibri"/>
                        <a:buNone/>
                      </a:pPr>
                      <a:endParaRPr lang="en" sz="1100" u="none" strike="noStrike" cap="none" baseline="0"/>
                    </a:p>
                    <a:p>
                      <a:pPr marL="0" marR="0" lvl="0" indent="0" algn="l">
                        <a:lnSpc>
                          <a:spcPct val="100000"/>
                        </a:lnSpc>
                        <a:spcBef>
                          <a:spcPts val="0"/>
                        </a:spcBef>
                        <a:spcAft>
                          <a:spcPts val="0"/>
                        </a:spcAft>
                        <a:buFont typeface="Calibri"/>
                        <a:buNone/>
                      </a:pPr>
                      <a:r>
                        <a:rPr lang="en" sz="1100" u="none" strike="noStrike" cap="none" baseline="0"/>
                        <a:t>Način realizacije: </a:t>
                      </a:r>
                    </a:p>
                  </a:txBody>
                  <a:tcPr marL="91450" marR="91450" marT="28025" marB="28025"/>
                </a:tc>
                <a:tc>
                  <a:txBody>
                    <a:bodyPr/>
                    <a:lstStyle/>
                    <a:p>
                      <a:pPr marL="0" marR="0" lvl="0" indent="0" algn="l" rtl="0">
                        <a:lnSpc>
                          <a:spcPct val="100000"/>
                        </a:lnSpc>
                        <a:spcBef>
                          <a:spcPts val="0"/>
                        </a:spcBef>
                        <a:spcAft>
                          <a:spcPts val="0"/>
                        </a:spcAft>
                        <a:buFont typeface="Calibri"/>
                        <a:buNone/>
                      </a:pPr>
                      <a:r>
                        <a:rPr lang="en" sz="1100" u="none" strike="noStrike" cap="none" baseline="0" dirty="0"/>
                        <a:t>Razviti interese za vjerničku i duhovnu dimenziju čovjeka, kroz vjeronaučne sadržaje doći do važnih životnih spoznaja te steći znanje o temeljnim istinama kršćanstva.</a:t>
                      </a:r>
                    </a:p>
                    <a:p>
                      <a:pPr marL="0" marR="0" lvl="0" indent="0" algn="l">
                        <a:lnSpc>
                          <a:spcPct val="100000"/>
                        </a:lnSpc>
                        <a:spcBef>
                          <a:spcPts val="0"/>
                        </a:spcBef>
                        <a:spcAft>
                          <a:spcPts val="0"/>
                        </a:spcAft>
                        <a:buFont typeface="Calibri"/>
                        <a:buNone/>
                      </a:pPr>
                      <a:endParaRPr lang="en" sz="1100" u="none" strike="noStrike" cap="none" baseline="0" dirty="0"/>
                    </a:p>
                    <a:p>
                      <a:pPr marL="0" marR="0" lvl="0" indent="0" algn="l">
                        <a:lnSpc>
                          <a:spcPct val="100000"/>
                        </a:lnSpc>
                        <a:spcBef>
                          <a:spcPts val="0"/>
                        </a:spcBef>
                        <a:spcAft>
                          <a:spcPts val="0"/>
                        </a:spcAft>
                        <a:buFont typeface="Calibri"/>
                        <a:buNone/>
                      </a:pPr>
                      <a:endParaRPr lang="en" sz="1100" u="none" strike="noStrike" cap="none" baseline="0" dirty="0"/>
                    </a:p>
                    <a:p>
                      <a:pPr marL="0" marR="0" lvl="0" indent="0" algn="l">
                        <a:lnSpc>
                          <a:spcPct val="100000"/>
                        </a:lnSpc>
                        <a:spcBef>
                          <a:spcPts val="0"/>
                        </a:spcBef>
                        <a:spcAft>
                          <a:spcPts val="0"/>
                        </a:spcAft>
                        <a:buFont typeface="Calibri"/>
                        <a:buNone/>
                      </a:pPr>
                      <a:r>
                        <a:rPr lang="en" sz="1100" u="none" strike="noStrike" cap="none" baseline="0" dirty="0">
                          <a:sym typeface="Calibri"/>
                        </a:rPr>
                        <a:t>Nastava se održava 2 sata tjedno tj. godišnji fond je 70 sati</a:t>
                      </a:r>
                      <a:endParaRPr lang="en" sz="1100" u="none" strike="noStrike" cap="none" baseline="0" dirty="0"/>
                    </a:p>
                  </a:txBody>
                  <a:tcPr marL="91450" marR="91450" marT="28025" marB="28025"/>
                </a:tc>
                <a:extLst>
                  <a:ext uri="{0D108BD9-81ED-4DB2-BD59-A6C34878D82A}">
                    <a16:rowId xmlns:a16="http://schemas.microsoft.com/office/drawing/2014/main" val="10001"/>
                  </a:ext>
                </a:extLst>
              </a:tr>
              <a:tr h="264237">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Nositelj</a:t>
                      </a:r>
                      <a:r>
                        <a:rPr lang="en" sz="1100" u="none" strike="noStrike" cap="none" baseline="0">
                          <a:sym typeface="Calibri"/>
                        </a:rPr>
                        <a:t> </a:t>
                      </a:r>
                      <a:r>
                        <a:rPr lang="en" sz="1100" u="none" strike="noStrike" cap="none" baseline="0" err="1">
                          <a:sym typeface="Calibri"/>
                        </a:rPr>
                        <a:t>aktivnosti</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50" marR="91450" marT="28025" marB="28025"/>
                </a:tc>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t>Vjeroučitelji</a:t>
                      </a:r>
                      <a:r>
                        <a:rPr lang="en" sz="1100" u="none" strike="noStrike" cap="none" baseline="0">
                          <a:sym typeface="Calibri"/>
                        </a:rPr>
                        <a:t>, </a:t>
                      </a:r>
                      <a:r>
                        <a:rPr lang="en" sz="1100" u="none" strike="noStrike" cap="none" baseline="0" err="1">
                          <a:sym typeface="Calibri"/>
                        </a:rPr>
                        <a:t>vjeroučenici</a:t>
                      </a:r>
                      <a:r>
                        <a:rPr lang="en" sz="1100" u="none" strike="noStrike" cap="none" baseline="0">
                          <a:sym typeface="Calibri"/>
                        </a:rPr>
                        <a:t>, </a:t>
                      </a:r>
                      <a:r>
                        <a:rPr lang="en" sz="1100" u="none" strike="noStrike" cap="none" baseline="0" err="1">
                          <a:sym typeface="Calibri"/>
                        </a:rPr>
                        <a:t>svećenik</a:t>
                      </a:r>
                      <a:r>
                        <a:rPr lang="en" sz="1100" u="none" strike="noStrike" cap="none" baseline="0">
                          <a:sym typeface="Calibri"/>
                        </a:rPr>
                        <a:t>, </a:t>
                      </a:r>
                      <a:r>
                        <a:rPr lang="en" sz="1100" u="none" strike="noStrike" cap="none" baseline="0" err="1">
                          <a:sym typeface="Calibri"/>
                        </a:rPr>
                        <a:t>ravnateljica</a:t>
                      </a:r>
                      <a:r>
                        <a:rPr lang="en" sz="1100" u="none" strike="noStrike" cap="none" baseline="0">
                          <a:sym typeface="Calibri"/>
                        </a:rPr>
                        <a:t>, </a:t>
                      </a:r>
                      <a:r>
                        <a:rPr lang="en" sz="1100" u="none" strike="noStrike" cap="none" baseline="0" err="1">
                          <a:sym typeface="Calibri"/>
                        </a:rPr>
                        <a:t>roditelji</a:t>
                      </a:r>
                      <a:r>
                        <a:rPr lang="en" sz="1100" u="none" strike="noStrike" cap="none" baseline="0">
                          <a:sym typeface="Calibri"/>
                        </a:rPr>
                        <a:t> .</a:t>
                      </a:r>
                      <a:endParaRPr lang="en" sz="1100" b="0" i="0" u="none" strike="noStrike" cap="none" baseline="0">
                        <a:solidFill>
                          <a:srgbClr val="000000"/>
                        </a:solidFill>
                        <a:latin typeface="Calibri"/>
                        <a:ea typeface="Calibri"/>
                        <a:cs typeface="Calibri"/>
                        <a:sym typeface="Calibri"/>
                      </a:endParaRPr>
                    </a:p>
                  </a:txBody>
                  <a:tcPr marL="91450" marR="91450" marT="28025" marB="28025"/>
                </a:tc>
                <a:extLst>
                  <a:ext uri="{0D108BD9-81ED-4DB2-BD59-A6C34878D82A}">
                    <a16:rowId xmlns:a16="http://schemas.microsoft.com/office/drawing/2014/main" val="10002"/>
                  </a:ext>
                </a:extLst>
              </a:tr>
              <a:tr h="208327">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Vremenik</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50" marR="91450" marT="28025" marB="28025"/>
                </a:tc>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dirty="0">
                          <a:sym typeface="Calibri"/>
                        </a:rPr>
                        <a:t>Tijekom cijele školske godine.</a:t>
                      </a:r>
                      <a:endParaRPr lang="en" sz="1100" b="0" i="0" u="none" strike="noStrike" cap="none" baseline="0" dirty="0">
                        <a:solidFill>
                          <a:srgbClr val="000000"/>
                        </a:solidFill>
                        <a:latin typeface="Calibri"/>
                        <a:ea typeface="Calibri"/>
                        <a:cs typeface="Calibri"/>
                        <a:sym typeface="Calibri"/>
                      </a:endParaRPr>
                    </a:p>
                  </a:txBody>
                  <a:tcPr marL="91450" marR="91450" marT="28025" marB="28025"/>
                </a:tc>
                <a:extLst>
                  <a:ext uri="{0D108BD9-81ED-4DB2-BD59-A6C34878D82A}">
                    <a16:rowId xmlns:a16="http://schemas.microsoft.com/office/drawing/2014/main" val="10003"/>
                  </a:ext>
                </a:extLst>
              </a:tr>
              <a:tr h="208327">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Troškovnik</a:t>
                      </a:r>
                      <a:endParaRPr lang="en" sz="1100" b="0" i="0" u="none" strike="noStrike" cap="none" baseline="0" err="1">
                        <a:solidFill>
                          <a:srgbClr val="000000"/>
                        </a:solidFill>
                        <a:latin typeface="Calibri"/>
                        <a:ea typeface="Calibri"/>
                        <a:cs typeface="Calibri"/>
                        <a:sym typeface="Calibri"/>
                      </a:endParaRPr>
                    </a:p>
                  </a:txBody>
                  <a:tcPr marL="91450" marR="91450" marT="28025" marB="28025"/>
                </a:tc>
                <a:tc>
                  <a:txBody>
                    <a:bodyPr/>
                    <a:lstStyle/>
                    <a:p>
                      <a:pPr marL="0" marR="0" lvl="0" indent="0" algn="l" rtl="0">
                        <a:lnSpc>
                          <a:spcPct val="100000"/>
                        </a:lnSpc>
                        <a:spcBef>
                          <a:spcPts val="0"/>
                        </a:spcBef>
                        <a:spcAft>
                          <a:spcPts val="0"/>
                        </a:spcAft>
                        <a:buFont typeface="Calibri"/>
                        <a:buNone/>
                      </a:pPr>
                      <a:r>
                        <a:rPr lang="en" sz="1100" u="none" strike="noStrike" cap="none" baseline="0"/>
                        <a:t>Nema </a:t>
                      </a:r>
                      <a:r>
                        <a:rPr lang="en" sz="1100" u="none" strike="noStrike" cap="none" baseline="0" err="1"/>
                        <a:t>materijalnih</a:t>
                      </a:r>
                      <a:r>
                        <a:rPr lang="en" sz="1100" u="none" strike="noStrike" cap="none" baseline="0"/>
                        <a:t> </a:t>
                      </a:r>
                      <a:r>
                        <a:rPr lang="en" sz="1100" u="none" strike="noStrike" cap="none" baseline="0" err="1"/>
                        <a:t>izdataka</a:t>
                      </a:r>
                      <a:endParaRPr lang="en" sz="1100" u="none" strike="noStrike" cap="none" baseline="0" err="1">
                        <a:sym typeface="Calibri"/>
                      </a:endParaRPr>
                    </a:p>
                  </a:txBody>
                  <a:tcPr marL="91450" marR="91450" marT="28025" marB="28025"/>
                </a:tc>
                <a:extLst>
                  <a:ext uri="{0D108BD9-81ED-4DB2-BD59-A6C34878D82A}">
                    <a16:rowId xmlns:a16="http://schemas.microsoft.com/office/drawing/2014/main" val="10004"/>
                  </a:ext>
                </a:extLst>
              </a:tr>
              <a:tr h="520581">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Način</a:t>
                      </a:r>
                      <a:r>
                        <a:rPr lang="en" sz="1100" u="none" strike="noStrike" cap="none" baseline="0">
                          <a:sym typeface="Calibri"/>
                        </a:rPr>
                        <a:t> </a:t>
                      </a:r>
                      <a:r>
                        <a:rPr lang="en" sz="1100" u="none" strike="noStrike" cap="none" baseline="0" err="1">
                          <a:sym typeface="Calibri"/>
                        </a:rPr>
                        <a:t>vrednovanja</a:t>
                      </a:r>
                      <a:r>
                        <a:rPr lang="en" sz="1100" u="none" strike="noStrike" cap="none" baseline="0">
                          <a:sym typeface="Calibri"/>
                        </a:rPr>
                        <a:t> </a:t>
                      </a:r>
                      <a:r>
                        <a:rPr lang="en" sz="1100" u="none" strike="noStrike" cap="none" baseline="0" err="1">
                          <a:sym typeface="Calibri"/>
                        </a:rPr>
                        <a:t>i</a:t>
                      </a:r>
                      <a:r>
                        <a:rPr lang="en" sz="1100" u="none" strike="noStrike" cap="none" baseline="0">
                          <a:sym typeface="Calibri"/>
                        </a:rPr>
                        <a:t> </a:t>
                      </a:r>
                      <a:r>
                        <a:rPr lang="en" sz="1100" u="none" strike="noStrike" cap="none" baseline="0" err="1">
                          <a:sym typeface="Calibri"/>
                        </a:rPr>
                        <a:t>korištenja</a:t>
                      </a:r>
                      <a:r>
                        <a:rPr lang="en" sz="1100" u="none" strike="noStrike" cap="none" baseline="0">
                          <a:sym typeface="Calibri"/>
                        </a:rPr>
                        <a:t> </a:t>
                      </a:r>
                      <a:r>
                        <a:rPr lang="en" sz="1100" u="none" strike="noStrike" cap="none" baseline="0" err="1">
                          <a:sym typeface="Calibri"/>
                        </a:rPr>
                        <a:t>rezultata</a:t>
                      </a:r>
                      <a:r>
                        <a:rPr lang="en" sz="1100" u="none" strike="noStrike" cap="none" baseline="0">
                          <a:sym typeface="Calibri"/>
                        </a:rPr>
                        <a:t> </a:t>
                      </a:r>
                      <a:r>
                        <a:rPr lang="en" sz="1100" u="none" strike="noStrike" cap="none" baseline="0" err="1">
                          <a:sym typeface="Calibri"/>
                        </a:rPr>
                        <a:t>vrednovanja</a:t>
                      </a:r>
                      <a:endParaRPr lang="en" sz="1100" b="0" i="0" u="none" strike="noStrike" cap="none" baseline="0" err="1">
                        <a:solidFill>
                          <a:srgbClr val="000000"/>
                        </a:solidFill>
                        <a:latin typeface="Calibri"/>
                        <a:ea typeface="Calibri"/>
                        <a:cs typeface="Calibri"/>
                        <a:sym typeface="Calibri"/>
                      </a:endParaRPr>
                    </a:p>
                  </a:txBody>
                  <a:tcPr marL="91450" marR="91450" marT="28025" marB="28025"/>
                </a:tc>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dirty="0">
                          <a:sym typeface="Calibri"/>
                        </a:rPr>
                        <a:t>Propisan od Ministarstva znanosti, obrazovanja i športa. Vrši se pismenim i usmenim putem. Komponente ocjenjivanja su: znanje, stvaralačko izražavanje, zalaganje i kultura međusobnog komuniciranja.</a:t>
                      </a:r>
                      <a:endParaRPr lang="en" sz="1100" b="0" i="0" u="none" strike="noStrike" cap="none" baseline="0" dirty="0">
                        <a:solidFill>
                          <a:srgbClr val="000000"/>
                        </a:solidFill>
                        <a:latin typeface="Calibri"/>
                        <a:ea typeface="Calibri"/>
                        <a:cs typeface="Calibri"/>
                        <a:sym typeface="Calibri"/>
                      </a:endParaRPr>
                    </a:p>
                  </a:txBody>
                  <a:tcPr marL="91450" marR="91450" marT="28025" marB="28025"/>
                </a:tc>
                <a:extLst>
                  <a:ext uri="{0D108BD9-81ED-4DB2-BD59-A6C34878D82A}">
                    <a16:rowId xmlns:a16="http://schemas.microsoft.com/office/drawing/2014/main" val="10005"/>
                  </a:ext>
                </a:extLst>
              </a:tr>
            </a:tbl>
          </a:graphicData>
        </a:graphic>
      </p:graphicFrame>
      <p:pic>
        <p:nvPicPr>
          <p:cNvPr id="173" name="Shape 173"/>
          <p:cNvPicPr preferRelativeResize="0"/>
          <p:nvPr/>
        </p:nvPicPr>
        <p:blipFill rotWithShape="1">
          <a:blip r:embed="rId3">
            <a:alphaModFix/>
          </a:blip>
          <a:srcRect/>
          <a:stretch/>
        </p:blipFill>
        <p:spPr>
          <a:xfrm rot="-180128">
            <a:off x="7341517" y="92695"/>
            <a:ext cx="784389" cy="789258"/>
          </a:xfrm>
          <a:prstGeom prst="rect">
            <a:avLst/>
          </a:prstGeom>
          <a:noFill/>
          <a:ln>
            <a:noFill/>
          </a:ln>
        </p:spPr>
      </p:pic>
      <p:sp>
        <p:nvSpPr>
          <p:cNvPr id="2" name="Naslov 1"/>
          <p:cNvSpPr>
            <a:spLocks noGrp="1"/>
          </p:cNvSpPr>
          <p:nvPr>
            <p:ph type="title"/>
          </p:nvPr>
        </p:nvSpPr>
        <p:spPr>
          <a:xfrm>
            <a:off x="1059010" y="191628"/>
            <a:ext cx="8021193" cy="857250"/>
          </a:xfrm>
        </p:spPr>
        <p:txBody>
          <a:bodyPr>
            <a:scene3d>
              <a:camera prst="orthographicFront"/>
              <a:lightRig rig="soft" dir="t">
                <a:rot lat="0" lon="0" rev="15600000"/>
              </a:lightRig>
            </a:scene3d>
            <a:sp3d extrusionH="57150" prstMaterial="softEdge">
              <a:bevelT w="25400" h="38100"/>
            </a:sp3d>
          </a:bodyPr>
          <a:lstStyle/>
          <a:p>
            <a:r>
              <a:rPr lang="hr-HR" dirty="0">
                <a:effectLst>
                  <a:outerShdw blurRad="38100" dist="38100" dir="2700000" algn="tl">
                    <a:srgbClr val="000000">
                      <a:alpha val="43137"/>
                    </a:srgbClr>
                  </a:outerShdw>
                </a:effectLst>
                <a:latin typeface="+mn-lt"/>
              </a:rPr>
              <a:t>Vjeronauk</a:t>
            </a:r>
          </a:p>
        </p:txBody>
      </p:sp>
    </p:spTree>
    <p:extLst>
      <p:ext uri="{BB962C8B-B14F-4D97-AF65-F5344CB8AC3E}">
        <p14:creationId xmlns:p14="http://schemas.microsoft.com/office/powerpoint/2010/main" val="787094197"/>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Shape 177"/>
        <p:cNvGrpSpPr/>
        <p:nvPr/>
      </p:nvGrpSpPr>
      <p:grpSpPr>
        <a:xfrm>
          <a:off x="0" y="0"/>
          <a:ext cx="0" cy="0"/>
          <a:chOff x="0" y="0"/>
          <a:chExt cx="0" cy="0"/>
        </a:xfrm>
      </p:grpSpPr>
      <p:graphicFrame>
        <p:nvGraphicFramePr>
          <p:cNvPr id="179" name="Shape 179"/>
          <p:cNvGraphicFramePr/>
          <p:nvPr>
            <p:extLst>
              <p:ext uri="{D42A27DB-BD31-4B8C-83A1-F6EECF244321}">
                <p14:modId xmlns:p14="http://schemas.microsoft.com/office/powerpoint/2010/main" val="223225469"/>
              </p:ext>
            </p:extLst>
          </p:nvPr>
        </p:nvGraphicFramePr>
        <p:xfrm>
          <a:off x="900952" y="658907"/>
          <a:ext cx="8157424" cy="4152056"/>
        </p:xfrm>
        <a:graphic>
          <a:graphicData uri="http://schemas.openxmlformats.org/drawingml/2006/table">
            <a:tbl>
              <a:tblPr>
                <a:tableStyleId>{0E3FDE45-AF77-4B5C-9715-49D594BDF05E}</a:tableStyleId>
              </a:tblPr>
              <a:tblGrid>
                <a:gridCol w="1213949">
                  <a:extLst>
                    <a:ext uri="{9D8B030D-6E8A-4147-A177-3AD203B41FA5}">
                      <a16:colId xmlns:a16="http://schemas.microsoft.com/office/drawing/2014/main" val="20000"/>
                    </a:ext>
                  </a:extLst>
                </a:gridCol>
                <a:gridCol w="6943475">
                  <a:extLst>
                    <a:ext uri="{9D8B030D-6E8A-4147-A177-3AD203B41FA5}">
                      <a16:colId xmlns:a16="http://schemas.microsoft.com/office/drawing/2014/main" val="20001"/>
                    </a:ext>
                  </a:extLst>
                </a:gridCol>
              </a:tblGrid>
              <a:tr h="1296104">
                <a:tc>
                  <a:txBody>
                    <a:bodyPr/>
                    <a:lstStyle/>
                    <a:p>
                      <a:pPr marL="0" marR="0" lvl="0" indent="0" algn="l" rtl="0">
                        <a:lnSpc>
                          <a:spcPct val="100000"/>
                        </a:lnSpc>
                        <a:spcBef>
                          <a:spcPts val="0"/>
                        </a:spcBef>
                        <a:spcAft>
                          <a:spcPts val="0"/>
                        </a:spcAft>
                        <a:buFont typeface="Calibri"/>
                        <a:buNone/>
                      </a:pPr>
                      <a:r>
                        <a:rPr lang="hr-HR" sz="900" u="none" strike="noStrike" cap="none" baseline="0">
                          <a:sym typeface="Calibri"/>
                        </a:rPr>
                        <a:t>Ishodi</a:t>
                      </a:r>
                      <a:r>
                        <a:rPr lang="hr-HR" sz="900" u="none" strike="noStrike" cap="none" baseline="0"/>
                        <a:t> i namjena:</a:t>
                      </a:r>
                      <a:endParaRPr lang="en" sz="900" u="none" strike="noStrike" cap="none" baseline="0">
                        <a:sym typeface="Calibri"/>
                      </a:endParaRPr>
                    </a:p>
                  </a:txBody>
                  <a:tcPr marL="91450" marR="91450" marT="30125" marB="30125"/>
                </a:tc>
                <a:tc>
                  <a:txBody>
                    <a:bodyPr/>
                    <a:lstStyle/>
                    <a:p>
                      <a:pPr marL="0" marR="0" lvl="0" indent="0" algn="l">
                        <a:lnSpc>
                          <a:spcPct val="100000"/>
                        </a:lnSpc>
                        <a:spcBef>
                          <a:spcPts val="0"/>
                        </a:spcBef>
                        <a:spcAft>
                          <a:spcPts val="0"/>
                        </a:spcAft>
                        <a:buNone/>
                      </a:pPr>
                      <a:r>
                        <a:rPr lang="en" sz="900" b="0" i="0" u="none" strike="noStrike" cap="none" baseline="0" noProof="0" err="1">
                          <a:latin typeface="Calibri"/>
                        </a:rPr>
                        <a:t>Učenici</a:t>
                      </a:r>
                      <a:r>
                        <a:rPr lang="en" sz="900" b="0" i="0" u="none" strike="noStrike" cap="none" baseline="0" noProof="0">
                          <a:latin typeface="Calibri"/>
                        </a:rPr>
                        <a:t> </a:t>
                      </a:r>
                      <a:r>
                        <a:rPr lang="en" sz="900" b="0" i="0" u="none" strike="noStrike" cap="none" baseline="0" noProof="0" err="1">
                          <a:latin typeface="Calibri"/>
                        </a:rPr>
                        <a:t>će</a:t>
                      </a:r>
                    </a:p>
                    <a:p>
                      <a:pPr marL="171450" marR="0" lvl="0" indent="-171450" algn="l">
                        <a:lnSpc>
                          <a:spcPct val="100000"/>
                        </a:lnSpc>
                        <a:spcBef>
                          <a:spcPts val="0"/>
                        </a:spcBef>
                        <a:spcAft>
                          <a:spcPts val="0"/>
                        </a:spcAft>
                        <a:buFont typeface="Arial"/>
                        <a:buChar char="•"/>
                      </a:pPr>
                      <a:r>
                        <a:rPr lang="en" sz="900" b="0" i="0" u="none" strike="noStrike" cap="none" baseline="0" noProof="0">
                          <a:latin typeface="Calibri"/>
                        </a:rPr>
                        <a:t>Postati </a:t>
                      </a:r>
                      <a:r>
                        <a:rPr lang="en" sz="900" b="0" i="0" u="none" strike="noStrike" cap="none" baseline="0" noProof="0" err="1">
                          <a:latin typeface="Calibri"/>
                        </a:rPr>
                        <a:t>informatički</a:t>
                      </a:r>
                      <a:r>
                        <a:rPr lang="en" sz="900" b="0" i="0" u="none" strike="noStrike" cap="none" baseline="0" noProof="0">
                          <a:latin typeface="Calibri"/>
                        </a:rPr>
                        <a:t> </a:t>
                      </a:r>
                      <a:r>
                        <a:rPr lang="en" sz="900" b="0" i="0" u="none" strike="noStrike" cap="none" baseline="0" noProof="0" err="1">
                          <a:latin typeface="Calibri"/>
                        </a:rPr>
                        <a:t>pismeni</a:t>
                      </a:r>
                      <a:r>
                        <a:rPr lang="en" sz="900" b="0" i="0" u="none" strike="noStrike" cap="none" baseline="0" noProof="0">
                          <a:latin typeface="Calibri"/>
                        </a:rPr>
                        <a:t> </a:t>
                      </a:r>
                      <a:r>
                        <a:rPr lang="en" sz="900" b="0" i="0" u="none" strike="noStrike" cap="none" baseline="0" noProof="0" err="1">
                          <a:latin typeface="Calibri"/>
                        </a:rPr>
                        <a:t>kako</a:t>
                      </a:r>
                      <a:r>
                        <a:rPr lang="en" sz="900" b="0" i="0" u="none" strike="noStrike" cap="none" baseline="0" noProof="0">
                          <a:latin typeface="Calibri"/>
                        </a:rPr>
                        <a:t> bi se </a:t>
                      </a:r>
                      <a:r>
                        <a:rPr lang="en" sz="900" b="0" i="0" u="none" strike="noStrike" cap="none" baseline="0" noProof="0" err="1">
                          <a:latin typeface="Calibri"/>
                        </a:rPr>
                        <a:t>mogli</a:t>
                      </a:r>
                      <a:r>
                        <a:rPr lang="en" sz="900" b="0" i="0" u="none" strike="noStrike" cap="none" baseline="0" noProof="0">
                          <a:latin typeface="Calibri"/>
                        </a:rPr>
                        <a:t> </a:t>
                      </a:r>
                      <a:r>
                        <a:rPr lang="en" sz="900" b="0" i="0" u="none" strike="noStrike" cap="none" baseline="0" noProof="0" err="1">
                          <a:latin typeface="Calibri"/>
                        </a:rPr>
                        <a:t>samostalno</a:t>
                      </a:r>
                      <a:r>
                        <a:rPr lang="en" sz="900" b="0" i="0" u="none" strike="noStrike" cap="none" baseline="0" noProof="0">
                          <a:latin typeface="Calibri"/>
                        </a:rPr>
                        <a:t>, </a:t>
                      </a:r>
                      <a:r>
                        <a:rPr lang="en" sz="900" b="0" i="0" u="none" strike="noStrike" cap="none" baseline="0" noProof="0" err="1">
                          <a:latin typeface="Calibri"/>
                        </a:rPr>
                        <a:t>odgovorno</a:t>
                      </a:r>
                      <a:r>
                        <a:rPr lang="en" sz="900" b="0" i="0" u="none" strike="noStrike" cap="none" baseline="0" noProof="0">
                          <a:latin typeface="Calibri"/>
                        </a:rPr>
                        <a:t>, </a:t>
                      </a:r>
                      <a:r>
                        <a:rPr lang="en" sz="900" b="0" i="0" u="none" strike="noStrike" cap="none" baseline="0" noProof="0" err="1">
                          <a:latin typeface="Calibri"/>
                        </a:rPr>
                        <a:t>učinkovito</a:t>
                      </a:r>
                      <a:r>
                        <a:rPr lang="en" sz="900" b="0" i="0" u="none" strike="noStrike" cap="none" baseline="0" noProof="0">
                          <a:latin typeface="Calibri"/>
                        </a:rPr>
                        <a:t> </a:t>
                      </a:r>
                      <a:r>
                        <a:rPr lang="en" sz="900" b="0" i="0" u="none" strike="noStrike" cap="none" baseline="0" noProof="0" err="1">
                          <a:latin typeface="Calibri"/>
                        </a:rPr>
                        <a:t>i</a:t>
                      </a:r>
                      <a:r>
                        <a:rPr lang="en" sz="900" b="0" i="0" u="none" strike="noStrike" cap="none" baseline="0" noProof="0">
                          <a:latin typeface="Calibri"/>
                        </a:rPr>
                        <a:t> </a:t>
                      </a:r>
                      <a:r>
                        <a:rPr lang="en" sz="900" b="0" i="0" u="none" strike="noStrike" cap="none" baseline="0" noProof="0" err="1">
                          <a:latin typeface="Calibri"/>
                        </a:rPr>
                        <a:t>svrsihovito</a:t>
                      </a:r>
                      <a:r>
                        <a:rPr lang="en" sz="900" b="0" i="0" u="none" strike="noStrike" cap="none" baseline="0" noProof="0">
                          <a:latin typeface="Calibri"/>
                        </a:rPr>
                        <a:t> </a:t>
                      </a:r>
                      <a:r>
                        <a:rPr lang="en" sz="900" b="0" i="0" u="none" strike="noStrike" cap="none" baseline="0" noProof="0" err="1">
                          <a:latin typeface="Calibri"/>
                        </a:rPr>
                        <a:t>i</a:t>
                      </a:r>
                      <a:r>
                        <a:rPr lang="en" sz="900" b="0" i="0" u="none" strike="noStrike" cap="none" baseline="0" noProof="0">
                          <a:latin typeface="Calibri"/>
                        </a:rPr>
                        <a:t> </a:t>
                      </a:r>
                      <a:r>
                        <a:rPr lang="en" sz="900" b="0" i="0" u="none" strike="noStrike" cap="none" baseline="0" noProof="0" err="1">
                          <a:latin typeface="Calibri"/>
                        </a:rPr>
                        <a:t>primjereno</a:t>
                      </a:r>
                      <a:r>
                        <a:rPr lang="en" sz="900" b="0" i="0" u="none" strike="noStrike" cap="none" baseline="0" noProof="0">
                          <a:latin typeface="Calibri"/>
                        </a:rPr>
                        <a:t> </a:t>
                      </a:r>
                      <a:r>
                        <a:rPr lang="en" sz="900" b="0" i="0" u="none" strike="noStrike" cap="none" baseline="0" noProof="0" err="1">
                          <a:latin typeface="Calibri"/>
                        </a:rPr>
                        <a:t>koristiti</a:t>
                      </a:r>
                      <a:r>
                        <a:rPr lang="en" sz="900" b="0" i="0" u="none" strike="noStrike" cap="none" baseline="0" noProof="0">
                          <a:latin typeface="Calibri"/>
                        </a:rPr>
                        <a:t> </a:t>
                      </a:r>
                      <a:r>
                        <a:rPr lang="en" sz="900" b="0" i="0" u="none" strike="noStrike" cap="none" baseline="0" noProof="0" err="1">
                          <a:latin typeface="Calibri"/>
                        </a:rPr>
                        <a:t>digitalnom</a:t>
                      </a:r>
                      <a:r>
                        <a:rPr lang="en" sz="900" b="0" i="0" u="none" strike="noStrike" cap="none" baseline="0" noProof="0">
                          <a:latin typeface="Calibri"/>
                        </a:rPr>
                        <a:t> </a:t>
                      </a:r>
                      <a:r>
                        <a:rPr lang="en" sz="900" b="0" i="0" u="none" strike="noStrike" cap="none" baseline="0" noProof="0" err="1">
                          <a:latin typeface="Calibri"/>
                        </a:rPr>
                        <a:t>tehnologijom</a:t>
                      </a:r>
                      <a:r>
                        <a:rPr lang="en" sz="900" b="0" i="0" u="none" strike="noStrike" cap="none" baseline="0" noProof="0">
                          <a:latin typeface="Calibri"/>
                        </a:rPr>
                        <a:t> </a:t>
                      </a:r>
                      <a:r>
                        <a:rPr lang="en" sz="900" b="0" i="0" u="none" strike="noStrike" cap="none" baseline="0" noProof="0" err="1">
                          <a:latin typeface="Calibri"/>
                        </a:rPr>
                        <a:t>te</a:t>
                      </a:r>
                      <a:r>
                        <a:rPr lang="en" sz="900" b="0" i="0" u="none" strike="noStrike" cap="none" baseline="0" noProof="0">
                          <a:latin typeface="Calibri"/>
                        </a:rPr>
                        <a:t> se </a:t>
                      </a:r>
                      <a:r>
                        <a:rPr lang="en" sz="900" b="0" i="0" u="none" strike="noStrike" cap="none" baseline="0" noProof="0" err="1">
                          <a:latin typeface="Calibri"/>
                        </a:rPr>
                        <a:t>pripremiti</a:t>
                      </a:r>
                      <a:r>
                        <a:rPr lang="en" sz="900" b="0" i="0" u="none" strike="noStrike" cap="none" baseline="0" noProof="0">
                          <a:latin typeface="Calibri"/>
                        </a:rPr>
                        <a:t> za </a:t>
                      </a:r>
                      <a:r>
                        <a:rPr lang="en" sz="900" b="0" i="0" u="none" strike="noStrike" cap="none" baseline="0" noProof="0" err="1">
                          <a:latin typeface="Calibri"/>
                        </a:rPr>
                        <a:t>učenje</a:t>
                      </a:r>
                      <a:r>
                        <a:rPr lang="en" sz="900" b="0" i="0" u="none" strike="noStrike" cap="none" baseline="0" noProof="0">
                          <a:latin typeface="Calibri"/>
                        </a:rPr>
                        <a:t>, </a:t>
                      </a:r>
                      <a:r>
                        <a:rPr lang="en" sz="900" b="0" i="0" u="none" strike="noStrike" cap="none" baseline="0" noProof="0" err="1">
                          <a:latin typeface="Calibri"/>
                        </a:rPr>
                        <a:t>život</a:t>
                      </a:r>
                      <a:r>
                        <a:rPr lang="en" sz="900" b="0" i="0" u="none" strike="noStrike" cap="none" baseline="0" noProof="0">
                          <a:latin typeface="Calibri"/>
                        </a:rPr>
                        <a:t> </a:t>
                      </a:r>
                      <a:r>
                        <a:rPr lang="en" sz="900" b="0" i="0" u="none" strike="noStrike" cap="none" baseline="0" noProof="0" err="1">
                          <a:latin typeface="Calibri"/>
                        </a:rPr>
                        <a:t>i</a:t>
                      </a:r>
                      <a:r>
                        <a:rPr lang="en" sz="900" b="0" i="0" u="none" strike="noStrike" cap="none" baseline="0" noProof="0">
                          <a:latin typeface="Calibri"/>
                        </a:rPr>
                        <a:t> rad u </a:t>
                      </a:r>
                      <a:r>
                        <a:rPr lang="en" sz="900" b="0" i="0" u="none" strike="noStrike" cap="none" baseline="0" noProof="0" err="1">
                          <a:latin typeface="Calibri"/>
                        </a:rPr>
                        <a:t>društvu</a:t>
                      </a:r>
                      <a:r>
                        <a:rPr lang="en" sz="900" b="0" i="0" u="none" strike="noStrike" cap="none" baseline="0" noProof="0">
                          <a:latin typeface="Calibri"/>
                        </a:rPr>
                        <a:t> </a:t>
                      </a:r>
                      <a:r>
                        <a:rPr lang="en" sz="900" b="0" i="0" u="none" strike="noStrike" cap="none" baseline="0" noProof="0" err="1">
                          <a:latin typeface="Calibri"/>
                        </a:rPr>
                        <a:t>koje</a:t>
                      </a:r>
                      <a:r>
                        <a:rPr lang="en" sz="900" b="0" i="0" u="none" strike="noStrike" cap="none" baseline="0" noProof="0">
                          <a:latin typeface="Calibri"/>
                        </a:rPr>
                        <a:t> se </a:t>
                      </a:r>
                      <a:r>
                        <a:rPr lang="en" sz="900" b="0" i="0" u="none" strike="noStrike" cap="none" baseline="0" noProof="0" err="1">
                          <a:latin typeface="Calibri"/>
                        </a:rPr>
                        <a:t>razvojem</a:t>
                      </a:r>
                      <a:r>
                        <a:rPr lang="en" sz="900" b="0" i="0" u="none" strike="noStrike" cap="none" baseline="0" noProof="0">
                          <a:latin typeface="Calibri"/>
                        </a:rPr>
                        <a:t> </a:t>
                      </a:r>
                      <a:r>
                        <a:rPr lang="en" sz="900" b="0" i="0" u="none" strike="noStrike" cap="none" baseline="0" noProof="0" err="1">
                          <a:latin typeface="Calibri"/>
                        </a:rPr>
                        <a:t>digitalnih</a:t>
                      </a:r>
                      <a:r>
                        <a:rPr lang="en" sz="900" b="0" i="0" u="none" strike="noStrike" cap="none" baseline="0" noProof="0">
                          <a:latin typeface="Calibri"/>
                        </a:rPr>
                        <a:t> </a:t>
                      </a:r>
                      <a:r>
                        <a:rPr lang="en" sz="900" b="0" i="0" u="none" strike="noStrike" cap="none" baseline="0" noProof="0" err="1">
                          <a:latin typeface="Calibri"/>
                        </a:rPr>
                        <a:t>tehnologija</a:t>
                      </a:r>
                      <a:r>
                        <a:rPr lang="en" sz="900" b="0" i="0" u="none" strike="noStrike" cap="none" baseline="0" noProof="0">
                          <a:latin typeface="Calibri"/>
                        </a:rPr>
                        <a:t> </a:t>
                      </a:r>
                      <a:r>
                        <a:rPr lang="en" sz="900" b="0" i="0" u="none" strike="noStrike" cap="none" baseline="0" noProof="0" err="1">
                          <a:latin typeface="Calibri"/>
                        </a:rPr>
                        <a:t>vrlo</a:t>
                      </a:r>
                      <a:r>
                        <a:rPr lang="en" sz="900" b="0" i="0" u="none" strike="noStrike" cap="none" baseline="0" noProof="0">
                          <a:latin typeface="Calibri"/>
                        </a:rPr>
                        <a:t> </a:t>
                      </a:r>
                      <a:r>
                        <a:rPr lang="en" sz="900" b="0" i="0" u="none" strike="noStrike" cap="none" baseline="0" noProof="0" err="1">
                          <a:latin typeface="Calibri"/>
                        </a:rPr>
                        <a:t>brzo</a:t>
                      </a:r>
                      <a:r>
                        <a:rPr lang="en" sz="900" b="0" i="0" u="none" strike="noStrike" cap="none" baseline="0" noProof="0">
                          <a:latin typeface="Calibri"/>
                        </a:rPr>
                        <a:t> </a:t>
                      </a:r>
                      <a:r>
                        <a:rPr lang="en" sz="900" b="0" i="0" u="none" strike="noStrike" cap="none" baseline="0" noProof="0" err="1">
                          <a:latin typeface="Calibri"/>
                        </a:rPr>
                        <a:t>mijenja</a:t>
                      </a:r>
                      <a:endParaRPr lang="en" sz="900" b="0" i="0" u="none" strike="noStrike" cap="none" baseline="0" noProof="0">
                        <a:latin typeface="Calibri"/>
                      </a:endParaRPr>
                    </a:p>
                    <a:p>
                      <a:pPr marL="171450" marR="0" lvl="0" indent="-171450" algn="l">
                        <a:lnSpc>
                          <a:spcPct val="100000"/>
                        </a:lnSpc>
                        <a:spcBef>
                          <a:spcPts val="0"/>
                        </a:spcBef>
                        <a:spcAft>
                          <a:spcPts val="0"/>
                        </a:spcAft>
                        <a:buFont typeface="Arial"/>
                        <a:buChar char="•"/>
                      </a:pPr>
                      <a:r>
                        <a:rPr lang="en" sz="900" b="0" i="0" u="none" strike="noStrike" cap="none" baseline="0" noProof="0" err="1">
                          <a:latin typeface="Calibri"/>
                        </a:rPr>
                        <a:t>Razvijati</a:t>
                      </a:r>
                      <a:r>
                        <a:rPr lang="en" sz="900" b="0" i="0" u="none" strike="noStrike" cap="none" baseline="0" noProof="0">
                          <a:latin typeface="Calibri"/>
                        </a:rPr>
                        <a:t> </a:t>
                      </a:r>
                      <a:r>
                        <a:rPr lang="en" sz="900" b="0" i="0" u="none" strike="noStrike" cap="none" baseline="0" noProof="0" err="1">
                          <a:latin typeface="Calibri"/>
                        </a:rPr>
                        <a:t>digitalnu</a:t>
                      </a:r>
                      <a:r>
                        <a:rPr lang="en" sz="900" b="0" i="0" u="none" strike="noStrike" cap="none" baseline="0" noProof="0">
                          <a:latin typeface="Calibri"/>
                        </a:rPr>
                        <a:t> </a:t>
                      </a:r>
                      <a:r>
                        <a:rPr lang="en" sz="900" b="0" i="0" u="none" strike="noStrike" cap="none" baseline="0" noProof="0" err="1">
                          <a:latin typeface="Calibri"/>
                        </a:rPr>
                        <a:t>mudrost</a:t>
                      </a:r>
                      <a:r>
                        <a:rPr lang="en" sz="900" b="0" i="0" u="none" strike="noStrike" cap="none" baseline="0" noProof="0">
                          <a:latin typeface="Calibri"/>
                        </a:rPr>
                        <a:t> </a:t>
                      </a:r>
                      <a:r>
                        <a:rPr lang="en" sz="900" b="0" i="0" u="none" strike="noStrike" cap="none" baseline="0" noProof="0" err="1">
                          <a:latin typeface="Calibri"/>
                        </a:rPr>
                        <a:t>kao</a:t>
                      </a:r>
                      <a:r>
                        <a:rPr lang="en" sz="900" b="0" i="0" u="none" strike="noStrike" cap="none" baseline="0" noProof="0">
                          <a:latin typeface="Calibri"/>
                        </a:rPr>
                        <a:t> </a:t>
                      </a:r>
                      <a:r>
                        <a:rPr lang="en" sz="900" b="0" i="0" u="none" strike="noStrike" cap="none" baseline="0" noProof="0" err="1">
                          <a:latin typeface="Calibri"/>
                        </a:rPr>
                        <a:t>sposobnost</a:t>
                      </a:r>
                      <a:r>
                        <a:rPr lang="en" sz="900" b="0" i="0" u="none" strike="noStrike" cap="none" baseline="0" noProof="0">
                          <a:latin typeface="Calibri"/>
                        </a:rPr>
                        <a:t> </a:t>
                      </a:r>
                      <a:r>
                        <a:rPr lang="en" sz="900" b="0" i="0" u="none" strike="noStrike" cap="none" baseline="0" noProof="0" err="1">
                          <a:latin typeface="Calibri"/>
                        </a:rPr>
                        <a:t>odabira</a:t>
                      </a:r>
                      <a:r>
                        <a:rPr lang="en" sz="900" b="0" i="0" u="none" strike="noStrike" cap="none" baseline="0" noProof="0">
                          <a:latin typeface="Calibri"/>
                        </a:rPr>
                        <a:t> </a:t>
                      </a:r>
                      <a:r>
                        <a:rPr lang="en" sz="900" b="0" i="0" u="none" strike="noStrike" cap="none" baseline="0" noProof="0" err="1">
                          <a:latin typeface="Calibri"/>
                        </a:rPr>
                        <a:t>i</a:t>
                      </a:r>
                      <a:r>
                        <a:rPr lang="en" sz="900" b="0" i="0" u="none" strike="noStrike" cap="none" baseline="0" noProof="0">
                          <a:latin typeface="Calibri"/>
                        </a:rPr>
                        <a:t> </a:t>
                      </a:r>
                      <a:r>
                        <a:rPr lang="en" sz="900" b="0" i="0" u="none" strike="noStrike" cap="none" baseline="0" noProof="0" err="1">
                          <a:latin typeface="Calibri"/>
                        </a:rPr>
                        <a:t>primjene</a:t>
                      </a:r>
                      <a:r>
                        <a:rPr lang="en" sz="900" b="0" i="0" u="none" strike="noStrike" cap="none" baseline="0" noProof="0">
                          <a:latin typeface="Calibri"/>
                        </a:rPr>
                        <a:t> </a:t>
                      </a:r>
                      <a:r>
                        <a:rPr lang="en" sz="900" b="0" i="0" u="none" strike="noStrike" cap="none" baseline="0" noProof="0" err="1">
                          <a:latin typeface="Calibri"/>
                        </a:rPr>
                        <a:t>najprikladnije</a:t>
                      </a:r>
                      <a:r>
                        <a:rPr lang="en" sz="900" b="0" i="0" u="none" strike="noStrike" cap="none" baseline="0" noProof="0">
                          <a:latin typeface="Calibri"/>
                        </a:rPr>
                        <a:t> </a:t>
                      </a:r>
                      <a:r>
                        <a:rPr lang="en" sz="900" b="0" i="0" u="none" strike="noStrike" cap="none" baseline="0" noProof="0" err="1">
                          <a:latin typeface="Calibri"/>
                        </a:rPr>
                        <a:t>tehnologije</a:t>
                      </a:r>
                      <a:r>
                        <a:rPr lang="en" sz="900" b="0" i="0" u="none" strike="noStrike" cap="none" baseline="0" noProof="0">
                          <a:latin typeface="Calibri"/>
                        </a:rPr>
                        <a:t> </a:t>
                      </a:r>
                      <a:r>
                        <a:rPr lang="en" sz="900" b="0" i="0" u="none" strike="noStrike" cap="none" baseline="0" noProof="0" err="1">
                          <a:latin typeface="Calibri"/>
                        </a:rPr>
                        <a:t>ovisno</a:t>
                      </a:r>
                      <a:r>
                        <a:rPr lang="en" sz="900" b="0" i="0" u="none" strike="noStrike" cap="none" baseline="0" noProof="0">
                          <a:latin typeface="Calibri"/>
                        </a:rPr>
                        <a:t> o </a:t>
                      </a:r>
                      <a:r>
                        <a:rPr lang="en" sz="900" b="0" i="0" u="none" strike="noStrike" cap="none" baseline="0" noProof="0" err="1">
                          <a:latin typeface="Calibri"/>
                        </a:rPr>
                        <a:t>zadatku</a:t>
                      </a:r>
                      <a:r>
                        <a:rPr lang="en" sz="900" b="0" i="0" u="none" strike="noStrike" cap="none" baseline="0" noProof="0">
                          <a:latin typeface="Calibri"/>
                        </a:rPr>
                        <a:t>, </a:t>
                      </a:r>
                      <a:r>
                        <a:rPr lang="en" sz="900" b="0" i="0" u="none" strike="noStrike" cap="none" baseline="0" noProof="0" err="1">
                          <a:latin typeface="Calibri"/>
                        </a:rPr>
                        <a:t>području</a:t>
                      </a:r>
                      <a:r>
                        <a:rPr lang="en" sz="900" b="0" i="0" u="none" strike="noStrike" cap="none" baseline="0" noProof="0">
                          <a:latin typeface="Calibri"/>
                        </a:rPr>
                        <a:t> </a:t>
                      </a:r>
                      <a:r>
                        <a:rPr lang="en" sz="900" b="0" i="0" u="none" strike="noStrike" cap="none" baseline="0" noProof="0" err="1">
                          <a:latin typeface="Calibri"/>
                        </a:rPr>
                        <a:t>ili</a:t>
                      </a:r>
                      <a:r>
                        <a:rPr lang="en" sz="900" b="0" i="0" u="none" strike="noStrike" cap="none" baseline="0" noProof="0">
                          <a:latin typeface="Calibri"/>
                        </a:rPr>
                        <a:t> </a:t>
                      </a:r>
                      <a:r>
                        <a:rPr lang="en" sz="900" b="0" i="0" u="none" strike="noStrike" cap="none" baseline="0" noProof="0" err="1">
                          <a:latin typeface="Calibri"/>
                        </a:rPr>
                        <a:t>problemu</a:t>
                      </a:r>
                      <a:r>
                        <a:rPr lang="en" sz="900" b="0" i="0" u="none" strike="noStrike" cap="none" baseline="0" noProof="0">
                          <a:latin typeface="Calibri"/>
                        </a:rPr>
                        <a:t> koji se </a:t>
                      </a:r>
                      <a:r>
                        <a:rPr lang="en" sz="900" b="0" i="0" u="none" strike="noStrike" cap="none" baseline="0" noProof="0" err="1">
                          <a:latin typeface="Calibri"/>
                        </a:rPr>
                        <a:t>rješava</a:t>
                      </a:r>
                      <a:endParaRPr lang="en" sz="900" b="0" i="0" u="none" strike="noStrike" cap="none" baseline="0" noProof="0">
                        <a:latin typeface="Calibri"/>
                      </a:endParaRPr>
                    </a:p>
                    <a:p>
                      <a:pPr marL="171450" marR="0" lvl="0" indent="-171450" algn="l">
                        <a:lnSpc>
                          <a:spcPct val="100000"/>
                        </a:lnSpc>
                        <a:spcBef>
                          <a:spcPts val="0"/>
                        </a:spcBef>
                        <a:spcAft>
                          <a:spcPts val="0"/>
                        </a:spcAft>
                        <a:buFont typeface="Arial"/>
                        <a:buChar char="•"/>
                      </a:pPr>
                      <a:r>
                        <a:rPr lang="en" sz="900" b="0" i="0" u="none" strike="noStrike" cap="none" baseline="0" noProof="0" err="1">
                          <a:latin typeface="Calibri"/>
                        </a:rPr>
                        <a:t>Razvijati</a:t>
                      </a:r>
                      <a:r>
                        <a:rPr lang="en" sz="900" b="0" i="0" u="none" strike="noStrike" cap="none" baseline="0" noProof="0">
                          <a:latin typeface="Calibri"/>
                        </a:rPr>
                        <a:t> </a:t>
                      </a:r>
                      <a:r>
                        <a:rPr lang="en" sz="900" b="0" i="0" u="none" strike="noStrike" cap="none" baseline="0" noProof="0" err="1">
                          <a:latin typeface="Calibri"/>
                        </a:rPr>
                        <a:t>kritičko</a:t>
                      </a:r>
                      <a:r>
                        <a:rPr lang="en" sz="900" b="0" i="0" u="none" strike="noStrike" cap="none" baseline="0" noProof="0">
                          <a:latin typeface="Calibri"/>
                        </a:rPr>
                        <a:t> </a:t>
                      </a:r>
                      <a:r>
                        <a:rPr lang="en" sz="900" b="0" i="0" u="none" strike="noStrike" cap="none" baseline="0" noProof="0" err="1">
                          <a:latin typeface="Calibri"/>
                        </a:rPr>
                        <a:t>mišljenje</a:t>
                      </a:r>
                      <a:r>
                        <a:rPr lang="en" sz="900" b="0" i="0" u="none" strike="noStrike" cap="none" baseline="0" noProof="0">
                          <a:latin typeface="Calibri"/>
                        </a:rPr>
                        <a:t>, </a:t>
                      </a:r>
                      <a:r>
                        <a:rPr lang="en" sz="900" b="0" i="0" u="none" strike="noStrike" cap="none" baseline="0" noProof="0" err="1">
                          <a:latin typeface="Calibri"/>
                        </a:rPr>
                        <a:t>kreativnost</a:t>
                      </a:r>
                      <a:r>
                        <a:rPr lang="en" sz="900" b="0" i="0" u="none" strike="noStrike" cap="none" baseline="0" noProof="0">
                          <a:latin typeface="Calibri"/>
                        </a:rPr>
                        <a:t> </a:t>
                      </a:r>
                      <a:r>
                        <a:rPr lang="en" sz="900" b="0" i="0" u="none" strike="noStrike" cap="none" baseline="0" noProof="0" err="1">
                          <a:latin typeface="Calibri"/>
                        </a:rPr>
                        <a:t>i</a:t>
                      </a:r>
                      <a:r>
                        <a:rPr lang="en" sz="900" b="0" i="0" u="none" strike="noStrike" cap="none" baseline="0" noProof="0">
                          <a:latin typeface="Calibri"/>
                        </a:rPr>
                        <a:t> </a:t>
                      </a:r>
                      <a:r>
                        <a:rPr lang="en" sz="900" b="0" i="0" u="none" strike="noStrike" cap="none" baseline="0" noProof="0" err="1">
                          <a:latin typeface="Calibri"/>
                        </a:rPr>
                        <a:t>inovativnost</a:t>
                      </a:r>
                      <a:r>
                        <a:rPr lang="en" sz="900" b="0" i="0" u="none" strike="noStrike" cap="none" baseline="0" noProof="0">
                          <a:latin typeface="Calibri"/>
                        </a:rPr>
                        <a:t> </a:t>
                      </a:r>
                      <a:r>
                        <a:rPr lang="en" sz="900" b="0" i="0" u="none" strike="noStrike" cap="none" baseline="0" noProof="0" err="1">
                          <a:latin typeface="Calibri"/>
                        </a:rPr>
                        <a:t>uporabom</a:t>
                      </a:r>
                      <a:r>
                        <a:rPr lang="en" sz="900" b="0" i="0" u="none" strike="noStrike" cap="none" baseline="0" noProof="0">
                          <a:latin typeface="Calibri"/>
                        </a:rPr>
                        <a:t> </a:t>
                      </a:r>
                      <a:r>
                        <a:rPr lang="en" sz="900" b="0" i="0" u="none" strike="noStrike" cap="none" baseline="0" noProof="0" err="1">
                          <a:latin typeface="Calibri"/>
                        </a:rPr>
                        <a:t>informacijske</a:t>
                      </a:r>
                      <a:r>
                        <a:rPr lang="en" sz="900" b="0" i="0" u="none" strike="noStrike" cap="none" baseline="0" noProof="0">
                          <a:latin typeface="Calibri"/>
                        </a:rPr>
                        <a:t> </a:t>
                      </a:r>
                      <a:r>
                        <a:rPr lang="en" sz="900" b="0" i="0" u="none" strike="noStrike" cap="none" baseline="0" noProof="0" err="1">
                          <a:latin typeface="Calibri"/>
                        </a:rPr>
                        <a:t>i</a:t>
                      </a:r>
                      <a:r>
                        <a:rPr lang="en" sz="900" b="0" i="0" u="none" strike="noStrike" cap="none" baseline="0" noProof="0">
                          <a:latin typeface="Calibri"/>
                        </a:rPr>
                        <a:t> </a:t>
                      </a:r>
                      <a:r>
                        <a:rPr lang="en" sz="900" b="0" i="0" u="none" strike="noStrike" cap="none" baseline="0" noProof="0" err="1">
                          <a:latin typeface="Calibri"/>
                        </a:rPr>
                        <a:t>komunikacijske</a:t>
                      </a:r>
                      <a:r>
                        <a:rPr lang="en" sz="900" b="0" i="0" u="none" strike="noStrike" cap="none" baseline="0" noProof="0">
                          <a:latin typeface="Calibri"/>
                        </a:rPr>
                        <a:t> </a:t>
                      </a:r>
                      <a:r>
                        <a:rPr lang="en" sz="900" b="0" i="0" u="none" strike="noStrike" cap="none" baseline="0" noProof="0" err="1">
                          <a:latin typeface="Calibri"/>
                        </a:rPr>
                        <a:t>tehnologije</a:t>
                      </a:r>
                      <a:endParaRPr lang="en" sz="900" b="0" i="0" u="none" strike="noStrike" cap="none" baseline="0" noProof="0">
                        <a:latin typeface="Calibri"/>
                      </a:endParaRPr>
                    </a:p>
                    <a:p>
                      <a:pPr marL="171450" marR="0" lvl="0" indent="-171450" algn="l">
                        <a:lnSpc>
                          <a:spcPct val="100000"/>
                        </a:lnSpc>
                        <a:spcBef>
                          <a:spcPts val="0"/>
                        </a:spcBef>
                        <a:spcAft>
                          <a:spcPts val="0"/>
                        </a:spcAft>
                        <a:buFont typeface="Arial"/>
                        <a:buChar char="•"/>
                      </a:pPr>
                      <a:r>
                        <a:rPr lang="en" sz="900" b="0" i="0" u="none" strike="noStrike" cap="none" baseline="0" noProof="0" err="1">
                          <a:latin typeface="Calibri"/>
                        </a:rPr>
                        <a:t>Razvijati</a:t>
                      </a:r>
                      <a:r>
                        <a:rPr lang="en" sz="900" b="0" i="0" u="none" strike="noStrike" cap="none" baseline="0" noProof="0">
                          <a:latin typeface="Calibri"/>
                        </a:rPr>
                        <a:t> </a:t>
                      </a:r>
                      <a:r>
                        <a:rPr lang="en" sz="900" b="0" i="0" u="none" strike="noStrike" cap="none" baseline="0" noProof="0" err="1">
                          <a:latin typeface="Calibri"/>
                        </a:rPr>
                        <a:t>računalno</a:t>
                      </a:r>
                      <a:r>
                        <a:rPr lang="en" sz="900" b="0" i="0" u="none" strike="noStrike" cap="none" baseline="0" noProof="0">
                          <a:latin typeface="Calibri"/>
                        </a:rPr>
                        <a:t> </a:t>
                      </a:r>
                      <a:r>
                        <a:rPr lang="en" sz="900" b="0" i="0" u="none" strike="noStrike" cap="none" baseline="0" noProof="0" err="1">
                          <a:latin typeface="Calibri"/>
                        </a:rPr>
                        <a:t>razmišljanje</a:t>
                      </a:r>
                      <a:r>
                        <a:rPr lang="en" sz="900" b="0" i="0" u="none" strike="noStrike" cap="none" baseline="0" noProof="0">
                          <a:latin typeface="Calibri"/>
                        </a:rPr>
                        <a:t>, </a:t>
                      </a:r>
                      <a:r>
                        <a:rPr lang="en" sz="900" b="0" i="0" u="none" strike="noStrike" cap="none" baseline="0" noProof="0" err="1">
                          <a:latin typeface="Calibri"/>
                        </a:rPr>
                        <a:t>sposobnost</a:t>
                      </a:r>
                      <a:r>
                        <a:rPr lang="en" sz="900" b="0" i="0" u="none" strike="noStrike" cap="none" baseline="0" noProof="0">
                          <a:latin typeface="Calibri"/>
                        </a:rPr>
                        <a:t> </a:t>
                      </a:r>
                      <a:r>
                        <a:rPr lang="en" sz="900" b="0" i="0" u="none" strike="noStrike" cap="none" baseline="0" noProof="0" err="1">
                          <a:latin typeface="Calibri"/>
                        </a:rPr>
                        <a:t>rješavanja</a:t>
                      </a:r>
                      <a:r>
                        <a:rPr lang="en" sz="900" b="0" i="0" u="none" strike="noStrike" cap="none" baseline="0" noProof="0">
                          <a:latin typeface="Calibri"/>
                        </a:rPr>
                        <a:t> </a:t>
                      </a:r>
                      <a:r>
                        <a:rPr lang="en" sz="900" b="0" i="0" u="none" strike="noStrike" cap="none" baseline="0" noProof="0" err="1">
                          <a:latin typeface="Calibri"/>
                        </a:rPr>
                        <a:t>problema</a:t>
                      </a:r>
                      <a:r>
                        <a:rPr lang="en" sz="900" b="0" i="0" u="none" strike="noStrike" cap="none" baseline="0" noProof="0">
                          <a:latin typeface="Calibri"/>
                        </a:rPr>
                        <a:t> </a:t>
                      </a:r>
                      <a:r>
                        <a:rPr lang="en" sz="900" b="0" i="0" u="none" strike="noStrike" cap="none" baseline="0" noProof="0" err="1">
                          <a:latin typeface="Calibri"/>
                        </a:rPr>
                        <a:t>i</a:t>
                      </a:r>
                      <a:r>
                        <a:rPr lang="en" sz="900" b="0" i="0" u="none" strike="noStrike" cap="none" baseline="0" noProof="0">
                          <a:latin typeface="Calibri"/>
                        </a:rPr>
                        <a:t> </a:t>
                      </a:r>
                      <a:r>
                        <a:rPr lang="en" sz="900" b="0" i="0" u="none" strike="noStrike" cap="none" baseline="0" noProof="0" err="1">
                          <a:latin typeface="Calibri"/>
                        </a:rPr>
                        <a:t>vještinu</a:t>
                      </a:r>
                      <a:r>
                        <a:rPr lang="en" sz="900" b="0" i="0" u="none" strike="noStrike" cap="none" baseline="0" noProof="0">
                          <a:latin typeface="Calibri"/>
                        </a:rPr>
                        <a:t> </a:t>
                      </a:r>
                      <a:r>
                        <a:rPr lang="en" sz="900" b="0" i="0" u="none" strike="noStrike" cap="none" baseline="0" noProof="0" err="1">
                          <a:latin typeface="Calibri"/>
                        </a:rPr>
                        <a:t>programiranja</a:t>
                      </a:r>
                      <a:endParaRPr lang="en" sz="900" b="0" i="0" u="none" strike="noStrike" cap="none" baseline="0" noProof="0">
                        <a:latin typeface="Calibri"/>
                      </a:endParaRPr>
                    </a:p>
                    <a:p>
                      <a:pPr marL="171450" marR="0" lvl="0" indent="-171450" algn="l">
                        <a:lnSpc>
                          <a:spcPct val="100000"/>
                        </a:lnSpc>
                        <a:spcBef>
                          <a:spcPts val="0"/>
                        </a:spcBef>
                        <a:spcAft>
                          <a:spcPts val="0"/>
                        </a:spcAft>
                        <a:buFont typeface="Arial"/>
                        <a:buChar char="•"/>
                      </a:pPr>
                      <a:r>
                        <a:rPr lang="en" sz="900" b="0" i="0" u="none" strike="noStrike" cap="none" baseline="0" noProof="0" err="1">
                          <a:latin typeface="Calibri"/>
                        </a:rPr>
                        <a:t>Učinkovito</a:t>
                      </a:r>
                      <a:r>
                        <a:rPr lang="en" sz="900" b="0" i="0" u="none" strike="noStrike" cap="none" baseline="0" noProof="0">
                          <a:latin typeface="Calibri"/>
                        </a:rPr>
                        <a:t> </a:t>
                      </a:r>
                      <a:r>
                        <a:rPr lang="en" sz="900" b="0" i="0" u="none" strike="noStrike" cap="none" baseline="0" noProof="0" err="1">
                          <a:latin typeface="Calibri"/>
                        </a:rPr>
                        <a:t>i</a:t>
                      </a:r>
                      <a:r>
                        <a:rPr lang="en" sz="900" b="0" i="0" u="none" strike="noStrike" cap="none" baseline="0" noProof="0">
                          <a:latin typeface="Calibri"/>
                        </a:rPr>
                        <a:t> </a:t>
                      </a:r>
                      <a:r>
                        <a:rPr lang="en" sz="900" b="0" i="0" u="none" strike="noStrike" cap="none" baseline="0" noProof="0" err="1">
                          <a:latin typeface="Calibri"/>
                        </a:rPr>
                        <a:t>odgovorno</a:t>
                      </a:r>
                      <a:r>
                        <a:rPr lang="en" sz="900" b="0" i="0" u="none" strike="noStrike" cap="none" baseline="0" noProof="0">
                          <a:latin typeface="Calibri"/>
                        </a:rPr>
                        <a:t> </a:t>
                      </a:r>
                      <a:r>
                        <a:rPr lang="en" sz="900" b="0" i="0" u="none" strike="noStrike" cap="none" baseline="0" noProof="0" err="1">
                          <a:latin typeface="Calibri"/>
                        </a:rPr>
                        <a:t>komunicirati</a:t>
                      </a:r>
                      <a:r>
                        <a:rPr lang="en" sz="900" b="0" i="0" u="none" strike="noStrike" cap="none" baseline="0" noProof="0">
                          <a:latin typeface="Calibri"/>
                        </a:rPr>
                        <a:t> </a:t>
                      </a:r>
                      <a:r>
                        <a:rPr lang="en" sz="900" b="0" i="0" u="none" strike="noStrike" cap="none" baseline="0" noProof="0" err="1">
                          <a:latin typeface="Calibri"/>
                        </a:rPr>
                        <a:t>i</a:t>
                      </a:r>
                      <a:r>
                        <a:rPr lang="en" sz="900" b="0" i="0" u="none" strike="noStrike" cap="none" baseline="0" noProof="0">
                          <a:latin typeface="Calibri"/>
                        </a:rPr>
                        <a:t> </a:t>
                      </a:r>
                      <a:r>
                        <a:rPr lang="en" sz="900" b="0" i="0" u="none" strike="noStrike" cap="none" baseline="0" noProof="0" err="1">
                          <a:latin typeface="Calibri"/>
                        </a:rPr>
                        <a:t>surađivati</a:t>
                      </a:r>
                      <a:r>
                        <a:rPr lang="en" sz="900" b="0" i="0" u="none" strike="noStrike" cap="none" baseline="0" noProof="0">
                          <a:latin typeface="Calibri"/>
                        </a:rPr>
                        <a:t> u </a:t>
                      </a:r>
                      <a:r>
                        <a:rPr lang="en" sz="900" b="0" i="0" u="none" strike="noStrike" cap="none" baseline="0" noProof="0" err="1">
                          <a:latin typeface="Calibri"/>
                        </a:rPr>
                        <a:t>digitalnom</a:t>
                      </a:r>
                      <a:r>
                        <a:rPr lang="en" sz="900" b="0" i="0" u="none" strike="noStrike" cap="none" baseline="0" noProof="0">
                          <a:latin typeface="Calibri"/>
                        </a:rPr>
                        <a:t>  </a:t>
                      </a:r>
                      <a:r>
                        <a:rPr lang="en" sz="900" b="0" i="0" u="none" strike="noStrike" cap="none" baseline="0" noProof="0" err="1">
                          <a:latin typeface="Calibri"/>
                        </a:rPr>
                        <a:t>okruženju</a:t>
                      </a:r>
                      <a:endParaRPr lang="en" sz="900" b="0" i="0" u="none" strike="noStrike" cap="none" baseline="0" noProof="0">
                        <a:latin typeface="Calibri"/>
                      </a:endParaRPr>
                    </a:p>
                    <a:p>
                      <a:pPr marL="171450" marR="0" lvl="0" indent="-171450" algn="l">
                        <a:lnSpc>
                          <a:spcPct val="100000"/>
                        </a:lnSpc>
                        <a:spcBef>
                          <a:spcPts val="0"/>
                        </a:spcBef>
                        <a:spcAft>
                          <a:spcPts val="0"/>
                        </a:spcAft>
                        <a:buFont typeface="Arial"/>
                        <a:buChar char="•"/>
                      </a:pPr>
                      <a:r>
                        <a:rPr lang="en" sz="900" b="0" i="0" u="none" strike="noStrike" cap="none" baseline="0" noProof="0" err="1">
                          <a:latin typeface="Calibri"/>
                        </a:rPr>
                        <a:t>Razumjeti</a:t>
                      </a:r>
                      <a:r>
                        <a:rPr lang="en" sz="900" b="0" i="0" u="none" strike="noStrike" cap="none" baseline="0" noProof="0">
                          <a:latin typeface="Calibri"/>
                        </a:rPr>
                        <a:t> </a:t>
                      </a:r>
                      <a:r>
                        <a:rPr lang="en" sz="900" b="0" i="0" u="none" strike="noStrike" cap="none" baseline="0" noProof="0" err="1">
                          <a:latin typeface="Calibri"/>
                        </a:rPr>
                        <a:t>i</a:t>
                      </a:r>
                      <a:r>
                        <a:rPr lang="en" sz="900" b="0" i="0" u="none" strike="noStrike" cap="none" baseline="0" noProof="0">
                          <a:latin typeface="Calibri"/>
                        </a:rPr>
                        <a:t> </a:t>
                      </a:r>
                      <a:r>
                        <a:rPr lang="en" sz="900" b="0" i="0" u="none" strike="noStrike" cap="none" baseline="0" noProof="0" err="1">
                          <a:latin typeface="Calibri"/>
                        </a:rPr>
                        <a:t>odgovorno</a:t>
                      </a:r>
                      <a:r>
                        <a:rPr lang="en" sz="900" b="0" i="0" u="none" strike="noStrike" cap="none" baseline="0" noProof="0">
                          <a:latin typeface="Calibri"/>
                        </a:rPr>
                        <a:t> </a:t>
                      </a:r>
                      <a:r>
                        <a:rPr lang="en" sz="900" b="0" i="0" u="none" strike="noStrike" cap="none" baseline="0" noProof="0" err="1">
                          <a:latin typeface="Calibri"/>
                        </a:rPr>
                        <a:t>primjenjivati</a:t>
                      </a:r>
                      <a:r>
                        <a:rPr lang="en" sz="900" b="0" i="0" u="none" strike="noStrike" cap="none" baseline="0" noProof="0">
                          <a:latin typeface="Calibri"/>
                        </a:rPr>
                        <a:t> </a:t>
                      </a:r>
                      <a:r>
                        <a:rPr lang="en" sz="900" b="0" i="0" u="none" strike="noStrike" cap="none" baseline="0" noProof="0" err="1">
                          <a:latin typeface="Calibri"/>
                        </a:rPr>
                        <a:t>sigurnosne</a:t>
                      </a:r>
                      <a:r>
                        <a:rPr lang="en" sz="900" b="0" i="0" u="none" strike="noStrike" cap="none" baseline="0" noProof="0">
                          <a:latin typeface="Calibri"/>
                        </a:rPr>
                        <a:t> </a:t>
                      </a:r>
                      <a:r>
                        <a:rPr lang="en" sz="900" b="0" i="0" u="none" strike="noStrike" cap="none" baseline="0" noProof="0" err="1">
                          <a:latin typeface="Calibri"/>
                        </a:rPr>
                        <a:t>preporuke</a:t>
                      </a:r>
                      <a:r>
                        <a:rPr lang="en" sz="900" b="0" i="0" u="none" strike="noStrike" cap="none" baseline="0" noProof="0">
                          <a:latin typeface="Calibri"/>
                        </a:rPr>
                        <a:t> </a:t>
                      </a:r>
                      <a:r>
                        <a:rPr lang="en" sz="900" b="0" i="0" u="none" strike="noStrike" cap="none" baseline="0" noProof="0" err="1">
                          <a:latin typeface="Calibri"/>
                        </a:rPr>
                        <a:t>te</a:t>
                      </a:r>
                      <a:r>
                        <a:rPr lang="en" sz="900" b="0" i="0" u="none" strike="noStrike" cap="none" baseline="0" noProof="0">
                          <a:latin typeface="Calibri"/>
                        </a:rPr>
                        <a:t> </a:t>
                      </a:r>
                      <a:r>
                        <a:rPr lang="en" sz="900" b="0" i="0" u="none" strike="noStrike" cap="none" baseline="0" noProof="0" err="1">
                          <a:latin typeface="Calibri"/>
                        </a:rPr>
                        <a:t>poštivati</a:t>
                      </a:r>
                      <a:r>
                        <a:rPr lang="en" sz="900" b="0" i="0" u="none" strike="noStrike" cap="none" baseline="0" noProof="0">
                          <a:latin typeface="Calibri"/>
                        </a:rPr>
                        <a:t> </a:t>
                      </a:r>
                      <a:r>
                        <a:rPr lang="en" sz="900" b="0" i="0" u="none" strike="noStrike" cap="none" baseline="0" noProof="0" err="1">
                          <a:latin typeface="Calibri"/>
                        </a:rPr>
                        <a:t>pravne</a:t>
                      </a:r>
                      <a:r>
                        <a:rPr lang="en" sz="900" b="0" i="0" u="none" strike="noStrike" cap="none" baseline="0" noProof="0">
                          <a:latin typeface="Calibri"/>
                        </a:rPr>
                        <a:t> </a:t>
                      </a:r>
                      <a:r>
                        <a:rPr lang="en" sz="900" b="0" i="0" u="none" strike="noStrike" cap="none" baseline="0" noProof="0" err="1">
                          <a:latin typeface="Calibri"/>
                        </a:rPr>
                        <a:t>odrednice</a:t>
                      </a:r>
                      <a:r>
                        <a:rPr lang="en" sz="900" b="0" i="0" u="none" strike="noStrike" cap="none" baseline="0" noProof="0">
                          <a:latin typeface="Calibri"/>
                        </a:rPr>
                        <a:t> </a:t>
                      </a:r>
                      <a:r>
                        <a:rPr lang="en" sz="900" b="0" i="0" u="none" strike="noStrike" cap="none" baseline="0" noProof="0" err="1">
                          <a:latin typeface="Calibri"/>
                        </a:rPr>
                        <a:t>pri</a:t>
                      </a:r>
                      <a:r>
                        <a:rPr lang="en" sz="900" b="0" i="0" u="none" strike="noStrike" cap="none" baseline="0" noProof="0">
                          <a:latin typeface="Calibri"/>
                        </a:rPr>
                        <a:t> </a:t>
                      </a:r>
                      <a:r>
                        <a:rPr lang="en" sz="900" b="0" i="0" u="none" strike="noStrike" cap="none" baseline="0" noProof="0" err="1">
                          <a:latin typeface="Calibri"/>
                        </a:rPr>
                        <a:t>korištenju</a:t>
                      </a:r>
                      <a:r>
                        <a:rPr lang="en" sz="900" b="0" i="0" u="none" strike="noStrike" cap="none" baseline="0" noProof="0">
                          <a:latin typeface="Calibri"/>
                        </a:rPr>
                        <a:t> </a:t>
                      </a:r>
                      <a:r>
                        <a:rPr lang="en" sz="900" b="0" i="0" u="none" strike="noStrike" cap="none" baseline="0" noProof="0" err="1">
                          <a:latin typeface="Calibri"/>
                        </a:rPr>
                        <a:t>digitalnom</a:t>
                      </a:r>
                      <a:r>
                        <a:rPr lang="en" sz="900" b="0" i="0" u="none" strike="noStrike" cap="none" baseline="0" noProof="0">
                          <a:latin typeface="Calibri"/>
                        </a:rPr>
                        <a:t> </a:t>
                      </a:r>
                      <a:r>
                        <a:rPr lang="en" sz="900" b="0" i="0" u="none" strike="noStrike" cap="none" baseline="0" noProof="0" err="1">
                          <a:latin typeface="Calibri"/>
                        </a:rPr>
                        <a:t>tehnologijom</a:t>
                      </a:r>
                      <a:r>
                        <a:rPr lang="en" sz="900" b="0" i="0" u="none" strike="noStrike" cap="none" baseline="0" noProof="0">
                          <a:latin typeface="Calibri"/>
                        </a:rPr>
                        <a:t> u </a:t>
                      </a:r>
                      <a:r>
                        <a:rPr lang="en" sz="900" b="0" i="0" u="none" strike="noStrike" cap="none" baseline="0" noProof="0" err="1">
                          <a:latin typeface="Calibri"/>
                        </a:rPr>
                        <a:t>svakodnevnom</a:t>
                      </a:r>
                      <a:r>
                        <a:rPr lang="en" sz="900" b="0" i="0" u="none" strike="noStrike" cap="none" baseline="0" noProof="0">
                          <a:latin typeface="Calibri"/>
                        </a:rPr>
                        <a:t> </a:t>
                      </a:r>
                      <a:r>
                        <a:rPr lang="en" sz="900" b="0" i="0" u="none" strike="noStrike" cap="none" baseline="0" noProof="0" err="1">
                          <a:latin typeface="Calibri"/>
                        </a:rPr>
                        <a:t>životu</a:t>
                      </a:r>
                      <a:r>
                        <a:rPr lang="en" sz="900" b="0" i="0" u="none" strike="noStrike" cap="none" baseline="0" noProof="0">
                          <a:latin typeface="Calibri"/>
                        </a:rPr>
                        <a:t> </a:t>
                      </a:r>
                    </a:p>
                  </a:txBody>
                  <a:tcPr marL="91450" marR="91450" marT="30125" marB="30125"/>
                </a:tc>
                <a:extLst>
                  <a:ext uri="{0D108BD9-81ED-4DB2-BD59-A6C34878D82A}">
                    <a16:rowId xmlns:a16="http://schemas.microsoft.com/office/drawing/2014/main" val="10000"/>
                  </a:ext>
                </a:extLst>
              </a:tr>
              <a:tr h="309608">
                <a:tc>
                  <a:txBody>
                    <a:bodyPr/>
                    <a:lstStyle/>
                    <a:p>
                      <a:pPr marL="0" lvl="0" indent="0" algn="l">
                        <a:lnSpc>
                          <a:spcPct val="100000"/>
                        </a:lnSpc>
                        <a:spcBef>
                          <a:spcPts val="0"/>
                        </a:spcBef>
                        <a:spcAft>
                          <a:spcPts val="0"/>
                        </a:spcAft>
                        <a:buNone/>
                      </a:pPr>
                      <a:r>
                        <a:rPr lang="en" sz="900" u="none" strike="noStrike" cap="none" baseline="0" err="1"/>
                        <a:t>Način</a:t>
                      </a:r>
                      <a:r>
                        <a:rPr lang="en" sz="900" u="none" strike="noStrike" cap="none" baseline="0"/>
                        <a:t> </a:t>
                      </a:r>
                      <a:r>
                        <a:rPr lang="en" sz="900" u="none" strike="noStrike" cap="none" baseline="0" err="1"/>
                        <a:t>realizacije</a:t>
                      </a:r>
                      <a:r>
                        <a:rPr lang="en" sz="900" u="none" strike="noStrike" cap="none" baseline="0"/>
                        <a:t> </a:t>
                      </a:r>
                      <a:r>
                        <a:rPr lang="en" sz="900" u="none" strike="noStrike" cap="none" baseline="0" err="1"/>
                        <a:t>programa</a:t>
                      </a:r>
                      <a:r>
                        <a:rPr lang="en" sz="900" u="none" strike="noStrike" cap="none" baseline="0"/>
                        <a:t>: </a:t>
                      </a:r>
                      <a:endParaRPr lang="en" sz="900" u="none" strike="noStrike" cap="none" baseline="0">
                        <a:sym typeface="Calibri"/>
                      </a:endParaRPr>
                    </a:p>
                  </a:txBody>
                  <a:tcPr marL="91450" marR="91450" marT="30125" marB="30125"/>
                </a:tc>
                <a:tc>
                  <a:txBody>
                    <a:bodyPr/>
                    <a:lstStyle/>
                    <a:p>
                      <a:pPr marL="0" lvl="0" indent="0" algn="l">
                        <a:spcBef>
                          <a:spcPts val="0"/>
                        </a:spcBef>
                        <a:buNone/>
                      </a:pPr>
                      <a:r>
                        <a:rPr lang="en-US" sz="900" u="none" strike="noStrike" cap="none" baseline="0" noProof="0" dirty="0" err="1"/>
                        <a:t>Nastava</a:t>
                      </a:r>
                      <a:r>
                        <a:rPr lang="en-US" sz="900" u="none" strike="noStrike" cap="none" baseline="0" noProof="0" dirty="0"/>
                        <a:t> </a:t>
                      </a:r>
                      <a:r>
                        <a:rPr lang="en-US" sz="900" u="none" strike="noStrike" cap="none" baseline="0" noProof="0" dirty="0" err="1"/>
                        <a:t>informatike</a:t>
                      </a:r>
                      <a:r>
                        <a:rPr lang="en-US" sz="900" u="none" strike="noStrike" cap="none" baseline="0" noProof="0" dirty="0"/>
                        <a:t> </a:t>
                      </a:r>
                      <a:r>
                        <a:rPr lang="en-US" sz="900" u="none" strike="noStrike" cap="none" baseline="0" noProof="0" dirty="0" err="1"/>
                        <a:t>realizira</a:t>
                      </a:r>
                      <a:r>
                        <a:rPr lang="en-US" sz="900" u="none" strike="noStrike" cap="none" baseline="0" noProof="0" dirty="0"/>
                        <a:t> </a:t>
                      </a:r>
                      <a:r>
                        <a:rPr lang="hr-HR" sz="900" u="none" strike="noStrike" cap="none" baseline="0" noProof="0" dirty="0"/>
                        <a:t>se dva sata tjedno </a:t>
                      </a:r>
                      <a:r>
                        <a:rPr lang="en-US" sz="900" u="none" strike="noStrike" cap="none" baseline="0" noProof="0" dirty="0"/>
                        <a:t>u </a:t>
                      </a:r>
                      <a:r>
                        <a:rPr lang="en-US" sz="900" u="none" strike="noStrike" cap="none" baseline="0" noProof="0" dirty="0" err="1"/>
                        <a:t>informatičkoj</a:t>
                      </a:r>
                      <a:r>
                        <a:rPr lang="en-US" sz="900" u="none" strike="noStrike" cap="none" baseline="0" noProof="0" dirty="0"/>
                        <a:t> </a:t>
                      </a:r>
                      <a:r>
                        <a:rPr lang="en-US" sz="900" u="none" strike="noStrike" cap="none" baseline="0" noProof="0" dirty="0" err="1"/>
                        <a:t>učionici</a:t>
                      </a:r>
                      <a:r>
                        <a:rPr lang="en-US" sz="900" u="none" strike="noStrike" cap="none" baseline="0" noProof="0" dirty="0"/>
                        <a:t> u </a:t>
                      </a:r>
                      <a:r>
                        <a:rPr lang="en-US" sz="900" u="none" strike="noStrike" cap="none" baseline="0" noProof="0" dirty="0" err="1"/>
                        <a:t>kojoj</a:t>
                      </a:r>
                      <a:r>
                        <a:rPr lang="en-US" sz="900" u="none" strike="noStrike" cap="none" baseline="0" noProof="0" dirty="0"/>
                        <a:t> je za </a:t>
                      </a:r>
                      <a:r>
                        <a:rPr lang="en-US" sz="900" u="none" strike="noStrike" cap="none" baseline="0" noProof="0" dirty="0" err="1"/>
                        <a:t>svakog</a:t>
                      </a:r>
                      <a:r>
                        <a:rPr lang="en-US" sz="900" u="none" strike="noStrike" cap="none" baseline="0" noProof="0" dirty="0"/>
                        <a:t> </a:t>
                      </a:r>
                      <a:r>
                        <a:rPr lang="en-US" sz="900" u="none" strike="noStrike" cap="none" baseline="0" noProof="0" dirty="0" err="1"/>
                        <a:t>učenika</a:t>
                      </a:r>
                      <a:r>
                        <a:rPr lang="en-US" sz="900" u="none" strike="noStrike" cap="none" baseline="0" noProof="0" dirty="0"/>
                        <a:t> </a:t>
                      </a:r>
                      <a:r>
                        <a:rPr lang="en-US" sz="900" u="none" strike="noStrike" cap="none" baseline="0" noProof="0" dirty="0" err="1"/>
                        <a:t>osigurano</a:t>
                      </a:r>
                      <a:r>
                        <a:rPr lang="en-US" sz="900" u="none" strike="noStrike" cap="none" baseline="0" noProof="0" dirty="0"/>
                        <a:t> </a:t>
                      </a:r>
                      <a:r>
                        <a:rPr lang="en-US" sz="900" u="none" strike="noStrike" cap="none" baseline="0" noProof="0" dirty="0" err="1"/>
                        <a:t>jedno</a:t>
                      </a:r>
                      <a:r>
                        <a:rPr lang="en-US" sz="900" u="none" strike="noStrike" cap="none" baseline="0" noProof="0" dirty="0"/>
                        <a:t> </a:t>
                      </a:r>
                      <a:r>
                        <a:rPr lang="en-US" sz="900" u="none" strike="noStrike" cap="none" baseline="0" noProof="0" dirty="0" err="1"/>
                        <a:t>računalo</a:t>
                      </a:r>
                      <a:r>
                        <a:rPr lang="en-US" sz="900" u="none" strike="noStrike" cap="none" baseline="0" noProof="0" dirty="0"/>
                        <a:t>. </a:t>
                      </a:r>
                      <a:r>
                        <a:rPr lang="en-US" sz="900" u="none" strike="noStrike" cap="none" baseline="0" noProof="0" dirty="0" err="1"/>
                        <a:t>Nastava</a:t>
                      </a:r>
                      <a:r>
                        <a:rPr lang="en-US" sz="900" u="none" strike="noStrike" cap="none" baseline="0" noProof="0" dirty="0"/>
                        <a:t> je </a:t>
                      </a:r>
                      <a:r>
                        <a:rPr lang="en-US" sz="900" u="none" strike="noStrike" cap="none" baseline="0" noProof="0" dirty="0" err="1"/>
                        <a:t>većim</a:t>
                      </a:r>
                      <a:r>
                        <a:rPr lang="en-US" sz="900" u="none" strike="noStrike" cap="none" baseline="0" noProof="0" dirty="0"/>
                        <a:t> </a:t>
                      </a:r>
                      <a:r>
                        <a:rPr lang="en-US" sz="900" u="none" strike="noStrike" cap="none" baseline="0" noProof="0" dirty="0" err="1"/>
                        <a:t>dijelom</a:t>
                      </a:r>
                      <a:r>
                        <a:rPr lang="en-US" sz="900" u="none" strike="noStrike" cap="none" baseline="0" noProof="0" dirty="0"/>
                        <a:t> </a:t>
                      </a:r>
                      <a:r>
                        <a:rPr lang="en-US" sz="900" u="none" strike="noStrike" cap="none" baseline="0" noProof="0" dirty="0" err="1"/>
                        <a:t>praktična</a:t>
                      </a:r>
                      <a:r>
                        <a:rPr lang="en-US" sz="900" u="none" strike="noStrike" cap="none" baseline="0" noProof="0" dirty="0"/>
                        <a:t> – </a:t>
                      </a:r>
                      <a:r>
                        <a:rPr lang="en-US" sz="900" u="none" strike="noStrike" cap="none" baseline="0" noProof="0" dirty="0" err="1"/>
                        <a:t>učenici</a:t>
                      </a:r>
                      <a:r>
                        <a:rPr lang="en-US" sz="900" u="none" strike="noStrike" cap="none" baseline="0" noProof="0" dirty="0"/>
                        <a:t> </a:t>
                      </a:r>
                      <a:r>
                        <a:rPr lang="en-US" sz="900" u="none" strike="noStrike" cap="none" baseline="0" noProof="0" dirty="0" err="1"/>
                        <a:t>rade</a:t>
                      </a:r>
                      <a:r>
                        <a:rPr lang="en-US" sz="900" u="none" strike="noStrike" cap="none" baseline="0" noProof="0" dirty="0"/>
                        <a:t> </a:t>
                      </a:r>
                      <a:r>
                        <a:rPr lang="en-US" sz="900" u="none" strike="noStrike" cap="none" baseline="0" noProof="0" dirty="0" err="1"/>
                        <a:t>na</a:t>
                      </a:r>
                      <a:r>
                        <a:rPr lang="en-US" sz="900" u="none" strike="noStrike" cap="none" baseline="0" noProof="0" dirty="0"/>
                        <a:t> </a:t>
                      </a:r>
                      <a:r>
                        <a:rPr lang="en-US" sz="900" u="none" strike="noStrike" cap="none" baseline="0" noProof="0" dirty="0" err="1"/>
                        <a:t>računalima</a:t>
                      </a:r>
                      <a:r>
                        <a:rPr lang="en-US" sz="900" u="none" strike="noStrike" cap="none" baseline="0" noProof="0" dirty="0"/>
                        <a:t>. U </a:t>
                      </a:r>
                      <a:r>
                        <a:rPr lang="en-US" sz="900" u="none" strike="noStrike" cap="none" baseline="0" noProof="0" dirty="0" err="1"/>
                        <a:t>nastavi</a:t>
                      </a:r>
                      <a:r>
                        <a:rPr lang="en-US" sz="900" u="none" strike="noStrike" cap="none" baseline="0" noProof="0" dirty="0"/>
                        <a:t> se </a:t>
                      </a:r>
                      <a:r>
                        <a:rPr lang="en-US" sz="900" u="none" strike="noStrike" cap="none" baseline="0" noProof="0" dirty="0" err="1"/>
                        <a:t>koriste</a:t>
                      </a:r>
                      <a:r>
                        <a:rPr lang="en-US" sz="900" u="none" strike="noStrike" cap="none" baseline="0" noProof="0" dirty="0"/>
                        <a:t> </a:t>
                      </a:r>
                      <a:r>
                        <a:rPr lang="en-US" sz="900" u="none" strike="noStrike" cap="none" baseline="0" noProof="0" dirty="0" err="1"/>
                        <a:t>suvremene</a:t>
                      </a:r>
                      <a:r>
                        <a:rPr lang="en-US" sz="900" u="none" strike="noStrike" cap="none" baseline="0" noProof="0" dirty="0"/>
                        <a:t> </a:t>
                      </a:r>
                      <a:r>
                        <a:rPr lang="en-US" sz="900" u="none" strike="noStrike" cap="none" baseline="0" noProof="0" dirty="0" err="1"/>
                        <a:t>metode</a:t>
                      </a:r>
                      <a:r>
                        <a:rPr lang="en-US" sz="900" u="none" strike="noStrike" cap="none" baseline="0" noProof="0" dirty="0"/>
                        <a:t> </a:t>
                      </a:r>
                      <a:r>
                        <a:rPr lang="en-US" sz="900" u="none" strike="noStrike" cap="none" baseline="0" noProof="0" dirty="0" err="1"/>
                        <a:t>i</a:t>
                      </a:r>
                      <a:r>
                        <a:rPr lang="en-US" sz="900" u="none" strike="noStrike" cap="none" baseline="0" noProof="0" dirty="0"/>
                        <a:t> </a:t>
                      </a:r>
                      <a:r>
                        <a:rPr lang="en-US" sz="900" u="none" strike="noStrike" cap="none" baseline="0" noProof="0" dirty="0" err="1"/>
                        <a:t>oblici</a:t>
                      </a:r>
                      <a:r>
                        <a:rPr lang="en-US" sz="900" u="none" strike="noStrike" cap="none" baseline="0" noProof="0" dirty="0"/>
                        <a:t> </a:t>
                      </a:r>
                      <a:r>
                        <a:rPr lang="en-US" sz="900" u="none" strike="noStrike" cap="none" baseline="0" noProof="0" dirty="0" err="1"/>
                        <a:t>rada</a:t>
                      </a:r>
                      <a:r>
                        <a:rPr lang="en-US" sz="900" u="none" strike="noStrike" cap="none" baseline="0" noProof="0" dirty="0"/>
                        <a:t>.</a:t>
                      </a:r>
                      <a:endParaRPr dirty="0">
                        <a:sym typeface="Calibri"/>
                      </a:endParaRPr>
                    </a:p>
                  </a:txBody>
                  <a:tcPr marL="91450" marR="91450" marT="30125" marB="30125"/>
                </a:tc>
                <a:extLst>
                  <a:ext uri="{0D108BD9-81ED-4DB2-BD59-A6C34878D82A}">
                    <a16:rowId xmlns:a16="http://schemas.microsoft.com/office/drawing/2014/main" val="2243212092"/>
                  </a:ext>
                </a:extLst>
              </a:tr>
              <a:tr h="309608">
                <a:tc>
                  <a:txBody>
                    <a:bodyPr/>
                    <a:lstStyle/>
                    <a:p>
                      <a:pPr marL="0" marR="0" lvl="0" indent="0" algn="l" rtl="0">
                        <a:lnSpc>
                          <a:spcPct val="100000"/>
                        </a:lnSpc>
                        <a:spcBef>
                          <a:spcPts val="0"/>
                        </a:spcBef>
                        <a:spcAft>
                          <a:spcPts val="0"/>
                        </a:spcAft>
                        <a:buClr>
                          <a:srgbClr val="000000"/>
                        </a:buClr>
                        <a:buSzPct val="25000"/>
                        <a:buFont typeface="Calibri"/>
                        <a:buNone/>
                      </a:pPr>
                      <a:r>
                        <a:rPr lang="en" sz="900" u="none" strike="noStrike" cap="none" baseline="0" err="1">
                          <a:sym typeface="Calibri"/>
                        </a:rPr>
                        <a:t>Nositelj</a:t>
                      </a:r>
                      <a:r>
                        <a:rPr lang="en" sz="900" u="none" strike="noStrike" cap="none" baseline="0">
                          <a:sym typeface="Calibri"/>
                        </a:rPr>
                        <a:t> </a:t>
                      </a:r>
                      <a:r>
                        <a:rPr lang="en" sz="900" u="none" strike="noStrike" cap="none" baseline="0" err="1">
                          <a:sym typeface="Calibri"/>
                        </a:rPr>
                        <a:t>aktivnosti</a:t>
                      </a:r>
                      <a:r>
                        <a:rPr lang="en" sz="900" u="none" strike="noStrike" cap="none" baseline="0">
                          <a:sym typeface="Calibri"/>
                        </a:rPr>
                        <a:t>:</a:t>
                      </a:r>
                      <a:endParaRPr lang="en" sz="900" b="0" i="0" u="none" strike="noStrike" cap="none" baseline="0">
                        <a:solidFill>
                          <a:srgbClr val="000000"/>
                        </a:solidFill>
                        <a:latin typeface="Calibri"/>
                        <a:ea typeface="Calibri"/>
                        <a:cs typeface="Calibri"/>
                        <a:sym typeface="Calibri"/>
                      </a:endParaRPr>
                    </a:p>
                  </a:txBody>
                  <a:tcPr marL="91450" marR="91450" marT="30125" marB="30125"/>
                </a:tc>
                <a:tc>
                  <a:txBody>
                    <a:bodyPr/>
                    <a:lstStyle/>
                    <a:p>
                      <a:pPr marL="0" marR="0" lvl="0" indent="0" algn="l">
                        <a:lnSpc>
                          <a:spcPct val="100000"/>
                        </a:lnSpc>
                        <a:spcBef>
                          <a:spcPts val="0"/>
                        </a:spcBef>
                        <a:spcAft>
                          <a:spcPts val="0"/>
                        </a:spcAft>
                        <a:buNone/>
                      </a:pPr>
                      <a:r>
                        <a:rPr lang="en" sz="900" u="none" strike="noStrike" cap="none" baseline="0" dirty="0"/>
                        <a:t>Učiteljic</a:t>
                      </a:r>
                      <a:r>
                        <a:rPr lang="hr-HR" sz="900" u="none" strike="noStrike" cap="none" baseline="0" dirty="0"/>
                        <a:t>e</a:t>
                      </a:r>
                      <a:r>
                        <a:rPr lang="en" sz="900" u="none" strike="noStrike" cap="none" baseline="0" dirty="0"/>
                        <a:t> informatike Sanja Bićanić</a:t>
                      </a:r>
                      <a:r>
                        <a:rPr lang="hr-HR" sz="900" u="none" strike="noStrike" cap="none" baseline="0" dirty="0"/>
                        <a:t> i </a:t>
                      </a:r>
                      <a:r>
                        <a:rPr lang="en" sz="900" u="none" strike="noStrike" cap="none" baseline="0" dirty="0"/>
                        <a:t>Karolina Klarić Crljenković</a:t>
                      </a:r>
                      <a:endParaRPr lang="en-US" dirty="0">
                        <a:sym typeface="Calibri"/>
                      </a:endParaRPr>
                    </a:p>
                  </a:txBody>
                  <a:tcPr marL="91450" marR="91450" marT="30125" marB="30125"/>
                </a:tc>
                <a:extLst>
                  <a:ext uri="{0D108BD9-81ED-4DB2-BD59-A6C34878D82A}">
                    <a16:rowId xmlns:a16="http://schemas.microsoft.com/office/drawing/2014/main" val="10002"/>
                  </a:ext>
                </a:extLst>
              </a:tr>
              <a:tr h="427008">
                <a:tc>
                  <a:txBody>
                    <a:bodyPr/>
                    <a:lstStyle/>
                    <a:p>
                      <a:pPr marL="0" marR="0" lvl="0" indent="0" algn="l" rtl="0">
                        <a:lnSpc>
                          <a:spcPct val="100000"/>
                        </a:lnSpc>
                        <a:spcBef>
                          <a:spcPts val="0"/>
                        </a:spcBef>
                        <a:spcAft>
                          <a:spcPts val="0"/>
                        </a:spcAft>
                        <a:buClr>
                          <a:srgbClr val="000000"/>
                        </a:buClr>
                        <a:buSzPct val="25000"/>
                        <a:buFont typeface="Calibri"/>
                        <a:buNone/>
                      </a:pPr>
                      <a:r>
                        <a:rPr lang="en" sz="900" u="none" strike="noStrike" cap="none" baseline="0" err="1">
                          <a:sym typeface="Calibri"/>
                        </a:rPr>
                        <a:t>Vremenik</a:t>
                      </a:r>
                      <a:r>
                        <a:rPr lang="en" sz="900" u="none" strike="noStrike" cap="none" baseline="0">
                          <a:sym typeface="Calibri"/>
                        </a:rPr>
                        <a:t>:</a:t>
                      </a:r>
                      <a:endParaRPr lang="en" sz="900" b="0" i="0" u="none" strike="noStrike" cap="none" baseline="0">
                        <a:solidFill>
                          <a:srgbClr val="000000"/>
                        </a:solidFill>
                        <a:latin typeface="Calibri"/>
                        <a:ea typeface="Calibri"/>
                        <a:cs typeface="Calibri"/>
                        <a:sym typeface="Calibri"/>
                      </a:endParaRPr>
                    </a:p>
                  </a:txBody>
                  <a:tcPr marL="91450" marR="91450" marT="30125" marB="30125"/>
                </a:tc>
                <a:tc>
                  <a:txBody>
                    <a:bodyPr/>
                    <a:lstStyle/>
                    <a:p>
                      <a:pPr marL="0" marR="0" lvl="0" indent="0" algn="l">
                        <a:lnSpc>
                          <a:spcPct val="100000"/>
                        </a:lnSpc>
                        <a:spcBef>
                          <a:spcPts val="0"/>
                        </a:spcBef>
                        <a:spcAft>
                          <a:spcPts val="0"/>
                        </a:spcAft>
                        <a:buNone/>
                      </a:pPr>
                      <a:r>
                        <a:rPr lang="en" sz="900" u="none" strike="noStrike" cap="none" baseline="0" noProof="0" dirty="0"/>
                        <a:t>Nastava se održava jednom tjedno po dva školska sata tijekom školske godine za</a:t>
                      </a:r>
                      <a:r>
                        <a:rPr lang="hr-HR" sz="900" u="none" strike="noStrike" cap="none" baseline="0" noProof="0" dirty="0"/>
                        <a:t> jednu kombiniranu grupu učenika 1. i 3. razreda, jednu grupu učenika 2. razreda, jednu grupu učenika 4. razreda te za </a:t>
                      </a:r>
                      <a:r>
                        <a:rPr lang="hr-HR" sz="900" u="none" strike="noStrike" cap="none" baseline="0" noProof="0" dirty="0" err="1"/>
                        <a:t>četverorazredne</a:t>
                      </a:r>
                      <a:r>
                        <a:rPr lang="hr-HR" sz="900" u="none" strike="noStrike" cap="none" baseline="0" noProof="0" dirty="0"/>
                        <a:t> kombinacije učenika na područnim školama. Isto tako nastava se održava za učenike od 5. do 8. razreda.</a:t>
                      </a:r>
                      <a:endParaRPr lang="en-US" dirty="0">
                        <a:sym typeface="Calibri"/>
                      </a:endParaRPr>
                    </a:p>
                  </a:txBody>
                  <a:tcPr marL="91450" marR="91450" marT="30125" marB="30125"/>
                </a:tc>
                <a:extLst>
                  <a:ext uri="{0D108BD9-81ED-4DB2-BD59-A6C34878D82A}">
                    <a16:rowId xmlns:a16="http://schemas.microsoft.com/office/drawing/2014/main" val="10003"/>
                  </a:ext>
                </a:extLst>
              </a:tr>
              <a:tr h="309608">
                <a:tc>
                  <a:txBody>
                    <a:bodyPr/>
                    <a:lstStyle/>
                    <a:p>
                      <a:pPr marL="0" marR="0" lvl="0" indent="0" algn="l" rtl="0">
                        <a:lnSpc>
                          <a:spcPct val="100000"/>
                        </a:lnSpc>
                        <a:spcBef>
                          <a:spcPts val="0"/>
                        </a:spcBef>
                        <a:spcAft>
                          <a:spcPts val="0"/>
                        </a:spcAft>
                        <a:buClr>
                          <a:srgbClr val="000000"/>
                        </a:buClr>
                        <a:buSzPct val="25000"/>
                        <a:buFont typeface="Calibri"/>
                        <a:buNone/>
                      </a:pPr>
                      <a:r>
                        <a:rPr lang="en" sz="900" u="none" strike="noStrike" cap="none" baseline="0" err="1">
                          <a:sym typeface="Calibri"/>
                        </a:rPr>
                        <a:t>Troškovnik</a:t>
                      </a:r>
                      <a:r>
                        <a:rPr lang="en" sz="900" u="none" strike="noStrike" cap="none" baseline="0">
                          <a:sym typeface="Calibri"/>
                        </a:rPr>
                        <a:t>:</a:t>
                      </a:r>
                      <a:endParaRPr lang="en" sz="900" b="0" i="0" u="none" strike="noStrike" cap="none" baseline="0">
                        <a:solidFill>
                          <a:srgbClr val="000000"/>
                        </a:solidFill>
                        <a:latin typeface="Calibri"/>
                        <a:ea typeface="Calibri"/>
                        <a:cs typeface="Calibri"/>
                        <a:sym typeface="Calibri"/>
                      </a:endParaRPr>
                    </a:p>
                  </a:txBody>
                  <a:tcPr marL="91450" marR="91450" marT="30125" marB="30125"/>
                </a:tc>
                <a:tc>
                  <a:txBody>
                    <a:bodyPr/>
                    <a:lstStyle/>
                    <a:p>
                      <a:pPr marL="0" marR="0" lvl="0" indent="0" algn="l" rtl="0">
                        <a:lnSpc>
                          <a:spcPct val="100000"/>
                        </a:lnSpc>
                        <a:spcBef>
                          <a:spcPts val="0"/>
                        </a:spcBef>
                        <a:spcAft>
                          <a:spcPts val="0"/>
                        </a:spcAft>
                        <a:buFont typeface="Calibri"/>
                        <a:buNone/>
                      </a:pPr>
                      <a:r>
                        <a:rPr lang="en" sz="900" b="0" i="0" u="none" strike="noStrike" cap="none" baseline="0" noProof="0" dirty="0">
                          <a:latin typeface="Calibri"/>
                        </a:rPr>
                        <a:t>Pokrivaju materijalni izdaci škole.</a:t>
                      </a:r>
                      <a:endParaRPr lang="en" sz="900" u="none" strike="noStrike" cap="none" baseline="0" dirty="0">
                        <a:sym typeface="Calibri"/>
                      </a:endParaRPr>
                    </a:p>
                  </a:txBody>
                  <a:tcPr marL="91450" marR="91450" marT="30125" marB="30125"/>
                </a:tc>
                <a:extLst>
                  <a:ext uri="{0D108BD9-81ED-4DB2-BD59-A6C34878D82A}">
                    <a16:rowId xmlns:a16="http://schemas.microsoft.com/office/drawing/2014/main" val="10004"/>
                  </a:ext>
                </a:extLst>
              </a:tr>
              <a:tr h="1171947">
                <a:tc>
                  <a:txBody>
                    <a:bodyPr/>
                    <a:lstStyle/>
                    <a:p>
                      <a:pPr marL="0" marR="0" lvl="0" indent="0" algn="l" rtl="0">
                        <a:lnSpc>
                          <a:spcPct val="100000"/>
                        </a:lnSpc>
                        <a:spcBef>
                          <a:spcPts val="0"/>
                        </a:spcBef>
                        <a:spcAft>
                          <a:spcPts val="0"/>
                        </a:spcAft>
                        <a:buClr>
                          <a:srgbClr val="000000"/>
                        </a:buClr>
                        <a:buSzPct val="25000"/>
                        <a:buFont typeface="Calibri"/>
                        <a:buNone/>
                      </a:pPr>
                      <a:r>
                        <a:rPr lang="en" sz="900" u="none" strike="noStrike" cap="none" baseline="0" err="1">
                          <a:sym typeface="Calibri"/>
                        </a:rPr>
                        <a:t>Način</a:t>
                      </a:r>
                      <a:r>
                        <a:rPr lang="en" sz="900" u="none" strike="noStrike" cap="none" baseline="0">
                          <a:sym typeface="Calibri"/>
                        </a:rPr>
                        <a:t> </a:t>
                      </a:r>
                      <a:r>
                        <a:rPr lang="en" sz="900" u="none" strike="noStrike" cap="none" baseline="0" err="1">
                          <a:sym typeface="Calibri"/>
                        </a:rPr>
                        <a:t>vrednovanja</a:t>
                      </a:r>
                      <a:r>
                        <a:rPr lang="en" sz="900" u="none" strike="noStrike" cap="none" baseline="0">
                          <a:sym typeface="Calibri"/>
                        </a:rPr>
                        <a:t> </a:t>
                      </a:r>
                      <a:r>
                        <a:rPr lang="en" sz="900" u="none" strike="noStrike" cap="none" baseline="0" err="1">
                          <a:sym typeface="Calibri"/>
                        </a:rPr>
                        <a:t>i</a:t>
                      </a:r>
                      <a:r>
                        <a:rPr lang="en" sz="900" u="none" strike="noStrike" cap="none" baseline="0">
                          <a:sym typeface="Calibri"/>
                        </a:rPr>
                        <a:t> </a:t>
                      </a:r>
                      <a:r>
                        <a:rPr lang="en" sz="900" u="none" strike="noStrike" cap="none" baseline="0" err="1">
                          <a:sym typeface="Calibri"/>
                        </a:rPr>
                        <a:t>korištenja</a:t>
                      </a:r>
                      <a:r>
                        <a:rPr lang="en" sz="900" u="none" strike="noStrike" cap="none" baseline="0">
                          <a:sym typeface="Calibri"/>
                        </a:rPr>
                        <a:t> </a:t>
                      </a:r>
                      <a:r>
                        <a:rPr lang="en" sz="900" u="none" strike="noStrike" cap="none" baseline="0" err="1">
                          <a:sym typeface="Calibri"/>
                        </a:rPr>
                        <a:t>rezultata</a:t>
                      </a:r>
                      <a:r>
                        <a:rPr lang="en" sz="900" u="none" strike="noStrike" cap="none" baseline="0">
                          <a:sym typeface="Calibri"/>
                        </a:rPr>
                        <a:t> </a:t>
                      </a:r>
                      <a:r>
                        <a:rPr lang="en" sz="900" u="none" strike="noStrike" cap="none" baseline="0" err="1">
                          <a:sym typeface="Calibri"/>
                        </a:rPr>
                        <a:t>vrednovanja</a:t>
                      </a:r>
                      <a:r>
                        <a:rPr lang="en" sz="900" u="none" strike="noStrike" cap="none" baseline="0">
                          <a:sym typeface="Calibri"/>
                        </a:rPr>
                        <a:t>:</a:t>
                      </a:r>
                      <a:endParaRPr lang="en" sz="900" b="0" i="0" u="none" strike="noStrike" cap="none" baseline="0">
                        <a:solidFill>
                          <a:srgbClr val="000000"/>
                        </a:solidFill>
                        <a:latin typeface="Calibri"/>
                        <a:ea typeface="Calibri"/>
                        <a:cs typeface="Calibri"/>
                        <a:sym typeface="Calibri"/>
                      </a:endParaRPr>
                    </a:p>
                  </a:txBody>
                  <a:tcPr marL="91450" marR="91450" marT="30125" marB="30125"/>
                </a:tc>
                <a:tc>
                  <a:txBody>
                    <a:bodyPr/>
                    <a:lstStyle/>
                    <a:p>
                      <a:pPr marL="0" marR="0" lvl="0" indent="0" algn="l">
                        <a:lnSpc>
                          <a:spcPct val="100000"/>
                        </a:lnSpc>
                        <a:spcBef>
                          <a:spcPts val="0"/>
                        </a:spcBef>
                        <a:spcAft>
                          <a:spcPts val="0"/>
                        </a:spcAft>
                        <a:buNone/>
                      </a:pPr>
                      <a:r>
                        <a:rPr lang="en" sz="900" u="none" strike="noStrike" cap="none" baseline="0" noProof="0" dirty="0"/>
                        <a:t>Učenici se vrednuju prema Nacionalnom kurikulumu: Vrednovanje za učenje ● ljestvice procjene – popis aktivnosti ili zadataka koje učenik izvodi, a s pomoću kojeg sam prati realizaciju i uspješnost ● e-portfolio – zbirka digitalnih radova koju učenik izrađuje tijekom školovanja ● praćenje tijekom rada – uporaba online sustava za opažanje i davanje brzih povratnih informacija učenicima. Vrednovanje kao učenje ● samorefleksija i samovrednovanje ● ljestvice procjene ● odabir složenosti zadataka prema samoprocjeni te refleksija nakon rješavanja ● izlazne kartice (exit ticket) – učenici daju sebi </a:t>
                      </a:r>
                      <a:r>
                        <a:rPr lang="en" sz="900" u="none" strike="noStrike" cap="none" baseline="0" noProof="0" dirty="0">
                          <a:sym typeface="Calibri"/>
                        </a:rPr>
                        <a:t>i </a:t>
                      </a:r>
                      <a:r>
                        <a:rPr lang="en" sz="900" u="none" strike="noStrike" cap="none" baseline="0" noProof="0" dirty="0"/>
                        <a:t>učiteljici jednostavnu povratnu informaciju ● vršnjačko </a:t>
                      </a:r>
                      <a:r>
                        <a:rPr lang="en" sz="900" u="none" strike="noStrike" cap="none" baseline="0" noProof="0" dirty="0">
                          <a:sym typeface="Calibri"/>
                        </a:rPr>
                        <a:t>vrednovanje </a:t>
                      </a:r>
                      <a:r>
                        <a:rPr lang="en" sz="900" u="none" strike="noStrike" cap="none" baseline="0" noProof="0" dirty="0"/>
                        <a:t>kao dio suradničkih aktivnosti kojima vršnjaci prate rad </a:t>
                      </a:r>
                      <a:r>
                        <a:rPr lang="en" sz="900" u="none" strike="noStrike" cap="none" baseline="0" noProof="0" dirty="0">
                          <a:sym typeface="Calibri"/>
                        </a:rPr>
                        <a:t>u </a:t>
                      </a:r>
                      <a:r>
                        <a:rPr lang="en" sz="900" u="none" strike="noStrike" cap="none" baseline="0" noProof="0" dirty="0"/>
                        <a:t>timu Vrednovanje naučenog ● Usmena provjera znanja – na svakom satu ● Pismena provjera znanja - dva puta godišnje pismenim provjerama ● e-portfolio – vrednuju se pojedini radovi prema zadanim ishodima učenja te napredovanje učenika tijekom školske godine ● učenički projekti – vrednuje se sudjelovanje učenika, razine aktivnosti</a:t>
                      </a:r>
                      <a:r>
                        <a:rPr lang="en" sz="900" u="none" strike="noStrike" cap="none" baseline="0" noProof="0" dirty="0">
                          <a:sym typeface="Calibri"/>
                        </a:rPr>
                        <a:t>, </a:t>
                      </a:r>
                      <a:r>
                        <a:rPr lang="en" sz="900" u="none" strike="noStrike" cap="none" baseline="0" noProof="0" dirty="0"/>
                        <a:t>komunikacije i suradnje</a:t>
                      </a:r>
                      <a:r>
                        <a:rPr lang="en" sz="900" u="none" strike="noStrike" cap="none" baseline="0" noProof="0" dirty="0">
                          <a:sym typeface="Calibri"/>
                        </a:rPr>
                        <a:t>, </a:t>
                      </a:r>
                      <a:r>
                        <a:rPr lang="en" sz="900" u="none" strike="noStrike" cap="none" baseline="0" noProof="0" dirty="0"/>
                        <a:t>projektna dokumentacija te krajnji rezultati projekta </a:t>
                      </a:r>
                      <a:r>
                        <a:rPr lang="en" sz="900" u="none" strike="noStrike" cap="none" baseline="0" noProof="0" dirty="0">
                          <a:sym typeface="Calibri"/>
                        </a:rPr>
                        <a:t>i </a:t>
                      </a:r>
                      <a:r>
                        <a:rPr lang="en" sz="900" u="none" strike="noStrike" cap="none" baseline="0" noProof="0" dirty="0"/>
                        <a:t>njihovo predstavljanje ● uporaba online provjera </a:t>
                      </a:r>
                      <a:endParaRPr lang="en-US" dirty="0">
                        <a:sym typeface="Calibri"/>
                      </a:endParaRPr>
                    </a:p>
                  </a:txBody>
                  <a:tcPr marL="91450" marR="91450" marT="30125" marB="30125"/>
                </a:tc>
                <a:extLst>
                  <a:ext uri="{0D108BD9-81ED-4DB2-BD59-A6C34878D82A}">
                    <a16:rowId xmlns:a16="http://schemas.microsoft.com/office/drawing/2014/main" val="10005"/>
                  </a:ext>
                </a:extLst>
              </a:tr>
            </a:tbl>
          </a:graphicData>
        </a:graphic>
      </p:graphicFrame>
      <p:pic>
        <p:nvPicPr>
          <p:cNvPr id="180" name="Shape 180"/>
          <p:cNvPicPr preferRelativeResize="0"/>
          <p:nvPr/>
        </p:nvPicPr>
        <p:blipFill rotWithShape="1">
          <a:blip r:embed="rId3">
            <a:alphaModFix/>
          </a:blip>
          <a:srcRect/>
          <a:stretch/>
        </p:blipFill>
        <p:spPr>
          <a:xfrm rot="21056536">
            <a:off x="7667032" y="68916"/>
            <a:ext cx="926153" cy="639130"/>
          </a:xfrm>
          <a:prstGeom prst="rect">
            <a:avLst/>
          </a:prstGeom>
          <a:noFill/>
          <a:ln>
            <a:noFill/>
          </a:ln>
        </p:spPr>
      </p:pic>
      <p:sp>
        <p:nvSpPr>
          <p:cNvPr id="2" name="Naslov 1"/>
          <p:cNvSpPr>
            <a:spLocks noGrp="1"/>
          </p:cNvSpPr>
          <p:nvPr>
            <p:ph type="title"/>
          </p:nvPr>
        </p:nvSpPr>
        <p:spPr>
          <a:xfrm>
            <a:off x="1070517" y="200073"/>
            <a:ext cx="7986380" cy="576892"/>
          </a:xfrm>
        </p:spPr>
        <p:txBody>
          <a:bodyPr>
            <a:noAutofit/>
            <a:scene3d>
              <a:camera prst="orthographicFront"/>
              <a:lightRig rig="soft" dir="t">
                <a:rot lat="0" lon="0" rev="15600000"/>
              </a:lightRig>
            </a:scene3d>
            <a:sp3d extrusionH="57150" prstMaterial="softEdge">
              <a:bevelT w="25400" h="38100"/>
            </a:sp3d>
          </a:bodyPr>
          <a:lstStyle/>
          <a:p>
            <a:r>
              <a:rPr lang="hr-HR" sz="3200" dirty="0">
                <a:effectLst>
                  <a:outerShdw blurRad="38100" dist="38100" dir="2700000" algn="tl">
                    <a:srgbClr val="000000">
                      <a:alpha val="43137"/>
                    </a:srgbClr>
                  </a:outerShdw>
                </a:effectLst>
                <a:latin typeface="+mn-lt"/>
                <a:ea typeface="+mn-ea"/>
                <a:cs typeface="+mn-cs"/>
              </a:rPr>
              <a:t>Informatika</a:t>
            </a:r>
            <a:endParaRPr lang="hr-HR" sz="3200" dirty="0">
              <a:effectLst>
                <a:outerShdw blurRad="38100" dist="38100" dir="2700000" algn="tl">
                  <a:srgbClr val="000000">
                    <a:alpha val="43137"/>
                  </a:srgbClr>
                </a:outerShdw>
              </a:effectLst>
              <a:latin typeface="+mn-lt"/>
              <a:ea typeface="+mn-ea"/>
              <a:cs typeface="Calibri"/>
            </a:endParaRPr>
          </a:p>
        </p:txBody>
      </p:sp>
    </p:spTree>
    <p:extLst>
      <p:ext uri="{BB962C8B-B14F-4D97-AF65-F5344CB8AC3E}">
        <p14:creationId xmlns:p14="http://schemas.microsoft.com/office/powerpoint/2010/main" val="1381026703"/>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Shape 199"/>
        <p:cNvGrpSpPr/>
        <p:nvPr/>
      </p:nvGrpSpPr>
      <p:grpSpPr>
        <a:xfrm>
          <a:off x="0" y="0"/>
          <a:ext cx="0" cy="0"/>
          <a:chOff x="0" y="0"/>
          <a:chExt cx="0" cy="0"/>
        </a:xfrm>
      </p:grpSpPr>
      <p:sp>
        <p:nvSpPr>
          <p:cNvPr id="4" name="Title 3"/>
          <p:cNvSpPr>
            <a:spLocks noGrp="1"/>
          </p:cNvSpPr>
          <p:nvPr>
            <p:ph type="title"/>
          </p:nvPr>
        </p:nvSpPr>
        <p:spPr>
          <a:xfrm>
            <a:off x="742950" y="1631422"/>
            <a:ext cx="7658100" cy="643426"/>
          </a:xfrm>
        </p:spPr>
        <p:txBody>
          <a:bodyPr>
            <a:scene3d>
              <a:camera prst="orthographicFront"/>
              <a:lightRig rig="soft" dir="t">
                <a:rot lat="0" lon="0" rev="15600000"/>
              </a:lightRig>
            </a:scene3d>
            <a:sp3d extrusionH="57150" prstMaterial="softEdge">
              <a:bevelT w="25400" h="38100"/>
            </a:sp3d>
          </a:bodyPr>
          <a:lstStyle/>
          <a:p>
            <a:pPr algn="ctr"/>
            <a:r>
              <a:rPr lang="hr-HR" dirty="0">
                <a:ln/>
                <a:latin typeface="+mn-lt"/>
              </a:rPr>
              <a:t>Dodatna nastava</a:t>
            </a:r>
          </a:p>
        </p:txBody>
      </p:sp>
      <p:sp>
        <p:nvSpPr>
          <p:cNvPr id="5" name="Text Placeholder 4"/>
          <p:cNvSpPr>
            <a:spLocks noGrp="1"/>
          </p:cNvSpPr>
          <p:nvPr>
            <p:ph type="body" idx="1"/>
          </p:nvPr>
        </p:nvSpPr>
        <p:spPr>
          <a:xfrm>
            <a:off x="628650" y="2274848"/>
            <a:ext cx="7886700" cy="781501"/>
          </a:xfrm>
        </p:spPr>
        <p:txBody>
          <a:bodyPr>
            <a:normAutofit/>
          </a:bodyPr>
          <a:lstStyle/>
          <a:p>
            <a:pPr algn="ctr"/>
            <a:r>
              <a:rPr lang="hr-HR" sz="2000" dirty="0">
                <a:solidFill>
                  <a:schemeClr val="accent2">
                    <a:lumMod val="75000"/>
                  </a:schemeClr>
                </a:solidFill>
                <a:effectLst>
                  <a:outerShdw blurRad="38100" dist="38100" dir="2700000" algn="tl">
                    <a:srgbClr val="000000">
                      <a:alpha val="43137"/>
                    </a:srgbClr>
                  </a:outerShdw>
                </a:effectLst>
              </a:rPr>
              <a:t>Predmetna nastava</a:t>
            </a:r>
          </a:p>
        </p:txBody>
      </p:sp>
    </p:spTree>
    <p:extLst>
      <p:ext uri="{BB962C8B-B14F-4D97-AF65-F5344CB8AC3E}">
        <p14:creationId xmlns:p14="http://schemas.microsoft.com/office/powerpoint/2010/main" val="504253348"/>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Shape 208"/>
        <p:cNvGrpSpPr/>
        <p:nvPr/>
      </p:nvGrpSpPr>
      <p:grpSpPr>
        <a:xfrm>
          <a:off x="0" y="0"/>
          <a:ext cx="0" cy="0"/>
          <a:chOff x="0" y="0"/>
          <a:chExt cx="0" cy="0"/>
        </a:xfrm>
      </p:grpSpPr>
      <p:graphicFrame>
        <p:nvGraphicFramePr>
          <p:cNvPr id="210" name="Shape 210"/>
          <p:cNvGraphicFramePr/>
          <p:nvPr>
            <p:extLst>
              <p:ext uri="{D42A27DB-BD31-4B8C-83A1-F6EECF244321}">
                <p14:modId xmlns:p14="http://schemas.microsoft.com/office/powerpoint/2010/main" val="3727668473"/>
              </p:ext>
            </p:extLst>
          </p:nvPr>
        </p:nvGraphicFramePr>
        <p:xfrm>
          <a:off x="471855" y="912576"/>
          <a:ext cx="8407997" cy="3318348"/>
        </p:xfrm>
        <a:graphic>
          <a:graphicData uri="http://schemas.openxmlformats.org/drawingml/2006/table">
            <a:tbl>
              <a:tblPr>
                <a:tableStyleId>{0E3FDE45-AF77-4B5C-9715-49D594BDF05E}</a:tableStyleId>
              </a:tblPr>
              <a:tblGrid>
                <a:gridCol w="1985950">
                  <a:extLst>
                    <a:ext uri="{9D8B030D-6E8A-4147-A177-3AD203B41FA5}">
                      <a16:colId xmlns:a16="http://schemas.microsoft.com/office/drawing/2014/main" val="20000"/>
                    </a:ext>
                  </a:extLst>
                </a:gridCol>
                <a:gridCol w="6422047">
                  <a:extLst>
                    <a:ext uri="{9D8B030D-6E8A-4147-A177-3AD203B41FA5}">
                      <a16:colId xmlns:a16="http://schemas.microsoft.com/office/drawing/2014/main" val="20001"/>
                    </a:ext>
                  </a:extLst>
                </a:gridCol>
              </a:tblGrid>
              <a:tr h="771464">
                <a:tc>
                  <a:txBody>
                    <a:bodyPr/>
                    <a:lstStyle/>
                    <a:p>
                      <a:pPr marL="0" marR="0" lvl="0" indent="0" algn="l" rtl="0">
                        <a:lnSpc>
                          <a:spcPct val="100000"/>
                        </a:lnSpc>
                        <a:spcBef>
                          <a:spcPts val="0"/>
                        </a:spcBef>
                        <a:spcAft>
                          <a:spcPts val="0"/>
                        </a:spcAft>
                        <a:buClr>
                          <a:srgbClr val="000000"/>
                        </a:buClr>
                        <a:buSzPct val="25000"/>
                        <a:buFont typeface="Calibri"/>
                        <a:buNone/>
                      </a:pPr>
                      <a:r>
                        <a:rPr lang="hr-HR" sz="1000" u="none" strike="noStrike" cap="none" baseline="0" dirty="0">
                          <a:sym typeface="Calibri"/>
                        </a:rPr>
                        <a:t>Ishodi</a:t>
                      </a:r>
                      <a:r>
                        <a:rPr lang="en" sz="1000" u="none" strike="noStrike" cap="none" baseline="0" dirty="0">
                          <a:sym typeface="Calibri"/>
                        </a:rPr>
                        <a:t>:</a:t>
                      </a:r>
                      <a:endParaRPr lang="en" sz="1000" b="0" i="0" u="none" strike="noStrike" cap="none" baseline="0" dirty="0">
                        <a:solidFill>
                          <a:srgbClr val="000000"/>
                        </a:solidFill>
                        <a:latin typeface="Calibri"/>
                        <a:ea typeface="Calibri"/>
                        <a:cs typeface="Calibri"/>
                        <a:sym typeface="Calibri"/>
                      </a:endParaRPr>
                    </a:p>
                  </a:txBody>
                  <a:tcPr marL="91450" marR="91450" marT="32825" marB="32825"/>
                </a:tc>
                <a:tc>
                  <a:txBody>
                    <a:bodyPr/>
                    <a:lstStyle/>
                    <a:p>
                      <a:pPr marL="0" marR="0" lvl="0" indent="0" algn="l" rtl="0">
                        <a:lnSpc>
                          <a:spcPct val="100000"/>
                        </a:lnSpc>
                        <a:spcBef>
                          <a:spcPts val="0"/>
                        </a:spcBef>
                        <a:spcAft>
                          <a:spcPts val="0"/>
                        </a:spcAft>
                        <a:buFont typeface="Calibri"/>
                        <a:buNone/>
                      </a:pPr>
                      <a:r>
                        <a:rPr lang="en" sz="1000" u="none" strike="noStrike" cap="none" baseline="0" noProof="0" dirty="0"/>
                        <a:t>Učenik će : </a:t>
                      </a:r>
                      <a:endParaRPr lang="en-US" sz="1000" u="none" strike="noStrike" cap="none" baseline="0" noProof="0" dirty="0"/>
                    </a:p>
                    <a:p>
                      <a:pPr marL="0" marR="0" lvl="0" indent="0" algn="l">
                        <a:lnSpc>
                          <a:spcPct val="100000"/>
                        </a:lnSpc>
                        <a:spcBef>
                          <a:spcPts val="0"/>
                        </a:spcBef>
                        <a:spcAft>
                          <a:spcPts val="0"/>
                        </a:spcAft>
                        <a:buFont typeface="Calibri"/>
                        <a:buNone/>
                      </a:pPr>
                      <a:r>
                        <a:rPr lang="en" sz="1000" u="none" strike="noStrike" cap="none" baseline="0" noProof="0" dirty="0"/>
                        <a:t>- riješiti problemski postavljena pitanja u svezi s pokusom</a:t>
                      </a:r>
                    </a:p>
                    <a:p>
                      <a:pPr marL="0" marR="0" lvl="0" indent="0" algn="l">
                        <a:lnSpc>
                          <a:spcPct val="100000"/>
                        </a:lnSpc>
                        <a:spcBef>
                          <a:spcPts val="0"/>
                        </a:spcBef>
                        <a:spcAft>
                          <a:spcPts val="0"/>
                        </a:spcAft>
                        <a:buFont typeface="Calibri"/>
                        <a:buNone/>
                      </a:pPr>
                      <a:r>
                        <a:rPr lang="en-US" sz="1000" u="none" strike="noStrike" cap="none" baseline="0" noProof="0" dirty="0"/>
                        <a:t>- </a:t>
                      </a:r>
                      <a:r>
                        <a:rPr lang="en-US" sz="1000" u="none" strike="noStrike" cap="none" baseline="0" noProof="0" dirty="0" err="1"/>
                        <a:t>razviti</a:t>
                      </a:r>
                      <a:r>
                        <a:rPr lang="en-US" sz="1000" u="none" strike="noStrike" cap="none" baseline="0" noProof="0" dirty="0"/>
                        <a:t> </a:t>
                      </a:r>
                      <a:r>
                        <a:rPr lang="en-US" sz="1000" u="none" strike="noStrike" cap="none" baseline="0" noProof="0" dirty="0" err="1"/>
                        <a:t>sposobnost</a:t>
                      </a:r>
                      <a:r>
                        <a:rPr lang="en-US" sz="1000" u="none" strike="noStrike" cap="none" baseline="0" noProof="0" dirty="0"/>
                        <a:t> za </a:t>
                      </a:r>
                      <a:r>
                        <a:rPr lang="en-US" sz="1000" u="none" strike="noStrike" cap="none" baseline="0" noProof="0" dirty="0" err="1"/>
                        <a:t>samostalan</a:t>
                      </a:r>
                      <a:r>
                        <a:rPr lang="en-US" sz="1000" u="none" strike="noStrike" cap="none" baseline="0" noProof="0" dirty="0"/>
                        <a:t> rad, </a:t>
                      </a:r>
                      <a:r>
                        <a:rPr lang="en-US" sz="1000" u="none" strike="noStrike" cap="none" baseline="0" noProof="0" dirty="0" err="1"/>
                        <a:t>logično</a:t>
                      </a:r>
                      <a:r>
                        <a:rPr lang="en-US" sz="1000" u="none" strike="noStrike" cap="none" baseline="0" noProof="0" dirty="0"/>
                        <a:t> </a:t>
                      </a:r>
                      <a:r>
                        <a:rPr lang="en-US" sz="1000" u="none" strike="noStrike" cap="none" baseline="0" noProof="0" dirty="0" err="1"/>
                        <a:t>rješavanje</a:t>
                      </a:r>
                      <a:r>
                        <a:rPr lang="en-US" sz="1000" u="none" strike="noStrike" cap="none" baseline="0" noProof="0" dirty="0"/>
                        <a:t> </a:t>
                      </a:r>
                      <a:r>
                        <a:rPr lang="en-US" sz="1000" u="none" strike="noStrike" cap="none" baseline="0" noProof="0" dirty="0" err="1"/>
                        <a:t>problema</a:t>
                      </a:r>
                      <a:r>
                        <a:rPr lang="en-US" sz="1000" u="none" strike="noStrike" cap="none" baseline="0" noProof="0" dirty="0"/>
                        <a:t>, </a:t>
                      </a:r>
                      <a:r>
                        <a:rPr lang="en-US" sz="1000" u="none" strike="noStrike" cap="none" baseline="0" noProof="0" dirty="0" err="1"/>
                        <a:t>točnost</a:t>
                      </a:r>
                      <a:r>
                        <a:rPr lang="en-US" sz="1000" u="none" strike="noStrike" cap="none" baseline="0" noProof="0" dirty="0"/>
                        <a:t> </a:t>
                      </a:r>
                      <a:r>
                        <a:rPr lang="en-US" sz="1000" u="none" strike="noStrike" cap="none" baseline="0" noProof="0" dirty="0" err="1"/>
                        <a:t>i</a:t>
                      </a:r>
                      <a:r>
                        <a:rPr lang="en-US" sz="1000" u="none" strike="noStrike" cap="none" baseline="0" noProof="0" dirty="0"/>
                        <a:t> </a:t>
                      </a:r>
                      <a:r>
                        <a:rPr lang="en-US" sz="1000" u="none" strike="noStrike" cap="none" baseline="0" noProof="0" dirty="0" err="1"/>
                        <a:t>preciznost</a:t>
                      </a:r>
                      <a:r>
                        <a:rPr lang="en-US" sz="1000" u="none" strike="noStrike" cap="none" baseline="0" noProof="0" dirty="0"/>
                        <a:t> u </a:t>
                      </a:r>
                      <a:r>
                        <a:rPr lang="en-US" sz="1000" u="none" strike="noStrike" cap="none" baseline="0" noProof="0" dirty="0" err="1"/>
                        <a:t>rješavanju</a:t>
                      </a:r>
                      <a:r>
                        <a:rPr lang="en-US" sz="1000" u="none" strike="noStrike" cap="none" baseline="0" noProof="0" dirty="0"/>
                        <a:t> </a:t>
                      </a:r>
                      <a:r>
                        <a:rPr lang="en-US" sz="1000" u="none" strike="noStrike" cap="none" baseline="0" noProof="0" dirty="0" err="1"/>
                        <a:t>zadataka</a:t>
                      </a:r>
                      <a:endParaRPr lang="en" sz="1000" u="none" strike="noStrike" cap="none" baseline="0" noProof="0" dirty="0"/>
                    </a:p>
                    <a:p>
                      <a:pPr marL="0" marR="0" lvl="0" indent="0" algn="l">
                        <a:lnSpc>
                          <a:spcPct val="100000"/>
                        </a:lnSpc>
                        <a:spcBef>
                          <a:spcPts val="0"/>
                        </a:spcBef>
                        <a:spcAft>
                          <a:spcPts val="0"/>
                        </a:spcAft>
                        <a:buFont typeface="Calibri"/>
                        <a:buNone/>
                      </a:pPr>
                      <a:r>
                        <a:rPr lang="en" sz="1000" u="none" strike="noStrike" cap="none" baseline="0" noProof="0" dirty="0"/>
                        <a:t>- razlikovati svojstva različitih tvari </a:t>
                      </a:r>
                    </a:p>
                    <a:p>
                      <a:pPr marL="0" marR="0" lvl="0" indent="0" algn="l">
                        <a:lnSpc>
                          <a:spcPct val="100000"/>
                        </a:lnSpc>
                        <a:spcBef>
                          <a:spcPts val="0"/>
                        </a:spcBef>
                        <a:spcAft>
                          <a:spcPts val="0"/>
                        </a:spcAft>
                        <a:buFont typeface="Calibri"/>
                        <a:buNone/>
                      </a:pPr>
                      <a:r>
                        <a:rPr lang="en" sz="1000" u="none" strike="noStrike" cap="none" baseline="0" noProof="0" dirty="0"/>
                        <a:t>- usvojeno znanje primijeniti u novim situacijama i na složenijim primjerima iz svakodnevnog života.</a:t>
                      </a:r>
                      <a:endParaRPr lang="en" sz="1000" b="0" i="0" u="none" strike="noStrike" cap="none" baseline="0" noProof="0" dirty="0">
                        <a:latin typeface="Calibri"/>
                      </a:endParaRPr>
                    </a:p>
                  </a:txBody>
                  <a:tcPr marL="91450" marR="91450" marT="32825" marB="32825"/>
                </a:tc>
                <a:extLst>
                  <a:ext uri="{0D108BD9-81ED-4DB2-BD59-A6C34878D82A}">
                    <a16:rowId xmlns:a16="http://schemas.microsoft.com/office/drawing/2014/main" val="10000"/>
                  </a:ext>
                </a:extLst>
              </a:tr>
              <a:tr h="350183">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a:sym typeface="Calibri"/>
                        </a:rPr>
                        <a:t>Namjena:</a:t>
                      </a:r>
                      <a:endParaRPr lang="en" sz="1000" b="0" i="0" u="none" strike="noStrike" cap="none" baseline="0">
                        <a:solidFill>
                          <a:srgbClr val="000000"/>
                        </a:solidFill>
                        <a:latin typeface="Calibri"/>
                        <a:ea typeface="Calibri"/>
                        <a:cs typeface="Calibri"/>
                        <a:sym typeface="Calibri"/>
                      </a:endParaRPr>
                    </a:p>
                  </a:txBody>
                  <a:tcPr marL="91450" marR="91450" marT="32825" marB="32825"/>
                </a:tc>
                <a:tc>
                  <a:txBody>
                    <a:bodyPr/>
                    <a:lstStyle/>
                    <a:p>
                      <a:pPr marL="0" marR="0" lvl="0" indent="0" algn="l" rtl="0">
                        <a:lnSpc>
                          <a:spcPct val="100000"/>
                        </a:lnSpc>
                        <a:spcBef>
                          <a:spcPts val="0"/>
                        </a:spcBef>
                        <a:spcAft>
                          <a:spcPts val="0"/>
                        </a:spcAft>
                        <a:buFont typeface="Calibri"/>
                        <a:buNone/>
                      </a:pPr>
                      <a:r>
                        <a:rPr lang="en" sz="1000" u="none" strike="noStrike" cap="none" baseline="0" err="1">
                          <a:sym typeface="Calibri"/>
                        </a:rPr>
                        <a:t>Razvoj</a:t>
                      </a:r>
                      <a:r>
                        <a:rPr lang="en" sz="1000" u="none" strike="noStrike" cap="none" baseline="0">
                          <a:sym typeface="Calibri"/>
                        </a:rPr>
                        <a:t> </a:t>
                      </a:r>
                      <a:r>
                        <a:rPr lang="en" sz="1000" u="none" strike="noStrike" cap="none" baseline="0" err="1">
                          <a:sym typeface="Calibri"/>
                        </a:rPr>
                        <a:t>interesa</a:t>
                      </a:r>
                      <a:r>
                        <a:rPr lang="en" sz="1000" u="none" strike="noStrike" cap="none" baseline="0">
                          <a:sym typeface="Calibri"/>
                        </a:rPr>
                        <a:t> za </a:t>
                      </a:r>
                      <a:r>
                        <a:rPr lang="en" sz="1000" u="none" strike="noStrike" cap="none" baseline="0" err="1">
                          <a:sym typeface="Calibri"/>
                        </a:rPr>
                        <a:t>prirodne</a:t>
                      </a:r>
                      <a:r>
                        <a:rPr lang="en" sz="1000" u="none" strike="noStrike" cap="none" baseline="0">
                          <a:sym typeface="Calibri"/>
                        </a:rPr>
                        <a:t> </a:t>
                      </a:r>
                      <a:r>
                        <a:rPr lang="en" sz="1000" u="none" strike="noStrike" cap="none" baseline="0" err="1"/>
                        <a:t>znanosti</a:t>
                      </a:r>
                      <a:r>
                        <a:rPr lang="en" sz="1000" u="none" strike="noStrike" cap="none" baseline="0"/>
                        <a:t>, </a:t>
                      </a:r>
                      <a:r>
                        <a:rPr lang="en" sz="1000" u="none" strike="noStrike" cap="none" baseline="0" err="1"/>
                        <a:t>primjenu</a:t>
                      </a:r>
                      <a:r>
                        <a:rPr lang="en" sz="1000" u="none" strike="noStrike" cap="none" baseline="0"/>
                        <a:t> </a:t>
                      </a:r>
                      <a:r>
                        <a:rPr lang="en" sz="1000" u="none" strike="noStrike" cap="none" baseline="0" err="1"/>
                        <a:t>kemije</a:t>
                      </a:r>
                      <a:r>
                        <a:rPr lang="en" sz="1000" u="none" strike="noStrike" cap="none" baseline="0"/>
                        <a:t> u </a:t>
                      </a:r>
                      <a:r>
                        <a:rPr lang="en" sz="1000" u="none" strike="noStrike" cap="none" baseline="0" err="1"/>
                        <a:t>svakodnevnom</a:t>
                      </a:r>
                      <a:r>
                        <a:rPr lang="en" sz="1000" u="none" strike="noStrike" cap="none" baseline="0"/>
                        <a:t> </a:t>
                      </a:r>
                      <a:r>
                        <a:rPr lang="en" sz="1000" u="none" strike="noStrike" cap="none" baseline="0" err="1"/>
                        <a:t>životu</a:t>
                      </a:r>
                      <a:r>
                        <a:rPr lang="en" sz="1000" u="none" strike="noStrike" cap="none" baseline="0"/>
                        <a:t> </a:t>
                      </a:r>
                      <a:r>
                        <a:rPr lang="en" sz="1000" u="none" strike="noStrike" cap="none" baseline="0" err="1"/>
                        <a:t>te</a:t>
                      </a:r>
                      <a:r>
                        <a:rPr lang="en" sz="1000" u="none" strike="noStrike" cap="none" baseline="0"/>
                        <a:t> </a:t>
                      </a:r>
                      <a:r>
                        <a:rPr lang="en" sz="1000" u="none" strike="noStrike" cap="none" baseline="0" err="1"/>
                        <a:t>proširivanje</a:t>
                      </a:r>
                      <a:r>
                        <a:rPr lang="en" sz="1000" u="none" strike="noStrike" cap="none" baseline="0"/>
                        <a:t> </a:t>
                      </a:r>
                      <a:r>
                        <a:rPr lang="en" sz="1000" u="none" strike="noStrike" cap="none" baseline="0" err="1"/>
                        <a:t>znanja</a:t>
                      </a:r>
                      <a:r>
                        <a:rPr lang="en" sz="1000" u="none" strike="noStrike" cap="none" baseline="0"/>
                        <a:t> </a:t>
                      </a:r>
                      <a:r>
                        <a:rPr lang="en" sz="1000" u="none" strike="noStrike" cap="none" baseline="0" err="1"/>
                        <a:t>učenika</a:t>
                      </a:r>
                      <a:r>
                        <a:rPr lang="en" sz="1000" u="none" strike="noStrike" cap="none" baseline="0"/>
                        <a:t> </a:t>
                      </a:r>
                      <a:r>
                        <a:rPr lang="en" sz="1000" u="none" strike="noStrike" cap="none" baseline="0" err="1"/>
                        <a:t>stečenog</a:t>
                      </a:r>
                      <a:r>
                        <a:rPr lang="en" sz="1000" u="none" strike="noStrike" cap="none" baseline="0"/>
                        <a:t> </a:t>
                      </a:r>
                      <a:r>
                        <a:rPr lang="en" sz="1000" u="none" strike="noStrike" cap="none" baseline="0" err="1"/>
                        <a:t>na</a:t>
                      </a:r>
                      <a:r>
                        <a:rPr lang="en" sz="1000" u="none" strike="noStrike" cap="none" baseline="0"/>
                        <a:t> </a:t>
                      </a:r>
                      <a:r>
                        <a:rPr lang="en" sz="1000" u="none" strike="noStrike" cap="none" baseline="0" err="1"/>
                        <a:t>redovnoj</a:t>
                      </a:r>
                      <a:r>
                        <a:rPr lang="en" sz="1000" u="none" strike="noStrike" cap="none" baseline="0"/>
                        <a:t> </a:t>
                      </a:r>
                      <a:r>
                        <a:rPr lang="en" sz="1000" u="none" strike="noStrike" cap="none" baseline="0" err="1"/>
                        <a:t>nastavi</a:t>
                      </a:r>
                      <a:r>
                        <a:rPr lang="en" sz="1000" u="none" strike="noStrike" cap="none" baseline="0"/>
                        <a:t> </a:t>
                      </a:r>
                      <a:r>
                        <a:rPr lang="en" sz="1000" u="none" strike="noStrike" cap="none" baseline="0" err="1"/>
                        <a:t>kemije</a:t>
                      </a:r>
                      <a:r>
                        <a:rPr lang="en" sz="1000" u="none" strike="noStrike" cap="none" baseline="0"/>
                        <a:t>.</a:t>
                      </a:r>
                      <a:endParaRPr lang="en" sz="1000" u="none" strike="noStrike" cap="none" baseline="0">
                        <a:sym typeface="Calibri"/>
                      </a:endParaRPr>
                    </a:p>
                  </a:txBody>
                  <a:tcPr marL="91450" marR="91450" marT="32825" marB="32825"/>
                </a:tc>
                <a:extLst>
                  <a:ext uri="{0D108BD9-81ED-4DB2-BD59-A6C34878D82A}">
                    <a16:rowId xmlns:a16="http://schemas.microsoft.com/office/drawing/2014/main" val="10001"/>
                  </a:ext>
                </a:extLst>
              </a:tr>
              <a:tr h="351933">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Način</a:t>
                      </a:r>
                      <a:r>
                        <a:rPr lang="en" sz="1000" u="none" strike="noStrike" cap="none" baseline="0">
                          <a:sym typeface="Calibri"/>
                        </a:rPr>
                        <a:t> </a:t>
                      </a:r>
                      <a:r>
                        <a:rPr lang="en" sz="1000" u="none" strike="noStrike" cap="none" baseline="0" err="1">
                          <a:sym typeface="Calibri"/>
                        </a:rPr>
                        <a:t>realizacije</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2825" marB="32825"/>
                </a:tc>
                <a:tc>
                  <a:txBody>
                    <a:bodyPr/>
                    <a:lstStyle/>
                    <a:p>
                      <a:pPr marL="0" marR="0" lvl="0" indent="0" algn="l" rtl="0">
                        <a:lnSpc>
                          <a:spcPct val="100000"/>
                        </a:lnSpc>
                        <a:spcBef>
                          <a:spcPts val="0"/>
                        </a:spcBef>
                        <a:spcAft>
                          <a:spcPts val="0"/>
                        </a:spcAft>
                        <a:buFont typeface="Calibri"/>
                        <a:buNone/>
                      </a:pPr>
                      <a:r>
                        <a:rPr lang="en-US" sz="1000" u="none" strike="noStrike" cap="none" baseline="0"/>
                        <a:t>Online </a:t>
                      </a:r>
                      <a:r>
                        <a:rPr lang="en-US" sz="1000" u="none" strike="noStrike" cap="none" baseline="0" err="1"/>
                        <a:t>nastava</a:t>
                      </a:r>
                      <a:r>
                        <a:rPr lang="en-US" sz="1000" u="none" strike="noStrike" cap="none" baseline="0"/>
                        <a:t> </a:t>
                      </a:r>
                      <a:r>
                        <a:rPr lang="en-US" sz="1000" u="none" strike="noStrike" cap="none" baseline="0" err="1"/>
                        <a:t>i</a:t>
                      </a:r>
                      <a:r>
                        <a:rPr lang="en-US" sz="1000" u="none" strike="noStrike" cap="none" baseline="0"/>
                        <a:t> </a:t>
                      </a:r>
                      <a:r>
                        <a:rPr lang="en-US" sz="1000" u="none" strike="noStrike" cap="none" baseline="0" err="1"/>
                        <a:t>praktičan</a:t>
                      </a:r>
                      <a:r>
                        <a:rPr lang="en-US" sz="1000" u="none" strike="noStrike" cap="none" baseline="0"/>
                        <a:t> rad </a:t>
                      </a:r>
                      <a:r>
                        <a:rPr lang="en-US" sz="1000" u="none" strike="noStrike" cap="none" baseline="0" err="1"/>
                        <a:t>kod</a:t>
                      </a:r>
                      <a:r>
                        <a:rPr lang="en-US" sz="1000" u="none" strike="noStrike" cap="none" baseline="0"/>
                        <a:t> </a:t>
                      </a:r>
                      <a:r>
                        <a:rPr lang="en-US" sz="1000" u="none" strike="noStrike" cap="none" baseline="0" err="1"/>
                        <a:t>kuće</a:t>
                      </a:r>
                      <a:r>
                        <a:rPr lang="en-US" sz="1000" u="none" strike="noStrike" cap="none" baseline="0"/>
                        <a:t>.</a:t>
                      </a:r>
                      <a:endParaRPr lang="en-US" sz="1000" u="none" strike="noStrike" cap="none" baseline="0" err="1">
                        <a:sym typeface="Calibri"/>
                      </a:endParaRPr>
                    </a:p>
                    <a:p>
                      <a:pPr marL="0" marR="0" lvl="0" indent="0" algn="l" rtl="0">
                        <a:spcBef>
                          <a:spcPts val="0"/>
                        </a:spcBef>
                        <a:buNone/>
                      </a:pPr>
                      <a:endParaRPr lang="en-US" sz="1000" b="0" i="0" u="none" strike="noStrike" cap="none" baseline="0">
                        <a:solidFill>
                          <a:srgbClr val="000000"/>
                        </a:solidFill>
                        <a:latin typeface="Calibri"/>
                        <a:ea typeface="Calibri"/>
                        <a:cs typeface="Calibri"/>
                        <a:sym typeface="Calibri"/>
                      </a:endParaRPr>
                    </a:p>
                  </a:txBody>
                  <a:tcPr marL="91450" marR="91450" marT="32825" marB="32825"/>
                </a:tc>
                <a:extLst>
                  <a:ext uri="{0D108BD9-81ED-4DB2-BD59-A6C34878D82A}">
                    <a16:rowId xmlns:a16="http://schemas.microsoft.com/office/drawing/2014/main" val="10002"/>
                  </a:ext>
                </a:extLst>
              </a:tr>
              <a:tr h="351933">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Nositelj</a:t>
                      </a:r>
                      <a:r>
                        <a:rPr lang="en" sz="1000" u="none" strike="noStrike" cap="none" baseline="0">
                          <a:sym typeface="Calibri"/>
                        </a:rPr>
                        <a:t> </a:t>
                      </a:r>
                      <a:r>
                        <a:rPr lang="en" sz="1000" u="none" strike="noStrike" cap="none" baseline="0" err="1">
                          <a:sym typeface="Calibri"/>
                        </a:rPr>
                        <a:t>aktivnosti</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2825" marB="32825"/>
                </a:tc>
                <a:tc>
                  <a:txBody>
                    <a:bodyPr/>
                    <a:lstStyle/>
                    <a:p>
                      <a:pPr marL="0" marR="0" lvl="0" indent="0" algn="l" rtl="0">
                        <a:lnSpc>
                          <a:spcPct val="100000"/>
                        </a:lnSpc>
                        <a:spcBef>
                          <a:spcPts val="0"/>
                        </a:spcBef>
                        <a:spcAft>
                          <a:spcPts val="0"/>
                        </a:spcAft>
                        <a:buFont typeface="Calibri"/>
                        <a:buNone/>
                      </a:pPr>
                      <a:r>
                        <a:rPr lang="en" sz="1000" u="none" strike="noStrike" cap="none" baseline="0" dirty="0">
                          <a:sym typeface="Calibri"/>
                        </a:rPr>
                        <a:t>Učenici</a:t>
                      </a:r>
                      <a:r>
                        <a:rPr lang="en" sz="1000" u="none" strike="noStrike" cap="none" baseline="0" dirty="0"/>
                        <a:t> 7. i 8</a:t>
                      </a:r>
                      <a:r>
                        <a:rPr lang="en" sz="1000" u="none" strike="noStrike" cap="none" baseline="0" dirty="0">
                          <a:sym typeface="Calibri"/>
                        </a:rPr>
                        <a:t>.razreda</a:t>
                      </a:r>
                      <a:r>
                        <a:rPr lang="en" sz="1000" u="none" strike="noStrike" cap="none" baseline="0" dirty="0"/>
                        <a:t>; </a:t>
                      </a:r>
                      <a:r>
                        <a:rPr lang="en" sz="1000" u="none" strike="noStrike" cap="none" baseline="0" dirty="0">
                          <a:sym typeface="Calibri"/>
                        </a:rPr>
                        <a:t>voditeljica</a:t>
                      </a:r>
                      <a:r>
                        <a:rPr lang="hr-HR" sz="1000" u="none" strike="noStrike" cap="none" baseline="0" dirty="0"/>
                        <a:t> Ksenija </a:t>
                      </a:r>
                      <a:r>
                        <a:rPr lang="hr-HR" sz="1000" u="none" strike="noStrike" cap="none" baseline="0" dirty="0" err="1"/>
                        <a:t>Bokulić</a:t>
                      </a:r>
                      <a:endParaRPr lang="hr-HR" sz="1000" u="none" strike="noStrike" cap="none" baseline="0" dirty="0">
                        <a:sym typeface="Calibri"/>
                      </a:endParaRPr>
                    </a:p>
                  </a:txBody>
                  <a:tcPr marL="91450" marR="91450" marT="32825" marB="32825"/>
                </a:tc>
                <a:extLst>
                  <a:ext uri="{0D108BD9-81ED-4DB2-BD59-A6C34878D82A}">
                    <a16:rowId xmlns:a16="http://schemas.microsoft.com/office/drawing/2014/main" val="10003"/>
                  </a:ext>
                </a:extLst>
              </a:tr>
              <a:tr h="487356">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Vremenik</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2825" marB="32825"/>
                </a:tc>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dirty="0">
                          <a:sym typeface="Calibri"/>
                        </a:rPr>
                        <a:t>-tijekom školske godine</a:t>
                      </a:r>
                    </a:p>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dirty="0">
                          <a:sym typeface="Calibri"/>
                        </a:rPr>
                        <a:t>-1 školski sat tjedno</a:t>
                      </a:r>
                    </a:p>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dirty="0">
                          <a:sym typeface="Calibri"/>
                        </a:rPr>
                        <a:t>-35 sati godišnje</a:t>
                      </a:r>
                      <a:endParaRPr lang="en" sz="1000" b="0" i="0" u="none" strike="noStrike" cap="none" baseline="0" dirty="0">
                        <a:solidFill>
                          <a:srgbClr val="000000"/>
                        </a:solidFill>
                        <a:latin typeface="Calibri"/>
                        <a:ea typeface="Calibri"/>
                        <a:cs typeface="Calibri"/>
                        <a:sym typeface="Calibri"/>
                      </a:endParaRPr>
                    </a:p>
                  </a:txBody>
                  <a:tcPr marL="91450" marR="91450" marT="32825" marB="32825"/>
                </a:tc>
                <a:extLst>
                  <a:ext uri="{0D108BD9-81ED-4DB2-BD59-A6C34878D82A}">
                    <a16:rowId xmlns:a16="http://schemas.microsoft.com/office/drawing/2014/main" val="10004"/>
                  </a:ext>
                </a:extLst>
              </a:tr>
              <a:tr h="352818">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Troškovnik</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2825" marB="32825"/>
                </a:tc>
                <a:tc>
                  <a:txBody>
                    <a:bodyPr/>
                    <a:lstStyle/>
                    <a:p>
                      <a:pPr marL="0" marR="0" lvl="0" indent="0" algn="l" rtl="0">
                        <a:lnSpc>
                          <a:spcPct val="100000"/>
                        </a:lnSpc>
                        <a:spcBef>
                          <a:spcPts val="0"/>
                        </a:spcBef>
                        <a:spcAft>
                          <a:spcPts val="0"/>
                        </a:spcAft>
                        <a:buFont typeface="Calibri"/>
                        <a:buNone/>
                      </a:pPr>
                      <a:r>
                        <a:rPr lang="en" sz="1000" u="none" strike="noStrike" cap="none" baseline="0" err="1"/>
                        <a:t>Potrošni</a:t>
                      </a:r>
                      <a:r>
                        <a:rPr lang="en" sz="1000" u="none" strike="noStrike" cap="none" baseline="0"/>
                        <a:t> </a:t>
                      </a:r>
                      <a:r>
                        <a:rPr lang="en" sz="1000" u="none" strike="noStrike" cap="none" baseline="0" err="1"/>
                        <a:t>materijal</a:t>
                      </a:r>
                      <a:r>
                        <a:rPr lang="en" sz="1000" u="none" strike="noStrike" cap="none" baseline="0"/>
                        <a:t> za rad.</a:t>
                      </a:r>
                      <a:endParaRPr lang="en" sz="1000" u="none" strike="noStrike" cap="none" baseline="0">
                        <a:sym typeface="Calibri"/>
                      </a:endParaRPr>
                    </a:p>
                  </a:txBody>
                  <a:tcPr marL="91450" marR="91450" marT="32825" marB="32825"/>
                </a:tc>
                <a:extLst>
                  <a:ext uri="{0D108BD9-81ED-4DB2-BD59-A6C34878D82A}">
                    <a16:rowId xmlns:a16="http://schemas.microsoft.com/office/drawing/2014/main" val="10005"/>
                  </a:ext>
                </a:extLst>
              </a:tr>
              <a:tr h="522197">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Način</a:t>
                      </a:r>
                      <a:r>
                        <a:rPr lang="en" sz="1000" u="none" strike="noStrike" cap="none" baseline="0">
                          <a:sym typeface="Calibri"/>
                        </a:rPr>
                        <a:t> </a:t>
                      </a:r>
                      <a:r>
                        <a:rPr lang="en" sz="1000" u="none" strike="noStrike" cap="none" baseline="0" err="1">
                          <a:sym typeface="Calibri"/>
                        </a:rPr>
                        <a:t>vrednovanja</a:t>
                      </a:r>
                      <a:r>
                        <a:rPr lang="en" sz="1000" u="none" strike="noStrike" cap="none" baseline="0">
                          <a:sym typeface="Calibri"/>
                        </a:rPr>
                        <a:t> </a:t>
                      </a:r>
                      <a:r>
                        <a:rPr lang="en" sz="1000" u="none" strike="noStrike" cap="none" baseline="0" err="1">
                          <a:sym typeface="Calibri"/>
                        </a:rPr>
                        <a:t>i</a:t>
                      </a:r>
                      <a:r>
                        <a:rPr lang="en" sz="1000" u="none" strike="noStrike" cap="none" baseline="0">
                          <a:sym typeface="Calibri"/>
                        </a:rPr>
                        <a:t> </a:t>
                      </a:r>
                      <a:r>
                        <a:rPr lang="en" sz="1000" u="none" strike="noStrike" cap="none" baseline="0" err="1">
                          <a:sym typeface="Calibri"/>
                        </a:rPr>
                        <a:t>korištenja</a:t>
                      </a:r>
                      <a:r>
                        <a:rPr lang="en" sz="1000" u="none" strike="noStrike" cap="none" baseline="0">
                          <a:sym typeface="Calibri"/>
                        </a:rPr>
                        <a:t> </a:t>
                      </a:r>
                      <a:r>
                        <a:rPr lang="en" sz="1000" u="none" strike="noStrike" cap="none" baseline="0" err="1">
                          <a:sym typeface="Calibri"/>
                        </a:rPr>
                        <a:t>rezultata</a:t>
                      </a:r>
                      <a:r>
                        <a:rPr lang="en" sz="1000" u="none" strike="noStrike" cap="none" baseline="0">
                          <a:sym typeface="Calibri"/>
                        </a:rPr>
                        <a:t> </a:t>
                      </a:r>
                      <a:r>
                        <a:rPr lang="en" sz="1000" u="none" strike="noStrike" cap="none" baseline="0" err="1">
                          <a:sym typeface="Calibri"/>
                        </a:rPr>
                        <a:t>vrednovanja</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2825" marB="32825"/>
                </a:tc>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dirty="0">
                          <a:sym typeface="Calibri"/>
                        </a:rPr>
                        <a:t>Opisno praćenje napretka i postignuća učenika, sudjelovanje na natjecanjima.</a:t>
                      </a:r>
                      <a:endParaRPr lang="en" sz="1000" b="0" i="0" u="none" strike="noStrike" cap="none" baseline="0" dirty="0">
                        <a:solidFill>
                          <a:srgbClr val="000000"/>
                        </a:solidFill>
                        <a:latin typeface="Calibri"/>
                        <a:ea typeface="Calibri"/>
                        <a:cs typeface="Calibri"/>
                        <a:sym typeface="Calibri"/>
                      </a:endParaRPr>
                    </a:p>
                  </a:txBody>
                  <a:tcPr marL="91450" marR="91450" marT="32825" marB="32825"/>
                </a:tc>
                <a:extLst>
                  <a:ext uri="{0D108BD9-81ED-4DB2-BD59-A6C34878D82A}">
                    <a16:rowId xmlns:a16="http://schemas.microsoft.com/office/drawing/2014/main" val="10006"/>
                  </a:ext>
                </a:extLst>
              </a:tr>
            </a:tbl>
          </a:graphicData>
        </a:graphic>
      </p:graphicFrame>
      <p:sp>
        <p:nvSpPr>
          <p:cNvPr id="2" name="Naslov 1"/>
          <p:cNvSpPr>
            <a:spLocks noGrp="1"/>
          </p:cNvSpPr>
          <p:nvPr>
            <p:ph type="title"/>
          </p:nvPr>
        </p:nvSpPr>
        <p:spPr>
          <a:xfrm>
            <a:off x="1055648" y="127836"/>
            <a:ext cx="7616497" cy="994172"/>
          </a:xfrm>
        </p:spPr>
        <p:txBody>
          <a:bodyPr>
            <a:scene3d>
              <a:camera prst="orthographicFront"/>
              <a:lightRig rig="soft" dir="t">
                <a:rot lat="0" lon="0" rev="15600000"/>
              </a:lightRig>
            </a:scene3d>
            <a:sp3d extrusionH="57150" prstMaterial="softEdge">
              <a:bevelT w="25400" h="38100"/>
            </a:sp3d>
          </a:bodyPr>
          <a:lstStyle/>
          <a:p>
            <a:pPr algn="l"/>
            <a:r>
              <a:rPr lang="hr-HR" dirty="0">
                <a:effectLst>
                  <a:outerShdw blurRad="38100" dist="38100" dir="2700000" algn="tl">
                    <a:srgbClr val="000000">
                      <a:alpha val="43137"/>
                    </a:srgbClr>
                  </a:outerShdw>
                </a:effectLst>
                <a:latin typeface="+mn-lt"/>
              </a:rPr>
              <a:t>Kemija</a:t>
            </a:r>
            <a:endParaRPr lang="hr-HR" sz="1800" b="1" dirty="0">
              <a:effectLst>
                <a:outerShdw blurRad="38100" dist="38100" dir="2700000" algn="tl">
                  <a:srgbClr val="000000">
                    <a:alpha val="43137"/>
                  </a:srgbClr>
                </a:outerShdw>
              </a:effectLst>
              <a:latin typeface="+mn-lt"/>
            </a:endParaRPr>
          </a:p>
        </p:txBody>
      </p:sp>
      <p:pic>
        <p:nvPicPr>
          <p:cNvPr id="5" name="Picture 5" descr="A drawing of a cartoon character&#10;&#10;Description generated with high confidence">
            <a:extLst>
              <a:ext uri="{FF2B5EF4-FFF2-40B4-BE49-F238E27FC236}">
                <a16:creationId xmlns:a16="http://schemas.microsoft.com/office/drawing/2014/main" id="{43C695E8-A39E-4121-8F62-903D8B20635A}"/>
              </a:ext>
            </a:extLst>
          </p:cNvPr>
          <p:cNvPicPr>
            <a:picLocks noChangeAspect="1"/>
          </p:cNvPicPr>
          <p:nvPr/>
        </p:nvPicPr>
        <p:blipFill>
          <a:blip r:embed="rId3"/>
          <a:stretch>
            <a:fillRect/>
          </a:stretch>
        </p:blipFill>
        <p:spPr>
          <a:xfrm>
            <a:off x="6941805" y="59253"/>
            <a:ext cx="1222796" cy="921906"/>
          </a:xfrm>
          <a:prstGeom prst="rect">
            <a:avLst/>
          </a:prstGeom>
        </p:spPr>
      </p:pic>
    </p:spTree>
    <p:extLst>
      <p:ext uri="{BB962C8B-B14F-4D97-AF65-F5344CB8AC3E}">
        <p14:creationId xmlns:p14="http://schemas.microsoft.com/office/powerpoint/2010/main" val="2701215223"/>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Shape 222"/>
        <p:cNvGrpSpPr/>
        <p:nvPr/>
      </p:nvGrpSpPr>
      <p:grpSpPr>
        <a:xfrm>
          <a:off x="0" y="0"/>
          <a:ext cx="0" cy="0"/>
          <a:chOff x="0" y="0"/>
          <a:chExt cx="0" cy="0"/>
        </a:xfrm>
      </p:grpSpPr>
      <p:graphicFrame>
        <p:nvGraphicFramePr>
          <p:cNvPr id="223" name="Shape 223"/>
          <p:cNvGraphicFramePr/>
          <p:nvPr>
            <p:extLst>
              <p:ext uri="{D42A27DB-BD31-4B8C-83A1-F6EECF244321}">
                <p14:modId xmlns:p14="http://schemas.microsoft.com/office/powerpoint/2010/main" val="3269118675"/>
              </p:ext>
            </p:extLst>
          </p:nvPr>
        </p:nvGraphicFramePr>
        <p:xfrm>
          <a:off x="421684" y="921834"/>
          <a:ext cx="8398788" cy="4200019"/>
        </p:xfrm>
        <a:graphic>
          <a:graphicData uri="http://schemas.openxmlformats.org/drawingml/2006/table">
            <a:tbl>
              <a:tblPr>
                <a:tableStyleId>{0E3FDE45-AF77-4B5C-9715-49D594BDF05E}</a:tableStyleId>
              </a:tblPr>
              <a:tblGrid>
                <a:gridCol w="2277926">
                  <a:extLst>
                    <a:ext uri="{9D8B030D-6E8A-4147-A177-3AD203B41FA5}">
                      <a16:colId xmlns:a16="http://schemas.microsoft.com/office/drawing/2014/main" val="20000"/>
                    </a:ext>
                  </a:extLst>
                </a:gridCol>
                <a:gridCol w="6120862">
                  <a:extLst>
                    <a:ext uri="{9D8B030D-6E8A-4147-A177-3AD203B41FA5}">
                      <a16:colId xmlns:a16="http://schemas.microsoft.com/office/drawing/2014/main" val="20001"/>
                    </a:ext>
                  </a:extLst>
                </a:gridCol>
              </a:tblGrid>
              <a:tr h="1142317">
                <a:tc>
                  <a:txBody>
                    <a:bodyPr/>
                    <a:lstStyle/>
                    <a:p>
                      <a:pPr marL="0" marR="0" lvl="0" indent="0" algn="l" rtl="0">
                        <a:lnSpc>
                          <a:spcPct val="100000"/>
                        </a:lnSpc>
                        <a:spcBef>
                          <a:spcPts val="0"/>
                        </a:spcBef>
                        <a:spcAft>
                          <a:spcPts val="0"/>
                        </a:spcAft>
                        <a:buClr>
                          <a:srgbClr val="000000"/>
                        </a:buClr>
                        <a:buSzPct val="25000"/>
                        <a:buFont typeface="Calibri"/>
                        <a:buNone/>
                      </a:pPr>
                      <a:r>
                        <a:rPr lang="hr-HR" sz="1000" u="none" strike="noStrike" cap="none" baseline="0" dirty="0">
                          <a:sym typeface="Calibri"/>
                        </a:rPr>
                        <a:t>Ishodi</a:t>
                      </a:r>
                      <a:r>
                        <a:rPr lang="en" sz="1000" u="none" strike="noStrike" cap="none" baseline="0" dirty="0">
                          <a:sym typeface="Calibri"/>
                        </a:rPr>
                        <a:t>:</a:t>
                      </a:r>
                      <a:endParaRPr lang="en" sz="1000" b="0" i="0" u="none" strike="noStrike" cap="none" baseline="0" dirty="0">
                        <a:solidFill>
                          <a:srgbClr val="000000"/>
                        </a:solidFill>
                        <a:latin typeface="Calibri"/>
                        <a:ea typeface="Calibri"/>
                        <a:cs typeface="Calibri"/>
                        <a:sym typeface="Calibri"/>
                      </a:endParaRPr>
                    </a:p>
                  </a:txBody>
                  <a:tcPr marL="91450" marR="91450" marT="33750" marB="33750"/>
                </a:tc>
                <a:tc>
                  <a:txBody>
                    <a:bodyPr/>
                    <a:lstStyle/>
                    <a:p>
                      <a:pPr marL="0" marR="0" lvl="0" indent="0" algn="l">
                        <a:lnSpc>
                          <a:spcPct val="100000"/>
                        </a:lnSpc>
                        <a:spcBef>
                          <a:spcPts val="0"/>
                        </a:spcBef>
                        <a:spcAft>
                          <a:spcPts val="0"/>
                        </a:spcAft>
                        <a:buNone/>
                      </a:pPr>
                      <a:r>
                        <a:rPr lang="en" sz="1000" u="none" strike="noStrike" cap="none" baseline="0" noProof="0" dirty="0"/>
                        <a:t>Učenik će : </a:t>
                      </a:r>
                      <a:endParaRPr lang="en-US" dirty="0"/>
                    </a:p>
                    <a:p>
                      <a:pPr marL="0" marR="0" lvl="0" indent="0" algn="l">
                        <a:lnSpc>
                          <a:spcPct val="100000"/>
                        </a:lnSpc>
                        <a:spcBef>
                          <a:spcPts val="0"/>
                        </a:spcBef>
                        <a:spcAft>
                          <a:spcPts val="0"/>
                        </a:spcAft>
                        <a:buNone/>
                      </a:pPr>
                      <a:r>
                        <a:rPr lang="en" sz="1000" u="none" strike="noStrike" cap="none" baseline="0" noProof="0" dirty="0"/>
                        <a:t>- postati osposobljen član zajednice, svjestan svoje odgovornosti prema drugim ljudima i prirodi vezanih za</a:t>
                      </a:r>
                      <a:r>
                        <a:rPr lang="hr-HR" sz="1000" u="none" strike="noStrike" cap="none" baseline="0" noProof="0" dirty="0"/>
                        <a:t> očuvanje i</a:t>
                      </a:r>
                      <a:r>
                        <a:rPr lang="en" sz="1000" u="none" strike="noStrike" cap="none" baseline="0" noProof="0" dirty="0"/>
                        <a:t> zaštitu okoliša te poštujući načela održivoga razvoja </a:t>
                      </a:r>
                    </a:p>
                    <a:p>
                      <a:pPr marL="0" marR="0" lvl="0" indent="0" algn="l">
                        <a:lnSpc>
                          <a:spcPct val="100000"/>
                        </a:lnSpc>
                        <a:spcBef>
                          <a:spcPts val="0"/>
                        </a:spcBef>
                        <a:spcAft>
                          <a:spcPts val="0"/>
                        </a:spcAft>
                        <a:buNone/>
                      </a:pPr>
                      <a:r>
                        <a:rPr lang="en" sz="1000" u="none" strike="noStrike" cap="none" baseline="0" noProof="0" dirty="0"/>
                        <a:t>- spoznati važnost identiteta u globaliziranom društvu te djelovati na očuvanju i promicanju lokalnoga, regionalnog i nacionalnog identiteta, uz poštovanje različitosti </a:t>
                      </a:r>
                      <a:endParaRPr lang="en-US" dirty="0"/>
                    </a:p>
                    <a:p>
                      <a:pPr marL="0" marR="0" lvl="0" indent="0" algn="l">
                        <a:lnSpc>
                          <a:spcPct val="100000"/>
                        </a:lnSpc>
                        <a:spcBef>
                          <a:spcPts val="0"/>
                        </a:spcBef>
                        <a:spcAft>
                          <a:spcPts val="0"/>
                        </a:spcAft>
                        <a:buNone/>
                      </a:pPr>
                      <a:r>
                        <a:rPr lang="en" sz="1000" u="none" strike="noStrike" cap="none" baseline="0" noProof="0" dirty="0"/>
                        <a:t>- koristiti se geografskom pismenošću, logičkim mišljenjem, jezično-komunikacijskim i socijalnim vještinama za kritičko promišljanje o prostornim problemima </a:t>
                      </a:r>
                      <a:endParaRPr lang="en" sz="1000" b="0" i="0" u="none" strike="noStrike" cap="none" baseline="0" noProof="0" dirty="0">
                        <a:latin typeface="Calibri"/>
                      </a:endParaRPr>
                    </a:p>
                  </a:txBody>
                  <a:tcPr marL="91450" marR="91450" marT="33750" marB="33750"/>
                </a:tc>
                <a:extLst>
                  <a:ext uri="{0D108BD9-81ED-4DB2-BD59-A6C34878D82A}">
                    <a16:rowId xmlns:a16="http://schemas.microsoft.com/office/drawing/2014/main" val="10000"/>
                  </a:ext>
                </a:extLst>
              </a:tr>
              <a:tr h="434381">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Namjena</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3750" marB="33750"/>
                </a:tc>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Poticanje</a:t>
                      </a:r>
                      <a:r>
                        <a:rPr lang="en" sz="1000" u="none" strike="noStrike" cap="none" baseline="0">
                          <a:sym typeface="Calibri"/>
                        </a:rPr>
                        <a:t> </a:t>
                      </a:r>
                      <a:r>
                        <a:rPr lang="en" sz="1000" u="none" strike="noStrike" cap="none" baseline="0" err="1">
                          <a:sym typeface="Calibri"/>
                        </a:rPr>
                        <a:t>samostalnog</a:t>
                      </a:r>
                      <a:r>
                        <a:rPr lang="en" sz="1000" u="none" strike="noStrike" cap="none" baseline="0">
                          <a:sym typeface="Calibri"/>
                        </a:rPr>
                        <a:t> </a:t>
                      </a:r>
                      <a:r>
                        <a:rPr lang="en" sz="1000" u="none" strike="noStrike" cap="none" baseline="0" err="1">
                          <a:sym typeface="Calibri"/>
                        </a:rPr>
                        <a:t>rada</a:t>
                      </a:r>
                      <a:r>
                        <a:rPr lang="en" sz="1000" u="none" strike="noStrike" cap="none" baseline="0">
                          <a:sym typeface="Calibri"/>
                        </a:rPr>
                        <a:t> </a:t>
                      </a:r>
                      <a:r>
                        <a:rPr lang="en" sz="1000" u="none" strike="noStrike" cap="none" baseline="0" err="1">
                          <a:sym typeface="Calibri"/>
                        </a:rPr>
                        <a:t>učenika</a:t>
                      </a:r>
                      <a:r>
                        <a:rPr lang="en" sz="1000" u="none" strike="noStrike" cap="none" baseline="0">
                          <a:sym typeface="Calibri"/>
                        </a:rPr>
                        <a:t>, </a:t>
                      </a:r>
                      <a:r>
                        <a:rPr lang="en" sz="1000" u="none" strike="noStrike" cap="none" baseline="0" err="1">
                          <a:sym typeface="Calibri"/>
                        </a:rPr>
                        <a:t>kreativnost</a:t>
                      </a:r>
                      <a:r>
                        <a:rPr lang="en" sz="1000" u="none" strike="noStrike" cap="none" baseline="0">
                          <a:sym typeface="Calibri"/>
                        </a:rPr>
                        <a:t>, </a:t>
                      </a:r>
                      <a:r>
                        <a:rPr lang="en" sz="1000" u="none" strike="noStrike" cap="none" baseline="0" err="1">
                          <a:sym typeface="Calibri"/>
                        </a:rPr>
                        <a:t>razlučivanje</a:t>
                      </a:r>
                      <a:r>
                        <a:rPr lang="en" sz="1000" u="none" strike="noStrike" cap="none" baseline="0">
                          <a:sym typeface="Calibri"/>
                        </a:rPr>
                        <a:t> </a:t>
                      </a:r>
                      <a:r>
                        <a:rPr lang="en" sz="1000" u="none" strike="noStrike" cap="none" baseline="0" err="1">
                          <a:sym typeface="Calibri"/>
                        </a:rPr>
                        <a:t>bitnog</a:t>
                      </a:r>
                      <a:r>
                        <a:rPr lang="en" sz="1000" u="none" strike="noStrike" cap="none" baseline="0">
                          <a:sym typeface="Calibri"/>
                        </a:rPr>
                        <a:t> od </a:t>
                      </a:r>
                      <a:r>
                        <a:rPr lang="en" sz="1000" u="none" strike="noStrike" cap="none" baseline="0" err="1">
                          <a:sym typeface="Calibri"/>
                        </a:rPr>
                        <a:t>nebitnog</a:t>
                      </a:r>
                      <a:r>
                        <a:rPr lang="en" sz="1000" u="none" strike="noStrike" cap="none" baseline="0">
                          <a:sym typeface="Calibri"/>
                        </a:rPr>
                        <a:t> </a:t>
                      </a:r>
                      <a:r>
                        <a:rPr lang="en" sz="1000" u="none" strike="noStrike" cap="none" baseline="0" err="1">
                          <a:sym typeface="Calibri"/>
                        </a:rPr>
                        <a:t>te</a:t>
                      </a:r>
                      <a:r>
                        <a:rPr lang="en" sz="1000" u="none" strike="noStrike" cap="none" baseline="0">
                          <a:sym typeface="Calibri"/>
                        </a:rPr>
                        <a:t> </a:t>
                      </a:r>
                      <a:r>
                        <a:rPr lang="en" sz="1000" u="none" strike="noStrike" cap="none" baseline="0" err="1">
                          <a:sym typeface="Calibri"/>
                        </a:rPr>
                        <a:t>korelacija</a:t>
                      </a:r>
                      <a:r>
                        <a:rPr lang="en" sz="1000" u="none" strike="noStrike" cap="none" baseline="0">
                          <a:sym typeface="Calibri"/>
                        </a:rPr>
                        <a:t> s </a:t>
                      </a:r>
                      <a:r>
                        <a:rPr lang="en" sz="1000" u="none" strike="noStrike" cap="none" baseline="0" err="1">
                          <a:sym typeface="Calibri"/>
                        </a:rPr>
                        <a:t>drugim</a:t>
                      </a:r>
                      <a:r>
                        <a:rPr lang="en" sz="1000" u="none" strike="noStrike" cap="none" baseline="0">
                          <a:sym typeface="Calibri"/>
                        </a:rPr>
                        <a:t> </a:t>
                      </a:r>
                      <a:r>
                        <a:rPr lang="en" sz="1000" u="none" strike="noStrike" cap="none" baseline="0" err="1">
                          <a:sym typeface="Calibri"/>
                        </a:rPr>
                        <a:t>predmetima</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3750" marB="33750"/>
                </a:tc>
                <a:extLst>
                  <a:ext uri="{0D108BD9-81ED-4DB2-BD59-A6C34878D82A}">
                    <a16:rowId xmlns:a16="http://schemas.microsoft.com/office/drawing/2014/main" val="10001"/>
                  </a:ext>
                </a:extLst>
              </a:tr>
              <a:tr h="442898">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Nositelj</a:t>
                      </a:r>
                      <a:r>
                        <a:rPr lang="en" sz="1000" u="none" strike="noStrike" cap="none" baseline="0">
                          <a:sym typeface="Calibri"/>
                        </a:rPr>
                        <a:t> </a:t>
                      </a:r>
                      <a:r>
                        <a:rPr lang="en" sz="1000" u="none" strike="noStrike" cap="none" baseline="0" err="1">
                          <a:sym typeface="Calibri"/>
                        </a:rPr>
                        <a:t>aktivnosti</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3750" marB="33750"/>
                </a:tc>
                <a:tc>
                  <a:txBody>
                    <a:bodyPr/>
                    <a:lstStyle/>
                    <a:p>
                      <a:pPr marL="0" marR="0" lvl="0" indent="0" algn="l" rtl="0">
                        <a:lnSpc>
                          <a:spcPct val="100000"/>
                        </a:lnSpc>
                        <a:spcBef>
                          <a:spcPts val="0"/>
                        </a:spcBef>
                        <a:spcAft>
                          <a:spcPts val="0"/>
                        </a:spcAft>
                        <a:buFont typeface="Calibri"/>
                        <a:buNone/>
                      </a:pPr>
                      <a:r>
                        <a:rPr lang="en" sz="1000" u="none" strike="noStrike" cap="none" baseline="0">
                          <a:sym typeface="Calibri"/>
                        </a:rPr>
                        <a:t>Nastavnik</a:t>
                      </a:r>
                      <a:r>
                        <a:rPr lang="hr-HR" sz="1000" u="none" strike="noStrike" cap="none" baseline="0"/>
                        <a:t> </a:t>
                      </a:r>
                      <a:r>
                        <a:rPr lang="hr-HR" sz="1000" u="none" strike="noStrike" cap="none" baseline="0">
                          <a:sym typeface="Calibri"/>
                        </a:rPr>
                        <a:t> Tomislav Bodrožić</a:t>
                      </a:r>
                      <a:r>
                        <a:rPr lang="en" sz="1000" u="none" strike="noStrike" cap="none" baseline="0">
                          <a:sym typeface="Calibri"/>
                        </a:rPr>
                        <a:t> </a:t>
                      </a:r>
                      <a:r>
                        <a:rPr lang="hr-HR" sz="1000" u="none" strike="noStrike" cap="none" baseline="0">
                          <a:sym typeface="Calibri"/>
                        </a:rPr>
                        <a:t>i </a:t>
                      </a:r>
                      <a:r>
                        <a:rPr lang="en" sz="1000" u="none" strike="noStrike" cap="none" baseline="0">
                          <a:sym typeface="Calibri"/>
                        </a:rPr>
                        <a:t>učenici.</a:t>
                      </a:r>
                    </a:p>
                    <a:p>
                      <a:pPr marL="0" marR="0" lvl="0" indent="0" algn="l" rtl="0">
                        <a:spcBef>
                          <a:spcPts val="0"/>
                        </a:spcBef>
                        <a:buNone/>
                      </a:pPr>
                      <a:endParaRPr sz="1000" b="0" i="0" u="none" strike="noStrike" cap="none" baseline="0">
                        <a:solidFill>
                          <a:srgbClr val="000000"/>
                        </a:solidFill>
                        <a:latin typeface="Calibri"/>
                        <a:ea typeface="Calibri"/>
                        <a:cs typeface="Calibri"/>
                        <a:sym typeface="Calibri"/>
                      </a:endParaRPr>
                    </a:p>
                  </a:txBody>
                  <a:tcPr marL="91450" marR="91450" marT="33750" marB="33750"/>
                </a:tc>
                <a:extLst>
                  <a:ext uri="{0D108BD9-81ED-4DB2-BD59-A6C34878D82A}">
                    <a16:rowId xmlns:a16="http://schemas.microsoft.com/office/drawing/2014/main" val="10002"/>
                  </a:ext>
                </a:extLst>
              </a:tr>
              <a:tr h="502520">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Način</a:t>
                      </a:r>
                      <a:r>
                        <a:rPr lang="en" sz="1000" u="none" strike="noStrike" cap="none" baseline="0">
                          <a:sym typeface="Calibri"/>
                        </a:rPr>
                        <a:t> </a:t>
                      </a:r>
                      <a:r>
                        <a:rPr lang="en" sz="1000" u="none" strike="noStrike" cap="none" baseline="0" err="1">
                          <a:sym typeface="Calibri"/>
                        </a:rPr>
                        <a:t>realizacije</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3750" marB="33750"/>
                </a:tc>
                <a:tc>
                  <a:txBody>
                    <a:bodyPr/>
                    <a:lstStyle/>
                    <a:p>
                      <a:pPr marL="0" marR="0" lvl="0" indent="0" algn="l">
                        <a:lnSpc>
                          <a:spcPct val="100000"/>
                        </a:lnSpc>
                        <a:spcBef>
                          <a:spcPts val="0"/>
                        </a:spcBef>
                        <a:spcAft>
                          <a:spcPts val="0"/>
                        </a:spcAft>
                        <a:buNone/>
                      </a:pPr>
                      <a:r>
                        <a:rPr lang="hr-HR" sz="1000" b="0" i="0" u="none" strike="noStrike" cap="none" baseline="0" noProof="0" dirty="0"/>
                        <a:t>P</a:t>
                      </a:r>
                      <a:r>
                        <a:rPr lang="en" sz="1000" u="none" strike="noStrike" cap="none" baseline="0" dirty="0"/>
                        <a:t>roučavanje</a:t>
                      </a:r>
                      <a:r>
                        <a:rPr lang="en" sz="1000" u="none" strike="noStrike" cap="none" baseline="0" dirty="0">
                          <a:sym typeface="Calibri"/>
                        </a:rPr>
                        <a:t> udžbenika različitih izdavača, proučavanje dodatne literature,</a:t>
                      </a:r>
                      <a:r>
                        <a:rPr lang="en" sz="1000" u="none" strike="noStrike" cap="none" baseline="0" dirty="0"/>
                        <a:t> rješavanje</a:t>
                      </a:r>
                      <a:r>
                        <a:rPr lang="en" sz="1000" u="none" strike="noStrike" cap="none" baseline="0" dirty="0">
                          <a:sym typeface="Calibri"/>
                        </a:rPr>
                        <a:t> različitih  testova, listića, radnih bilježnica</a:t>
                      </a:r>
                      <a:r>
                        <a:rPr lang="hr-HR" sz="1000" u="none" strike="noStrike" cap="none" baseline="0" dirty="0">
                          <a:sym typeface="Calibri"/>
                        </a:rPr>
                        <a:t>, </a:t>
                      </a:r>
                      <a:r>
                        <a:rPr lang="hr-HR" sz="1000" u="none" strike="noStrike" cap="none" baseline="0" dirty="0"/>
                        <a:t>tematskih karata</a:t>
                      </a:r>
                      <a:r>
                        <a:rPr lang="en" sz="1000" u="none" strike="noStrike" cap="none" baseline="0" dirty="0">
                          <a:sym typeface="Calibri"/>
                        </a:rPr>
                        <a:t>.</a:t>
                      </a:r>
                      <a:endParaRPr lang="en" sz="1000" b="0" i="0" u="none" strike="noStrike" cap="none" baseline="0" dirty="0">
                        <a:solidFill>
                          <a:srgbClr val="000000"/>
                        </a:solidFill>
                        <a:latin typeface="Calibri"/>
                        <a:ea typeface="Calibri"/>
                        <a:cs typeface="Calibri"/>
                        <a:sym typeface="Calibri"/>
                      </a:endParaRPr>
                    </a:p>
                  </a:txBody>
                  <a:tcPr marL="91450" marR="91450" marT="33750" marB="33750"/>
                </a:tc>
                <a:extLst>
                  <a:ext uri="{0D108BD9-81ED-4DB2-BD59-A6C34878D82A}">
                    <a16:rowId xmlns:a16="http://schemas.microsoft.com/office/drawing/2014/main" val="10003"/>
                  </a:ext>
                </a:extLst>
              </a:tr>
              <a:tr h="442898">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Vremenik</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3750" marB="33750"/>
                </a:tc>
                <a:tc>
                  <a:txBody>
                    <a:bodyPr/>
                    <a:lstStyle/>
                    <a:p>
                      <a:pPr lvl="0" algn="l">
                        <a:spcBef>
                          <a:spcPts val="0"/>
                        </a:spcBef>
                        <a:spcAft>
                          <a:spcPts val="0"/>
                        </a:spcAft>
                        <a:buNone/>
                      </a:pPr>
                      <a:r>
                        <a:rPr lang="en" sz="1000" u="none" strike="noStrike" cap="none" baseline="0" noProof="0" err="1">
                          <a:sym typeface="Calibri"/>
                        </a:rPr>
                        <a:t>Dva</a:t>
                      </a:r>
                      <a:r>
                        <a:rPr lang="en" sz="1000" u="none" strike="noStrike" cap="none" baseline="0" noProof="0">
                          <a:sym typeface="Calibri"/>
                        </a:rPr>
                        <a:t> </a:t>
                      </a:r>
                      <a:r>
                        <a:rPr lang="en" sz="1000" u="none" strike="noStrike" cap="none" baseline="0" noProof="0" err="1">
                          <a:sym typeface="Calibri"/>
                        </a:rPr>
                        <a:t>sata</a:t>
                      </a:r>
                      <a:r>
                        <a:rPr lang="en" sz="1000" u="none" strike="noStrike" cap="none" baseline="0" noProof="0">
                          <a:sym typeface="Calibri"/>
                        </a:rPr>
                        <a:t> </a:t>
                      </a:r>
                      <a:r>
                        <a:rPr lang="en" sz="1000" u="none" strike="noStrike" cap="none" baseline="0" noProof="0" err="1">
                          <a:sym typeface="Calibri"/>
                        </a:rPr>
                        <a:t>tjedno</a:t>
                      </a:r>
                      <a:r>
                        <a:rPr lang="en" sz="1000" u="none" strike="noStrike" cap="none" baseline="0" noProof="0">
                          <a:sym typeface="Calibri"/>
                        </a:rPr>
                        <a:t> </a:t>
                      </a:r>
                      <a:r>
                        <a:rPr lang="en" sz="1000" u="none" strike="noStrike" cap="none" baseline="0" noProof="0" err="1">
                          <a:sym typeface="Calibri"/>
                        </a:rPr>
                        <a:t>tijekom</a:t>
                      </a:r>
                      <a:r>
                        <a:rPr lang="en" sz="1000" u="none" strike="noStrike" cap="none" baseline="0" noProof="0">
                          <a:sym typeface="Calibri"/>
                        </a:rPr>
                        <a:t> </a:t>
                      </a:r>
                      <a:r>
                        <a:rPr lang="en" sz="1000" u="none" strike="noStrike" cap="none" baseline="0" noProof="0" err="1">
                          <a:sym typeface="Calibri"/>
                        </a:rPr>
                        <a:t>školske</a:t>
                      </a:r>
                      <a:r>
                        <a:rPr lang="en" sz="1000" u="none" strike="noStrike" cap="none" baseline="0" noProof="0">
                          <a:sym typeface="Calibri"/>
                        </a:rPr>
                        <a:t> </a:t>
                      </a:r>
                      <a:r>
                        <a:rPr lang="en" sz="1000" u="none" strike="noStrike" cap="none" baseline="0" noProof="0" err="1">
                          <a:sym typeface="Calibri"/>
                        </a:rPr>
                        <a:t>godine</a:t>
                      </a:r>
                      <a:r>
                        <a:rPr lang="en" sz="1000" u="none" strike="noStrike" cap="none" baseline="0" noProof="0">
                          <a:sym typeface="Calibri"/>
                        </a:rPr>
                        <a:t>.</a:t>
                      </a:r>
                      <a:endParaRPr lang="en" sz="1000" b="0" i="0" u="none" strike="noStrike" cap="none" baseline="0" noProof="0">
                        <a:solidFill>
                          <a:srgbClr val="000000"/>
                        </a:solidFill>
                        <a:latin typeface="Calibri"/>
                        <a:sym typeface="Calibri"/>
                      </a:endParaRPr>
                    </a:p>
                  </a:txBody>
                  <a:tcPr marL="91450" marR="91450" marT="33750" marB="33750"/>
                </a:tc>
                <a:extLst>
                  <a:ext uri="{0D108BD9-81ED-4DB2-BD59-A6C34878D82A}">
                    <a16:rowId xmlns:a16="http://schemas.microsoft.com/office/drawing/2014/main" val="10004"/>
                  </a:ext>
                </a:extLst>
              </a:tr>
              <a:tr h="442898">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Troškovnik</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3750" marB="33750"/>
                </a:tc>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a:sym typeface="Calibri"/>
                        </a:rPr>
                        <a:t>0 </a:t>
                      </a:r>
                      <a:r>
                        <a:rPr lang="en" sz="1000" u="none" strike="noStrike" cap="none" baseline="0" err="1">
                          <a:sym typeface="Calibri"/>
                        </a:rPr>
                        <a:t>kuna</a:t>
                      </a:r>
                      <a:endParaRPr lang="en" sz="1000" b="0" i="0" u="none" strike="noStrike" cap="none" baseline="0" err="1">
                        <a:solidFill>
                          <a:srgbClr val="000000"/>
                        </a:solidFill>
                        <a:latin typeface="Calibri"/>
                        <a:ea typeface="Calibri"/>
                        <a:cs typeface="Calibri"/>
                        <a:sym typeface="Calibri"/>
                      </a:endParaRPr>
                    </a:p>
                  </a:txBody>
                  <a:tcPr marL="91450" marR="91450" marT="33750" marB="33750"/>
                </a:tc>
                <a:extLst>
                  <a:ext uri="{0D108BD9-81ED-4DB2-BD59-A6C34878D82A}">
                    <a16:rowId xmlns:a16="http://schemas.microsoft.com/office/drawing/2014/main" val="10005"/>
                  </a:ext>
                </a:extLst>
              </a:tr>
              <a:tr h="792107">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Način</a:t>
                      </a:r>
                      <a:r>
                        <a:rPr lang="en" sz="1000" u="none" strike="noStrike" cap="none" baseline="0">
                          <a:sym typeface="Calibri"/>
                        </a:rPr>
                        <a:t> </a:t>
                      </a:r>
                      <a:r>
                        <a:rPr lang="en" sz="1000" u="none" strike="noStrike" cap="none" baseline="0" err="1">
                          <a:sym typeface="Calibri"/>
                        </a:rPr>
                        <a:t>vrednovanja</a:t>
                      </a:r>
                      <a:r>
                        <a:rPr lang="en" sz="1000" u="none" strike="noStrike" cap="none" baseline="0">
                          <a:sym typeface="Calibri"/>
                        </a:rPr>
                        <a:t> </a:t>
                      </a:r>
                      <a:r>
                        <a:rPr lang="en" sz="1000" u="none" strike="noStrike" cap="none" baseline="0" err="1">
                          <a:sym typeface="Calibri"/>
                        </a:rPr>
                        <a:t>i</a:t>
                      </a:r>
                      <a:r>
                        <a:rPr lang="en" sz="1000" u="none" strike="noStrike" cap="none" baseline="0">
                          <a:sym typeface="Calibri"/>
                        </a:rPr>
                        <a:t> </a:t>
                      </a:r>
                      <a:r>
                        <a:rPr lang="en" sz="1000" u="none" strike="noStrike" cap="none" baseline="0" err="1">
                          <a:sym typeface="Calibri"/>
                        </a:rPr>
                        <a:t>korištenja</a:t>
                      </a:r>
                      <a:r>
                        <a:rPr lang="en" sz="1000" u="none" strike="noStrike" cap="none" baseline="0">
                          <a:sym typeface="Calibri"/>
                        </a:rPr>
                        <a:t> </a:t>
                      </a:r>
                      <a:r>
                        <a:rPr lang="en" sz="1000" u="none" strike="noStrike" cap="none" baseline="0" err="1">
                          <a:sym typeface="Calibri"/>
                        </a:rPr>
                        <a:t>rezultata</a:t>
                      </a:r>
                      <a:r>
                        <a:rPr lang="en" sz="1000" u="none" strike="noStrike" cap="none" baseline="0">
                          <a:sym typeface="Calibri"/>
                        </a:rPr>
                        <a:t> </a:t>
                      </a:r>
                      <a:r>
                        <a:rPr lang="en" sz="1000" u="none" strike="noStrike" cap="none" baseline="0" err="1">
                          <a:sym typeface="Calibri"/>
                        </a:rPr>
                        <a:t>vrednovanja</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3750" marB="33750"/>
                </a:tc>
                <a:tc>
                  <a:txBody>
                    <a:bodyPr/>
                    <a:lstStyle/>
                    <a:p>
                      <a:pPr marL="0" marR="0" lvl="0" indent="0" algn="l" rtl="0">
                        <a:lnSpc>
                          <a:spcPct val="100000"/>
                        </a:lnSpc>
                        <a:spcBef>
                          <a:spcPts val="0"/>
                        </a:spcBef>
                        <a:spcAft>
                          <a:spcPts val="0"/>
                        </a:spcAft>
                        <a:buClr>
                          <a:srgbClr val="000000"/>
                        </a:buClr>
                        <a:buSzPct val="25000"/>
                        <a:buFont typeface="Calibri"/>
                        <a:buNone/>
                      </a:pPr>
                      <a:r>
                        <a:rPr lang="hr-HR" sz="1000" u="none" strike="noStrike" cap="none" baseline="0" dirty="0">
                          <a:sym typeface="Calibri"/>
                        </a:rPr>
                        <a:t>Opisno praćenje učenika te pohvala </a:t>
                      </a:r>
                      <a:r>
                        <a:rPr lang="en" sz="1000" u="none" strike="noStrike" cap="none" baseline="0" dirty="0">
                          <a:sym typeface="Calibri"/>
                        </a:rPr>
                        <a:t>za sve učenike koji idu na županijsko natjecanje. Prema ostvarenim postignućima voditelj upućuje prijedlog za adekvatno nagrađivanje učenika na Razrednom i Nastavničkom vijeću kroz pohvale/nagrade. </a:t>
                      </a:r>
                      <a:endParaRPr lang="en" sz="1000" b="0" i="0" u="none" strike="noStrike" cap="none" baseline="0" dirty="0">
                        <a:solidFill>
                          <a:srgbClr val="000000"/>
                        </a:solidFill>
                        <a:latin typeface="Calibri"/>
                        <a:ea typeface="Calibri"/>
                        <a:cs typeface="Calibri"/>
                        <a:sym typeface="Calibri"/>
                      </a:endParaRPr>
                    </a:p>
                  </a:txBody>
                  <a:tcPr marL="91450" marR="91450" marT="33750" marB="33750"/>
                </a:tc>
                <a:extLst>
                  <a:ext uri="{0D108BD9-81ED-4DB2-BD59-A6C34878D82A}">
                    <a16:rowId xmlns:a16="http://schemas.microsoft.com/office/drawing/2014/main" val="10006"/>
                  </a:ext>
                </a:extLst>
              </a:tr>
            </a:tbl>
          </a:graphicData>
        </a:graphic>
      </p:graphicFrame>
      <p:sp>
        <p:nvSpPr>
          <p:cNvPr id="2" name="Naslov 1"/>
          <p:cNvSpPr>
            <a:spLocks noGrp="1"/>
          </p:cNvSpPr>
          <p:nvPr>
            <p:ph type="title"/>
          </p:nvPr>
        </p:nvSpPr>
        <p:spPr>
          <a:xfrm>
            <a:off x="1048214" y="61034"/>
            <a:ext cx="7674101" cy="994171"/>
          </a:xfrm>
        </p:spPr>
        <p:txBody>
          <a:bodyPr>
            <a:scene3d>
              <a:camera prst="orthographicFront"/>
              <a:lightRig rig="soft" dir="t">
                <a:rot lat="0" lon="0" rev="15600000"/>
              </a:lightRig>
            </a:scene3d>
            <a:sp3d extrusionH="57150" prstMaterial="softEdge">
              <a:bevelT w="25400" h="38100"/>
            </a:sp3d>
          </a:bodyPr>
          <a:lstStyle/>
          <a:p>
            <a:pPr algn="l"/>
            <a:r>
              <a:rPr lang="hr-HR" dirty="0">
                <a:effectLst>
                  <a:outerShdw blurRad="38100" dist="38100" dir="2700000" algn="tl">
                    <a:srgbClr val="000000">
                      <a:alpha val="43137"/>
                    </a:srgbClr>
                  </a:outerShdw>
                </a:effectLst>
                <a:latin typeface="+mn-lt"/>
              </a:rPr>
              <a:t>Geografija</a:t>
            </a:r>
            <a:endParaRPr lang="hr-HR" sz="1800" b="1" dirty="0">
              <a:ln/>
              <a:effectLst>
                <a:outerShdw blurRad="38100" dist="38100" dir="2700000" algn="tl">
                  <a:srgbClr val="000000">
                    <a:alpha val="43137"/>
                  </a:srgbClr>
                </a:outerShdw>
              </a:effectLst>
              <a:latin typeface="+mn-lt"/>
            </a:endParaRPr>
          </a:p>
        </p:txBody>
      </p:sp>
      <p:pic>
        <p:nvPicPr>
          <p:cNvPr id="225" name="Shape 225"/>
          <p:cNvPicPr preferRelativeResize="0"/>
          <p:nvPr/>
        </p:nvPicPr>
        <p:blipFill rotWithShape="1">
          <a:blip r:embed="rId3">
            <a:alphaModFix/>
          </a:blip>
          <a:srcRect/>
          <a:stretch/>
        </p:blipFill>
        <p:spPr>
          <a:xfrm rot="-774874">
            <a:off x="7064456" y="118549"/>
            <a:ext cx="1160361" cy="879140"/>
          </a:xfrm>
          <a:prstGeom prst="rect">
            <a:avLst/>
          </a:prstGeom>
          <a:noFill/>
          <a:ln>
            <a:noFill/>
          </a:ln>
        </p:spPr>
      </p:pic>
    </p:spTree>
    <p:extLst>
      <p:ext uri="{BB962C8B-B14F-4D97-AF65-F5344CB8AC3E}">
        <p14:creationId xmlns:p14="http://schemas.microsoft.com/office/powerpoint/2010/main" val="480292244"/>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Shape 90"/>
        <p:cNvGrpSpPr/>
        <p:nvPr/>
      </p:nvGrpSpPr>
      <p:grpSpPr>
        <a:xfrm>
          <a:off x="0" y="0"/>
          <a:ext cx="0" cy="0"/>
          <a:chOff x="0" y="0"/>
          <a:chExt cx="0" cy="0"/>
        </a:xfrm>
      </p:grpSpPr>
      <p:sp>
        <p:nvSpPr>
          <p:cNvPr id="93" name="Shape 93"/>
          <p:cNvSpPr txBox="1"/>
          <p:nvPr/>
        </p:nvSpPr>
        <p:spPr>
          <a:xfrm>
            <a:off x="553775" y="3546390"/>
            <a:ext cx="6712262" cy="1365420"/>
          </a:xfrm>
          <a:prstGeom prst="rect">
            <a:avLst/>
          </a:prstGeom>
          <a:noFill/>
          <a:ln>
            <a:noFill/>
          </a:ln>
        </p:spPr>
        <p:txBody>
          <a:bodyPr lIns="91425" tIns="45700" rIns="91425" bIns="45700" anchor="t" anchorCtr="0">
            <a:noAutofit/>
          </a:bodyPr>
          <a:lstStyle/>
          <a:p>
            <a:pPr lvl="0">
              <a:buClr>
                <a:schemeClr val="dk1"/>
              </a:buClr>
              <a:buSzPct val="25000"/>
            </a:pPr>
            <a:r>
              <a:rPr lang="en" sz="1600" dirty="0">
                <a:solidFill>
                  <a:schemeClr val="dk1"/>
                </a:solidFill>
                <a:ea typeface="Calibri"/>
                <a:cs typeface="Calibri"/>
                <a:sym typeface="Calibri"/>
              </a:rPr>
              <a:t>KLASA:</a:t>
            </a:r>
            <a:r>
              <a:rPr lang="hr-HR" sz="1600" dirty="0">
                <a:solidFill>
                  <a:schemeClr val="dk1"/>
                </a:solidFill>
                <a:ea typeface="Calibri"/>
                <a:cs typeface="Calibri"/>
                <a:sym typeface="Calibri"/>
              </a:rPr>
              <a:t>602-02/21-91/111</a:t>
            </a:r>
          </a:p>
          <a:p>
            <a:pPr>
              <a:buClr>
                <a:schemeClr val="dk1"/>
              </a:buClr>
              <a:buSzPct val="25000"/>
            </a:pPr>
            <a:r>
              <a:rPr lang="hr-HR" sz="1600" dirty="0">
                <a:solidFill>
                  <a:schemeClr val="dk1"/>
                </a:solidFill>
                <a:ea typeface="Calibri"/>
                <a:cs typeface="Calibri"/>
                <a:sym typeface="Calibri"/>
              </a:rPr>
              <a:t>U</a:t>
            </a:r>
            <a:r>
              <a:rPr lang="en" sz="1600" dirty="0">
                <a:solidFill>
                  <a:schemeClr val="dk1"/>
                </a:solidFill>
                <a:ea typeface="Calibri"/>
                <a:cs typeface="Calibri"/>
                <a:sym typeface="Calibri"/>
              </a:rPr>
              <a:t>RBROJ: </a:t>
            </a:r>
            <a:r>
              <a:rPr lang="hr-HR" sz="1600">
                <a:solidFill>
                  <a:schemeClr val="dk1"/>
                </a:solidFill>
                <a:ea typeface="Calibri"/>
                <a:cs typeface="Calibri"/>
                <a:sym typeface="Calibri"/>
              </a:rPr>
              <a:t>2178/22-02/0121-1</a:t>
            </a:r>
            <a:endParaRPr lang="hr-HR" sz="1600" b="0" i="0" u="none" strike="noStrike" cap="none" baseline="0" dirty="0">
              <a:solidFill>
                <a:schemeClr val="dk1"/>
              </a:solidFill>
              <a:latin typeface="Calibri"/>
              <a:ea typeface="Calibri"/>
              <a:cs typeface="Calibri"/>
            </a:endParaRPr>
          </a:p>
          <a:p>
            <a:pPr>
              <a:buClr>
                <a:schemeClr val="dk1"/>
              </a:buClr>
              <a:buSzPct val="25000"/>
            </a:pPr>
            <a:r>
              <a:rPr lang="en" sz="1600" b="0" i="0" u="none" strike="noStrike" cap="none" baseline="0" dirty="0">
                <a:solidFill>
                  <a:schemeClr val="dk1"/>
                </a:solidFill>
                <a:latin typeface="Calibri"/>
                <a:ea typeface="Calibri"/>
                <a:cs typeface="Calibri"/>
                <a:sym typeface="Calibri"/>
              </a:rPr>
              <a:t>Adžamovci,</a:t>
            </a:r>
            <a:r>
              <a:rPr lang="hr-HR" sz="1600" b="0" i="0" u="none" strike="noStrike" cap="none" baseline="0" dirty="0">
                <a:solidFill>
                  <a:schemeClr val="dk1"/>
                </a:solidFill>
                <a:latin typeface="Calibri"/>
                <a:ea typeface="Calibri"/>
                <a:cs typeface="Calibri"/>
                <a:sym typeface="Calibri"/>
              </a:rPr>
              <a:t> 6.listopada 2021.</a:t>
            </a:r>
            <a:r>
              <a:rPr lang="en" sz="1600" dirty="0">
                <a:solidFill>
                  <a:schemeClr val="dk1"/>
                </a:solidFill>
                <a:latin typeface="Calibri"/>
                <a:ea typeface="Calibri"/>
                <a:cs typeface="Calibri"/>
                <a:sym typeface="Calibri"/>
              </a:rPr>
              <a:t> </a:t>
            </a:r>
            <a:endParaRPr lang="hr-HR" sz="1600" b="0" i="0" u="none" strike="noStrike" cap="none" baseline="0" dirty="0">
              <a:solidFill>
                <a:schemeClr val="dk1"/>
              </a:solidFill>
              <a:latin typeface="Calibri"/>
              <a:ea typeface="Calibri"/>
              <a:cs typeface="Calibri"/>
            </a:endParaRPr>
          </a:p>
          <a:p>
            <a:pPr>
              <a:buClr>
                <a:schemeClr val="dk1"/>
              </a:buClr>
              <a:buSzPct val="25000"/>
            </a:pPr>
            <a:r>
              <a:rPr lang="en" sz="1600" b="0" i="0" u="none" strike="noStrike" cap="none" baseline="0" dirty="0">
                <a:solidFill>
                  <a:schemeClr val="dk1"/>
                </a:solidFill>
                <a:latin typeface="Calibri"/>
                <a:ea typeface="Calibri"/>
                <a:cs typeface="Calibri"/>
                <a:sym typeface="Calibri"/>
              </a:rPr>
              <a:t>Ravnateljica: M</a:t>
            </a:r>
            <a:r>
              <a:rPr lang="hr-HR" sz="1600" b="0" i="0" u="none" strike="noStrike" cap="none" baseline="0" dirty="0">
                <a:solidFill>
                  <a:schemeClr val="dk1"/>
                </a:solidFill>
                <a:latin typeface="Calibri"/>
                <a:ea typeface="Calibri"/>
                <a:cs typeface="Calibri"/>
                <a:sym typeface="Calibri"/>
              </a:rPr>
              <a:t>arija</a:t>
            </a:r>
            <a:r>
              <a:rPr lang="hr-HR" sz="1600" b="0" i="0" u="none" strike="noStrike" cap="none" dirty="0">
                <a:solidFill>
                  <a:schemeClr val="dk1"/>
                </a:solidFill>
                <a:latin typeface="Calibri"/>
                <a:ea typeface="Calibri"/>
                <a:cs typeface="Calibri"/>
                <a:sym typeface="Calibri"/>
              </a:rPr>
              <a:t> Petričević</a:t>
            </a:r>
            <a:r>
              <a:rPr lang="hr-HR" sz="1600" dirty="0">
                <a:solidFill>
                  <a:schemeClr val="dk1"/>
                </a:solidFill>
                <a:latin typeface="Calibri"/>
                <a:ea typeface="Calibri"/>
                <a:cs typeface="Calibri"/>
                <a:sym typeface="Calibri"/>
              </a:rPr>
              <a:t>, prof.</a:t>
            </a:r>
            <a:r>
              <a:rPr lang="en" sz="1600" dirty="0">
                <a:solidFill>
                  <a:schemeClr val="dk1"/>
                </a:solidFill>
                <a:latin typeface="Calibri"/>
                <a:ea typeface="Calibri"/>
                <a:cs typeface="Calibri"/>
                <a:sym typeface="Calibri"/>
              </a:rPr>
              <a:t>                                            </a:t>
            </a:r>
            <a:endParaRPr lang="hr-HR" sz="1600" b="0" i="0" u="none" strike="noStrike" cap="none" baseline="0" dirty="0">
              <a:solidFill>
                <a:schemeClr val="dk1"/>
              </a:solidFill>
              <a:latin typeface="Calibri"/>
              <a:ea typeface="Calibri"/>
              <a:cs typeface="Calibri"/>
              <a:sym typeface="Calibri"/>
            </a:endParaRPr>
          </a:p>
          <a:p>
            <a:pPr>
              <a:buClr>
                <a:schemeClr val="dk1"/>
              </a:buClr>
              <a:buSzPct val="25000"/>
            </a:pPr>
            <a:r>
              <a:rPr lang="en" sz="1600" dirty="0">
                <a:solidFill>
                  <a:schemeClr val="dk1"/>
                </a:solidFill>
                <a:latin typeface="Calibri"/>
                <a:ea typeface="Calibri"/>
                <a:cs typeface="Calibri"/>
                <a:sym typeface="Calibri"/>
              </a:rPr>
              <a:t>Predsjednik</a:t>
            </a:r>
            <a:r>
              <a:rPr lang="en" sz="1600" b="0" i="0" u="none" strike="noStrike" cap="none" baseline="0" dirty="0">
                <a:solidFill>
                  <a:schemeClr val="dk1"/>
                </a:solidFill>
                <a:latin typeface="Calibri"/>
                <a:ea typeface="Calibri"/>
                <a:cs typeface="Calibri"/>
                <a:sym typeface="Calibri"/>
              </a:rPr>
              <a:t> Školskog odbora:</a:t>
            </a:r>
            <a:r>
              <a:rPr lang="hr-HR" sz="1600" b="0" i="0" u="none" strike="noStrike" cap="none" baseline="0" dirty="0">
                <a:solidFill>
                  <a:schemeClr val="dk1"/>
                </a:solidFill>
                <a:latin typeface="Calibri"/>
                <a:ea typeface="Calibri"/>
                <a:cs typeface="Calibri"/>
                <a:sym typeface="Calibri"/>
              </a:rPr>
              <a:t> </a:t>
            </a:r>
            <a:r>
              <a:rPr lang="hr-HR" sz="1600" dirty="0" err="1">
                <a:solidFill>
                  <a:schemeClr val="dk1"/>
                </a:solidFill>
                <a:latin typeface="Calibri"/>
                <a:ea typeface="Calibri"/>
                <a:cs typeface="Calibri"/>
                <a:sym typeface="Calibri"/>
              </a:rPr>
              <a:t>Dorotea</a:t>
            </a:r>
            <a:r>
              <a:rPr lang="hr-HR" sz="1600" dirty="0">
                <a:solidFill>
                  <a:schemeClr val="dk1"/>
                </a:solidFill>
                <a:latin typeface="Calibri"/>
                <a:ea typeface="Calibri"/>
                <a:cs typeface="Calibri"/>
                <a:sym typeface="Calibri"/>
              </a:rPr>
              <a:t> Perić, tajnica</a:t>
            </a:r>
            <a:r>
              <a:rPr lang="en" sz="1600" dirty="0">
                <a:solidFill>
                  <a:schemeClr val="dk1"/>
                </a:solidFill>
                <a:latin typeface="Calibri"/>
                <a:ea typeface="Calibri"/>
                <a:cs typeface="Calibri"/>
                <a:sym typeface="Calibri"/>
              </a:rPr>
              <a:t>                                           </a:t>
            </a:r>
            <a:endParaRPr lang="en" sz="1600" b="0" i="0" u="none" strike="noStrike" cap="none" baseline="0" dirty="0">
              <a:solidFill>
                <a:schemeClr val="dk1"/>
              </a:solidFill>
              <a:latin typeface="Calibri"/>
              <a:ea typeface="Calibri"/>
              <a:cs typeface="Calibri"/>
            </a:endParaRPr>
          </a:p>
        </p:txBody>
      </p:sp>
      <p:sp>
        <p:nvSpPr>
          <p:cNvPr id="11" name="TekstniOkvir 10"/>
          <p:cNvSpPr txBox="1"/>
          <p:nvPr/>
        </p:nvSpPr>
        <p:spPr>
          <a:xfrm>
            <a:off x="739126" y="412668"/>
            <a:ext cx="7715272" cy="1077218"/>
          </a:xfrm>
          <a:prstGeom prst="rect">
            <a:avLst/>
          </a:prstGeom>
          <a:noFill/>
        </p:spPr>
        <p:txBody>
          <a:bodyPr wrap="square" lIns="91440" tIns="45720" rIns="91440" bIns="45720" rtlCol="0" anchor="t">
            <a:spAutoFit/>
          </a:bodyPr>
          <a:lstStyle/>
          <a:p>
            <a:r>
              <a:rPr lang="hr-HR" sz="1600" dirty="0">
                <a:latin typeface="Calibri"/>
                <a:cs typeface="Calibri"/>
              </a:rPr>
              <a:t>Temeljem članaka 28. i 118. Zakona o odgoju i obrazovanju u osnovnoj i srednjoj školi i članka 25. Statuta Osnovne škole “Vladimir Nazor”, </a:t>
            </a:r>
            <a:r>
              <a:rPr lang="hr-HR" sz="1600" dirty="0" err="1">
                <a:latin typeface="Calibri"/>
                <a:cs typeface="Calibri"/>
              </a:rPr>
              <a:t>Adžamovci</a:t>
            </a:r>
            <a:r>
              <a:rPr lang="hr-HR" sz="1600" dirty="0">
                <a:latin typeface="Calibri"/>
                <a:cs typeface="Calibri"/>
              </a:rPr>
              <a:t>, Školski odbor na sjednici održanoj  6. listopada 2021.g. na prijedlog Učiteljskog vijeća i pozitivnog mišljenja Vijeća roditelja donio je:</a:t>
            </a:r>
          </a:p>
        </p:txBody>
      </p:sp>
      <p:sp>
        <p:nvSpPr>
          <p:cNvPr id="2" name="TekstniOkvir 1"/>
          <p:cNvSpPr txBox="1"/>
          <p:nvPr/>
        </p:nvSpPr>
        <p:spPr>
          <a:xfrm>
            <a:off x="1059509" y="2137003"/>
            <a:ext cx="7074506" cy="707886"/>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pPr algn="ctr"/>
            <a:r>
              <a:rPr lang="en" sz="4000" b="1" dirty="0">
                <a:ln/>
                <a:solidFill>
                  <a:schemeClr val="accent2">
                    <a:lumMod val="75000"/>
                  </a:schemeClr>
                </a:solidFill>
                <a:effectLst>
                  <a:outerShdw blurRad="38100" dist="38100" dir="2700000" algn="tl">
                    <a:srgbClr val="000000">
                      <a:alpha val="43137"/>
                    </a:srgbClr>
                  </a:outerShdw>
                </a:effectLst>
              </a:rPr>
              <a:t>Školski kurikulum</a:t>
            </a:r>
            <a:endParaRPr lang="hr-HR" sz="4000" b="1" dirty="0">
              <a:ln/>
              <a:solidFill>
                <a:schemeClr val="accent2">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34355688"/>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Shape 236"/>
        <p:cNvGrpSpPr/>
        <p:nvPr/>
      </p:nvGrpSpPr>
      <p:grpSpPr>
        <a:xfrm>
          <a:off x="0" y="0"/>
          <a:ext cx="0" cy="0"/>
          <a:chOff x="0" y="0"/>
          <a:chExt cx="0" cy="0"/>
        </a:xfrm>
      </p:grpSpPr>
      <p:graphicFrame>
        <p:nvGraphicFramePr>
          <p:cNvPr id="238" name="Shape 238"/>
          <p:cNvGraphicFramePr/>
          <p:nvPr>
            <p:extLst>
              <p:ext uri="{D42A27DB-BD31-4B8C-83A1-F6EECF244321}">
                <p14:modId xmlns:p14="http://schemas.microsoft.com/office/powerpoint/2010/main" val="854378914"/>
              </p:ext>
            </p:extLst>
          </p:nvPr>
        </p:nvGraphicFramePr>
        <p:xfrm>
          <a:off x="428959" y="929268"/>
          <a:ext cx="8373070" cy="3412207"/>
        </p:xfrm>
        <a:graphic>
          <a:graphicData uri="http://schemas.openxmlformats.org/drawingml/2006/table">
            <a:tbl>
              <a:tblPr>
                <a:tableStyleId>{0E3FDE45-AF77-4B5C-9715-49D594BDF05E}</a:tableStyleId>
              </a:tblPr>
              <a:tblGrid>
                <a:gridCol w="2256037">
                  <a:extLst>
                    <a:ext uri="{9D8B030D-6E8A-4147-A177-3AD203B41FA5}">
                      <a16:colId xmlns:a16="http://schemas.microsoft.com/office/drawing/2014/main" val="20000"/>
                    </a:ext>
                  </a:extLst>
                </a:gridCol>
                <a:gridCol w="6117033">
                  <a:extLst>
                    <a:ext uri="{9D8B030D-6E8A-4147-A177-3AD203B41FA5}">
                      <a16:colId xmlns:a16="http://schemas.microsoft.com/office/drawing/2014/main" val="20001"/>
                    </a:ext>
                  </a:extLst>
                </a:gridCol>
              </a:tblGrid>
              <a:tr h="910724">
                <a:tc>
                  <a:txBody>
                    <a:bodyPr/>
                    <a:lstStyle/>
                    <a:p>
                      <a:pPr marL="0" marR="0" lvl="0" indent="0" algn="l" rtl="0">
                        <a:lnSpc>
                          <a:spcPct val="100000"/>
                        </a:lnSpc>
                        <a:spcBef>
                          <a:spcPts val="0"/>
                        </a:spcBef>
                        <a:spcAft>
                          <a:spcPts val="0"/>
                        </a:spcAft>
                        <a:buClr>
                          <a:srgbClr val="000000"/>
                        </a:buClr>
                        <a:buSzPct val="25000"/>
                        <a:buFont typeface="Calibri"/>
                        <a:buNone/>
                      </a:pPr>
                      <a:r>
                        <a:rPr lang="hr-HR" sz="1000" u="none" strike="noStrike" cap="none" baseline="0" dirty="0">
                          <a:sym typeface="Calibri"/>
                        </a:rPr>
                        <a:t>Ishodi</a:t>
                      </a:r>
                      <a:r>
                        <a:rPr lang="en" sz="1000" u="none" strike="noStrike" cap="none" baseline="0" dirty="0">
                          <a:sym typeface="Calibri"/>
                        </a:rPr>
                        <a:t>:</a:t>
                      </a:r>
                      <a:endParaRPr lang="en" sz="1000" b="0" i="0" u="none" strike="noStrike" cap="none" baseline="0" dirty="0">
                        <a:solidFill>
                          <a:srgbClr val="000000"/>
                        </a:solidFill>
                        <a:latin typeface="Calibri"/>
                        <a:ea typeface="Calibri"/>
                        <a:cs typeface="Calibri"/>
                        <a:sym typeface="Calibri"/>
                      </a:endParaRPr>
                    </a:p>
                  </a:txBody>
                  <a:tcPr marL="91450" marR="91450" marT="30575" marB="30575"/>
                </a:tc>
                <a:tc>
                  <a:txBody>
                    <a:bodyPr/>
                    <a:lstStyle/>
                    <a:p>
                      <a:pPr marL="0" marR="0" lvl="0" indent="0" algn="l" rtl="0">
                        <a:lnSpc>
                          <a:spcPct val="100000"/>
                        </a:lnSpc>
                        <a:spcBef>
                          <a:spcPts val="0"/>
                        </a:spcBef>
                        <a:spcAft>
                          <a:spcPts val="0"/>
                        </a:spcAft>
                        <a:buFont typeface="Calibri"/>
                        <a:buNone/>
                      </a:pPr>
                      <a:r>
                        <a:rPr lang="en" sz="1000" u="none" strike="noStrike" cap="none" baseline="0"/>
                        <a:t>Učenici će povezivati činjenična i teorijska znanja o tehničkim tvorevinama, sustavima i procesima te o prirodoznanstvenim i društvenim osnovama njihova djelovanja primjenjivati vještine uporabe i izrade tehničke dokumentacije, kritički prezentirati svoj rad, razvijati kreativnost u osmišljavanju izgleda i djelovanja tvorevina razvijati znanja, vještine i stavove potrebne za sigurno i svrsishodno korištenje i održavanje tehničkih tvorevina.</a:t>
                      </a:r>
                    </a:p>
                    <a:p>
                      <a:pPr marL="0" marR="0" lvl="0" indent="0" algn="l">
                        <a:lnSpc>
                          <a:spcPct val="100000"/>
                        </a:lnSpc>
                        <a:spcBef>
                          <a:spcPts val="0"/>
                        </a:spcBef>
                        <a:spcAft>
                          <a:spcPts val="0"/>
                        </a:spcAft>
                        <a:buFont typeface="Calibri"/>
                        <a:buNone/>
                      </a:pPr>
                      <a:endParaRPr lang="en" sz="1000" u="none" strike="noStrike" cap="none" baseline="0">
                        <a:sym typeface="Calibri"/>
                      </a:endParaRPr>
                    </a:p>
                  </a:txBody>
                  <a:tcPr marL="91450" marR="91450" marT="30575" marB="30575"/>
                </a:tc>
                <a:extLst>
                  <a:ext uri="{0D108BD9-81ED-4DB2-BD59-A6C34878D82A}">
                    <a16:rowId xmlns:a16="http://schemas.microsoft.com/office/drawing/2014/main" val="10000"/>
                  </a:ext>
                </a:extLst>
              </a:tr>
              <a:tr h="383838">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Namjena</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0575" marB="30575"/>
                </a:tc>
                <a:tc>
                  <a:txBody>
                    <a:bodyPr/>
                    <a:lstStyle/>
                    <a:p>
                      <a:pPr marL="0" marR="0" lvl="0" indent="0" algn="l" rtl="0">
                        <a:lnSpc>
                          <a:spcPct val="100000"/>
                        </a:lnSpc>
                        <a:spcBef>
                          <a:spcPts val="0"/>
                        </a:spcBef>
                        <a:spcAft>
                          <a:spcPts val="0"/>
                        </a:spcAft>
                        <a:buFont typeface="Calibri"/>
                        <a:buNone/>
                      </a:pPr>
                      <a:r>
                        <a:rPr lang="en" sz="1000" u="none" strike="noStrike" cap="none" baseline="0" err="1">
                          <a:sym typeface="Calibri"/>
                        </a:rPr>
                        <a:t>Pripremiti</a:t>
                      </a:r>
                      <a:r>
                        <a:rPr lang="en" sz="1000" u="none" strike="noStrike" cap="none" baseline="0">
                          <a:sym typeface="Calibri"/>
                        </a:rPr>
                        <a:t> </a:t>
                      </a:r>
                      <a:r>
                        <a:rPr lang="en" sz="1000" u="none" strike="noStrike" cap="none" baseline="0" err="1">
                          <a:sym typeface="Calibri"/>
                        </a:rPr>
                        <a:t>učenike</a:t>
                      </a:r>
                      <a:r>
                        <a:rPr lang="en" sz="1000" u="none" strike="noStrike" cap="none" baseline="0">
                          <a:sym typeface="Calibri"/>
                        </a:rPr>
                        <a:t> za </a:t>
                      </a:r>
                      <a:r>
                        <a:rPr lang="en" sz="1000" u="none" strike="noStrike" cap="none" baseline="0" err="1">
                          <a:sym typeface="Calibri"/>
                        </a:rPr>
                        <a:t>natjecanje</a:t>
                      </a:r>
                      <a:r>
                        <a:rPr lang="en" sz="1000" u="none" strike="noStrike" cap="none" baseline="0">
                          <a:sym typeface="Calibri"/>
                        </a:rPr>
                        <a:t> </a:t>
                      </a:r>
                      <a:r>
                        <a:rPr lang="en" sz="1000" u="none" strike="noStrike" cap="none" baseline="0" err="1">
                          <a:sym typeface="Calibri"/>
                        </a:rPr>
                        <a:t>iz</a:t>
                      </a:r>
                      <a:r>
                        <a:rPr lang="en" sz="1000" u="none" strike="noStrike" cap="none" baseline="0">
                          <a:sym typeface="Calibri"/>
                        </a:rPr>
                        <a:t> </a:t>
                      </a:r>
                      <a:r>
                        <a:rPr lang="en" sz="1000" u="none" strike="noStrike" cap="none" baseline="0" err="1">
                          <a:sym typeface="Calibri"/>
                        </a:rPr>
                        <a:t>Tehničke</a:t>
                      </a:r>
                      <a:r>
                        <a:rPr lang="en" sz="1000" u="none" strike="noStrike" cap="none" baseline="0">
                          <a:sym typeface="Calibri"/>
                        </a:rPr>
                        <a:t> </a:t>
                      </a:r>
                      <a:r>
                        <a:rPr lang="en" sz="1000" u="none" strike="noStrike" cap="none" baseline="0" err="1"/>
                        <a:t>kulture</a:t>
                      </a:r>
                      <a:r>
                        <a:rPr lang="en" sz="1000" u="none" strike="noStrike" cap="none" baseline="0"/>
                        <a:t>, </a:t>
                      </a:r>
                      <a:r>
                        <a:rPr lang="en" sz="1000" u="none" strike="noStrike" cap="none" baseline="0" err="1"/>
                        <a:t>te</a:t>
                      </a:r>
                      <a:r>
                        <a:rPr lang="en" sz="1000" u="none" strike="noStrike" cap="none" baseline="0">
                          <a:sym typeface="Calibri"/>
                        </a:rPr>
                        <a:t> </a:t>
                      </a:r>
                      <a:r>
                        <a:rPr lang="en" sz="1000" u="none" strike="noStrike" cap="none" baseline="0" err="1">
                          <a:sym typeface="Calibri"/>
                        </a:rPr>
                        <a:t>kao</a:t>
                      </a:r>
                      <a:r>
                        <a:rPr lang="en" sz="1000" u="none" strike="noStrike" cap="none" baseline="0">
                          <a:sym typeface="Calibri"/>
                        </a:rPr>
                        <a:t> </a:t>
                      </a:r>
                      <a:r>
                        <a:rPr lang="en" sz="1000" u="none" strike="noStrike" cap="none" baseline="0" err="1">
                          <a:sym typeface="Calibri"/>
                        </a:rPr>
                        <a:t>pomoć</a:t>
                      </a:r>
                      <a:r>
                        <a:rPr lang="en" sz="1000" u="none" strike="noStrike" cap="none" baseline="0">
                          <a:sym typeface="Calibri"/>
                        </a:rPr>
                        <a:t> </a:t>
                      </a:r>
                      <a:r>
                        <a:rPr lang="en" sz="1000" u="none" strike="noStrike" cap="none" baseline="0" err="1">
                          <a:sym typeface="Calibri"/>
                        </a:rPr>
                        <a:t>starijim</a:t>
                      </a:r>
                      <a:r>
                        <a:rPr lang="en" sz="1000" u="none" strike="noStrike" cap="none" baseline="0">
                          <a:sym typeface="Calibri"/>
                        </a:rPr>
                        <a:t> </a:t>
                      </a:r>
                      <a:r>
                        <a:rPr lang="en" sz="1000" u="none" strike="noStrike" cap="none" baseline="0" err="1">
                          <a:sym typeface="Calibri"/>
                        </a:rPr>
                        <a:t>učenicima</a:t>
                      </a:r>
                      <a:r>
                        <a:rPr lang="en" sz="1000" u="none" strike="noStrike" cap="none" baseline="0">
                          <a:sym typeface="Calibri"/>
                        </a:rPr>
                        <a:t> u </a:t>
                      </a:r>
                      <a:r>
                        <a:rPr lang="en" sz="1000" u="none" strike="noStrike" cap="none" baseline="0" err="1">
                          <a:sym typeface="Calibri"/>
                        </a:rPr>
                        <a:t>lakšem</a:t>
                      </a:r>
                      <a:r>
                        <a:rPr lang="en" sz="1000" u="none" strike="noStrike" cap="none" baseline="0">
                          <a:sym typeface="Calibri"/>
                        </a:rPr>
                        <a:t> </a:t>
                      </a:r>
                      <a:r>
                        <a:rPr lang="en" sz="1000" u="none" strike="noStrike" cap="none" baseline="0" err="1">
                          <a:sym typeface="Calibri"/>
                        </a:rPr>
                        <a:t>odabiru</a:t>
                      </a:r>
                      <a:r>
                        <a:rPr lang="en" sz="1000" u="none" strike="noStrike" cap="none" baseline="0">
                          <a:sym typeface="Calibri"/>
                        </a:rPr>
                        <a:t> </a:t>
                      </a:r>
                      <a:r>
                        <a:rPr lang="en" sz="1000" u="none" strike="noStrike" cap="none" baseline="0" err="1">
                          <a:sym typeface="Calibri"/>
                        </a:rPr>
                        <a:t>budućeg</a:t>
                      </a:r>
                      <a:r>
                        <a:rPr lang="en" sz="1000" u="none" strike="noStrike" cap="none" baseline="0">
                          <a:sym typeface="Calibri"/>
                        </a:rPr>
                        <a:t> </a:t>
                      </a:r>
                      <a:r>
                        <a:rPr lang="en" sz="1000" u="none" strike="noStrike" cap="none" baseline="0" err="1">
                          <a:sym typeface="Calibri"/>
                        </a:rPr>
                        <a:t>zanimanja</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0575" marB="30575"/>
                </a:tc>
                <a:extLst>
                  <a:ext uri="{0D108BD9-81ED-4DB2-BD59-A6C34878D82A}">
                    <a16:rowId xmlns:a16="http://schemas.microsoft.com/office/drawing/2014/main" val="10001"/>
                  </a:ext>
                </a:extLst>
              </a:tr>
              <a:tr h="323232">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Nositelj</a:t>
                      </a:r>
                      <a:r>
                        <a:rPr lang="en" sz="1000" u="none" strike="noStrike" cap="none" baseline="0">
                          <a:sym typeface="Calibri"/>
                        </a:rPr>
                        <a:t> </a:t>
                      </a:r>
                      <a:r>
                        <a:rPr lang="en" sz="1000" u="none" strike="noStrike" cap="none" baseline="0" err="1">
                          <a:sym typeface="Calibri"/>
                        </a:rPr>
                        <a:t>aktivnosti</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0575" marB="30575"/>
                </a:tc>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Učitelj</a:t>
                      </a:r>
                      <a:r>
                        <a:rPr lang="en" sz="1000" u="none" strike="noStrike" cap="none" baseline="0">
                          <a:sym typeface="Calibri"/>
                        </a:rPr>
                        <a:t> </a:t>
                      </a:r>
                      <a:r>
                        <a:rPr lang="en" sz="1000" u="none" strike="noStrike" cap="none" baseline="0" err="1">
                          <a:sym typeface="Calibri"/>
                        </a:rPr>
                        <a:t>Tehničke</a:t>
                      </a:r>
                      <a:r>
                        <a:rPr lang="en" sz="1000" u="none" strike="noStrike" cap="none" baseline="0">
                          <a:sym typeface="Calibri"/>
                        </a:rPr>
                        <a:t> </a:t>
                      </a:r>
                      <a:r>
                        <a:rPr lang="en" sz="1000" u="none" strike="noStrike" cap="none" baseline="0" err="1">
                          <a:sym typeface="Calibri"/>
                        </a:rPr>
                        <a:t>kulture</a:t>
                      </a:r>
                      <a:r>
                        <a:rPr lang="hr-HR" sz="1000" u="none" strike="noStrike" cap="none" baseline="0">
                          <a:sym typeface="Calibri"/>
                        </a:rPr>
                        <a:t>, Krešimir </a:t>
                      </a:r>
                      <a:r>
                        <a:rPr lang="hr-HR" sz="1000" u="none" strike="noStrike" cap="none" baseline="0" err="1">
                          <a:sym typeface="Calibri"/>
                        </a:rPr>
                        <a:t>Podgornjak</a:t>
                      </a:r>
                      <a:endParaRPr lang="en" sz="1000" b="0" i="0" u="none" strike="noStrike" cap="none" baseline="0">
                        <a:solidFill>
                          <a:srgbClr val="000000"/>
                        </a:solidFill>
                        <a:latin typeface="Calibri"/>
                        <a:ea typeface="Calibri"/>
                        <a:cs typeface="Calibri"/>
                        <a:sym typeface="Calibri"/>
                      </a:endParaRPr>
                    </a:p>
                  </a:txBody>
                  <a:tcPr marL="91450" marR="91450" marT="30575" marB="30575"/>
                </a:tc>
                <a:extLst>
                  <a:ext uri="{0D108BD9-81ED-4DB2-BD59-A6C34878D82A}">
                    <a16:rowId xmlns:a16="http://schemas.microsoft.com/office/drawing/2014/main" val="10002"/>
                  </a:ext>
                </a:extLst>
              </a:tr>
              <a:tr h="341632">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Način</a:t>
                      </a:r>
                      <a:r>
                        <a:rPr lang="en" sz="1000" u="none" strike="noStrike" cap="none" baseline="0">
                          <a:sym typeface="Calibri"/>
                        </a:rPr>
                        <a:t> </a:t>
                      </a:r>
                      <a:r>
                        <a:rPr lang="en" sz="1000" u="none" strike="noStrike" cap="none" baseline="0" err="1">
                          <a:sym typeface="Calibri"/>
                        </a:rPr>
                        <a:t>realizacije</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0575" marB="30575"/>
                </a:tc>
                <a:tc>
                  <a:txBody>
                    <a:bodyPr/>
                    <a:lstStyle/>
                    <a:p>
                      <a:pPr lvl="0" algn="l">
                        <a:lnSpc>
                          <a:spcPct val="100000"/>
                        </a:lnSpc>
                        <a:spcBef>
                          <a:spcPts val="0"/>
                        </a:spcBef>
                        <a:spcAft>
                          <a:spcPts val="0"/>
                        </a:spcAft>
                        <a:buNone/>
                      </a:pPr>
                      <a:r>
                        <a:rPr lang="hr-HR" sz="1000" u="none" strike="noStrike" cap="none" baseline="0" noProof="0" dirty="0"/>
                        <a:t>K</a:t>
                      </a:r>
                      <a:r>
                        <a:rPr lang="en" sz="1000" u="none" strike="noStrike" cap="none" baseline="0" noProof="0" dirty="0"/>
                        <a:t>omunikacija s učenicima,</a:t>
                      </a:r>
                      <a:r>
                        <a:rPr lang="hr-HR" sz="1000" u="none" strike="noStrike" cap="none" baseline="0" noProof="0" dirty="0"/>
                        <a:t> grupni, demonstrativni, rad u paru,</a:t>
                      </a:r>
                      <a:r>
                        <a:rPr lang="en" sz="1000" u="none" strike="noStrike" cap="none" baseline="0" noProof="0" dirty="0"/>
                        <a:t> individualni rad.</a:t>
                      </a:r>
                    </a:p>
                    <a:p>
                      <a:pPr marL="0" marR="0" lvl="0" indent="0" algn="l">
                        <a:lnSpc>
                          <a:spcPct val="100000"/>
                        </a:lnSpc>
                        <a:spcBef>
                          <a:spcPts val="0"/>
                        </a:spcBef>
                        <a:spcAft>
                          <a:spcPts val="0"/>
                        </a:spcAft>
                        <a:buClr>
                          <a:srgbClr val="000000"/>
                        </a:buClr>
                        <a:buSzPct val="25000"/>
                        <a:buFont typeface="Calibri"/>
                        <a:buNone/>
                      </a:pPr>
                      <a:endParaRPr lang="en" sz="1000" u="none" strike="noStrike" cap="none" baseline="0" dirty="0">
                        <a:sym typeface="Calibri"/>
                      </a:endParaRPr>
                    </a:p>
                  </a:txBody>
                  <a:tcPr marL="91450" marR="91450" marT="30575" marB="30575"/>
                </a:tc>
                <a:extLst>
                  <a:ext uri="{0D108BD9-81ED-4DB2-BD59-A6C34878D82A}">
                    <a16:rowId xmlns:a16="http://schemas.microsoft.com/office/drawing/2014/main" val="10003"/>
                  </a:ext>
                </a:extLst>
              </a:tr>
              <a:tr h="323232">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Vremenik</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0575" marB="30575"/>
                </a:tc>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Tijekom</a:t>
                      </a:r>
                      <a:r>
                        <a:rPr lang="en" sz="1000" u="none" strike="noStrike" cap="none" baseline="0">
                          <a:sym typeface="Calibri"/>
                        </a:rPr>
                        <a:t> </a:t>
                      </a:r>
                      <a:r>
                        <a:rPr lang="en" sz="1000" u="none" strike="noStrike" cap="none" baseline="0" err="1">
                          <a:sym typeface="Calibri"/>
                        </a:rPr>
                        <a:t>školske</a:t>
                      </a:r>
                      <a:r>
                        <a:rPr lang="en" sz="1000" u="none" strike="noStrike" cap="none" baseline="0">
                          <a:sym typeface="Calibri"/>
                        </a:rPr>
                        <a:t> </a:t>
                      </a:r>
                      <a:r>
                        <a:rPr lang="en" sz="1000" u="none" strike="noStrike" cap="none" baseline="0" err="1">
                          <a:sym typeface="Calibri"/>
                        </a:rPr>
                        <a:t>godine</a:t>
                      </a:r>
                    </a:p>
                  </a:txBody>
                  <a:tcPr marL="91450" marR="91450" marT="30575" marB="30575"/>
                </a:tc>
                <a:extLst>
                  <a:ext uri="{0D108BD9-81ED-4DB2-BD59-A6C34878D82A}">
                    <a16:rowId xmlns:a16="http://schemas.microsoft.com/office/drawing/2014/main" val="10004"/>
                  </a:ext>
                </a:extLst>
              </a:tr>
              <a:tr h="323232">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Troškovnik</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0575" marB="30575"/>
                </a:tc>
                <a:tc>
                  <a:txBody>
                    <a:bodyPr/>
                    <a:lstStyle/>
                    <a:p>
                      <a:pPr marL="0" marR="0" lvl="0" indent="0" algn="l" rtl="0">
                        <a:lnSpc>
                          <a:spcPct val="100000"/>
                        </a:lnSpc>
                        <a:spcBef>
                          <a:spcPts val="0"/>
                        </a:spcBef>
                        <a:spcAft>
                          <a:spcPts val="0"/>
                        </a:spcAft>
                        <a:buFont typeface="Calibri"/>
                        <a:buNone/>
                      </a:pPr>
                      <a:r>
                        <a:rPr lang="hr-HR" sz="1000" u="none" strike="noStrike" cap="none" baseline="0" dirty="0"/>
                        <a:t>0 kuna</a:t>
                      </a:r>
                      <a:endParaRPr lang="hr-HR" sz="1000" u="none" strike="noStrike" cap="none" baseline="0" dirty="0">
                        <a:sym typeface="Calibri"/>
                      </a:endParaRPr>
                    </a:p>
                  </a:txBody>
                  <a:tcPr marL="91450" marR="91450" marT="30575" marB="30575"/>
                </a:tc>
                <a:extLst>
                  <a:ext uri="{0D108BD9-81ED-4DB2-BD59-A6C34878D82A}">
                    <a16:rowId xmlns:a16="http://schemas.microsoft.com/office/drawing/2014/main" val="10005"/>
                  </a:ext>
                </a:extLst>
              </a:tr>
              <a:tr h="717173">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Način</a:t>
                      </a:r>
                      <a:r>
                        <a:rPr lang="en" sz="1000" u="none" strike="noStrike" cap="none" baseline="0">
                          <a:sym typeface="Calibri"/>
                        </a:rPr>
                        <a:t> </a:t>
                      </a:r>
                      <a:r>
                        <a:rPr lang="en" sz="1000" u="none" strike="noStrike" cap="none" baseline="0" err="1">
                          <a:sym typeface="Calibri"/>
                        </a:rPr>
                        <a:t>vrednovanja</a:t>
                      </a:r>
                      <a:r>
                        <a:rPr lang="en" sz="1000" u="none" strike="noStrike" cap="none" baseline="0">
                          <a:sym typeface="Calibri"/>
                        </a:rPr>
                        <a:t> </a:t>
                      </a:r>
                      <a:r>
                        <a:rPr lang="en" sz="1000" u="none" strike="noStrike" cap="none" baseline="0" err="1">
                          <a:sym typeface="Calibri"/>
                        </a:rPr>
                        <a:t>i</a:t>
                      </a:r>
                      <a:r>
                        <a:rPr lang="en" sz="1000" u="none" strike="noStrike" cap="none" baseline="0">
                          <a:sym typeface="Calibri"/>
                        </a:rPr>
                        <a:t> </a:t>
                      </a:r>
                      <a:r>
                        <a:rPr lang="en" sz="1000" u="none" strike="noStrike" cap="none" baseline="0" err="1">
                          <a:sym typeface="Calibri"/>
                        </a:rPr>
                        <a:t>korištenja</a:t>
                      </a:r>
                      <a:r>
                        <a:rPr lang="en" sz="1000" u="none" strike="noStrike" cap="none" baseline="0">
                          <a:sym typeface="Calibri"/>
                        </a:rPr>
                        <a:t> </a:t>
                      </a:r>
                      <a:r>
                        <a:rPr lang="en" sz="1000" u="none" strike="noStrike" cap="none" baseline="0" err="1">
                          <a:sym typeface="Calibri"/>
                        </a:rPr>
                        <a:t>rezultata</a:t>
                      </a:r>
                      <a:r>
                        <a:rPr lang="en" sz="1000" u="none" strike="noStrike" cap="none" baseline="0">
                          <a:sym typeface="Calibri"/>
                        </a:rPr>
                        <a:t> </a:t>
                      </a:r>
                      <a:r>
                        <a:rPr lang="en" sz="1000" u="none" strike="noStrike" cap="none" baseline="0" err="1">
                          <a:sym typeface="Calibri"/>
                        </a:rPr>
                        <a:t>vrednovanja</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0575" marB="30575"/>
                </a:tc>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dirty="0">
                          <a:sym typeface="Calibri"/>
                        </a:rPr>
                        <a:t>Vrednovat će se:</a:t>
                      </a:r>
                    </a:p>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dirty="0">
                          <a:sym typeface="Calibri"/>
                        </a:rPr>
                        <a:t>preciznost, točnost i brzina izvođenja vježbi, prepoznavanje vrste materijala i poznavanje njihovih osnovnih osobina, organizacija radnog mjesta, pravilno korištenje pribora i alata pri izvođenju vježbi, pridržavanje mjera zaštite na radu, ekonomičnost pri upotrebi materijala, kreativni pristup i funkcionalnost predmeta.</a:t>
                      </a:r>
                      <a:endParaRPr lang="en" sz="1000" b="0" i="0" u="none" strike="noStrike" cap="none" baseline="0" dirty="0">
                        <a:solidFill>
                          <a:srgbClr val="000000"/>
                        </a:solidFill>
                        <a:latin typeface="Calibri"/>
                        <a:ea typeface="Calibri"/>
                        <a:cs typeface="Calibri"/>
                        <a:sym typeface="Calibri"/>
                      </a:endParaRPr>
                    </a:p>
                  </a:txBody>
                  <a:tcPr marL="91450" marR="91450" marT="30575" marB="30575"/>
                </a:tc>
                <a:extLst>
                  <a:ext uri="{0D108BD9-81ED-4DB2-BD59-A6C34878D82A}">
                    <a16:rowId xmlns:a16="http://schemas.microsoft.com/office/drawing/2014/main" val="10006"/>
                  </a:ext>
                </a:extLst>
              </a:tr>
            </a:tbl>
          </a:graphicData>
        </a:graphic>
      </p:graphicFrame>
      <p:sp>
        <p:nvSpPr>
          <p:cNvPr id="2" name="Naslov 1"/>
          <p:cNvSpPr>
            <a:spLocks noGrp="1"/>
          </p:cNvSpPr>
          <p:nvPr>
            <p:ph type="title"/>
          </p:nvPr>
        </p:nvSpPr>
        <p:spPr>
          <a:xfrm>
            <a:off x="1046747" y="195489"/>
            <a:ext cx="7668294" cy="733779"/>
          </a:xfrm>
        </p:spPr>
        <p:txBody>
          <a:bodyPr>
            <a:scene3d>
              <a:camera prst="orthographicFront"/>
              <a:lightRig rig="soft" dir="t">
                <a:rot lat="0" lon="0" rev="15600000"/>
              </a:lightRig>
            </a:scene3d>
            <a:sp3d extrusionH="57150" prstMaterial="softEdge">
              <a:bevelT w="25400" h="38100"/>
            </a:sp3d>
          </a:bodyPr>
          <a:lstStyle/>
          <a:p>
            <a:pPr algn="l"/>
            <a:r>
              <a:rPr lang="hr-HR" dirty="0">
                <a:effectLst>
                  <a:outerShdw blurRad="38100" dist="38100" dir="2700000" algn="tl">
                    <a:srgbClr val="000000">
                      <a:alpha val="43137"/>
                    </a:srgbClr>
                  </a:outerShdw>
                </a:effectLst>
                <a:latin typeface="+mn-lt"/>
              </a:rPr>
              <a:t>Tehnička kultura</a:t>
            </a:r>
            <a:endParaRPr lang="hr-HR" dirty="0">
              <a:effectLst>
                <a:outerShdw blurRad="38100" dist="38100" dir="2700000" algn="tl">
                  <a:srgbClr val="000000">
                    <a:alpha val="43137"/>
                  </a:srgbClr>
                </a:outerShdw>
              </a:effectLst>
              <a:latin typeface="+mn-lt"/>
              <a:cs typeface="Calibri Light"/>
            </a:endParaRPr>
          </a:p>
        </p:txBody>
      </p:sp>
      <p:pic>
        <p:nvPicPr>
          <p:cNvPr id="237" name="Shape 237"/>
          <p:cNvPicPr preferRelativeResize="0"/>
          <p:nvPr/>
        </p:nvPicPr>
        <p:blipFill rotWithShape="1">
          <a:blip r:embed="rId3">
            <a:alphaModFix/>
          </a:blip>
          <a:srcRect/>
          <a:stretch/>
        </p:blipFill>
        <p:spPr>
          <a:xfrm rot="-840000">
            <a:off x="8067897" y="275090"/>
            <a:ext cx="756634" cy="802716"/>
          </a:xfrm>
          <a:prstGeom prst="rect">
            <a:avLst/>
          </a:prstGeom>
          <a:noFill/>
          <a:ln>
            <a:noFill/>
          </a:ln>
        </p:spPr>
      </p:pic>
    </p:spTree>
    <p:extLst>
      <p:ext uri="{BB962C8B-B14F-4D97-AF65-F5344CB8AC3E}">
        <p14:creationId xmlns:p14="http://schemas.microsoft.com/office/powerpoint/2010/main" val="1469491718"/>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Shape 243"/>
        <p:cNvGrpSpPr/>
        <p:nvPr/>
      </p:nvGrpSpPr>
      <p:grpSpPr>
        <a:xfrm>
          <a:off x="0" y="0"/>
          <a:ext cx="0" cy="0"/>
          <a:chOff x="0" y="0"/>
          <a:chExt cx="0" cy="0"/>
        </a:xfrm>
      </p:grpSpPr>
      <p:graphicFrame>
        <p:nvGraphicFramePr>
          <p:cNvPr id="245" name="Shape 245"/>
          <p:cNvGraphicFramePr/>
          <p:nvPr>
            <p:extLst>
              <p:ext uri="{D42A27DB-BD31-4B8C-83A1-F6EECF244321}">
                <p14:modId xmlns:p14="http://schemas.microsoft.com/office/powerpoint/2010/main" val="2655978661"/>
              </p:ext>
            </p:extLst>
          </p:nvPr>
        </p:nvGraphicFramePr>
        <p:xfrm>
          <a:off x="472172" y="922304"/>
          <a:ext cx="8381895" cy="3512752"/>
        </p:xfrm>
        <a:graphic>
          <a:graphicData uri="http://schemas.openxmlformats.org/drawingml/2006/table">
            <a:tbl>
              <a:tblPr>
                <a:tableStyleId>{0E3FDE45-AF77-4B5C-9715-49D594BDF05E}</a:tableStyleId>
              </a:tblPr>
              <a:tblGrid>
                <a:gridCol w="2053529">
                  <a:extLst>
                    <a:ext uri="{9D8B030D-6E8A-4147-A177-3AD203B41FA5}">
                      <a16:colId xmlns:a16="http://schemas.microsoft.com/office/drawing/2014/main" val="20000"/>
                    </a:ext>
                  </a:extLst>
                </a:gridCol>
                <a:gridCol w="6328366">
                  <a:extLst>
                    <a:ext uri="{9D8B030D-6E8A-4147-A177-3AD203B41FA5}">
                      <a16:colId xmlns:a16="http://schemas.microsoft.com/office/drawing/2014/main" val="20001"/>
                    </a:ext>
                  </a:extLst>
                </a:gridCol>
              </a:tblGrid>
              <a:tr h="607964">
                <a:tc>
                  <a:txBody>
                    <a:bodyPr/>
                    <a:lstStyle/>
                    <a:p>
                      <a:pPr marL="0" marR="0" lvl="0" indent="0" algn="l" rtl="0">
                        <a:lnSpc>
                          <a:spcPct val="100000"/>
                        </a:lnSpc>
                        <a:spcBef>
                          <a:spcPts val="0"/>
                        </a:spcBef>
                        <a:spcAft>
                          <a:spcPts val="0"/>
                        </a:spcAft>
                        <a:buClr>
                          <a:srgbClr val="000000"/>
                        </a:buClr>
                        <a:buSzPct val="25000"/>
                        <a:buFont typeface="Calibri"/>
                        <a:buNone/>
                      </a:pPr>
                      <a:r>
                        <a:rPr lang="hr-HR" sz="1000" u="none" strike="noStrike" cap="none" baseline="0" dirty="0">
                          <a:sym typeface="Calibri"/>
                        </a:rPr>
                        <a:t>Ishodi</a:t>
                      </a:r>
                      <a:r>
                        <a:rPr lang="en" sz="1000" u="none" strike="noStrike" cap="none" baseline="0" dirty="0">
                          <a:sym typeface="Calibri"/>
                        </a:rPr>
                        <a:t>:</a:t>
                      </a:r>
                      <a:endParaRPr lang="en" sz="1000" b="0" i="0" u="none" strike="noStrike" cap="none" baseline="0" dirty="0">
                        <a:solidFill>
                          <a:srgbClr val="000000"/>
                        </a:solidFill>
                        <a:latin typeface="Calibri"/>
                        <a:ea typeface="Calibri"/>
                        <a:cs typeface="Calibri"/>
                        <a:sym typeface="Calibri"/>
                      </a:endParaRPr>
                    </a:p>
                  </a:txBody>
                  <a:tcPr marL="91450" marR="91450" marT="33000" marB="33000"/>
                </a:tc>
                <a:tc>
                  <a:txBody>
                    <a:bodyPr/>
                    <a:lstStyle/>
                    <a:p>
                      <a:pPr marL="0" marR="0" lvl="0" indent="0" algn="l" rtl="0">
                        <a:lnSpc>
                          <a:spcPct val="100000"/>
                        </a:lnSpc>
                        <a:spcBef>
                          <a:spcPts val="0"/>
                        </a:spcBef>
                        <a:spcAft>
                          <a:spcPts val="0"/>
                        </a:spcAft>
                        <a:buFont typeface="Calibri"/>
                        <a:buNone/>
                      </a:pPr>
                      <a:r>
                        <a:rPr lang="hr-HR" sz="1000" u="none" strike="noStrike" cap="none" baseline="0">
                          <a:sym typeface="Calibri"/>
                        </a:rPr>
                        <a:t>Učenik će: p</a:t>
                      </a:r>
                      <a:r>
                        <a:rPr lang="en" sz="1000" u="none" strike="noStrike" cap="none" baseline="0" err="1">
                          <a:sym typeface="Calibri"/>
                        </a:rPr>
                        <a:t>roširi</a:t>
                      </a:r>
                      <a:r>
                        <a:rPr lang="hr-HR" sz="1000" u="none" strike="noStrike" cap="none" baseline="0">
                          <a:sym typeface="Calibri"/>
                        </a:rPr>
                        <a:t>ti</a:t>
                      </a:r>
                      <a:r>
                        <a:rPr lang="hr-HR" sz="1000" u="none" strike="noStrike" cap="none" baseline="0"/>
                        <a:t> </a:t>
                      </a:r>
                      <a:r>
                        <a:rPr lang="en" sz="1000" u="none" strike="noStrike" cap="none" baseline="0">
                          <a:sym typeface="Calibri"/>
                        </a:rPr>
                        <a:t> </a:t>
                      </a:r>
                      <a:r>
                        <a:rPr lang="en" sz="1000" u="none" strike="noStrike" cap="none" baseline="0" err="1">
                          <a:sym typeface="Calibri"/>
                        </a:rPr>
                        <a:t>znanja</a:t>
                      </a:r>
                      <a:r>
                        <a:rPr lang="en" sz="1000" u="none" strike="noStrike" cap="none" baseline="0">
                          <a:sym typeface="Calibri"/>
                        </a:rPr>
                        <a:t> </a:t>
                      </a:r>
                      <a:r>
                        <a:rPr lang="hr-HR" sz="1000" u="none" strike="noStrike" cap="none" baseline="0">
                          <a:sym typeface="Calibri"/>
                        </a:rPr>
                        <a:t>o povijesnim temama, r</a:t>
                      </a:r>
                      <a:r>
                        <a:rPr lang="en" sz="1000" u="none" strike="noStrike" cap="none" baseline="0" err="1">
                          <a:sym typeface="Calibri"/>
                        </a:rPr>
                        <a:t>azvij</a:t>
                      </a:r>
                      <a:r>
                        <a:rPr lang="hr-HR" sz="1000" u="none" strike="noStrike" cap="none" baseline="0">
                          <a:sym typeface="Calibri"/>
                        </a:rPr>
                        <a:t>ati</a:t>
                      </a:r>
                      <a:r>
                        <a:rPr lang="en" sz="1000" u="none" strike="noStrike" cap="none" baseline="0">
                          <a:sym typeface="Calibri"/>
                        </a:rPr>
                        <a:t> </a:t>
                      </a:r>
                      <a:r>
                        <a:rPr lang="en" sz="1000" u="none" strike="noStrike" cap="none" baseline="0" err="1">
                          <a:sym typeface="Calibri"/>
                        </a:rPr>
                        <a:t>natjecateljsk</a:t>
                      </a:r>
                      <a:r>
                        <a:rPr lang="hr-HR" sz="1000" u="none" strike="noStrike" cap="none" baseline="0">
                          <a:sym typeface="Calibri"/>
                        </a:rPr>
                        <a:t>i</a:t>
                      </a:r>
                      <a:r>
                        <a:rPr lang="en" sz="1000" u="none" strike="noStrike" cap="none" baseline="0">
                          <a:sym typeface="Calibri"/>
                        </a:rPr>
                        <a:t> duh, </a:t>
                      </a:r>
                      <a:r>
                        <a:rPr lang="hr-HR" sz="1000" u="none" strike="noStrike" cap="none" baseline="0">
                          <a:sym typeface="Calibri"/>
                        </a:rPr>
                        <a:t>razviti</a:t>
                      </a:r>
                      <a:r>
                        <a:rPr lang="en" sz="1000" u="none" strike="noStrike" cap="none" baseline="0"/>
                        <a:t> </a:t>
                      </a:r>
                      <a:r>
                        <a:rPr lang="hr-HR" sz="1000" u="none" strike="noStrike" cap="none" baseline="0">
                          <a:sym typeface="Calibri"/>
                        </a:rPr>
                        <a:t> interes </a:t>
                      </a:r>
                      <a:r>
                        <a:rPr lang="en" sz="1000" u="none" strike="noStrike" cap="none" baseline="0" err="1">
                          <a:sym typeface="Calibri"/>
                        </a:rPr>
                        <a:t>i</a:t>
                      </a:r>
                      <a:r>
                        <a:rPr lang="en" sz="1000" u="none" strike="noStrike" cap="none" baseline="0">
                          <a:sym typeface="Calibri"/>
                        </a:rPr>
                        <a:t> </a:t>
                      </a:r>
                      <a:r>
                        <a:rPr lang="hr-HR" sz="1000" u="none" strike="noStrike" cap="none" baseline="0">
                          <a:sym typeface="Calibri"/>
                        </a:rPr>
                        <a:t>kritičnost o povijesnim temama.</a:t>
                      </a:r>
                      <a:r>
                        <a:rPr lang="hr-HR" sz="1000" u="none" strike="noStrike" cap="none" baseline="0"/>
                        <a:t> </a:t>
                      </a:r>
                      <a:r>
                        <a:rPr lang="en" sz="1000" u="none" strike="noStrike" cap="none" baseline="0">
                          <a:sym typeface="Calibri"/>
                        </a:rPr>
                        <a:t> Obrad</a:t>
                      </a:r>
                      <a:r>
                        <a:rPr lang="hr-HR" sz="1000" u="none" strike="noStrike" cap="none" baseline="0" err="1">
                          <a:sym typeface="Calibri"/>
                        </a:rPr>
                        <a:t>iti</a:t>
                      </a:r>
                      <a:r>
                        <a:rPr lang="hr-HR" sz="1000" u="none" strike="noStrike" cap="none" baseline="0">
                          <a:sym typeface="Calibri"/>
                        </a:rPr>
                        <a:t> </a:t>
                      </a:r>
                      <a:r>
                        <a:rPr lang="en" sz="1000" u="none" strike="noStrike" cap="none" baseline="0" err="1">
                          <a:sym typeface="Calibri"/>
                        </a:rPr>
                        <a:t>povijesn</a:t>
                      </a:r>
                      <a:r>
                        <a:rPr lang="hr-HR" sz="1000" u="none" strike="noStrike" cap="none" baseline="0">
                          <a:sym typeface="Calibri"/>
                        </a:rPr>
                        <a:t>e</a:t>
                      </a:r>
                      <a:r>
                        <a:rPr lang="en" sz="1000" u="none" strike="noStrike" cap="none" baseline="0">
                          <a:sym typeface="Calibri"/>
                        </a:rPr>
                        <a:t> </a:t>
                      </a:r>
                      <a:r>
                        <a:rPr lang="en" sz="1000" u="none" strike="noStrike" cap="none" baseline="0" err="1">
                          <a:sym typeface="Calibri"/>
                        </a:rPr>
                        <a:t>tem</a:t>
                      </a:r>
                      <a:r>
                        <a:rPr lang="hr-HR" sz="1000" u="none" strike="noStrike" cap="none" baseline="0">
                          <a:sym typeface="Calibri"/>
                        </a:rPr>
                        <a:t>e</a:t>
                      </a:r>
                      <a:r>
                        <a:rPr lang="en" sz="1000" u="none" strike="noStrike" cap="none" baseline="0">
                          <a:sym typeface="Calibri"/>
                        </a:rPr>
                        <a:t> </a:t>
                      </a:r>
                      <a:r>
                        <a:rPr lang="en" sz="1000" u="none" strike="noStrike" cap="none" baseline="0" err="1">
                          <a:sym typeface="Calibri"/>
                        </a:rPr>
                        <a:t>vezan</a:t>
                      </a:r>
                      <a:r>
                        <a:rPr lang="hr-HR" sz="1000" u="none" strike="noStrike" cap="none" baseline="0">
                          <a:sym typeface="Calibri"/>
                        </a:rPr>
                        <a:t>e</a:t>
                      </a:r>
                      <a:r>
                        <a:rPr lang="en" sz="1000" u="none" strike="noStrike" cap="none" baseline="0">
                          <a:sym typeface="Calibri"/>
                        </a:rPr>
                        <a:t> </a:t>
                      </a:r>
                      <a:r>
                        <a:rPr lang="en" sz="1000" u="none" strike="noStrike" cap="none" baseline="0" err="1">
                          <a:sym typeface="Calibri"/>
                        </a:rPr>
                        <a:t>uz</a:t>
                      </a:r>
                      <a:r>
                        <a:rPr lang="en" sz="1000" u="none" strike="noStrike" cap="none" baseline="0">
                          <a:sym typeface="Calibri"/>
                        </a:rPr>
                        <a:t> </a:t>
                      </a:r>
                      <a:r>
                        <a:rPr lang="en" sz="1000" u="none" strike="noStrike" cap="none" baseline="0" err="1">
                          <a:sym typeface="Calibri"/>
                        </a:rPr>
                        <a:t>svjetsku</a:t>
                      </a:r>
                      <a:r>
                        <a:rPr lang="en" sz="1000" u="none" strike="noStrike" cap="none" baseline="0">
                          <a:sym typeface="Calibri"/>
                        </a:rPr>
                        <a:t> </a:t>
                      </a:r>
                      <a:r>
                        <a:rPr lang="en" sz="1000" u="none" strike="noStrike" cap="none" baseline="0" err="1">
                          <a:sym typeface="Calibri"/>
                        </a:rPr>
                        <a:t>i</a:t>
                      </a:r>
                      <a:r>
                        <a:rPr lang="en" sz="1000" u="none" strike="noStrike" cap="none" baseline="0">
                          <a:sym typeface="Calibri"/>
                        </a:rPr>
                        <a:t> </a:t>
                      </a:r>
                      <a:r>
                        <a:rPr lang="en" sz="1000" u="none" strike="noStrike" cap="none" baseline="0" err="1">
                          <a:sym typeface="Calibri"/>
                        </a:rPr>
                        <a:t>nacionalnu</a:t>
                      </a:r>
                      <a:r>
                        <a:rPr lang="en" sz="1000" u="none" strike="noStrike" cap="none" baseline="0">
                          <a:sym typeface="Calibri"/>
                        </a:rPr>
                        <a:t> (</a:t>
                      </a:r>
                      <a:r>
                        <a:rPr lang="en" sz="1000" u="none" strike="noStrike" cap="none" baseline="0" err="1">
                          <a:sym typeface="Calibri"/>
                        </a:rPr>
                        <a:t>zavičajnu</a:t>
                      </a:r>
                      <a:r>
                        <a:rPr lang="en" sz="1000" u="none" strike="noStrike" cap="none" baseline="0">
                          <a:sym typeface="Calibri"/>
                        </a:rPr>
                        <a:t>) </a:t>
                      </a:r>
                      <a:r>
                        <a:rPr lang="en" sz="1000" u="none" strike="noStrike" cap="none" baseline="0" err="1">
                          <a:sym typeface="Calibri"/>
                        </a:rPr>
                        <a:t>prošlost</a:t>
                      </a:r>
                      <a:r>
                        <a:rPr lang="en" sz="1000" u="none" strike="noStrike" cap="none" baseline="0">
                          <a:sym typeface="Calibri"/>
                        </a:rPr>
                        <a:t>.</a:t>
                      </a:r>
                    </a:p>
                    <a:p>
                      <a:pPr marL="0" marR="0" lvl="0" indent="0" algn="l" rtl="0">
                        <a:spcBef>
                          <a:spcPts val="0"/>
                        </a:spcBef>
                        <a:buNone/>
                      </a:pPr>
                      <a:endParaRPr sz="1000" b="0" i="0" u="none" strike="noStrike" cap="none" baseline="0">
                        <a:solidFill>
                          <a:srgbClr val="000000"/>
                        </a:solidFill>
                        <a:latin typeface="Calibri"/>
                        <a:ea typeface="Calibri"/>
                        <a:cs typeface="Calibri"/>
                        <a:sym typeface="Calibri"/>
                      </a:endParaRPr>
                    </a:p>
                  </a:txBody>
                  <a:tcPr marL="91450" marR="91450" marT="33000" marB="33000"/>
                </a:tc>
                <a:extLst>
                  <a:ext uri="{0D108BD9-81ED-4DB2-BD59-A6C34878D82A}">
                    <a16:rowId xmlns:a16="http://schemas.microsoft.com/office/drawing/2014/main" val="10000"/>
                  </a:ext>
                </a:extLst>
              </a:tr>
              <a:tr h="476001">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Namjena</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3000" marB="33000"/>
                </a:tc>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a:sym typeface="Calibri"/>
                        </a:rPr>
                        <a:t>Poticanje samostalnog rada učenika, kreativnost, razvijanje interesa za svjetsku i nacionalnu (zavičajnu) prošlost.</a:t>
                      </a:r>
                    </a:p>
                    <a:p>
                      <a:pPr marL="0" marR="0" lvl="0" indent="0" algn="l" rtl="0">
                        <a:spcBef>
                          <a:spcPts val="0"/>
                        </a:spcBef>
                        <a:buNone/>
                      </a:pPr>
                      <a:endParaRPr sz="1000" b="0" i="0" u="none" strike="noStrike" cap="none" baseline="0">
                        <a:solidFill>
                          <a:srgbClr val="000000"/>
                        </a:solidFill>
                        <a:latin typeface="Calibri"/>
                        <a:ea typeface="Calibri"/>
                        <a:cs typeface="Calibri"/>
                        <a:sym typeface="Calibri"/>
                      </a:endParaRPr>
                    </a:p>
                  </a:txBody>
                  <a:tcPr marL="91450" marR="91450" marT="33000" marB="33000"/>
                </a:tc>
                <a:extLst>
                  <a:ext uri="{0D108BD9-81ED-4DB2-BD59-A6C34878D82A}">
                    <a16:rowId xmlns:a16="http://schemas.microsoft.com/office/drawing/2014/main" val="10001"/>
                  </a:ext>
                </a:extLst>
              </a:tr>
              <a:tr h="333915">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a:sym typeface="Calibri"/>
                        </a:rPr>
                        <a:t>Nositelj aktivnosti:</a:t>
                      </a:r>
                      <a:endParaRPr lang="en" sz="1000" b="0" i="0" u="none" strike="noStrike" cap="none" baseline="0">
                        <a:solidFill>
                          <a:srgbClr val="000000"/>
                        </a:solidFill>
                        <a:latin typeface="Calibri"/>
                        <a:ea typeface="Calibri"/>
                        <a:cs typeface="Calibri"/>
                        <a:sym typeface="Calibri"/>
                      </a:endParaRPr>
                    </a:p>
                  </a:txBody>
                  <a:tcPr marL="91450" marR="91450" marT="33000" marB="33000"/>
                </a:tc>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dirty="0">
                          <a:sym typeface="Calibri"/>
                        </a:rPr>
                        <a:t>Učitelj</a:t>
                      </a:r>
                      <a:r>
                        <a:rPr lang="en" sz="1000" dirty="0">
                          <a:sym typeface="Calibri"/>
                        </a:rPr>
                        <a:t> Mario Milanović,</a:t>
                      </a:r>
                      <a:r>
                        <a:rPr lang="en" sz="1000" u="none" strike="noStrike" cap="none" baseline="0" dirty="0">
                          <a:sym typeface="Calibri"/>
                        </a:rPr>
                        <a:t> učenici</a:t>
                      </a:r>
                      <a:r>
                        <a:rPr lang="en" sz="1000" dirty="0">
                          <a:sym typeface="Calibri"/>
                        </a:rPr>
                        <a:t> </a:t>
                      </a:r>
                      <a:r>
                        <a:rPr lang="hr-HR" sz="1000" dirty="0">
                          <a:sym typeface="Calibri"/>
                        </a:rPr>
                        <a:t>6</a:t>
                      </a:r>
                      <a:r>
                        <a:rPr lang="en" sz="1000" dirty="0">
                          <a:sym typeface="Calibri"/>
                        </a:rPr>
                        <a:t>.razred</a:t>
                      </a:r>
                      <a:endParaRPr lang="en" sz="1000" dirty="0">
                        <a:latin typeface="Calibri"/>
                        <a:ea typeface="Calibri"/>
                        <a:cs typeface="Calibri"/>
                        <a:sym typeface="Calibri"/>
                      </a:endParaRPr>
                    </a:p>
                  </a:txBody>
                  <a:tcPr marL="91450" marR="91450" marT="33000" marB="33000"/>
                </a:tc>
                <a:extLst>
                  <a:ext uri="{0D108BD9-81ED-4DB2-BD59-A6C34878D82A}">
                    <a16:rowId xmlns:a16="http://schemas.microsoft.com/office/drawing/2014/main" val="10002"/>
                  </a:ext>
                </a:extLst>
              </a:tr>
              <a:tr h="607964">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Način</a:t>
                      </a:r>
                      <a:r>
                        <a:rPr lang="en" sz="1000" u="none" strike="noStrike" cap="none" baseline="0">
                          <a:sym typeface="Calibri"/>
                        </a:rPr>
                        <a:t> </a:t>
                      </a:r>
                      <a:r>
                        <a:rPr lang="en" sz="1000" u="none" strike="noStrike" cap="none" baseline="0" err="1">
                          <a:sym typeface="Calibri"/>
                        </a:rPr>
                        <a:t>realizacije</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3000" marB="33000"/>
                </a:tc>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dirty="0">
                          <a:sym typeface="Calibri"/>
                        </a:rPr>
                        <a:t>Proučavanje udžbenika različitih izdavača, proučavanje dodatne literature,rješavanja različitih  testova, listića, </a:t>
                      </a:r>
                      <a:endParaRPr lang="hr-HR" sz="1000" u="none" strike="noStrike" cap="none" baseline="0" dirty="0">
                        <a:sym typeface="Calibri"/>
                      </a:endParaRPr>
                    </a:p>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dirty="0">
                          <a:sym typeface="Calibri"/>
                        </a:rPr>
                        <a:t>radnih bilježnica, prezentacija povijesnih dokumentarnih filmova.</a:t>
                      </a:r>
                    </a:p>
                    <a:p>
                      <a:pPr marL="0" marR="0" lvl="0" indent="0" algn="l" rtl="0">
                        <a:spcBef>
                          <a:spcPts val="0"/>
                        </a:spcBef>
                        <a:buNone/>
                      </a:pPr>
                      <a:endParaRPr sz="1000" b="0" i="0" u="none" strike="noStrike" cap="none" baseline="0" dirty="0">
                        <a:solidFill>
                          <a:srgbClr val="000000"/>
                        </a:solidFill>
                        <a:latin typeface="Calibri"/>
                        <a:ea typeface="Calibri"/>
                        <a:cs typeface="Calibri"/>
                        <a:sym typeface="Calibri"/>
                      </a:endParaRPr>
                    </a:p>
                  </a:txBody>
                  <a:tcPr marL="91450" marR="91450" marT="33000" marB="33000"/>
                </a:tc>
                <a:extLst>
                  <a:ext uri="{0D108BD9-81ED-4DB2-BD59-A6C34878D82A}">
                    <a16:rowId xmlns:a16="http://schemas.microsoft.com/office/drawing/2014/main" val="10003"/>
                  </a:ext>
                </a:extLst>
              </a:tr>
              <a:tr h="270980">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Vremenik</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3000" marB="33000"/>
                </a:tc>
                <a:tc>
                  <a:txBody>
                    <a:bodyPr/>
                    <a:lstStyle/>
                    <a:p>
                      <a:pPr marL="0" marR="0" lvl="0" indent="0" algn="l" rtl="0">
                        <a:lnSpc>
                          <a:spcPct val="100000"/>
                        </a:lnSpc>
                        <a:spcBef>
                          <a:spcPts val="0"/>
                        </a:spcBef>
                        <a:spcAft>
                          <a:spcPts val="0"/>
                        </a:spcAft>
                        <a:buFont typeface="Calibri"/>
                        <a:buNone/>
                      </a:pPr>
                      <a:r>
                        <a:rPr lang="en" sz="1000" u="none" strike="noStrike" cap="none" baseline="0" dirty="0">
                          <a:sym typeface="Calibri"/>
                        </a:rPr>
                        <a:t>Dva sata tjedno </a:t>
                      </a:r>
                      <a:r>
                        <a:rPr lang="en" sz="1000" u="none" strike="noStrike" cap="none" baseline="0" dirty="0"/>
                        <a:t>u  učionici</a:t>
                      </a:r>
                      <a:endParaRPr lang="en" sz="1000" u="none" strike="noStrike" cap="none" baseline="0" dirty="0">
                        <a:sym typeface="Calibri"/>
                      </a:endParaRPr>
                    </a:p>
                  </a:txBody>
                  <a:tcPr marL="91450" marR="91450" marT="33000" marB="33000"/>
                </a:tc>
                <a:extLst>
                  <a:ext uri="{0D108BD9-81ED-4DB2-BD59-A6C34878D82A}">
                    <a16:rowId xmlns:a16="http://schemas.microsoft.com/office/drawing/2014/main" val="10004"/>
                  </a:ext>
                </a:extLst>
              </a:tr>
              <a:tr h="345082">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Troškovnik</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3000" marB="33000"/>
                </a:tc>
                <a:tc>
                  <a:txBody>
                    <a:bodyPr/>
                    <a:lstStyle/>
                    <a:p>
                      <a:pPr marL="0" marR="0" lvl="0" indent="0" algn="l" rtl="0">
                        <a:lnSpc>
                          <a:spcPct val="100000"/>
                        </a:lnSpc>
                        <a:spcBef>
                          <a:spcPts val="0"/>
                        </a:spcBef>
                        <a:spcAft>
                          <a:spcPts val="0"/>
                        </a:spcAft>
                        <a:buFont typeface="Calibri"/>
                        <a:buNone/>
                      </a:pPr>
                      <a:r>
                        <a:rPr lang="en" sz="1000"/>
                        <a:t>0 kn</a:t>
                      </a:r>
                      <a:endParaRPr lang="en" sz="1000">
                        <a:sym typeface="Calibri"/>
                      </a:endParaRPr>
                    </a:p>
                  </a:txBody>
                  <a:tcPr marL="91450" marR="91450" marT="33000" marB="33000"/>
                </a:tc>
                <a:extLst>
                  <a:ext uri="{0D108BD9-81ED-4DB2-BD59-A6C34878D82A}">
                    <a16:rowId xmlns:a16="http://schemas.microsoft.com/office/drawing/2014/main" val="10005"/>
                  </a:ext>
                </a:extLst>
              </a:tr>
              <a:tr h="870846">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Način</a:t>
                      </a:r>
                      <a:r>
                        <a:rPr lang="en" sz="1000" u="none" strike="noStrike" cap="none" baseline="0">
                          <a:sym typeface="Calibri"/>
                        </a:rPr>
                        <a:t> </a:t>
                      </a:r>
                      <a:r>
                        <a:rPr lang="en" sz="1000" u="none" strike="noStrike" cap="none" baseline="0" err="1">
                          <a:sym typeface="Calibri"/>
                        </a:rPr>
                        <a:t>vrednovanja</a:t>
                      </a:r>
                      <a:r>
                        <a:rPr lang="en" sz="1000" u="none" strike="noStrike" cap="none" baseline="0">
                          <a:sym typeface="Calibri"/>
                        </a:rPr>
                        <a:t> </a:t>
                      </a:r>
                      <a:r>
                        <a:rPr lang="en" sz="1000" u="none" strike="noStrike" cap="none" baseline="0" err="1">
                          <a:sym typeface="Calibri"/>
                        </a:rPr>
                        <a:t>i</a:t>
                      </a:r>
                      <a:r>
                        <a:rPr lang="en" sz="1000" u="none" strike="noStrike" cap="none" baseline="0">
                          <a:sym typeface="Calibri"/>
                        </a:rPr>
                        <a:t> </a:t>
                      </a:r>
                      <a:r>
                        <a:rPr lang="en" sz="1000" u="none" strike="noStrike" cap="none" baseline="0" err="1">
                          <a:sym typeface="Calibri"/>
                        </a:rPr>
                        <a:t>korištenja</a:t>
                      </a:r>
                      <a:r>
                        <a:rPr lang="en" sz="1000" u="none" strike="noStrike" cap="none" baseline="0">
                          <a:sym typeface="Calibri"/>
                        </a:rPr>
                        <a:t> </a:t>
                      </a:r>
                      <a:r>
                        <a:rPr lang="en" sz="1000" u="none" strike="noStrike" cap="none" baseline="0" err="1">
                          <a:sym typeface="Calibri"/>
                        </a:rPr>
                        <a:t>rezultata</a:t>
                      </a:r>
                      <a:r>
                        <a:rPr lang="en" sz="1000" u="none" strike="noStrike" cap="none" baseline="0">
                          <a:sym typeface="Calibri"/>
                        </a:rPr>
                        <a:t> </a:t>
                      </a:r>
                      <a:r>
                        <a:rPr lang="en" sz="1000" u="none" strike="noStrike" cap="none" baseline="0" err="1">
                          <a:sym typeface="Calibri"/>
                        </a:rPr>
                        <a:t>vrednovanja</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3000" marB="33000"/>
                </a:tc>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dirty="0">
                          <a:sym typeface="Calibri"/>
                        </a:rPr>
                        <a:t>Opisno praćenje, rezultati kroz natjecanja, pohvalnice  za sve učenike koji idu na županijsko natjecanje te dar (knjiga) za najuspješnije. Prema ostvarenim postignućima voditelj upućuje prijedlog za adekvatno nagrađivanje učenika na Razrednom i Nastavničkom vijeću kroz pohvale/nagrade. </a:t>
                      </a:r>
                    </a:p>
                    <a:p>
                      <a:pPr marL="0" marR="0" lvl="0" indent="0" algn="l" rtl="0">
                        <a:spcBef>
                          <a:spcPts val="0"/>
                        </a:spcBef>
                        <a:buNone/>
                      </a:pPr>
                      <a:endParaRPr sz="1000" b="0" i="0" u="none" strike="noStrike" cap="none" baseline="0" dirty="0">
                        <a:solidFill>
                          <a:srgbClr val="000000"/>
                        </a:solidFill>
                        <a:latin typeface="Calibri"/>
                        <a:ea typeface="Calibri"/>
                        <a:cs typeface="Calibri"/>
                        <a:sym typeface="Calibri"/>
                      </a:endParaRPr>
                    </a:p>
                  </a:txBody>
                  <a:tcPr marL="91450" marR="91450" marT="33000" marB="33000"/>
                </a:tc>
                <a:extLst>
                  <a:ext uri="{0D108BD9-81ED-4DB2-BD59-A6C34878D82A}">
                    <a16:rowId xmlns:a16="http://schemas.microsoft.com/office/drawing/2014/main" val="10006"/>
                  </a:ext>
                </a:extLst>
              </a:tr>
            </a:tbl>
          </a:graphicData>
        </a:graphic>
      </p:graphicFrame>
      <p:sp>
        <p:nvSpPr>
          <p:cNvPr id="2" name="Naslov 1"/>
          <p:cNvSpPr>
            <a:spLocks noGrp="1"/>
          </p:cNvSpPr>
          <p:nvPr>
            <p:ph type="title"/>
          </p:nvPr>
        </p:nvSpPr>
        <p:spPr>
          <a:xfrm>
            <a:off x="1070517" y="92824"/>
            <a:ext cx="7601311" cy="994171"/>
          </a:xfrm>
        </p:spPr>
        <p:txBody>
          <a:bodyPr>
            <a:scene3d>
              <a:camera prst="orthographicFront"/>
              <a:lightRig rig="soft" dir="t">
                <a:rot lat="0" lon="0" rev="15600000"/>
              </a:lightRig>
            </a:scene3d>
            <a:sp3d extrusionH="57150" prstMaterial="softEdge">
              <a:bevelT w="25400" h="38100"/>
            </a:sp3d>
          </a:bodyPr>
          <a:lstStyle/>
          <a:p>
            <a:pPr algn="l"/>
            <a:r>
              <a:rPr lang="hr-HR" dirty="0">
                <a:effectLst>
                  <a:outerShdw blurRad="38100" dist="38100" dir="2700000" algn="tl">
                    <a:srgbClr val="000000">
                      <a:alpha val="43137"/>
                    </a:srgbClr>
                  </a:outerShdw>
                </a:effectLst>
                <a:latin typeface="+mn-lt"/>
              </a:rPr>
              <a:t>Povijest</a:t>
            </a:r>
            <a:endParaRPr lang="hr-HR" sz="1800" b="1" dirty="0">
              <a:ln/>
              <a:effectLst>
                <a:outerShdw blurRad="38100" dist="38100" dir="2700000" algn="tl">
                  <a:srgbClr val="000000">
                    <a:alpha val="43137"/>
                  </a:srgbClr>
                </a:outerShdw>
              </a:effectLst>
              <a:latin typeface="+mn-lt"/>
            </a:endParaRPr>
          </a:p>
        </p:txBody>
      </p:sp>
      <p:pic>
        <p:nvPicPr>
          <p:cNvPr id="244" name="Shape 244"/>
          <p:cNvPicPr preferRelativeResize="0"/>
          <p:nvPr/>
        </p:nvPicPr>
        <p:blipFill rotWithShape="1">
          <a:blip r:embed="rId3">
            <a:alphaModFix/>
          </a:blip>
          <a:srcRect/>
          <a:stretch/>
        </p:blipFill>
        <p:spPr>
          <a:xfrm rot="-225250">
            <a:off x="6861502" y="32167"/>
            <a:ext cx="1010710" cy="858439"/>
          </a:xfrm>
          <a:prstGeom prst="rect">
            <a:avLst/>
          </a:prstGeom>
          <a:noFill/>
          <a:ln>
            <a:noFill/>
          </a:ln>
        </p:spPr>
      </p:pic>
    </p:spTree>
    <p:extLst>
      <p:ext uri="{BB962C8B-B14F-4D97-AF65-F5344CB8AC3E}">
        <p14:creationId xmlns:p14="http://schemas.microsoft.com/office/powerpoint/2010/main" val="4229595037"/>
      </p:ext>
    </p:extLst>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Shape 250"/>
        <p:cNvGrpSpPr/>
        <p:nvPr/>
      </p:nvGrpSpPr>
      <p:grpSpPr>
        <a:xfrm>
          <a:off x="0" y="0"/>
          <a:ext cx="0" cy="0"/>
          <a:chOff x="0" y="0"/>
          <a:chExt cx="0" cy="0"/>
        </a:xfrm>
      </p:grpSpPr>
      <p:graphicFrame>
        <p:nvGraphicFramePr>
          <p:cNvPr id="252" name="Shape 252"/>
          <p:cNvGraphicFramePr/>
          <p:nvPr>
            <p:extLst>
              <p:ext uri="{D42A27DB-BD31-4B8C-83A1-F6EECF244321}">
                <p14:modId xmlns:p14="http://schemas.microsoft.com/office/powerpoint/2010/main" val="142106208"/>
              </p:ext>
            </p:extLst>
          </p:nvPr>
        </p:nvGraphicFramePr>
        <p:xfrm>
          <a:off x="460917" y="889715"/>
          <a:ext cx="8397160" cy="3587189"/>
        </p:xfrm>
        <a:graphic>
          <a:graphicData uri="http://schemas.openxmlformats.org/drawingml/2006/table">
            <a:tbl>
              <a:tblPr>
                <a:tableStyleId>{0E3FDE45-AF77-4B5C-9715-49D594BDF05E}</a:tableStyleId>
              </a:tblPr>
              <a:tblGrid>
                <a:gridCol w="2618874">
                  <a:extLst>
                    <a:ext uri="{9D8B030D-6E8A-4147-A177-3AD203B41FA5}">
                      <a16:colId xmlns:a16="http://schemas.microsoft.com/office/drawing/2014/main" val="20000"/>
                    </a:ext>
                  </a:extLst>
                </a:gridCol>
                <a:gridCol w="5778286">
                  <a:extLst>
                    <a:ext uri="{9D8B030D-6E8A-4147-A177-3AD203B41FA5}">
                      <a16:colId xmlns:a16="http://schemas.microsoft.com/office/drawing/2014/main" val="20001"/>
                    </a:ext>
                  </a:extLst>
                </a:gridCol>
              </a:tblGrid>
              <a:tr h="1068768">
                <a:tc>
                  <a:txBody>
                    <a:bodyPr/>
                    <a:lstStyle/>
                    <a:p>
                      <a:pPr marL="0" marR="0" lvl="0" indent="0" algn="l" rtl="0">
                        <a:lnSpc>
                          <a:spcPct val="100000"/>
                        </a:lnSpc>
                        <a:spcBef>
                          <a:spcPts val="0"/>
                        </a:spcBef>
                        <a:spcAft>
                          <a:spcPts val="0"/>
                        </a:spcAft>
                        <a:buClr>
                          <a:srgbClr val="000000"/>
                        </a:buClr>
                        <a:buSzPct val="25000"/>
                        <a:buFont typeface="Calibri"/>
                        <a:buNone/>
                      </a:pPr>
                      <a:r>
                        <a:rPr lang="hr-HR" sz="1000" u="none" strike="noStrike" cap="none" baseline="0" dirty="0">
                          <a:sym typeface="Calibri"/>
                        </a:rPr>
                        <a:t>Ishodi</a:t>
                      </a:r>
                      <a:r>
                        <a:rPr lang="en" sz="1000" u="none" strike="noStrike" cap="none" baseline="0" dirty="0">
                          <a:sym typeface="Calibri"/>
                        </a:rPr>
                        <a:t>:</a:t>
                      </a:r>
                      <a:endParaRPr lang="en" sz="1000" b="0" i="0" u="none" strike="noStrike" cap="none" baseline="0" dirty="0">
                        <a:solidFill>
                          <a:srgbClr val="000000"/>
                        </a:solidFill>
                        <a:latin typeface="Calibri"/>
                        <a:ea typeface="Calibri"/>
                        <a:cs typeface="Calibri"/>
                        <a:sym typeface="Calibri"/>
                      </a:endParaRPr>
                    </a:p>
                  </a:txBody>
                  <a:tcPr marL="91450" marR="91450" marT="33000" marB="33000"/>
                </a:tc>
                <a:tc>
                  <a:txBody>
                    <a:bodyPr/>
                    <a:lstStyle/>
                    <a:p>
                      <a:pPr marL="0" marR="0" lvl="0" indent="0" algn="l" rtl="0">
                        <a:lnSpc>
                          <a:spcPct val="100000"/>
                        </a:lnSpc>
                        <a:spcBef>
                          <a:spcPts val="0"/>
                        </a:spcBef>
                        <a:spcAft>
                          <a:spcPts val="0"/>
                        </a:spcAft>
                        <a:buFont typeface="Calibri"/>
                        <a:buNone/>
                      </a:pPr>
                      <a:r>
                        <a:rPr lang="en" sz="1000" u="none" strike="noStrike" cap="none" baseline="0"/>
                        <a:t>Učenici će:</a:t>
                      </a:r>
                      <a:endParaRPr lang="hr-HR" sz="1000" u="none" strike="noStrike" cap="none" baseline="0">
                        <a:sym typeface="Calibri"/>
                      </a:endParaRPr>
                    </a:p>
                    <a:p>
                      <a:pPr marL="0" marR="0" lvl="0" indent="0" algn="l">
                        <a:lnSpc>
                          <a:spcPct val="100000"/>
                        </a:lnSpc>
                        <a:spcBef>
                          <a:spcPts val="0"/>
                        </a:spcBef>
                        <a:spcAft>
                          <a:spcPts val="0"/>
                        </a:spcAft>
                        <a:buFont typeface="Calibri"/>
                        <a:buNone/>
                      </a:pPr>
                      <a:r>
                        <a:rPr lang="en" sz="1000" u="none" strike="noStrike" cap="none" baseline="0"/>
                        <a:t>- usvojiti nove religiozne sadržaje i pojmove</a:t>
                      </a:r>
                      <a:endParaRPr lang="en" sz="1000" u="none" strike="noStrike" cap="none" baseline="0">
                        <a:sym typeface="Calibri"/>
                      </a:endParaRPr>
                    </a:p>
                    <a:p>
                      <a:pPr marL="0" marR="0" lvl="0" indent="0" algn="l">
                        <a:lnSpc>
                          <a:spcPct val="100000"/>
                        </a:lnSpc>
                        <a:spcBef>
                          <a:spcPts val="0"/>
                        </a:spcBef>
                        <a:spcAft>
                          <a:spcPts val="0"/>
                        </a:spcAft>
                        <a:buFont typeface="Calibri"/>
                        <a:buNone/>
                      </a:pPr>
                      <a:r>
                        <a:rPr lang="en" sz="1000" u="none" strike="noStrike" cap="none" baseline="0"/>
                        <a:t>- obrađivati različite vjeronaučne teme</a:t>
                      </a:r>
                    </a:p>
                    <a:p>
                      <a:pPr marL="0" marR="0" lvl="0" indent="0" algn="l">
                        <a:lnSpc>
                          <a:spcPct val="100000"/>
                        </a:lnSpc>
                        <a:spcBef>
                          <a:spcPts val="0"/>
                        </a:spcBef>
                        <a:spcAft>
                          <a:spcPts val="0"/>
                        </a:spcAft>
                        <a:buFont typeface="Calibri"/>
                        <a:buNone/>
                      </a:pPr>
                      <a:r>
                        <a:rPr lang="en" sz="1000" u="none" strike="noStrike" cap="none" baseline="0"/>
                        <a:t>- proširiti spektar znanja iz religioznog područja</a:t>
                      </a:r>
                    </a:p>
                    <a:p>
                      <a:pPr marL="0" marR="0" lvl="0" indent="0" algn="l">
                        <a:lnSpc>
                          <a:spcPct val="100000"/>
                        </a:lnSpc>
                        <a:spcBef>
                          <a:spcPts val="0"/>
                        </a:spcBef>
                        <a:spcAft>
                          <a:spcPts val="0"/>
                        </a:spcAft>
                        <a:buFont typeface="Calibri"/>
                        <a:buNone/>
                      </a:pPr>
                      <a:r>
                        <a:rPr lang="en" sz="1000" u="none" strike="noStrike" cap="none" baseline="0"/>
                        <a:t>- znati primijeniti stečena znanja na teoretski i praktični način</a:t>
                      </a:r>
                    </a:p>
                    <a:p>
                      <a:pPr marL="0" marR="0" lvl="0" indent="0" algn="l">
                        <a:lnSpc>
                          <a:spcPct val="100000"/>
                        </a:lnSpc>
                        <a:spcBef>
                          <a:spcPts val="0"/>
                        </a:spcBef>
                        <a:spcAft>
                          <a:spcPts val="0"/>
                        </a:spcAft>
                        <a:buFont typeface="Calibri"/>
                        <a:buNone/>
                      </a:pPr>
                      <a:r>
                        <a:rPr lang="en" sz="1000" u="none" strike="noStrike" cap="none" baseline="0"/>
                        <a:t>- razvijati stav otvorenosti za transcendentno i za Božju objavu ljudima</a:t>
                      </a:r>
                    </a:p>
                    <a:p>
                      <a:pPr marL="0" marR="0" lvl="0" indent="0" algn="l" rtl="0">
                        <a:spcBef>
                          <a:spcPts val="0"/>
                        </a:spcBef>
                        <a:buNone/>
                      </a:pPr>
                      <a:endParaRPr lang="en-US" sz="1000" b="0" i="0" u="none" strike="noStrike" cap="none" baseline="0">
                        <a:solidFill>
                          <a:srgbClr val="000000"/>
                        </a:solidFill>
                        <a:latin typeface="Calibri"/>
                        <a:ea typeface="Calibri"/>
                        <a:cs typeface="Calibri"/>
                      </a:endParaRPr>
                    </a:p>
                  </a:txBody>
                  <a:tcPr marL="91450" marR="91450" marT="33000" marB="33000"/>
                </a:tc>
                <a:extLst>
                  <a:ext uri="{0D108BD9-81ED-4DB2-BD59-A6C34878D82A}">
                    <a16:rowId xmlns:a16="http://schemas.microsoft.com/office/drawing/2014/main" val="10000"/>
                  </a:ext>
                </a:extLst>
              </a:tr>
              <a:tr h="493626">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a:sym typeface="Calibri"/>
                        </a:rPr>
                        <a:t>Namjena:</a:t>
                      </a:r>
                      <a:endParaRPr lang="en" sz="1000" b="0" i="0" u="none" strike="noStrike" cap="none" baseline="0">
                        <a:solidFill>
                          <a:srgbClr val="000000"/>
                        </a:solidFill>
                        <a:latin typeface="Calibri"/>
                        <a:ea typeface="Calibri"/>
                        <a:cs typeface="Calibri"/>
                        <a:sym typeface="Calibri"/>
                      </a:endParaRPr>
                    </a:p>
                  </a:txBody>
                  <a:tcPr marL="91450" marR="91450" marT="33000" marB="33000"/>
                </a:tc>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Razvijanje</a:t>
                      </a:r>
                      <a:r>
                        <a:rPr lang="en" sz="1000" u="none" strike="noStrike" cap="none" baseline="0">
                          <a:sym typeface="Calibri"/>
                        </a:rPr>
                        <a:t> </a:t>
                      </a:r>
                      <a:r>
                        <a:rPr lang="en" sz="1000" u="none" strike="noStrike" cap="none" baseline="0" err="1">
                          <a:sym typeface="Calibri"/>
                        </a:rPr>
                        <a:t>kreativnosti</a:t>
                      </a:r>
                      <a:r>
                        <a:rPr lang="en" sz="1000" u="none" strike="noStrike" cap="none" baseline="0">
                          <a:sym typeface="Calibri"/>
                        </a:rPr>
                        <a:t> </a:t>
                      </a:r>
                      <a:r>
                        <a:rPr lang="en" sz="1000" u="none" strike="noStrike" cap="none" baseline="0" err="1">
                          <a:sym typeface="Calibri"/>
                        </a:rPr>
                        <a:t>učenika</a:t>
                      </a:r>
                      <a:r>
                        <a:rPr lang="en" sz="1000" u="none" strike="noStrike" cap="none" baseline="0">
                          <a:sym typeface="Calibri"/>
                        </a:rPr>
                        <a:t>, </a:t>
                      </a:r>
                      <a:r>
                        <a:rPr lang="en" sz="1000" u="none" strike="noStrike" cap="none" baseline="0" err="1">
                          <a:sym typeface="Calibri"/>
                        </a:rPr>
                        <a:t>obrada</a:t>
                      </a:r>
                      <a:r>
                        <a:rPr lang="en" sz="1000" u="none" strike="noStrike" cap="none" baseline="0">
                          <a:sym typeface="Calibri"/>
                        </a:rPr>
                        <a:t> </a:t>
                      </a:r>
                      <a:r>
                        <a:rPr lang="en" sz="1000" u="none" strike="noStrike" cap="none" baseline="0" err="1">
                          <a:sym typeface="Calibri"/>
                        </a:rPr>
                        <a:t>jedne</a:t>
                      </a:r>
                      <a:r>
                        <a:rPr lang="en" sz="1000" u="none" strike="noStrike" cap="none" baseline="0">
                          <a:sym typeface="Calibri"/>
                        </a:rPr>
                        <a:t> </a:t>
                      </a:r>
                      <a:r>
                        <a:rPr lang="en" sz="1000" u="none" strike="noStrike" cap="none" baseline="0" err="1">
                          <a:sym typeface="Calibri"/>
                        </a:rPr>
                        <a:t>specifične</a:t>
                      </a:r>
                      <a:r>
                        <a:rPr lang="en" sz="1000" u="none" strike="noStrike" cap="none" baseline="0">
                          <a:sym typeface="Calibri"/>
                        </a:rPr>
                        <a:t> </a:t>
                      </a:r>
                      <a:r>
                        <a:rPr lang="en" sz="1000" u="none" strike="noStrike" cap="none" baseline="0" err="1">
                          <a:sym typeface="Calibri"/>
                        </a:rPr>
                        <a:t>vjeronaučne</a:t>
                      </a:r>
                      <a:r>
                        <a:rPr lang="en" sz="1000" u="none" strike="noStrike" cap="none" baseline="0">
                          <a:sym typeface="Calibri"/>
                        </a:rPr>
                        <a:t> </a:t>
                      </a:r>
                      <a:r>
                        <a:rPr lang="en" sz="1000" u="none" strike="noStrike" cap="none" baseline="0" err="1">
                          <a:sym typeface="Calibri"/>
                        </a:rPr>
                        <a:t>teme</a:t>
                      </a:r>
                      <a:r>
                        <a:rPr lang="en" sz="1000" u="none" strike="noStrike" cap="none" baseline="0">
                          <a:sym typeface="Calibri"/>
                        </a:rPr>
                        <a:t>, </a:t>
                      </a:r>
                      <a:r>
                        <a:rPr lang="en" sz="1000" u="none" strike="noStrike" cap="none" baseline="0" err="1">
                          <a:sym typeface="Calibri"/>
                        </a:rPr>
                        <a:t>razvijanje</a:t>
                      </a:r>
                      <a:r>
                        <a:rPr lang="en" sz="1000" u="none" strike="noStrike" cap="none" baseline="0">
                          <a:sym typeface="Calibri"/>
                        </a:rPr>
                        <a:t> </a:t>
                      </a:r>
                      <a:r>
                        <a:rPr lang="en" sz="1000" u="none" strike="noStrike" cap="none" baseline="0" err="1">
                          <a:sym typeface="Calibri"/>
                        </a:rPr>
                        <a:t>natjecateljskog</a:t>
                      </a:r>
                      <a:r>
                        <a:rPr lang="en" sz="1000" u="none" strike="noStrike" cap="none" baseline="0">
                          <a:sym typeface="Calibri"/>
                        </a:rPr>
                        <a:t> </a:t>
                      </a:r>
                      <a:r>
                        <a:rPr lang="en" sz="1000" u="none" strike="noStrike" cap="none" baseline="0" err="1">
                          <a:sym typeface="Calibri"/>
                        </a:rPr>
                        <a:t>duha</a:t>
                      </a:r>
                      <a:r>
                        <a:rPr lang="en" sz="1000" u="none" strike="noStrike" cap="none" baseline="0">
                          <a:sym typeface="Calibri"/>
                        </a:rPr>
                        <a:t> </a:t>
                      </a:r>
                      <a:r>
                        <a:rPr lang="en" sz="1000" u="none" strike="noStrike" cap="none" baseline="0" err="1">
                          <a:sym typeface="Calibri"/>
                        </a:rPr>
                        <a:t>kod</a:t>
                      </a:r>
                      <a:r>
                        <a:rPr lang="en" sz="1000" u="none" strike="noStrike" cap="none" baseline="0">
                          <a:sym typeface="Calibri"/>
                        </a:rPr>
                        <a:t> </a:t>
                      </a:r>
                      <a:r>
                        <a:rPr lang="en" sz="1000" u="none" strike="noStrike" cap="none" baseline="0" err="1">
                          <a:sym typeface="Calibri"/>
                        </a:rPr>
                        <a:t>učenika</a:t>
                      </a:r>
                      <a:r>
                        <a:rPr lang="en" sz="1000" u="none" strike="noStrike" cap="none" baseline="0">
                          <a:sym typeface="Calibri"/>
                        </a:rPr>
                        <a:t>, </a:t>
                      </a:r>
                      <a:r>
                        <a:rPr lang="en" sz="1000" u="none" strike="noStrike" cap="none" baseline="0" err="1">
                          <a:sym typeface="Calibri"/>
                        </a:rPr>
                        <a:t>poticanje</a:t>
                      </a:r>
                      <a:r>
                        <a:rPr lang="en" sz="1000" u="none" strike="noStrike" cap="none" baseline="0">
                          <a:sym typeface="Calibri"/>
                        </a:rPr>
                        <a:t> </a:t>
                      </a:r>
                      <a:r>
                        <a:rPr lang="en" sz="1000" u="none" strike="noStrike" cap="none" baseline="0" err="1">
                          <a:sym typeface="Calibri"/>
                        </a:rPr>
                        <a:t>na</a:t>
                      </a:r>
                      <a:r>
                        <a:rPr lang="en" sz="1000" u="none" strike="noStrike" cap="none" baseline="0">
                          <a:sym typeface="Calibri"/>
                        </a:rPr>
                        <a:t> rad</a:t>
                      </a:r>
                      <a:r>
                        <a:rPr lang="hr-HR" sz="1000" u="none" strike="noStrike" cap="none" baseline="0">
                          <a:sym typeface="Calibri"/>
                        </a:rPr>
                        <a:t>.</a:t>
                      </a:r>
                      <a:endParaRPr lang="en" sz="1000" u="none" strike="noStrike" cap="none" baseline="0">
                        <a:sym typeface="Calibri"/>
                      </a:endParaRPr>
                    </a:p>
                    <a:p>
                      <a:pPr marL="0" marR="0" lvl="0" indent="0" algn="l" rtl="0">
                        <a:spcBef>
                          <a:spcPts val="0"/>
                        </a:spcBef>
                        <a:buNone/>
                      </a:pPr>
                      <a:endParaRPr sz="1000" b="0" i="0" u="none" strike="noStrike" cap="none" baseline="0">
                        <a:solidFill>
                          <a:srgbClr val="000000"/>
                        </a:solidFill>
                        <a:latin typeface="Calibri"/>
                        <a:ea typeface="Calibri"/>
                        <a:cs typeface="Calibri"/>
                        <a:sym typeface="Calibri"/>
                      </a:endParaRPr>
                    </a:p>
                  </a:txBody>
                  <a:tcPr marL="91450" marR="91450" marT="33000" marB="33000"/>
                </a:tc>
                <a:extLst>
                  <a:ext uri="{0D108BD9-81ED-4DB2-BD59-A6C34878D82A}">
                    <a16:rowId xmlns:a16="http://schemas.microsoft.com/office/drawing/2014/main" val="10001"/>
                  </a:ext>
                </a:extLst>
              </a:tr>
              <a:tr h="236248">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a:sym typeface="Calibri"/>
                        </a:rPr>
                        <a:t>Nositelj aktivnosti:</a:t>
                      </a:r>
                      <a:endParaRPr lang="en" sz="1000" b="0" i="0" u="none" strike="noStrike" cap="none" baseline="0">
                        <a:solidFill>
                          <a:srgbClr val="000000"/>
                        </a:solidFill>
                        <a:latin typeface="Calibri"/>
                        <a:ea typeface="Calibri"/>
                        <a:cs typeface="Calibri"/>
                        <a:sym typeface="Calibri"/>
                      </a:endParaRPr>
                    </a:p>
                  </a:txBody>
                  <a:tcPr marL="91450" marR="91450" marT="33000" marB="33000"/>
                </a:tc>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dirty="0">
                          <a:sym typeface="Calibri"/>
                        </a:rPr>
                        <a:t>Vjeroučitelj – M</a:t>
                      </a:r>
                      <a:r>
                        <a:rPr lang="hr-HR" sz="1000" u="none" strike="noStrike" cap="none" baseline="0" dirty="0">
                          <a:sym typeface="Calibri"/>
                        </a:rPr>
                        <a:t>arko </a:t>
                      </a:r>
                      <a:r>
                        <a:rPr lang="hr-HR" sz="1000" u="none" strike="noStrike" cap="none" baseline="0" dirty="0" err="1">
                          <a:sym typeface="Calibri"/>
                        </a:rPr>
                        <a:t>Iličić</a:t>
                      </a:r>
                      <a:r>
                        <a:rPr lang="en" sz="1000" u="none" strike="noStrike" cap="none" baseline="0" dirty="0">
                          <a:sym typeface="Calibri"/>
                        </a:rPr>
                        <a:t>, učenici.</a:t>
                      </a:r>
                      <a:endParaRPr lang="en" sz="1000" b="0" i="0" u="none" strike="noStrike" cap="none" baseline="0" dirty="0">
                        <a:solidFill>
                          <a:srgbClr val="000000"/>
                        </a:solidFill>
                        <a:latin typeface="Calibri"/>
                        <a:ea typeface="Calibri"/>
                        <a:cs typeface="Calibri"/>
                        <a:sym typeface="Calibri"/>
                      </a:endParaRPr>
                    </a:p>
                  </a:txBody>
                  <a:tcPr marL="91450" marR="91450" marT="33000" marB="33000"/>
                </a:tc>
                <a:extLst>
                  <a:ext uri="{0D108BD9-81ED-4DB2-BD59-A6C34878D82A}">
                    <a16:rowId xmlns:a16="http://schemas.microsoft.com/office/drawing/2014/main" val="10002"/>
                  </a:ext>
                </a:extLst>
              </a:tr>
              <a:tr h="430141">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Način</a:t>
                      </a:r>
                      <a:r>
                        <a:rPr lang="en" sz="1000" u="none" strike="noStrike" cap="none" baseline="0">
                          <a:sym typeface="Calibri"/>
                        </a:rPr>
                        <a:t> </a:t>
                      </a:r>
                      <a:r>
                        <a:rPr lang="en" sz="1000" u="none" strike="noStrike" cap="none" baseline="0" err="1">
                          <a:sym typeface="Calibri"/>
                        </a:rPr>
                        <a:t>realizacije</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3000" marB="33000"/>
                </a:tc>
                <a:tc>
                  <a:txBody>
                    <a:bodyPr/>
                    <a:lstStyle/>
                    <a:p>
                      <a:pPr marL="0" marR="0" lvl="0" indent="0" algn="l">
                        <a:lnSpc>
                          <a:spcPct val="100000"/>
                        </a:lnSpc>
                        <a:spcBef>
                          <a:spcPts val="0"/>
                        </a:spcBef>
                        <a:spcAft>
                          <a:spcPts val="0"/>
                        </a:spcAft>
                        <a:buNone/>
                      </a:pPr>
                      <a:r>
                        <a:rPr lang="hr-HR" sz="1000" u="none" strike="noStrike" cap="none" baseline="0" dirty="0" err="1"/>
                        <a:t>Učionična</a:t>
                      </a:r>
                      <a:r>
                        <a:rPr lang="hr-HR" sz="1000" u="none" strike="noStrike" cap="none" baseline="0" dirty="0"/>
                        <a:t> </a:t>
                      </a:r>
                      <a:r>
                        <a:rPr lang="en" sz="1000" u="none" strike="noStrike" cap="none" baseline="0" dirty="0"/>
                        <a:t>komunikacija s učenicima, individualni rad.</a:t>
                      </a:r>
                      <a:endParaRPr lang="en-US" dirty="0">
                        <a:sym typeface="Calibri"/>
                      </a:endParaRPr>
                    </a:p>
                    <a:p>
                      <a:pPr marL="0" marR="0" lvl="0" indent="0" algn="l" rtl="0">
                        <a:spcBef>
                          <a:spcPts val="0"/>
                        </a:spcBef>
                        <a:buNone/>
                      </a:pPr>
                      <a:endParaRPr sz="1000" b="0" i="0" u="none" strike="noStrike" cap="none" baseline="0">
                        <a:solidFill>
                          <a:srgbClr val="000000"/>
                        </a:solidFill>
                        <a:latin typeface="Calibri"/>
                        <a:ea typeface="Calibri"/>
                        <a:cs typeface="Calibri"/>
                        <a:sym typeface="Calibri"/>
                      </a:endParaRPr>
                    </a:p>
                  </a:txBody>
                  <a:tcPr marL="91450" marR="91450" marT="33000" marB="33000"/>
                </a:tc>
                <a:extLst>
                  <a:ext uri="{0D108BD9-81ED-4DB2-BD59-A6C34878D82A}">
                    <a16:rowId xmlns:a16="http://schemas.microsoft.com/office/drawing/2014/main" val="10003"/>
                  </a:ext>
                </a:extLst>
              </a:tr>
              <a:tr h="206055">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Vremenik</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3000" marB="33000"/>
                </a:tc>
                <a:tc>
                  <a:txBody>
                    <a:bodyPr/>
                    <a:lstStyle/>
                    <a:p>
                      <a:pPr marL="0" marR="0" lvl="0" indent="0" algn="l" rtl="0">
                        <a:lnSpc>
                          <a:spcPct val="100000"/>
                        </a:lnSpc>
                        <a:spcBef>
                          <a:spcPts val="0"/>
                        </a:spcBef>
                        <a:spcAft>
                          <a:spcPts val="0"/>
                        </a:spcAft>
                        <a:buFont typeface="Calibri"/>
                        <a:buNone/>
                      </a:pPr>
                      <a:r>
                        <a:rPr lang="en" sz="1000" u="none" strike="noStrike" cap="none" baseline="0"/>
                        <a:t>2 </a:t>
                      </a:r>
                      <a:r>
                        <a:rPr lang="en" sz="1000" u="none" strike="noStrike" cap="none" baseline="0" err="1"/>
                        <a:t>sata</a:t>
                      </a:r>
                      <a:r>
                        <a:rPr lang="en" sz="1000" u="none" strike="noStrike" cap="none" baseline="0">
                          <a:sym typeface="Calibri"/>
                        </a:rPr>
                        <a:t> </a:t>
                      </a:r>
                      <a:r>
                        <a:rPr lang="en" sz="1000" u="none" strike="noStrike" cap="none" baseline="0" err="1">
                          <a:sym typeface="Calibri"/>
                        </a:rPr>
                        <a:t>tjedno</a:t>
                      </a:r>
                      <a:r>
                        <a:rPr lang="en" sz="1000" u="none" strike="noStrike" cap="none" baseline="0">
                          <a:sym typeface="Calibri"/>
                        </a:rPr>
                        <a:t> </a:t>
                      </a:r>
                      <a:r>
                        <a:rPr lang="en" sz="1000" u="none" strike="noStrike" cap="none" baseline="0" err="1">
                          <a:sym typeface="Calibri"/>
                        </a:rPr>
                        <a:t>tijekom</a:t>
                      </a:r>
                      <a:r>
                        <a:rPr lang="en" sz="1000" u="none" strike="noStrike" cap="none" baseline="0">
                          <a:sym typeface="Calibri"/>
                        </a:rPr>
                        <a:t> </a:t>
                      </a:r>
                      <a:r>
                        <a:rPr lang="en" sz="1000" u="none" strike="noStrike" cap="none" baseline="0" err="1">
                          <a:sym typeface="Calibri"/>
                        </a:rPr>
                        <a:t>školske</a:t>
                      </a:r>
                      <a:r>
                        <a:rPr lang="en" sz="1000" u="none" strike="noStrike" cap="none" baseline="0">
                          <a:sym typeface="Calibri"/>
                        </a:rPr>
                        <a:t> </a:t>
                      </a:r>
                      <a:r>
                        <a:rPr lang="en" sz="1000" u="none" strike="noStrike" cap="none" baseline="0" err="1">
                          <a:sym typeface="Calibri"/>
                        </a:rPr>
                        <a:t>godine</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3000" marB="33000"/>
                </a:tc>
                <a:extLst>
                  <a:ext uri="{0D108BD9-81ED-4DB2-BD59-A6C34878D82A}">
                    <a16:rowId xmlns:a16="http://schemas.microsoft.com/office/drawing/2014/main" val="10004"/>
                  </a:ext>
                </a:extLst>
              </a:tr>
              <a:tr h="349840">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Troškovnik</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3000" marB="33000"/>
                </a:tc>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a:sym typeface="Calibri"/>
                        </a:rPr>
                        <a:t>0 </a:t>
                      </a:r>
                      <a:r>
                        <a:rPr lang="en" sz="1000" u="none" strike="noStrike" cap="none" baseline="0" err="1">
                          <a:sym typeface="Calibri"/>
                        </a:rPr>
                        <a:t>kuna</a:t>
                      </a:r>
                    </a:p>
                    <a:p>
                      <a:pPr marL="0" marR="0" lvl="0" indent="0" algn="l" rtl="0">
                        <a:spcBef>
                          <a:spcPts val="0"/>
                        </a:spcBef>
                        <a:buNone/>
                      </a:pPr>
                      <a:endParaRPr sz="1000" b="0" i="0" u="none" strike="noStrike" cap="none" baseline="0">
                        <a:solidFill>
                          <a:srgbClr val="000000"/>
                        </a:solidFill>
                        <a:latin typeface="Calibri"/>
                        <a:ea typeface="Calibri"/>
                        <a:cs typeface="Calibri"/>
                        <a:sym typeface="Calibri"/>
                      </a:endParaRPr>
                    </a:p>
                  </a:txBody>
                  <a:tcPr marL="91450" marR="91450" marT="33000" marB="33000"/>
                </a:tc>
                <a:extLst>
                  <a:ext uri="{0D108BD9-81ED-4DB2-BD59-A6C34878D82A}">
                    <a16:rowId xmlns:a16="http://schemas.microsoft.com/office/drawing/2014/main" val="10005"/>
                  </a:ext>
                </a:extLst>
              </a:tr>
              <a:tr h="637411">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Način</a:t>
                      </a:r>
                      <a:r>
                        <a:rPr lang="en" sz="1000" u="none" strike="noStrike" cap="none" baseline="0">
                          <a:sym typeface="Calibri"/>
                        </a:rPr>
                        <a:t> </a:t>
                      </a:r>
                      <a:r>
                        <a:rPr lang="en" sz="1000" u="none" strike="noStrike" cap="none" baseline="0" err="1">
                          <a:sym typeface="Calibri"/>
                        </a:rPr>
                        <a:t>vrednovanja</a:t>
                      </a:r>
                      <a:r>
                        <a:rPr lang="en" sz="1000" u="none" strike="noStrike" cap="none" baseline="0">
                          <a:sym typeface="Calibri"/>
                        </a:rPr>
                        <a:t> </a:t>
                      </a:r>
                      <a:r>
                        <a:rPr lang="en" sz="1000" u="none" strike="noStrike" cap="none" baseline="0" err="1">
                          <a:sym typeface="Calibri"/>
                        </a:rPr>
                        <a:t>i</a:t>
                      </a:r>
                      <a:r>
                        <a:rPr lang="en" sz="1000" u="none" strike="noStrike" cap="none" baseline="0">
                          <a:sym typeface="Calibri"/>
                        </a:rPr>
                        <a:t> </a:t>
                      </a:r>
                      <a:r>
                        <a:rPr lang="en" sz="1000" u="none" strike="noStrike" cap="none" baseline="0" err="1">
                          <a:sym typeface="Calibri"/>
                        </a:rPr>
                        <a:t>korištenja</a:t>
                      </a:r>
                      <a:r>
                        <a:rPr lang="en" sz="1000" u="none" strike="noStrike" cap="none" baseline="0">
                          <a:sym typeface="Calibri"/>
                        </a:rPr>
                        <a:t> </a:t>
                      </a:r>
                      <a:r>
                        <a:rPr lang="en" sz="1000" u="none" strike="noStrike" cap="none" baseline="0" err="1">
                          <a:sym typeface="Calibri"/>
                        </a:rPr>
                        <a:t>rezultata</a:t>
                      </a:r>
                      <a:r>
                        <a:rPr lang="en" sz="1000" u="none" strike="noStrike" cap="none" baseline="0">
                          <a:sym typeface="Calibri"/>
                        </a:rPr>
                        <a:t> </a:t>
                      </a:r>
                      <a:r>
                        <a:rPr lang="en" sz="1000" u="none" strike="noStrike" cap="none" baseline="0" err="1">
                          <a:sym typeface="Calibri"/>
                        </a:rPr>
                        <a:t>vrednovanja</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3000" marB="33000"/>
                </a:tc>
                <a:tc>
                  <a:txBody>
                    <a:bodyPr/>
                    <a:lstStyle/>
                    <a:p>
                      <a:pPr marL="0" marR="0" lvl="0" indent="0" algn="l" rtl="0">
                        <a:lnSpc>
                          <a:spcPct val="100000"/>
                        </a:lnSpc>
                        <a:spcBef>
                          <a:spcPts val="0"/>
                        </a:spcBef>
                        <a:spcAft>
                          <a:spcPts val="0"/>
                        </a:spcAft>
                        <a:buFont typeface="Calibri"/>
                        <a:buNone/>
                      </a:pPr>
                      <a:r>
                        <a:rPr lang="en" sz="1000" u="none" strike="noStrike" cap="none" baseline="0" dirty="0">
                          <a:sym typeface="Calibri"/>
                        </a:rPr>
                        <a:t>Praćenje aktivnosti i vrednovanje rada kroz mjesečne provjere, natjecanje u okviru škole te na nivou županije, korištenje rezultata u svrhu</a:t>
                      </a:r>
                      <a:r>
                        <a:rPr lang="en" sz="1000" u="none" strike="noStrike" cap="none" baseline="0" dirty="0"/>
                        <a:t> </a:t>
                      </a:r>
                      <a:r>
                        <a:rPr lang="en" sz="1000" u="none" strike="noStrike" cap="none" baseline="0" dirty="0">
                          <a:sym typeface="Calibri"/>
                        </a:rPr>
                        <a:t> dobivanja uvida u mogućnosti učenika te njihove zainteresiranosti za rad</a:t>
                      </a:r>
                    </a:p>
                    <a:p>
                      <a:pPr marL="0" marR="0" lvl="0" indent="0" algn="l" rtl="0">
                        <a:spcBef>
                          <a:spcPts val="0"/>
                        </a:spcBef>
                        <a:buNone/>
                      </a:pPr>
                      <a:endParaRPr sz="1000" b="0" i="0" u="none" strike="noStrike" cap="none" baseline="0" dirty="0">
                        <a:solidFill>
                          <a:srgbClr val="000000"/>
                        </a:solidFill>
                        <a:latin typeface="Calibri"/>
                        <a:ea typeface="Calibri"/>
                        <a:cs typeface="Calibri"/>
                        <a:sym typeface="Calibri"/>
                      </a:endParaRPr>
                    </a:p>
                  </a:txBody>
                  <a:tcPr marL="91450" marR="91450" marT="33000" marB="33000"/>
                </a:tc>
                <a:extLst>
                  <a:ext uri="{0D108BD9-81ED-4DB2-BD59-A6C34878D82A}">
                    <a16:rowId xmlns:a16="http://schemas.microsoft.com/office/drawing/2014/main" val="10006"/>
                  </a:ext>
                </a:extLst>
              </a:tr>
            </a:tbl>
          </a:graphicData>
        </a:graphic>
      </p:graphicFrame>
      <p:sp>
        <p:nvSpPr>
          <p:cNvPr id="2" name="Naslov 1"/>
          <p:cNvSpPr>
            <a:spLocks noGrp="1"/>
          </p:cNvSpPr>
          <p:nvPr>
            <p:ph type="title"/>
          </p:nvPr>
        </p:nvSpPr>
        <p:spPr>
          <a:xfrm>
            <a:off x="1077950" y="83244"/>
            <a:ext cx="7647649" cy="771684"/>
          </a:xfrm>
        </p:spPr>
        <p:txBody>
          <a:bodyPr>
            <a:scene3d>
              <a:camera prst="orthographicFront"/>
              <a:lightRig rig="soft" dir="t">
                <a:rot lat="0" lon="0" rev="15600000"/>
              </a:lightRig>
            </a:scene3d>
            <a:sp3d extrusionH="57150" prstMaterial="softEdge">
              <a:bevelT w="25400" h="38100"/>
            </a:sp3d>
          </a:bodyPr>
          <a:lstStyle/>
          <a:p>
            <a:pPr algn="l"/>
            <a:r>
              <a:rPr lang="hr-HR" dirty="0">
                <a:effectLst>
                  <a:outerShdw blurRad="38100" dist="38100" dir="2700000" algn="tl">
                    <a:srgbClr val="000000">
                      <a:alpha val="43137"/>
                    </a:srgbClr>
                  </a:outerShdw>
                </a:effectLst>
                <a:latin typeface="+mn-lt"/>
              </a:rPr>
              <a:t>Vjeronauk</a:t>
            </a:r>
          </a:p>
        </p:txBody>
      </p:sp>
      <p:pic>
        <p:nvPicPr>
          <p:cNvPr id="251" name="Shape 251"/>
          <p:cNvPicPr preferRelativeResize="0"/>
          <p:nvPr/>
        </p:nvPicPr>
        <p:blipFill rotWithShape="1">
          <a:blip r:embed="rId3">
            <a:alphaModFix/>
          </a:blip>
          <a:srcRect/>
          <a:stretch/>
        </p:blipFill>
        <p:spPr>
          <a:xfrm rot="225250">
            <a:off x="7285762" y="144368"/>
            <a:ext cx="833114" cy="871921"/>
          </a:xfrm>
          <a:prstGeom prst="rect">
            <a:avLst/>
          </a:prstGeom>
          <a:noFill/>
          <a:ln>
            <a:noFill/>
          </a:ln>
        </p:spPr>
      </p:pic>
    </p:spTree>
    <p:extLst>
      <p:ext uri="{BB962C8B-B14F-4D97-AF65-F5344CB8AC3E}">
        <p14:creationId xmlns:p14="http://schemas.microsoft.com/office/powerpoint/2010/main" val="3109310234"/>
      </p:ext>
    </p:extLst>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Shape 264"/>
        <p:cNvGrpSpPr/>
        <p:nvPr/>
      </p:nvGrpSpPr>
      <p:grpSpPr>
        <a:xfrm>
          <a:off x="0" y="0"/>
          <a:ext cx="0" cy="0"/>
          <a:chOff x="0" y="0"/>
          <a:chExt cx="0" cy="0"/>
        </a:xfrm>
      </p:grpSpPr>
      <p:graphicFrame>
        <p:nvGraphicFramePr>
          <p:cNvPr id="265" name="Shape 265"/>
          <p:cNvGraphicFramePr/>
          <p:nvPr>
            <p:extLst>
              <p:ext uri="{D42A27DB-BD31-4B8C-83A1-F6EECF244321}">
                <p14:modId xmlns:p14="http://schemas.microsoft.com/office/powerpoint/2010/main" val="2536251038"/>
              </p:ext>
            </p:extLst>
          </p:nvPr>
        </p:nvGraphicFramePr>
        <p:xfrm>
          <a:off x="466595" y="923603"/>
          <a:ext cx="8394907" cy="3648112"/>
        </p:xfrm>
        <a:graphic>
          <a:graphicData uri="http://schemas.openxmlformats.org/drawingml/2006/table">
            <a:tbl>
              <a:tblPr>
                <a:tableStyleId>{0E3FDE45-AF77-4B5C-9715-49D594BDF05E}</a:tableStyleId>
              </a:tblPr>
              <a:tblGrid>
                <a:gridCol w="1942068">
                  <a:extLst>
                    <a:ext uri="{9D8B030D-6E8A-4147-A177-3AD203B41FA5}">
                      <a16:colId xmlns:a16="http://schemas.microsoft.com/office/drawing/2014/main" val="20000"/>
                    </a:ext>
                  </a:extLst>
                </a:gridCol>
                <a:gridCol w="6452839">
                  <a:extLst>
                    <a:ext uri="{9D8B030D-6E8A-4147-A177-3AD203B41FA5}">
                      <a16:colId xmlns:a16="http://schemas.microsoft.com/office/drawing/2014/main" val="20001"/>
                    </a:ext>
                  </a:extLst>
                </a:gridCol>
              </a:tblGrid>
              <a:tr h="1230609">
                <a:tc>
                  <a:txBody>
                    <a:bodyPr/>
                    <a:lstStyle/>
                    <a:p>
                      <a:pPr marL="0" marR="0" lvl="0" indent="0" algn="l" rtl="0">
                        <a:lnSpc>
                          <a:spcPct val="100000"/>
                        </a:lnSpc>
                        <a:spcBef>
                          <a:spcPts val="0"/>
                        </a:spcBef>
                        <a:spcAft>
                          <a:spcPts val="0"/>
                        </a:spcAft>
                        <a:buClr>
                          <a:srgbClr val="000000"/>
                        </a:buClr>
                        <a:buSzPct val="25000"/>
                        <a:buFont typeface="Calibri"/>
                        <a:buNone/>
                      </a:pPr>
                      <a:r>
                        <a:rPr lang="hr-HR" sz="1000" u="none" strike="noStrike" cap="none" baseline="0" dirty="0">
                          <a:sym typeface="Calibri"/>
                        </a:rPr>
                        <a:t>Ishodi</a:t>
                      </a:r>
                      <a:r>
                        <a:rPr lang="en" sz="1000" u="none" strike="noStrike" cap="none" baseline="0" dirty="0">
                          <a:sym typeface="Calibri"/>
                        </a:rPr>
                        <a:t>:</a:t>
                      </a:r>
                      <a:endParaRPr lang="en" sz="1000" b="0" i="0" u="none" strike="noStrike" cap="none" baseline="0" dirty="0">
                        <a:solidFill>
                          <a:srgbClr val="000000"/>
                        </a:solidFill>
                        <a:latin typeface="Calibri"/>
                        <a:ea typeface="Calibri"/>
                        <a:cs typeface="Calibri"/>
                        <a:sym typeface="Calibri"/>
                      </a:endParaRPr>
                    </a:p>
                  </a:txBody>
                  <a:tcPr marL="91450" marR="91450" marT="33025" marB="33025"/>
                </a:tc>
                <a:tc>
                  <a:txBody>
                    <a:bodyPr/>
                    <a:lstStyle/>
                    <a:p>
                      <a:pPr marL="0" marR="0" lvl="0" indent="0" algn="l" rtl="0">
                        <a:lnSpc>
                          <a:spcPct val="100000"/>
                        </a:lnSpc>
                        <a:spcBef>
                          <a:spcPts val="0"/>
                        </a:spcBef>
                        <a:spcAft>
                          <a:spcPts val="0"/>
                        </a:spcAft>
                        <a:buNone/>
                      </a:pPr>
                      <a:r>
                        <a:rPr lang="en" sz="1000" u="none" strike="noStrike" cap="none" baseline="0" noProof="0"/>
                        <a:t>Učenici će: </a:t>
                      </a:r>
                      <a:endParaRPr lang="en" sz="1000" u="none" strike="noStrike" cap="none" baseline="0"/>
                    </a:p>
                    <a:p>
                      <a:pPr marL="171450" marR="0" lvl="0" indent="-171450" algn="l">
                        <a:lnSpc>
                          <a:spcPct val="100000"/>
                        </a:lnSpc>
                        <a:spcBef>
                          <a:spcPts val="0"/>
                        </a:spcBef>
                        <a:spcAft>
                          <a:spcPts val="0"/>
                        </a:spcAft>
                        <a:buFont typeface="Arial"/>
                        <a:buChar char="•"/>
                      </a:pPr>
                      <a:r>
                        <a:rPr lang="en" sz="1000" u="none" strike="noStrike" cap="none" baseline="0" noProof="0"/>
                        <a:t>moći djelotvorno rješavati probleme složene prirode, </a:t>
                      </a:r>
                      <a:endParaRPr lang="en" sz="1000" u="none" strike="noStrike" cap="none" baseline="0"/>
                    </a:p>
                    <a:p>
                      <a:pPr marL="171450" marR="0" lvl="0" indent="-171450" algn="l">
                        <a:lnSpc>
                          <a:spcPct val="100000"/>
                        </a:lnSpc>
                        <a:spcBef>
                          <a:spcPts val="0"/>
                        </a:spcBef>
                        <a:spcAft>
                          <a:spcPts val="0"/>
                        </a:spcAft>
                        <a:buFont typeface="Arial"/>
                        <a:buChar char="•"/>
                      </a:pPr>
                      <a:r>
                        <a:rPr lang="en" sz="1000" u="none" strike="noStrike" cap="none" baseline="0" noProof="0"/>
                        <a:t>aktivno i kritički komunicirati posredstvom različitih medija, </a:t>
                      </a:r>
                      <a:endParaRPr lang="en" sz="1000" u="none" strike="noStrike" cap="none" baseline="0"/>
                    </a:p>
                    <a:p>
                      <a:pPr marL="171450" marR="0" lvl="0" indent="-171450" algn="l">
                        <a:lnSpc>
                          <a:spcPct val="100000"/>
                        </a:lnSpc>
                        <a:spcBef>
                          <a:spcPts val="0"/>
                        </a:spcBef>
                        <a:spcAft>
                          <a:spcPts val="0"/>
                        </a:spcAft>
                        <a:buFont typeface="Arial"/>
                        <a:buChar char="•"/>
                      </a:pPr>
                      <a:r>
                        <a:rPr lang="en" sz="1000" u="none" strike="noStrike" cap="none" baseline="0" noProof="0"/>
                        <a:t>razumijevati i dati kritičku ocjenu prikupljenih informacija</a:t>
                      </a:r>
                      <a:r>
                        <a:rPr lang="en" sz="1000" u="none" strike="noStrike" cap="none" baseline="0" noProof="0">
                          <a:sym typeface="Arial"/>
                        </a:rPr>
                        <a:t>,</a:t>
                      </a:r>
                      <a:r>
                        <a:rPr lang="en" sz="1000" u="none" strike="noStrike" cap="none" baseline="0" noProof="0"/>
                        <a:t> </a:t>
                      </a:r>
                      <a:endParaRPr lang="en" sz="1000" u="none" strike="noStrike" cap="none" baseline="0"/>
                    </a:p>
                    <a:p>
                      <a:pPr marL="171450" marR="0" lvl="0" indent="-171450" algn="l">
                        <a:lnSpc>
                          <a:spcPct val="100000"/>
                        </a:lnSpc>
                        <a:spcBef>
                          <a:spcPts val="0"/>
                        </a:spcBef>
                        <a:spcAft>
                          <a:spcPts val="0"/>
                        </a:spcAft>
                        <a:buFont typeface="Arial"/>
                        <a:buChar char="•"/>
                      </a:pPr>
                      <a:r>
                        <a:rPr lang="en" sz="1000" u="none" strike="noStrike" cap="none" baseline="0" noProof="0"/>
                        <a:t>samostalno istraživati</a:t>
                      </a:r>
                      <a:r>
                        <a:rPr lang="en" sz="1000" u="none" strike="noStrike" cap="none" baseline="0" noProof="0">
                          <a:sym typeface="Arial"/>
                        </a:rPr>
                        <a:t>,</a:t>
                      </a:r>
                      <a:r>
                        <a:rPr lang="en" sz="1000" u="none" strike="noStrike" cap="none" baseline="0" noProof="0"/>
                        <a:t> </a:t>
                      </a:r>
                      <a:endParaRPr lang="en" sz="1000" u="none" strike="noStrike" cap="none" baseline="0"/>
                    </a:p>
                    <a:p>
                      <a:pPr marL="171450" marR="0" lvl="0" indent="-171450" algn="l">
                        <a:lnSpc>
                          <a:spcPct val="100000"/>
                        </a:lnSpc>
                        <a:spcBef>
                          <a:spcPts val="0"/>
                        </a:spcBef>
                        <a:spcAft>
                          <a:spcPts val="0"/>
                        </a:spcAft>
                        <a:buFont typeface="Arial"/>
                        <a:buChar char="•"/>
                      </a:pPr>
                      <a:r>
                        <a:rPr lang="en" sz="1000" u="none" strike="noStrike" cap="none" baseline="0" noProof="0"/>
                        <a:t>donositi zaključke</a:t>
                      </a:r>
                      <a:r>
                        <a:rPr lang="en" sz="1000" u="none" strike="noStrike" cap="none" baseline="0" noProof="0">
                          <a:sym typeface="Arial"/>
                        </a:rPr>
                        <a:t>,</a:t>
                      </a:r>
                      <a:r>
                        <a:rPr lang="en" sz="1000" u="none" strike="noStrike" cap="none" baseline="0" noProof="0"/>
                        <a:t> </a:t>
                      </a:r>
                      <a:endParaRPr lang="en" sz="1000" u="none" strike="noStrike" cap="none" baseline="0"/>
                    </a:p>
                    <a:p>
                      <a:pPr marL="171450" marR="0" lvl="0" indent="-171450" algn="l">
                        <a:lnSpc>
                          <a:spcPct val="100000"/>
                        </a:lnSpc>
                        <a:spcBef>
                          <a:spcPts val="0"/>
                        </a:spcBef>
                        <a:spcAft>
                          <a:spcPts val="0"/>
                        </a:spcAft>
                        <a:buFont typeface="Arial"/>
                        <a:buChar char="•"/>
                      </a:pPr>
                      <a:r>
                        <a:rPr lang="en" sz="1000" u="none" strike="noStrike" cap="none" baseline="0" noProof="0"/>
                        <a:t>poznavati informatičko komunikacijsku tehnologiju na višoj razini </a:t>
                      </a:r>
                      <a:endParaRPr lang="en" sz="1000" u="none" strike="noStrike" cap="none" baseline="0"/>
                    </a:p>
                    <a:p>
                      <a:pPr marL="0" marR="0" lvl="0" indent="0" algn="l">
                        <a:lnSpc>
                          <a:spcPct val="100000"/>
                        </a:lnSpc>
                        <a:spcBef>
                          <a:spcPts val="0"/>
                        </a:spcBef>
                        <a:spcAft>
                          <a:spcPts val="0"/>
                        </a:spcAft>
                        <a:buNone/>
                      </a:pPr>
                      <a:r>
                        <a:rPr lang="en" sz="1000" u="none" strike="noStrike" cap="none" baseline="0" noProof="0"/>
                        <a:t>Učenici će se u ovom programu pripremati za uspješno </a:t>
                      </a:r>
                      <a:r>
                        <a:rPr lang="en" sz="1000" u="none" strike="noStrike" cap="none" baseline="0" noProof="0">
                          <a:sym typeface="Arial"/>
                        </a:rPr>
                        <a:t>sudjelovanje na natjecanju </a:t>
                      </a:r>
                      <a:r>
                        <a:rPr lang="en" sz="1000" u="none" strike="noStrike" cap="none" baseline="0" noProof="0"/>
                        <a:t>INFOKUP.</a:t>
                      </a:r>
                      <a:endParaRPr lang="en" sz="1000" b="0" i="0" u="none" strike="noStrike" cap="none" baseline="0">
                        <a:solidFill>
                          <a:schemeClr val="dk1"/>
                        </a:solidFill>
                        <a:latin typeface="Arial"/>
                        <a:cs typeface="Arial"/>
                        <a:sym typeface="Arial"/>
                      </a:endParaRPr>
                    </a:p>
                  </a:txBody>
                  <a:tcPr marL="91450" marR="91450" marT="33025" marB="33025"/>
                </a:tc>
                <a:extLst>
                  <a:ext uri="{0D108BD9-81ED-4DB2-BD59-A6C34878D82A}">
                    <a16:rowId xmlns:a16="http://schemas.microsoft.com/office/drawing/2014/main" val="10000"/>
                  </a:ext>
                </a:extLst>
              </a:tr>
              <a:tr h="646926">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a:sym typeface="Calibri"/>
                        </a:rPr>
                        <a:t>Namjena:</a:t>
                      </a:r>
                      <a:endParaRPr lang="en" sz="1000" b="0" i="0" u="none" strike="noStrike" cap="none" baseline="0">
                        <a:solidFill>
                          <a:srgbClr val="000000"/>
                        </a:solidFill>
                        <a:latin typeface="Calibri"/>
                        <a:ea typeface="Calibri"/>
                        <a:cs typeface="Calibri"/>
                        <a:sym typeface="Calibri"/>
                      </a:endParaRPr>
                    </a:p>
                  </a:txBody>
                  <a:tcPr marL="91450" marR="91450" marT="33025" marB="33025"/>
                </a:tc>
                <a:tc>
                  <a:txBody>
                    <a:bodyPr/>
                    <a:lstStyle/>
                    <a:p>
                      <a:pPr marL="0" lvl="0" indent="0" algn="l">
                        <a:spcBef>
                          <a:spcPts val="0"/>
                        </a:spcBef>
                        <a:spcAft>
                          <a:spcPts val="0"/>
                        </a:spcAft>
                        <a:buNone/>
                      </a:pPr>
                      <a:r>
                        <a:rPr lang="en" sz="1000" u="none" strike="noStrike" noProof="0" dirty="0"/>
                        <a:t>Darovitim učenicima i onima koji pokazuju interes za programske sadržaje informatike kako bi dodatno proširili informatička znanja, sposobnosti i vještine</a:t>
                      </a:r>
                    </a:p>
                    <a:p>
                      <a:pPr marL="0" lvl="0" indent="0" algn="l">
                        <a:spcBef>
                          <a:spcPts val="0"/>
                        </a:spcBef>
                        <a:spcAft>
                          <a:spcPts val="0"/>
                        </a:spcAft>
                        <a:buNone/>
                      </a:pPr>
                      <a:r>
                        <a:rPr lang="en" sz="1000" u="none" strike="noStrike" noProof="0" dirty="0"/>
                        <a:t>Pripremiti učenike za sudjelovanje na natjecanjima iz </a:t>
                      </a:r>
                      <a:r>
                        <a:rPr lang="hr-HR" sz="1000" u="none" strike="noStrike" noProof="0" dirty="0"/>
                        <a:t> računalnog razmišljanja, </a:t>
                      </a:r>
                      <a:r>
                        <a:rPr lang="en" sz="1000" u="none" strike="noStrike" noProof="0" dirty="0"/>
                        <a:t>osnova </a:t>
                      </a:r>
                      <a:endParaRPr lang="hr-HR" sz="1000" u="none" strike="noStrike" noProof="0" dirty="0"/>
                    </a:p>
                    <a:p>
                      <a:pPr marL="0" lvl="0" indent="0" algn="l">
                        <a:spcBef>
                          <a:spcPts val="0"/>
                        </a:spcBef>
                        <a:spcAft>
                          <a:spcPts val="0"/>
                        </a:spcAft>
                        <a:buNone/>
                      </a:pPr>
                      <a:r>
                        <a:rPr lang="en" sz="1000" u="none" strike="noStrike" noProof="0" dirty="0"/>
                        <a:t>informatike i digitalnih kompetencija.</a:t>
                      </a:r>
                      <a:endParaRPr lang="en" dirty="0"/>
                    </a:p>
                  </a:txBody>
                  <a:tcPr marL="91450" marR="91450" marT="33025" marB="33025"/>
                </a:tc>
                <a:extLst>
                  <a:ext uri="{0D108BD9-81ED-4DB2-BD59-A6C34878D82A}">
                    <a16:rowId xmlns:a16="http://schemas.microsoft.com/office/drawing/2014/main" val="10001"/>
                  </a:ext>
                </a:extLst>
              </a:tr>
              <a:tr h="209163">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a:sym typeface="Calibri"/>
                        </a:rPr>
                        <a:t>Nositelj aktivnosti:</a:t>
                      </a:r>
                      <a:endParaRPr lang="en" sz="1000" b="0" i="0" u="none" strike="noStrike" cap="none" baseline="0">
                        <a:solidFill>
                          <a:srgbClr val="000000"/>
                        </a:solidFill>
                        <a:latin typeface="Calibri"/>
                        <a:ea typeface="Calibri"/>
                        <a:cs typeface="Calibri"/>
                        <a:sym typeface="Calibri"/>
                      </a:endParaRPr>
                    </a:p>
                  </a:txBody>
                  <a:tcPr marL="91450" marR="91450" marT="33025" marB="33025"/>
                </a:tc>
                <a:tc>
                  <a:txBody>
                    <a:bodyPr/>
                    <a:lstStyle/>
                    <a:p>
                      <a:pPr marL="0" marR="0" lvl="0" indent="0" algn="l" rtl="0">
                        <a:lnSpc>
                          <a:spcPct val="100000"/>
                        </a:lnSpc>
                        <a:spcBef>
                          <a:spcPts val="0"/>
                        </a:spcBef>
                        <a:spcAft>
                          <a:spcPts val="0"/>
                        </a:spcAft>
                        <a:buFont typeface="Calibri"/>
                        <a:buNone/>
                      </a:pPr>
                      <a:r>
                        <a:rPr lang="hr-HR" sz="1000" u="none" strike="noStrike" cap="none" baseline="0" dirty="0"/>
                        <a:t>Učiteljica informatike Karolina Klarić </a:t>
                      </a:r>
                      <a:r>
                        <a:rPr lang="hr-HR" sz="1000" u="none" strike="noStrike" cap="none" baseline="0" dirty="0" err="1"/>
                        <a:t>Crljenković</a:t>
                      </a:r>
                      <a:endParaRPr lang="en" sz="1000" u="none" strike="noStrike" cap="none" baseline="0" dirty="0">
                        <a:sym typeface="Calibri"/>
                      </a:endParaRPr>
                    </a:p>
                  </a:txBody>
                  <a:tcPr marL="91450" marR="91450" marT="33025" marB="33025"/>
                </a:tc>
                <a:extLst>
                  <a:ext uri="{0D108BD9-81ED-4DB2-BD59-A6C34878D82A}">
                    <a16:rowId xmlns:a16="http://schemas.microsoft.com/office/drawing/2014/main" val="10002"/>
                  </a:ext>
                </a:extLst>
              </a:tr>
              <a:tr h="589710">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Način</a:t>
                      </a:r>
                      <a:r>
                        <a:rPr lang="en" sz="1000" u="none" strike="noStrike" cap="none" baseline="0">
                          <a:sym typeface="Calibri"/>
                        </a:rPr>
                        <a:t> </a:t>
                      </a:r>
                      <a:r>
                        <a:rPr lang="en" sz="1000" u="none" strike="noStrike" cap="none" baseline="0" err="1">
                          <a:sym typeface="Calibri"/>
                        </a:rPr>
                        <a:t>realizacije</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3025" marB="33025"/>
                </a:tc>
                <a:tc>
                  <a:txBody>
                    <a:bodyPr/>
                    <a:lstStyle/>
                    <a:p>
                      <a:pPr marL="0" marR="0" lvl="0" indent="0" algn="l">
                        <a:lnSpc>
                          <a:spcPct val="100000"/>
                        </a:lnSpc>
                        <a:spcBef>
                          <a:spcPts val="0"/>
                        </a:spcBef>
                        <a:spcAft>
                          <a:spcPts val="0"/>
                        </a:spcAft>
                        <a:buNone/>
                      </a:pPr>
                      <a:r>
                        <a:rPr lang="en" sz="1000" u="none" strike="noStrike" cap="none" baseline="0" noProof="0" dirty="0"/>
                        <a:t>Dodatna nastava iz informatike realizira se </a:t>
                      </a:r>
                      <a:r>
                        <a:rPr lang="hr-HR" sz="1000" u="none" strike="noStrike" cap="none" baseline="0" noProof="0" dirty="0"/>
                        <a:t>u informatičkoj učionici</a:t>
                      </a:r>
                      <a:r>
                        <a:rPr lang="en" sz="1000" u="none" strike="noStrike" cap="none" baseline="0" noProof="0" dirty="0"/>
                        <a:t>. Učenici zadatke</a:t>
                      </a:r>
                      <a:r>
                        <a:rPr lang="hr-HR" sz="1000" u="none" strike="noStrike" cap="none" baseline="0" noProof="0" dirty="0"/>
                        <a:t> rješavaju uz vodstvo učiteljice</a:t>
                      </a:r>
                      <a:r>
                        <a:rPr lang="en" sz="1000" u="none" strike="noStrike" cap="none" baseline="0" noProof="0" dirty="0"/>
                        <a:t>. Radi se s učenicima </a:t>
                      </a:r>
                      <a:r>
                        <a:rPr lang="hr-HR" sz="1000" u="none" strike="noStrike" cap="none" baseline="0" noProof="0"/>
                        <a:t>4., </a:t>
                      </a:r>
                      <a:r>
                        <a:rPr lang="en" sz="1000" u="none" strike="noStrike" cap="none" baseline="0" noProof="0"/>
                        <a:t>5</a:t>
                      </a:r>
                      <a:r>
                        <a:rPr lang="hr-HR" sz="1000" u="none" strike="noStrike" cap="none" baseline="0" noProof="0" dirty="0"/>
                        <a:t>. i 6. razreda </a:t>
                      </a:r>
                      <a:r>
                        <a:rPr lang="en" sz="1000" u="none" strike="noStrike" cap="none" baseline="0" noProof="0" dirty="0"/>
                        <a:t>– teorijski dio gradiva (Osnove informatike – digitalne kompetencije</a:t>
                      </a:r>
                      <a:r>
                        <a:rPr lang="hr-HR" sz="1000" u="none" strike="noStrike" cap="none" baseline="0" noProof="0" dirty="0"/>
                        <a:t>, računalno razmišljanje – logički zadaci</a:t>
                      </a:r>
                      <a:r>
                        <a:rPr lang="en" sz="1000" u="none" strike="noStrike" cap="none" baseline="0" noProof="0" dirty="0"/>
                        <a:t>)</a:t>
                      </a:r>
                      <a:r>
                        <a:rPr lang="hr-HR" sz="1000" u="none" strike="noStrike" cap="none" baseline="0" noProof="0" dirty="0"/>
                        <a:t> te uvod u robotiku</a:t>
                      </a:r>
                      <a:r>
                        <a:rPr lang="en" sz="1000" u="none" strike="noStrike" cap="none" baseline="0" noProof="0" dirty="0"/>
                        <a:t>.</a:t>
                      </a:r>
                    </a:p>
                  </a:txBody>
                  <a:tcPr marL="91450" marR="91450" marT="33025" marB="33025"/>
                </a:tc>
                <a:extLst>
                  <a:ext uri="{0D108BD9-81ED-4DB2-BD59-A6C34878D82A}">
                    <a16:rowId xmlns:a16="http://schemas.microsoft.com/office/drawing/2014/main" val="10003"/>
                  </a:ext>
                </a:extLst>
              </a:tr>
              <a:tr h="209163">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Vremenik</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3025" marB="33025"/>
                </a:tc>
                <a:tc>
                  <a:txBody>
                    <a:bodyPr/>
                    <a:lstStyle/>
                    <a:p>
                      <a:pPr marL="0" marR="0" lvl="0" indent="0" algn="l" rtl="0">
                        <a:lnSpc>
                          <a:spcPct val="100000"/>
                        </a:lnSpc>
                        <a:spcBef>
                          <a:spcPts val="0"/>
                        </a:spcBef>
                        <a:spcAft>
                          <a:spcPts val="0"/>
                        </a:spcAft>
                        <a:buFont typeface="Arial"/>
                        <a:buNone/>
                      </a:pPr>
                      <a:r>
                        <a:rPr lang="en" sz="1000" u="none" strike="noStrike" cap="none" baseline="0"/>
                        <a:t>1 sat </a:t>
                      </a:r>
                      <a:r>
                        <a:rPr lang="en" sz="1000" u="none" strike="noStrike" cap="none" baseline="0" err="1"/>
                        <a:t>tjedno</a:t>
                      </a:r>
                      <a:r>
                        <a:rPr lang="en" sz="1000" u="none" strike="noStrike" cap="none" baseline="0"/>
                        <a:t> </a:t>
                      </a:r>
                      <a:r>
                        <a:rPr lang="en" sz="1000" u="none" strike="noStrike" cap="none" baseline="0" err="1"/>
                        <a:t>tijekom</a:t>
                      </a:r>
                      <a:r>
                        <a:rPr lang="en" sz="1000" u="none" strike="noStrike" cap="none" baseline="0"/>
                        <a:t> </a:t>
                      </a:r>
                      <a:r>
                        <a:rPr lang="en" sz="1000" u="none" strike="noStrike" cap="none" baseline="0" err="1"/>
                        <a:t>godine</a:t>
                      </a:r>
                      <a:endParaRPr lang="en" sz="1000" u="none" strike="noStrike" cap="none" baseline="0" err="1">
                        <a:sym typeface="Arial"/>
                      </a:endParaRPr>
                    </a:p>
                  </a:txBody>
                  <a:tcPr marL="91450" marR="91450" marT="33025" marB="33025"/>
                </a:tc>
                <a:extLst>
                  <a:ext uri="{0D108BD9-81ED-4DB2-BD59-A6C34878D82A}">
                    <a16:rowId xmlns:a16="http://schemas.microsoft.com/office/drawing/2014/main" val="10004"/>
                  </a:ext>
                </a:extLst>
              </a:tr>
              <a:tr h="209163">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Troškovnik</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3025" marB="33025"/>
                </a:tc>
                <a:tc>
                  <a:txBody>
                    <a:bodyPr/>
                    <a:lstStyle/>
                    <a:p>
                      <a:pPr lvl="0" algn="l">
                        <a:spcBef>
                          <a:spcPts val="0"/>
                        </a:spcBef>
                        <a:spcAft>
                          <a:spcPts val="0"/>
                        </a:spcAft>
                        <a:buNone/>
                      </a:pPr>
                      <a:r>
                        <a:rPr lang="en" sz="1000" u="none" strike="noStrike" cap="none" baseline="0" noProof="0"/>
                        <a:t>Putni troškovi </a:t>
                      </a:r>
                      <a:r>
                        <a:rPr lang="en" sz="1000" u="none" strike="noStrike" cap="none" baseline="0" noProof="0">
                          <a:sym typeface="Arial"/>
                        </a:rPr>
                        <a:t>za</a:t>
                      </a:r>
                      <a:r>
                        <a:rPr lang="en" sz="1000" u="none" strike="noStrike" cap="none" baseline="0" noProof="0"/>
                        <a:t> prijevoz na županijsko natjecanje u Slavonski Brod</a:t>
                      </a:r>
                      <a:r>
                        <a:rPr lang="en" sz="1000" u="none" strike="noStrike" cap="none" baseline="0" noProof="0">
                          <a:sym typeface="Arial"/>
                        </a:rPr>
                        <a:t> </a:t>
                      </a:r>
                      <a:endParaRPr lang="en-US">
                        <a:sym typeface="Arial"/>
                      </a:endParaRPr>
                    </a:p>
                  </a:txBody>
                  <a:tcPr marL="91450" marR="91450" marT="33025" marB="33025"/>
                </a:tc>
                <a:extLst>
                  <a:ext uri="{0D108BD9-81ED-4DB2-BD59-A6C34878D82A}">
                    <a16:rowId xmlns:a16="http://schemas.microsoft.com/office/drawing/2014/main" val="10005"/>
                  </a:ext>
                </a:extLst>
              </a:tr>
              <a:tr h="442152">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Način</a:t>
                      </a:r>
                      <a:r>
                        <a:rPr lang="en" sz="1000" u="none" strike="noStrike" cap="none" baseline="0">
                          <a:sym typeface="Calibri"/>
                        </a:rPr>
                        <a:t> </a:t>
                      </a:r>
                      <a:r>
                        <a:rPr lang="en" sz="1000" u="none" strike="noStrike" cap="none" baseline="0" err="1">
                          <a:sym typeface="Calibri"/>
                        </a:rPr>
                        <a:t>vrednovanja</a:t>
                      </a:r>
                      <a:r>
                        <a:rPr lang="en" sz="1000" u="none" strike="noStrike" cap="none" baseline="0">
                          <a:sym typeface="Calibri"/>
                        </a:rPr>
                        <a:t> </a:t>
                      </a:r>
                      <a:r>
                        <a:rPr lang="en" sz="1000" u="none" strike="noStrike" cap="none" baseline="0" err="1">
                          <a:sym typeface="Calibri"/>
                        </a:rPr>
                        <a:t>i</a:t>
                      </a:r>
                      <a:r>
                        <a:rPr lang="en" sz="1000" u="none" strike="noStrike" cap="none" baseline="0">
                          <a:sym typeface="Calibri"/>
                        </a:rPr>
                        <a:t> </a:t>
                      </a:r>
                      <a:r>
                        <a:rPr lang="en" sz="1000" u="none" strike="noStrike" cap="none" baseline="0" err="1">
                          <a:sym typeface="Calibri"/>
                        </a:rPr>
                        <a:t>korištenja</a:t>
                      </a:r>
                      <a:r>
                        <a:rPr lang="en" sz="1000" u="none" strike="noStrike" cap="none" baseline="0">
                          <a:sym typeface="Calibri"/>
                        </a:rPr>
                        <a:t> </a:t>
                      </a:r>
                      <a:r>
                        <a:rPr lang="en" sz="1000" u="none" strike="noStrike" cap="none" baseline="0" err="1">
                          <a:sym typeface="Calibri"/>
                        </a:rPr>
                        <a:t>rezultata</a:t>
                      </a:r>
                      <a:r>
                        <a:rPr lang="en" sz="1000" u="none" strike="noStrike" cap="none" baseline="0">
                          <a:sym typeface="Calibri"/>
                        </a:rPr>
                        <a:t> </a:t>
                      </a:r>
                      <a:r>
                        <a:rPr lang="en" sz="1000" u="none" strike="noStrike" cap="none" baseline="0" err="1">
                          <a:sym typeface="Calibri"/>
                        </a:rPr>
                        <a:t>vrednovanja</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3025" marB="33025"/>
                </a:tc>
                <a:tc>
                  <a:txBody>
                    <a:bodyPr/>
                    <a:lstStyle/>
                    <a:p>
                      <a:pPr lvl="0" algn="l">
                        <a:spcBef>
                          <a:spcPts val="0"/>
                        </a:spcBef>
                        <a:spcAft>
                          <a:spcPts val="0"/>
                        </a:spcAft>
                        <a:buNone/>
                      </a:pPr>
                      <a:r>
                        <a:rPr lang="en" sz="1000" u="none" strike="noStrike" cap="none" baseline="0" noProof="0" dirty="0"/>
                        <a:t>Samovrednovanje, samoprocjena </a:t>
                      </a:r>
                      <a:r>
                        <a:rPr lang="en" sz="1000" u="none" strike="noStrike" cap="none" baseline="0" noProof="0" dirty="0">
                          <a:sym typeface="Calibri"/>
                        </a:rPr>
                        <a:t>i</a:t>
                      </a:r>
                      <a:r>
                        <a:rPr lang="en" sz="1000" u="none" strike="noStrike" cap="none" baseline="0" noProof="0" dirty="0"/>
                        <a:t> samorefleksija sudjelovanje </a:t>
                      </a:r>
                      <a:r>
                        <a:rPr lang="en" sz="1000" u="none" strike="noStrike" cap="none" baseline="0" noProof="0" dirty="0">
                          <a:sym typeface="Calibri"/>
                        </a:rPr>
                        <a:t>na</a:t>
                      </a:r>
                      <a:r>
                        <a:rPr lang="en" sz="1000" u="none" strike="noStrike" cap="none" baseline="0" noProof="0" dirty="0"/>
                        <a:t> školskom i županijskom natjecanju</a:t>
                      </a:r>
                      <a:r>
                        <a:rPr lang="en" sz="1000" u="none" strike="noStrike" cap="none" baseline="0" noProof="0" dirty="0">
                          <a:sym typeface="Calibri"/>
                        </a:rPr>
                        <a:t>.</a:t>
                      </a:r>
                      <a:endParaRPr lang="en-US" sz="1000" b="0" i="0" u="none" strike="noStrike" cap="none" baseline="0" noProof="0" dirty="0">
                        <a:solidFill>
                          <a:srgbClr val="000000"/>
                        </a:solidFill>
                        <a:latin typeface="Calibri"/>
                        <a:sym typeface="Calibri"/>
                      </a:endParaRPr>
                    </a:p>
                  </a:txBody>
                  <a:tcPr marL="91450" marR="91450" marT="33025" marB="33025"/>
                </a:tc>
                <a:extLst>
                  <a:ext uri="{0D108BD9-81ED-4DB2-BD59-A6C34878D82A}">
                    <a16:rowId xmlns:a16="http://schemas.microsoft.com/office/drawing/2014/main" val="10006"/>
                  </a:ext>
                </a:extLst>
              </a:tr>
            </a:tbl>
          </a:graphicData>
        </a:graphic>
      </p:graphicFrame>
      <p:sp>
        <p:nvSpPr>
          <p:cNvPr id="2" name="Naslov 1"/>
          <p:cNvSpPr>
            <a:spLocks noGrp="1"/>
          </p:cNvSpPr>
          <p:nvPr>
            <p:ph type="title"/>
          </p:nvPr>
        </p:nvSpPr>
        <p:spPr>
          <a:xfrm>
            <a:off x="1074042" y="125889"/>
            <a:ext cx="7886700" cy="748268"/>
          </a:xfrm>
        </p:spPr>
        <p:txBody>
          <a:bodyPr>
            <a:scene3d>
              <a:camera prst="orthographicFront"/>
              <a:lightRig rig="soft" dir="t">
                <a:rot lat="0" lon="0" rev="15600000"/>
              </a:lightRig>
            </a:scene3d>
            <a:sp3d extrusionH="57150" prstMaterial="softEdge">
              <a:bevelT w="25400" h="38100"/>
            </a:sp3d>
          </a:bodyPr>
          <a:lstStyle/>
          <a:p>
            <a:pPr algn="l"/>
            <a:r>
              <a:rPr lang="hr-HR" dirty="0">
                <a:effectLst>
                  <a:outerShdw blurRad="38100" dist="38100" dir="2700000" algn="tl">
                    <a:srgbClr val="000000">
                      <a:alpha val="43137"/>
                    </a:srgbClr>
                  </a:outerShdw>
                </a:effectLst>
                <a:latin typeface="Calibri (tijelo)"/>
                <a:cs typeface="Calibri"/>
              </a:rPr>
              <a:t>Informatika</a:t>
            </a:r>
            <a:endParaRPr lang="en-US" dirty="0">
              <a:effectLst>
                <a:outerShdw blurRad="38100" dist="38100" dir="2700000" algn="tl">
                  <a:srgbClr val="000000">
                    <a:alpha val="43137"/>
                  </a:srgbClr>
                </a:outerShdw>
              </a:effectLst>
              <a:latin typeface="Calibri (tijelo)"/>
              <a:cs typeface="Calibri"/>
            </a:endParaRPr>
          </a:p>
        </p:txBody>
      </p:sp>
      <p:pic>
        <p:nvPicPr>
          <p:cNvPr id="1026" name="Picture 2">
            <a:extLst>
              <a:ext uri="{FF2B5EF4-FFF2-40B4-BE49-F238E27FC236}">
                <a16:creationId xmlns:a16="http://schemas.microsoft.com/office/drawing/2014/main" id="{E8CE3741-55DA-409A-9B6B-B4BE3ACA6F07}"/>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b="24018"/>
          <a:stretch/>
        </p:blipFill>
        <p:spPr bwMode="auto">
          <a:xfrm>
            <a:off x="6717523" y="76442"/>
            <a:ext cx="1245099" cy="9460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3076549"/>
      </p:ext>
    </p:extLst>
  </p:cSld>
  <p:clrMapOvr>
    <a:masterClrMapping/>
  </p:clrMapOvr>
  <p:transition spd="slow">
    <p:wipe/>
  </p:transition>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Shape 271"/>
        <p:cNvGrpSpPr/>
        <p:nvPr/>
      </p:nvGrpSpPr>
      <p:grpSpPr>
        <a:xfrm>
          <a:off x="0" y="0"/>
          <a:ext cx="0" cy="0"/>
          <a:chOff x="0" y="0"/>
          <a:chExt cx="0" cy="0"/>
        </a:xfrm>
      </p:grpSpPr>
      <p:sp>
        <p:nvSpPr>
          <p:cNvPr id="4" name="Title 3"/>
          <p:cNvSpPr>
            <a:spLocks noGrp="1"/>
          </p:cNvSpPr>
          <p:nvPr>
            <p:ph type="title"/>
          </p:nvPr>
        </p:nvSpPr>
        <p:spPr>
          <a:xfrm>
            <a:off x="628650" y="1658839"/>
            <a:ext cx="7886700" cy="609600"/>
          </a:xfrm>
        </p:spPr>
        <p:txBody>
          <a:bodyPr>
            <a:scene3d>
              <a:camera prst="orthographicFront"/>
              <a:lightRig rig="soft" dir="t">
                <a:rot lat="0" lon="0" rev="15600000"/>
              </a:lightRig>
            </a:scene3d>
            <a:sp3d extrusionH="57150" prstMaterial="softEdge">
              <a:bevelT w="25400" h="38100"/>
            </a:sp3d>
          </a:bodyPr>
          <a:lstStyle/>
          <a:p>
            <a:pPr algn="ctr"/>
            <a:r>
              <a:rPr lang="hr-HR" dirty="0">
                <a:ln/>
                <a:latin typeface="+mn-lt"/>
              </a:rPr>
              <a:t>Dodatna nastava	</a:t>
            </a:r>
          </a:p>
        </p:txBody>
      </p:sp>
      <p:sp>
        <p:nvSpPr>
          <p:cNvPr id="5" name="Text Placeholder 4"/>
          <p:cNvSpPr>
            <a:spLocks noGrp="1"/>
          </p:cNvSpPr>
          <p:nvPr>
            <p:ph type="body" idx="1"/>
          </p:nvPr>
        </p:nvSpPr>
        <p:spPr>
          <a:xfrm>
            <a:off x="628650" y="2355696"/>
            <a:ext cx="7886700" cy="519366"/>
          </a:xfrm>
        </p:spPr>
        <p:txBody>
          <a:bodyPr>
            <a:normAutofit/>
          </a:bodyPr>
          <a:lstStyle/>
          <a:p>
            <a:pPr algn="ctr"/>
            <a:r>
              <a:rPr lang="hr-HR" sz="2000" dirty="0">
                <a:solidFill>
                  <a:schemeClr val="accent2">
                    <a:lumMod val="75000"/>
                  </a:schemeClr>
                </a:solidFill>
                <a:effectLst>
                  <a:outerShdw blurRad="38100" dist="38100" dir="2700000" algn="tl">
                    <a:srgbClr val="000000">
                      <a:alpha val="43137"/>
                    </a:srgbClr>
                  </a:outerShdw>
                </a:effectLst>
              </a:rPr>
              <a:t>Razredna nastava</a:t>
            </a:r>
          </a:p>
        </p:txBody>
      </p:sp>
    </p:spTree>
    <p:extLst>
      <p:ext uri="{BB962C8B-B14F-4D97-AF65-F5344CB8AC3E}">
        <p14:creationId xmlns:p14="http://schemas.microsoft.com/office/powerpoint/2010/main" val="274206739"/>
      </p:ext>
    </p:extLst>
  </p:cSld>
  <p:clrMapOvr>
    <a:masterClrMapping/>
  </p:clrMapOvr>
  <p:transition spd="slow">
    <p:wipe/>
  </p:transition>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Shape 280"/>
        <p:cNvGrpSpPr/>
        <p:nvPr/>
      </p:nvGrpSpPr>
      <p:grpSpPr>
        <a:xfrm>
          <a:off x="0" y="0"/>
          <a:ext cx="0" cy="0"/>
          <a:chOff x="0" y="0"/>
          <a:chExt cx="0" cy="0"/>
        </a:xfrm>
      </p:grpSpPr>
      <p:graphicFrame>
        <p:nvGraphicFramePr>
          <p:cNvPr id="282" name="Shape 282"/>
          <p:cNvGraphicFramePr/>
          <p:nvPr>
            <p:extLst>
              <p:ext uri="{D42A27DB-BD31-4B8C-83A1-F6EECF244321}">
                <p14:modId xmlns:p14="http://schemas.microsoft.com/office/powerpoint/2010/main" val="3776176853"/>
              </p:ext>
            </p:extLst>
          </p:nvPr>
        </p:nvGraphicFramePr>
        <p:xfrm>
          <a:off x="453483" y="914401"/>
          <a:ext cx="8426747" cy="3754716"/>
        </p:xfrm>
        <a:graphic>
          <a:graphicData uri="http://schemas.openxmlformats.org/drawingml/2006/table">
            <a:tbl>
              <a:tblPr>
                <a:tableStyleId>{0E3FDE45-AF77-4B5C-9715-49D594BDF05E}</a:tableStyleId>
              </a:tblPr>
              <a:tblGrid>
                <a:gridCol w="1761832">
                  <a:extLst>
                    <a:ext uri="{9D8B030D-6E8A-4147-A177-3AD203B41FA5}">
                      <a16:colId xmlns:a16="http://schemas.microsoft.com/office/drawing/2014/main" val="20000"/>
                    </a:ext>
                  </a:extLst>
                </a:gridCol>
                <a:gridCol w="6664915">
                  <a:extLst>
                    <a:ext uri="{9D8B030D-6E8A-4147-A177-3AD203B41FA5}">
                      <a16:colId xmlns:a16="http://schemas.microsoft.com/office/drawing/2014/main" val="20001"/>
                    </a:ext>
                  </a:extLst>
                </a:gridCol>
              </a:tblGrid>
              <a:tr h="1443144">
                <a:tc>
                  <a:txBody>
                    <a:bodyPr/>
                    <a:lstStyle/>
                    <a:p>
                      <a:pPr marL="0" marR="0" lvl="0" indent="0" algn="l" rtl="0">
                        <a:lnSpc>
                          <a:spcPct val="100000"/>
                        </a:lnSpc>
                        <a:spcBef>
                          <a:spcPts val="0"/>
                        </a:spcBef>
                        <a:spcAft>
                          <a:spcPts val="0"/>
                        </a:spcAft>
                        <a:buClr>
                          <a:srgbClr val="000000"/>
                        </a:buClr>
                        <a:buSzPct val="25000"/>
                        <a:buFont typeface="Calibri"/>
                        <a:buNone/>
                      </a:pPr>
                      <a:r>
                        <a:rPr lang="hr-HR" sz="1000" u="none" strike="noStrike" cap="none" baseline="0" dirty="0">
                          <a:sym typeface="Calibri"/>
                        </a:rPr>
                        <a:t>Ishodi</a:t>
                      </a:r>
                      <a:r>
                        <a:rPr lang="en" sz="1000" u="none" strike="noStrike" cap="none" baseline="0" dirty="0">
                          <a:sym typeface="Calibri"/>
                        </a:rPr>
                        <a:t>:</a:t>
                      </a:r>
                      <a:endParaRPr lang="en" sz="1000" b="0" i="0" u="none" strike="noStrike" cap="none" baseline="0" dirty="0">
                        <a:solidFill>
                          <a:srgbClr val="000000"/>
                        </a:solidFill>
                        <a:latin typeface="Calibri"/>
                        <a:ea typeface="Calibri"/>
                        <a:cs typeface="Calibri"/>
                        <a:sym typeface="Calibri"/>
                      </a:endParaRPr>
                    </a:p>
                  </a:txBody>
                  <a:tcPr marL="91450" marR="91450" marT="31775" marB="31775"/>
                </a:tc>
                <a:tc>
                  <a:txBody>
                    <a:bodyPr/>
                    <a:lstStyle/>
                    <a:p>
                      <a:pPr marL="0" marR="0" lvl="0" indent="0" algn="l">
                        <a:lnSpc>
                          <a:spcPct val="100000"/>
                        </a:lnSpc>
                        <a:spcBef>
                          <a:spcPts val="0"/>
                        </a:spcBef>
                        <a:spcAft>
                          <a:spcPts val="0"/>
                        </a:spcAft>
                        <a:buNone/>
                      </a:pPr>
                      <a:r>
                        <a:rPr lang="en" sz="1000" b="0" i="0" u="none" strike="noStrike" cap="none" baseline="0" noProof="0"/>
                        <a:t>Učenik će: </a:t>
                      </a:r>
                      <a:endParaRPr lang="en-US" sz="1000" b="0" i="0" u="none" strike="noStrike" cap="none" baseline="0" noProof="0"/>
                    </a:p>
                    <a:p>
                      <a:pPr marL="0" marR="0" lvl="0" indent="0" algn="l">
                        <a:lnSpc>
                          <a:spcPct val="100000"/>
                        </a:lnSpc>
                        <a:spcBef>
                          <a:spcPts val="0"/>
                        </a:spcBef>
                        <a:spcAft>
                          <a:spcPts val="0"/>
                        </a:spcAft>
                        <a:buNone/>
                      </a:pPr>
                      <a:r>
                        <a:rPr lang="en" sz="1000" b="0" i="0" u="none" strike="noStrike" cap="none" baseline="0" noProof="0"/>
                        <a:t>- proširivati nastavne</a:t>
                      </a:r>
                      <a:r>
                        <a:rPr lang="en" sz="1000" b="0" i="0" u="none" strike="noStrike" cap="none" baseline="0" noProof="0">
                          <a:latin typeface="Calibri"/>
                        </a:rPr>
                        <a:t> </a:t>
                      </a:r>
                      <a:r>
                        <a:rPr lang="en" sz="1000" b="0" i="0" u="none" strike="noStrike" cap="none" baseline="0" noProof="0"/>
                        <a:t>sadržaje </a:t>
                      </a:r>
                      <a:endParaRPr lang="en-US" sz="1000" b="0" i="0" u="none" strike="noStrike" cap="none" baseline="0" noProof="0"/>
                    </a:p>
                    <a:p>
                      <a:pPr marL="0" marR="0" lvl="0" indent="0" algn="l">
                        <a:lnSpc>
                          <a:spcPct val="100000"/>
                        </a:lnSpc>
                        <a:spcBef>
                          <a:spcPts val="0"/>
                        </a:spcBef>
                        <a:spcAft>
                          <a:spcPts val="0"/>
                        </a:spcAft>
                        <a:buNone/>
                      </a:pPr>
                      <a:r>
                        <a:rPr lang="en" sz="1000" b="0" i="0" u="none" strike="noStrike" cap="none" baseline="0" noProof="0"/>
                        <a:t>- razvijati</a:t>
                      </a:r>
                      <a:r>
                        <a:rPr lang="en" sz="1000" b="0" i="0" u="none" strike="noStrike" cap="none" baseline="0" noProof="0">
                          <a:latin typeface="Calibri"/>
                        </a:rPr>
                        <a:t> </a:t>
                      </a:r>
                      <a:r>
                        <a:rPr lang="en" sz="1000" b="0" i="0" u="none" strike="noStrike" cap="none" baseline="0" noProof="0"/>
                        <a:t>vještine</a:t>
                      </a:r>
                      <a:r>
                        <a:rPr lang="en" sz="1000" b="0" i="0" u="none" strike="noStrike" cap="none" baseline="0" noProof="0">
                          <a:latin typeface="Calibri"/>
                        </a:rPr>
                        <a:t> i sposobnosti gramatičkoga mišljenja</a:t>
                      </a:r>
                      <a:endParaRPr lang="en" sz="1000" b="0" i="0" u="none" strike="noStrike" cap="none" baseline="0" noProof="0"/>
                    </a:p>
                    <a:p>
                      <a:pPr marL="0" marR="0" lvl="0" indent="0" algn="l">
                        <a:lnSpc>
                          <a:spcPct val="100000"/>
                        </a:lnSpc>
                        <a:spcBef>
                          <a:spcPts val="0"/>
                        </a:spcBef>
                        <a:spcAft>
                          <a:spcPts val="0"/>
                        </a:spcAft>
                        <a:buNone/>
                      </a:pPr>
                      <a:r>
                        <a:rPr lang="en" sz="1000" b="0" i="0" u="none" strike="noStrike" cap="none" baseline="0" noProof="0"/>
                        <a:t>-  razvijati i njegovati ljubav</a:t>
                      </a:r>
                      <a:r>
                        <a:rPr lang="en" sz="1000" b="0" i="0" u="none" strike="noStrike" cap="none" baseline="0" noProof="0">
                          <a:latin typeface="Calibri"/>
                        </a:rPr>
                        <a:t> prema materinskom jeziku, čistoći i pravilnosti govora i pisanja</a:t>
                      </a:r>
                      <a:endParaRPr lang="en" sz="1000" b="0" i="0" u="none" strike="noStrike" cap="none" baseline="0" noProof="0"/>
                    </a:p>
                    <a:p>
                      <a:pPr marL="0" marR="0" lvl="0" indent="0" algn="l">
                        <a:lnSpc>
                          <a:spcPct val="100000"/>
                        </a:lnSpc>
                        <a:spcBef>
                          <a:spcPts val="0"/>
                        </a:spcBef>
                        <a:spcAft>
                          <a:spcPts val="0"/>
                        </a:spcAft>
                        <a:buNone/>
                      </a:pPr>
                      <a:r>
                        <a:rPr lang="en" sz="1000" b="0" i="0" u="none" strike="noStrike" cap="none" baseline="0" noProof="0"/>
                        <a:t>- razvijati</a:t>
                      </a:r>
                      <a:r>
                        <a:rPr lang="en" sz="1000" b="0" i="0" u="none" strike="noStrike" cap="none" baseline="0" noProof="0">
                          <a:latin typeface="Calibri"/>
                        </a:rPr>
                        <a:t> </a:t>
                      </a:r>
                      <a:r>
                        <a:rPr lang="en" sz="1000" b="0" i="0" u="none" strike="noStrike" cap="none" baseline="0" noProof="0"/>
                        <a:t>kulturu </a:t>
                      </a:r>
                      <a:r>
                        <a:rPr lang="en" sz="1000" b="0" i="0" u="none" strike="noStrike" cap="none" baseline="0" noProof="0">
                          <a:latin typeface="Calibri"/>
                        </a:rPr>
                        <a:t>govora i pisanja</a:t>
                      </a:r>
                      <a:r>
                        <a:rPr lang="en" sz="1000" b="0" i="0" u="none" strike="noStrike" cap="none" baseline="0" noProof="0"/>
                        <a:t> </a:t>
                      </a:r>
                      <a:endParaRPr lang="en-US" sz="1000" b="0" i="0" u="none" strike="noStrike" cap="none" baseline="0" noProof="0"/>
                    </a:p>
                    <a:p>
                      <a:pPr marL="0" marR="0" lvl="0" indent="0" algn="l">
                        <a:lnSpc>
                          <a:spcPct val="100000"/>
                        </a:lnSpc>
                        <a:spcBef>
                          <a:spcPts val="0"/>
                        </a:spcBef>
                        <a:spcAft>
                          <a:spcPts val="0"/>
                        </a:spcAft>
                        <a:buNone/>
                      </a:pPr>
                      <a:r>
                        <a:rPr lang="en" sz="1000" b="0" i="0" u="none" strike="noStrike" cap="none" baseline="0" noProof="0"/>
                        <a:t>- razvijati leksička</a:t>
                      </a:r>
                      <a:r>
                        <a:rPr lang="en" sz="1000" b="0" i="0" u="none" strike="noStrike" cap="none" baseline="0" noProof="0">
                          <a:latin typeface="Calibri"/>
                        </a:rPr>
                        <a:t>, </a:t>
                      </a:r>
                      <a:r>
                        <a:rPr lang="en" sz="1000" b="0" i="0" u="none" strike="noStrike" cap="none" baseline="0" noProof="0"/>
                        <a:t>fonetska</a:t>
                      </a:r>
                      <a:r>
                        <a:rPr lang="en" sz="1000" b="0" i="0" u="none" strike="noStrike" cap="none" baseline="0" noProof="0">
                          <a:latin typeface="Calibri"/>
                        </a:rPr>
                        <a:t>, </a:t>
                      </a:r>
                      <a:r>
                        <a:rPr lang="en" sz="1000" b="0" i="0" u="none" strike="noStrike" cap="none" baseline="0" noProof="0"/>
                        <a:t>gramatička </a:t>
                      </a:r>
                      <a:r>
                        <a:rPr lang="en" sz="1000" b="0" i="0" u="none" strike="noStrike" cap="none" baseline="0" noProof="0">
                          <a:latin typeface="Calibri"/>
                        </a:rPr>
                        <a:t>i </a:t>
                      </a:r>
                      <a:r>
                        <a:rPr lang="en" sz="1000" b="0" i="0" u="none" strike="noStrike" cap="none" baseline="0" noProof="0"/>
                        <a:t>književnoteorijska</a:t>
                      </a:r>
                      <a:r>
                        <a:rPr lang="en" sz="1000" b="0" i="0" u="none" strike="noStrike" cap="none" baseline="0" noProof="0">
                          <a:latin typeface="Calibri"/>
                        </a:rPr>
                        <a:t> znanja</a:t>
                      </a:r>
                    </a:p>
                    <a:p>
                      <a:pPr marL="0" marR="0" lvl="0" indent="0" algn="l">
                        <a:lnSpc>
                          <a:spcPct val="100000"/>
                        </a:lnSpc>
                        <a:spcBef>
                          <a:spcPts val="0"/>
                        </a:spcBef>
                        <a:spcAft>
                          <a:spcPts val="0"/>
                        </a:spcAft>
                        <a:buNone/>
                      </a:pPr>
                      <a:r>
                        <a:rPr lang="en" sz="1000" b="0" i="0" u="none" strike="noStrike" cap="none" baseline="0" noProof="0">
                          <a:latin typeface="Calibri"/>
                        </a:rPr>
                        <a:t>- vježbat će lijepo i uredno pisanje</a:t>
                      </a:r>
                      <a:endParaRPr lang="en" sz="1000" b="0" i="0" u="none" strike="noStrike" cap="none" baseline="0" noProof="0">
                        <a:latin typeface="Calibri"/>
                        <a:sym typeface="Calibri"/>
                      </a:endParaRPr>
                    </a:p>
                    <a:p>
                      <a:pPr marL="0" marR="0" lvl="0" indent="0" algn="l">
                        <a:lnSpc>
                          <a:spcPct val="100000"/>
                        </a:lnSpc>
                        <a:spcBef>
                          <a:spcPts val="0"/>
                        </a:spcBef>
                        <a:spcAft>
                          <a:spcPts val="0"/>
                        </a:spcAft>
                        <a:buFont typeface="Calibri"/>
                        <a:buNone/>
                      </a:pPr>
                      <a:endParaRPr lang="en" sz="1000" u="none" strike="noStrike" cap="none" baseline="0"/>
                    </a:p>
                  </a:txBody>
                  <a:tcPr marL="91450" marR="91450" marT="31775" marB="31775"/>
                </a:tc>
                <a:extLst>
                  <a:ext uri="{0D108BD9-81ED-4DB2-BD59-A6C34878D82A}">
                    <a16:rowId xmlns:a16="http://schemas.microsoft.com/office/drawing/2014/main" val="10000"/>
                  </a:ext>
                </a:extLst>
              </a:tr>
              <a:tr h="604389">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Namjena</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1775" marB="31775"/>
                </a:tc>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Ovladavanje</a:t>
                      </a:r>
                      <a:r>
                        <a:rPr lang="en" sz="1000" u="none" strike="noStrike" cap="none" baseline="0">
                          <a:sym typeface="Calibri"/>
                        </a:rPr>
                        <a:t> </a:t>
                      </a:r>
                      <a:r>
                        <a:rPr lang="en" sz="1000" u="none" strike="noStrike" cap="none" baseline="0" err="1">
                          <a:sym typeface="Calibri"/>
                        </a:rPr>
                        <a:t>hrvatskim</a:t>
                      </a:r>
                      <a:r>
                        <a:rPr lang="en" sz="1000" u="none" strike="noStrike" cap="none" baseline="0">
                          <a:sym typeface="Calibri"/>
                        </a:rPr>
                        <a:t> </a:t>
                      </a:r>
                      <a:r>
                        <a:rPr lang="en" sz="1000" u="none" strike="noStrike" cap="none" baseline="0" err="1">
                          <a:sym typeface="Calibri"/>
                        </a:rPr>
                        <a:t>standardnim</a:t>
                      </a:r>
                      <a:r>
                        <a:rPr lang="en" sz="1000" u="none" strike="noStrike" cap="none" baseline="0">
                          <a:sym typeface="Calibri"/>
                        </a:rPr>
                        <a:t> </a:t>
                      </a:r>
                      <a:r>
                        <a:rPr lang="en" sz="1000" u="none" strike="noStrike" cap="none" baseline="0" err="1">
                          <a:sym typeface="Calibri"/>
                        </a:rPr>
                        <a:t>jezikom</a:t>
                      </a:r>
                      <a:r>
                        <a:rPr lang="en" sz="1000" u="none" strike="noStrike" cap="none" baseline="0">
                          <a:sym typeface="Calibri"/>
                        </a:rPr>
                        <a:t> </a:t>
                      </a:r>
                      <a:r>
                        <a:rPr lang="en" sz="1000" u="none" strike="noStrike" cap="none" baseline="0" err="1">
                          <a:sym typeface="Calibri"/>
                        </a:rPr>
                        <a:t>na</a:t>
                      </a:r>
                      <a:r>
                        <a:rPr lang="en" sz="1000" u="none" strike="noStrike" cap="none" baseline="0">
                          <a:sym typeface="Calibri"/>
                        </a:rPr>
                        <a:t> </a:t>
                      </a:r>
                      <a:r>
                        <a:rPr lang="en" sz="1000" u="none" strike="noStrike" cap="none" baseline="0" err="1">
                          <a:sym typeface="Calibri"/>
                        </a:rPr>
                        <a:t>dodatnoj</a:t>
                      </a:r>
                      <a:r>
                        <a:rPr lang="en" sz="1000" u="none" strike="noStrike" cap="none" baseline="0">
                          <a:sym typeface="Calibri"/>
                        </a:rPr>
                        <a:t> </a:t>
                      </a:r>
                      <a:r>
                        <a:rPr lang="en" sz="1000" u="none" strike="noStrike" cap="none" baseline="0" err="1">
                          <a:sym typeface="Calibri"/>
                        </a:rPr>
                        <a:t>razini</a:t>
                      </a:r>
                      <a:r>
                        <a:rPr lang="en" sz="1000" u="none" strike="noStrike" cap="none" baseline="0">
                          <a:sym typeface="Calibri"/>
                        </a:rPr>
                        <a:t> </a:t>
                      </a:r>
                      <a:r>
                        <a:rPr lang="en" sz="1000" u="none" strike="noStrike" cap="none" baseline="0" err="1">
                          <a:sym typeface="Calibri"/>
                        </a:rPr>
                        <a:t>osnovnoškolskoga</a:t>
                      </a:r>
                      <a:r>
                        <a:rPr lang="en" sz="1000" u="none" strike="noStrike" cap="none" baseline="0">
                          <a:sym typeface="Calibri"/>
                        </a:rPr>
                        <a:t> </a:t>
                      </a:r>
                      <a:r>
                        <a:rPr lang="en" sz="1000" u="none" strike="noStrike" cap="none" baseline="0" err="1">
                          <a:sym typeface="Calibri"/>
                        </a:rPr>
                        <a:t>obrazovanja</a:t>
                      </a:r>
                      <a:r>
                        <a:rPr lang="en" sz="1000" u="none" strike="noStrike" cap="none" baseline="0">
                          <a:sym typeface="Calibri"/>
                        </a:rPr>
                        <a:t>, </a:t>
                      </a:r>
                      <a:r>
                        <a:rPr lang="en" sz="1000" u="none" strike="noStrike" cap="none" baseline="0" err="1">
                          <a:sym typeface="Calibri"/>
                        </a:rPr>
                        <a:t>poticanje</a:t>
                      </a:r>
                      <a:r>
                        <a:rPr lang="en" sz="1000" u="none" strike="noStrike" cap="none" baseline="0">
                          <a:sym typeface="Calibri"/>
                        </a:rPr>
                        <a:t> </a:t>
                      </a:r>
                      <a:r>
                        <a:rPr lang="en" sz="1000" u="none" strike="noStrike" cap="none" baseline="0" err="1">
                          <a:sym typeface="Calibri"/>
                        </a:rPr>
                        <a:t>samostalnog</a:t>
                      </a:r>
                      <a:r>
                        <a:rPr lang="en" sz="1000" u="none" strike="noStrike" cap="none" baseline="0">
                          <a:sym typeface="Calibri"/>
                        </a:rPr>
                        <a:t> </a:t>
                      </a:r>
                      <a:r>
                        <a:rPr lang="en" sz="1000" u="none" strike="noStrike" cap="none" baseline="0" err="1">
                          <a:sym typeface="Calibri"/>
                        </a:rPr>
                        <a:t>rada</a:t>
                      </a:r>
                      <a:r>
                        <a:rPr lang="en" sz="1000" u="none" strike="noStrike" cap="none" baseline="0">
                          <a:sym typeface="Calibri"/>
                        </a:rPr>
                        <a:t> </a:t>
                      </a:r>
                      <a:r>
                        <a:rPr lang="en" sz="1000" u="none" strike="noStrike" cap="none" baseline="0" err="1">
                          <a:sym typeface="Calibri"/>
                        </a:rPr>
                        <a:t>učenika</a:t>
                      </a:r>
                      <a:r>
                        <a:rPr lang="en" sz="1000" u="none" strike="noStrike" cap="none" baseline="0">
                          <a:sym typeface="Calibri"/>
                        </a:rPr>
                        <a:t>.</a:t>
                      </a:r>
                    </a:p>
                    <a:p>
                      <a:pPr marL="0" marR="0" lvl="0" indent="0" algn="l" rtl="0">
                        <a:spcBef>
                          <a:spcPts val="0"/>
                        </a:spcBef>
                        <a:buNone/>
                      </a:pPr>
                      <a:endParaRPr sz="1000" b="0" i="0" u="none" strike="noStrike" cap="none" baseline="0">
                        <a:solidFill>
                          <a:srgbClr val="000000"/>
                        </a:solidFill>
                        <a:latin typeface="Calibri"/>
                        <a:ea typeface="Calibri"/>
                        <a:cs typeface="Calibri"/>
                        <a:sym typeface="Calibri"/>
                      </a:endParaRPr>
                    </a:p>
                  </a:txBody>
                  <a:tcPr marL="91450" marR="91450" marT="31775" marB="31775"/>
                </a:tc>
                <a:extLst>
                  <a:ext uri="{0D108BD9-81ED-4DB2-BD59-A6C34878D82A}">
                    <a16:rowId xmlns:a16="http://schemas.microsoft.com/office/drawing/2014/main" val="10001"/>
                  </a:ext>
                </a:extLst>
              </a:tr>
              <a:tr h="331738">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a:sym typeface="Calibri"/>
                        </a:rPr>
                        <a:t>Nositelj aktivnosti:</a:t>
                      </a:r>
                      <a:endParaRPr lang="en" sz="1000" b="0" i="0" u="none" strike="noStrike" cap="none" baseline="0">
                        <a:solidFill>
                          <a:srgbClr val="000000"/>
                        </a:solidFill>
                        <a:latin typeface="Calibri"/>
                        <a:ea typeface="Calibri"/>
                        <a:cs typeface="Calibri"/>
                        <a:sym typeface="Calibri"/>
                      </a:endParaRPr>
                    </a:p>
                  </a:txBody>
                  <a:tcPr marL="91450" marR="91450" marT="31775" marB="31775"/>
                </a:tc>
                <a:tc>
                  <a:txBody>
                    <a:bodyPr/>
                    <a:lstStyle/>
                    <a:p>
                      <a:pPr marL="0" marR="0" lvl="0" indent="0" algn="l" rtl="0">
                        <a:lnSpc>
                          <a:spcPct val="100000"/>
                        </a:lnSpc>
                        <a:spcBef>
                          <a:spcPts val="0"/>
                        </a:spcBef>
                        <a:spcAft>
                          <a:spcPts val="0"/>
                        </a:spcAft>
                        <a:buFont typeface="Calibri"/>
                        <a:buNone/>
                      </a:pPr>
                      <a:r>
                        <a:rPr lang="en" sz="1000" u="none" strike="noStrike" cap="none" baseline="0" dirty="0">
                          <a:sym typeface="Calibri"/>
                        </a:rPr>
                        <a:t>Učiteljice:</a:t>
                      </a:r>
                      <a:r>
                        <a:rPr lang="hr-HR" sz="1000" u="none" strike="noStrike" cap="none" baseline="0" dirty="0">
                          <a:sym typeface="Calibri"/>
                        </a:rPr>
                        <a:t>Marina Milković, (PRO </a:t>
                      </a:r>
                      <a:r>
                        <a:rPr lang="hr-HR" sz="1000" u="none" strike="noStrike" cap="none" baseline="0" dirty="0" err="1">
                          <a:sym typeface="Calibri"/>
                        </a:rPr>
                        <a:t>Bodovaljci</a:t>
                      </a:r>
                      <a:r>
                        <a:rPr lang="hr-HR" sz="1000" u="none" strike="noStrike" cap="none" baseline="0" dirty="0">
                          <a:sym typeface="Calibri"/>
                        </a:rPr>
                        <a:t>)</a:t>
                      </a:r>
                      <a:r>
                        <a:rPr lang="en" sz="1000" u="none" strike="noStrike" cap="none" baseline="0" dirty="0"/>
                        <a:t>Tihana Čočić Butina ,</a:t>
                      </a:r>
                      <a:r>
                        <a:rPr lang="en" sz="1000" u="none" strike="noStrike" cap="none" baseline="0" dirty="0">
                          <a:sym typeface="Calibri"/>
                        </a:rPr>
                        <a:t> Kristina Jelančić (PRO  Gunjavc</a:t>
                      </a:r>
                      <a:r>
                        <a:rPr lang="hr-HR" sz="1000" u="none" strike="noStrike" cap="none" baseline="0" dirty="0">
                          <a:sym typeface="Calibri"/>
                        </a:rPr>
                        <a:t>i</a:t>
                      </a:r>
                      <a:r>
                        <a:rPr lang="hr-HR" sz="1000" u="none" strike="noStrike" cap="none" baseline="0" dirty="0"/>
                        <a:t>), Maja Marjanović (PRO </a:t>
                      </a:r>
                      <a:r>
                        <a:rPr lang="hr-HR" sz="1000" u="none" strike="noStrike" cap="none" baseline="0" dirty="0" err="1"/>
                        <a:t>Laze</a:t>
                      </a:r>
                      <a:r>
                        <a:rPr lang="hr-HR" sz="1000" u="none" strike="noStrike" cap="none" baseline="0" dirty="0"/>
                        <a:t>) </a:t>
                      </a:r>
                      <a:r>
                        <a:rPr lang="en" sz="1000" u="none" strike="noStrike" cap="none" baseline="0" dirty="0">
                          <a:sym typeface="Calibri"/>
                        </a:rPr>
                        <a:t>i učenic</a:t>
                      </a:r>
                      <a:r>
                        <a:rPr lang="hr-HR" sz="1000" u="none" strike="noStrike" cap="none" baseline="0" dirty="0">
                          <a:sym typeface="Calibri"/>
                        </a:rPr>
                        <a:t>i</a:t>
                      </a:r>
                      <a:r>
                        <a:rPr lang="hr-HR" sz="1000" u="none" strike="noStrike" cap="none" baseline="0" dirty="0"/>
                        <a:t> 1. i 4. razreda¸, Monika Vlaović (PRO </a:t>
                      </a:r>
                      <a:r>
                        <a:rPr lang="hr-HR" sz="1000" u="none" strike="noStrike" cap="none" baseline="0" dirty="0" err="1"/>
                        <a:t>Drežnik</a:t>
                      </a:r>
                      <a:r>
                        <a:rPr lang="hr-HR" sz="1000" u="none" strike="noStrike" cap="none" baseline="0" dirty="0"/>
                        <a:t> )</a:t>
                      </a:r>
                      <a:endParaRPr lang="en" sz="1000" b="0" i="0" u="none" strike="noStrike" cap="none" baseline="0" dirty="0">
                        <a:solidFill>
                          <a:srgbClr val="000000"/>
                        </a:solidFill>
                        <a:latin typeface="Calibri"/>
                        <a:ea typeface="Calibri"/>
                        <a:cs typeface="Calibri"/>
                        <a:sym typeface="Calibri"/>
                      </a:endParaRPr>
                    </a:p>
                  </a:txBody>
                  <a:tcPr marL="91450" marR="91450" marT="31775" marB="31775"/>
                </a:tc>
                <a:extLst>
                  <a:ext uri="{0D108BD9-81ED-4DB2-BD59-A6C34878D82A}">
                    <a16:rowId xmlns:a16="http://schemas.microsoft.com/office/drawing/2014/main" val="10002"/>
                  </a:ext>
                </a:extLst>
              </a:tr>
              <a:tr h="298368">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Vremenik</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1775" marB="31775"/>
                </a:tc>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dirty="0">
                          <a:sym typeface="Calibri"/>
                        </a:rPr>
                        <a:t>1 sat tjedno tijekom školske godine.</a:t>
                      </a:r>
                      <a:endParaRPr lang="en" sz="1000" b="0" i="0" u="none" strike="noStrike" cap="none" baseline="0" dirty="0">
                        <a:solidFill>
                          <a:srgbClr val="000000"/>
                        </a:solidFill>
                        <a:latin typeface="Calibri"/>
                        <a:ea typeface="Calibri"/>
                        <a:cs typeface="Calibri"/>
                        <a:sym typeface="Calibri"/>
                      </a:endParaRPr>
                    </a:p>
                  </a:txBody>
                  <a:tcPr marL="91450" marR="91450" marT="31775" marB="31775"/>
                </a:tc>
                <a:extLst>
                  <a:ext uri="{0D108BD9-81ED-4DB2-BD59-A6C34878D82A}">
                    <a16:rowId xmlns:a16="http://schemas.microsoft.com/office/drawing/2014/main" val="10003"/>
                  </a:ext>
                </a:extLst>
              </a:tr>
              <a:tr h="298368">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Troškovnik</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1775" marB="31775"/>
                </a:tc>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dirty="0">
                          <a:sym typeface="Calibri"/>
                        </a:rPr>
                        <a:t>Troškovi fotokopiranja nastavnih listića (50 kn ).</a:t>
                      </a:r>
                      <a:endParaRPr lang="en" sz="1000" b="0" i="0" u="none" strike="noStrike" cap="none" baseline="0" dirty="0">
                        <a:solidFill>
                          <a:srgbClr val="000000"/>
                        </a:solidFill>
                        <a:latin typeface="Calibri"/>
                        <a:ea typeface="Calibri"/>
                        <a:cs typeface="Calibri"/>
                        <a:sym typeface="Calibri"/>
                      </a:endParaRPr>
                    </a:p>
                  </a:txBody>
                  <a:tcPr marL="91450" marR="91450" marT="31775" marB="31775"/>
                </a:tc>
                <a:extLst>
                  <a:ext uri="{0D108BD9-81ED-4DB2-BD59-A6C34878D82A}">
                    <a16:rowId xmlns:a16="http://schemas.microsoft.com/office/drawing/2014/main" val="10004"/>
                  </a:ext>
                </a:extLst>
              </a:tr>
              <a:tr h="742097">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Način</a:t>
                      </a:r>
                      <a:r>
                        <a:rPr lang="en" sz="1000" u="none" strike="noStrike" cap="none" baseline="0">
                          <a:sym typeface="Calibri"/>
                        </a:rPr>
                        <a:t> </a:t>
                      </a:r>
                      <a:r>
                        <a:rPr lang="en" sz="1000" u="none" strike="noStrike" cap="none" baseline="0" err="1">
                          <a:sym typeface="Calibri"/>
                        </a:rPr>
                        <a:t>vrednovanja</a:t>
                      </a:r>
                      <a:r>
                        <a:rPr lang="en" sz="1000" u="none" strike="noStrike" cap="none" baseline="0">
                          <a:sym typeface="Calibri"/>
                        </a:rPr>
                        <a:t> </a:t>
                      </a:r>
                      <a:r>
                        <a:rPr lang="en" sz="1000" u="none" strike="noStrike" cap="none" baseline="0" err="1">
                          <a:sym typeface="Calibri"/>
                        </a:rPr>
                        <a:t>i</a:t>
                      </a:r>
                      <a:r>
                        <a:rPr lang="en" sz="1000" u="none" strike="noStrike" cap="none" baseline="0">
                          <a:sym typeface="Calibri"/>
                        </a:rPr>
                        <a:t> </a:t>
                      </a:r>
                      <a:r>
                        <a:rPr lang="en" sz="1000" u="none" strike="noStrike" cap="none" baseline="0" err="1">
                          <a:sym typeface="Calibri"/>
                        </a:rPr>
                        <a:t>korištenja</a:t>
                      </a:r>
                      <a:r>
                        <a:rPr lang="en" sz="1000" u="none" strike="noStrike" cap="none" baseline="0">
                          <a:sym typeface="Calibri"/>
                        </a:rPr>
                        <a:t> </a:t>
                      </a:r>
                      <a:r>
                        <a:rPr lang="en" sz="1000" u="none" strike="noStrike" cap="none" baseline="0" err="1">
                          <a:sym typeface="Calibri"/>
                        </a:rPr>
                        <a:t>rezultata</a:t>
                      </a:r>
                      <a:r>
                        <a:rPr lang="en" sz="1000" u="none" strike="noStrike" cap="none" baseline="0">
                          <a:sym typeface="Calibri"/>
                        </a:rPr>
                        <a:t> </a:t>
                      </a:r>
                      <a:r>
                        <a:rPr lang="en" sz="1000" u="none" strike="noStrike" cap="none" baseline="0" err="1">
                          <a:sym typeface="Calibri"/>
                        </a:rPr>
                        <a:t>vrednovanja</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1775" marB="31775"/>
                </a:tc>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dirty="0">
                          <a:sym typeface="Calibri"/>
                        </a:rPr>
                        <a:t>Redovitim praćenjem rada i napredovanja te postignutim uspjehom na natjecanjima, a primjena rezultata bit će integrirana unutar nastave hrvatskog jezika.</a:t>
                      </a:r>
                      <a:endParaRPr lang="en" sz="1000" b="0" i="0" u="none" strike="noStrike" cap="none" baseline="0" dirty="0">
                        <a:solidFill>
                          <a:srgbClr val="000000"/>
                        </a:solidFill>
                        <a:latin typeface="Calibri"/>
                        <a:ea typeface="Calibri"/>
                        <a:cs typeface="Calibri"/>
                        <a:sym typeface="Calibri"/>
                      </a:endParaRPr>
                    </a:p>
                  </a:txBody>
                  <a:tcPr marL="91450" marR="91450" marT="31775" marB="31775"/>
                </a:tc>
                <a:extLst>
                  <a:ext uri="{0D108BD9-81ED-4DB2-BD59-A6C34878D82A}">
                    <a16:rowId xmlns:a16="http://schemas.microsoft.com/office/drawing/2014/main" val="10005"/>
                  </a:ext>
                </a:extLst>
              </a:tr>
            </a:tbl>
          </a:graphicData>
        </a:graphic>
      </p:graphicFrame>
      <p:sp>
        <p:nvSpPr>
          <p:cNvPr id="2" name="Naslov 1"/>
          <p:cNvSpPr>
            <a:spLocks noGrp="1"/>
          </p:cNvSpPr>
          <p:nvPr>
            <p:ph type="title"/>
          </p:nvPr>
        </p:nvSpPr>
        <p:spPr>
          <a:xfrm>
            <a:off x="1071220" y="13908"/>
            <a:ext cx="7886700" cy="994171"/>
          </a:xfrm>
        </p:spPr>
        <p:txBody>
          <a:bodyPr>
            <a:normAutofit fontScale="90000"/>
            <a:scene3d>
              <a:camera prst="orthographicFront"/>
              <a:lightRig rig="soft" dir="t">
                <a:rot lat="0" lon="0" rev="15600000"/>
              </a:lightRig>
            </a:scene3d>
            <a:sp3d extrusionH="57150" prstMaterial="softEdge">
              <a:bevelT w="25400" h="38100"/>
            </a:sp3d>
          </a:bodyPr>
          <a:lstStyle/>
          <a:p>
            <a:r>
              <a:rPr lang="hr-HR" dirty="0">
                <a:effectLst>
                  <a:outerShdw blurRad="38100" dist="38100" dir="2700000" algn="tl">
                    <a:srgbClr val="000000">
                      <a:alpha val="43137"/>
                    </a:srgbClr>
                  </a:outerShdw>
                </a:effectLst>
                <a:latin typeface="+mn-lt"/>
              </a:rPr>
              <a:t>Hrvatski jezik</a:t>
            </a:r>
            <a:br>
              <a:rPr lang="hr-HR" dirty="0">
                <a:effectLst>
                  <a:outerShdw blurRad="38100" dist="38100" dir="2700000" algn="tl">
                    <a:srgbClr val="000000">
                      <a:alpha val="43137"/>
                    </a:srgbClr>
                  </a:outerShdw>
                </a:effectLst>
                <a:latin typeface="+mn-lt"/>
              </a:rPr>
            </a:br>
            <a:r>
              <a:rPr lang="hr-HR" dirty="0">
                <a:effectLst>
                  <a:outerShdw blurRad="38100" dist="38100" dir="2700000" algn="tl">
                    <a:srgbClr val="000000">
                      <a:alpha val="43137"/>
                    </a:srgbClr>
                  </a:outerShdw>
                </a:effectLst>
                <a:latin typeface="+mn-lt"/>
              </a:rPr>
              <a:t>Dodatna nastava od 1. i 4. razreda</a:t>
            </a:r>
            <a:endParaRPr lang="hr-HR" dirty="0">
              <a:effectLst>
                <a:outerShdw blurRad="38100" dist="38100" dir="2700000" algn="tl">
                  <a:srgbClr val="000000">
                    <a:alpha val="43137"/>
                  </a:srgbClr>
                </a:outerShdw>
              </a:effectLst>
              <a:latin typeface="+mn-lt"/>
              <a:cs typeface="Calibri Light"/>
            </a:endParaRPr>
          </a:p>
        </p:txBody>
      </p:sp>
      <p:pic>
        <p:nvPicPr>
          <p:cNvPr id="281" name="Shape 281"/>
          <p:cNvPicPr preferRelativeResize="0"/>
          <p:nvPr/>
        </p:nvPicPr>
        <p:blipFill rotWithShape="1">
          <a:blip r:embed="rId3">
            <a:alphaModFix/>
          </a:blip>
          <a:srcRect/>
          <a:stretch/>
        </p:blipFill>
        <p:spPr>
          <a:xfrm rot="-780000">
            <a:off x="7316084" y="263609"/>
            <a:ext cx="917971" cy="917971"/>
          </a:xfrm>
          <a:prstGeom prst="rect">
            <a:avLst/>
          </a:prstGeom>
          <a:noFill/>
          <a:ln>
            <a:noFill/>
          </a:ln>
        </p:spPr>
      </p:pic>
    </p:spTree>
    <p:extLst>
      <p:ext uri="{BB962C8B-B14F-4D97-AF65-F5344CB8AC3E}">
        <p14:creationId xmlns:p14="http://schemas.microsoft.com/office/powerpoint/2010/main" val="2335766016"/>
      </p:ext>
    </p:extLst>
  </p:cSld>
  <p:clrMapOvr>
    <a:masterClrMapping/>
  </p:clrMapOvr>
  <p:transition spd="slow">
    <p:wipe/>
  </p:transition>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Shape 287"/>
        <p:cNvGrpSpPr/>
        <p:nvPr/>
      </p:nvGrpSpPr>
      <p:grpSpPr>
        <a:xfrm>
          <a:off x="0" y="0"/>
          <a:ext cx="0" cy="0"/>
          <a:chOff x="0" y="0"/>
          <a:chExt cx="0" cy="0"/>
        </a:xfrm>
      </p:grpSpPr>
      <p:pic>
        <p:nvPicPr>
          <p:cNvPr id="288" name="Shape 288"/>
          <p:cNvPicPr preferRelativeResize="0"/>
          <p:nvPr/>
        </p:nvPicPr>
        <p:blipFill rotWithShape="1">
          <a:blip r:embed="rId3">
            <a:alphaModFix/>
          </a:blip>
          <a:srcRect/>
          <a:stretch/>
        </p:blipFill>
        <p:spPr>
          <a:xfrm>
            <a:off x="7123017" y="302168"/>
            <a:ext cx="1073150" cy="726281"/>
          </a:xfrm>
          <a:prstGeom prst="rect">
            <a:avLst/>
          </a:prstGeom>
          <a:noFill/>
          <a:ln>
            <a:noFill/>
          </a:ln>
        </p:spPr>
      </p:pic>
      <p:graphicFrame>
        <p:nvGraphicFramePr>
          <p:cNvPr id="290" name="Shape 290"/>
          <p:cNvGraphicFramePr/>
          <p:nvPr>
            <p:extLst>
              <p:ext uri="{D42A27DB-BD31-4B8C-83A1-F6EECF244321}">
                <p14:modId xmlns:p14="http://schemas.microsoft.com/office/powerpoint/2010/main" val="3881946574"/>
              </p:ext>
            </p:extLst>
          </p:nvPr>
        </p:nvGraphicFramePr>
        <p:xfrm>
          <a:off x="438614" y="921698"/>
          <a:ext cx="8415453" cy="3543689"/>
        </p:xfrm>
        <a:graphic>
          <a:graphicData uri="http://schemas.openxmlformats.org/drawingml/2006/table">
            <a:tbl>
              <a:tblPr>
                <a:tableStyleId>{0E3FDE45-AF77-4B5C-9715-49D594BDF05E}</a:tableStyleId>
              </a:tblPr>
              <a:tblGrid>
                <a:gridCol w="1583474">
                  <a:extLst>
                    <a:ext uri="{9D8B030D-6E8A-4147-A177-3AD203B41FA5}">
                      <a16:colId xmlns:a16="http://schemas.microsoft.com/office/drawing/2014/main" val="20000"/>
                    </a:ext>
                  </a:extLst>
                </a:gridCol>
                <a:gridCol w="6831979">
                  <a:extLst>
                    <a:ext uri="{9D8B030D-6E8A-4147-A177-3AD203B41FA5}">
                      <a16:colId xmlns:a16="http://schemas.microsoft.com/office/drawing/2014/main" val="20001"/>
                    </a:ext>
                  </a:extLst>
                </a:gridCol>
              </a:tblGrid>
              <a:tr h="1105790">
                <a:tc>
                  <a:txBody>
                    <a:bodyPr/>
                    <a:lstStyle/>
                    <a:p>
                      <a:pPr marL="0" marR="0" lvl="0" indent="0" algn="l" rtl="0">
                        <a:lnSpc>
                          <a:spcPct val="100000"/>
                        </a:lnSpc>
                        <a:spcBef>
                          <a:spcPts val="0"/>
                        </a:spcBef>
                        <a:spcAft>
                          <a:spcPts val="0"/>
                        </a:spcAft>
                        <a:buClr>
                          <a:srgbClr val="000000"/>
                        </a:buClr>
                        <a:buSzPct val="25000"/>
                        <a:buFont typeface="Calibri"/>
                        <a:buNone/>
                      </a:pPr>
                      <a:r>
                        <a:rPr lang="hr-HR" sz="1000" u="none" strike="noStrike" cap="none" baseline="0" dirty="0">
                          <a:sym typeface="Calibri"/>
                        </a:rPr>
                        <a:t>Ishodi</a:t>
                      </a:r>
                      <a:r>
                        <a:rPr lang="en" sz="1000" u="none" strike="noStrike" cap="none" baseline="0" dirty="0">
                          <a:sym typeface="Calibri"/>
                        </a:rPr>
                        <a:t>:</a:t>
                      </a:r>
                      <a:endParaRPr lang="en" sz="1000" b="0" i="0" u="none" strike="noStrike" cap="none" baseline="0" dirty="0">
                        <a:solidFill>
                          <a:srgbClr val="000000"/>
                        </a:solidFill>
                        <a:latin typeface="Calibri"/>
                        <a:ea typeface="Calibri"/>
                        <a:cs typeface="Calibri"/>
                        <a:sym typeface="Calibri"/>
                      </a:endParaRPr>
                    </a:p>
                  </a:txBody>
                  <a:tcPr marL="91425" marR="91425" marT="34275" marB="34275"/>
                </a:tc>
                <a:tc>
                  <a:txBody>
                    <a:bodyPr/>
                    <a:lstStyle/>
                    <a:p>
                      <a:pPr marL="0" marR="0" lvl="0" indent="0" algn="l" rtl="0">
                        <a:lnSpc>
                          <a:spcPct val="100000"/>
                        </a:lnSpc>
                        <a:spcBef>
                          <a:spcPts val="0"/>
                        </a:spcBef>
                        <a:spcAft>
                          <a:spcPts val="0"/>
                        </a:spcAft>
                        <a:buFont typeface="Calibri"/>
                        <a:buNone/>
                      </a:pPr>
                      <a:r>
                        <a:rPr lang="en" sz="1000" u="none" strike="noStrike" cap="none" baseline="0" dirty="0"/>
                        <a:t>Učenik će: </a:t>
                      </a:r>
                    </a:p>
                    <a:p>
                      <a:pPr marL="0" marR="0" lvl="0" indent="0" algn="l">
                        <a:lnSpc>
                          <a:spcPct val="100000"/>
                        </a:lnSpc>
                        <a:spcBef>
                          <a:spcPts val="0"/>
                        </a:spcBef>
                        <a:spcAft>
                          <a:spcPts val="0"/>
                        </a:spcAft>
                        <a:buFont typeface="Calibri"/>
                        <a:buNone/>
                      </a:pPr>
                      <a:r>
                        <a:rPr lang="en" sz="1000" u="none" strike="noStrike" cap="none" baseline="0" dirty="0"/>
                        <a:t>- brzo i vješto računati sa sve četiri računske radnje</a:t>
                      </a:r>
                    </a:p>
                    <a:p>
                      <a:pPr marL="0" marR="0" lvl="0" indent="0" algn="l">
                        <a:lnSpc>
                          <a:spcPct val="100000"/>
                        </a:lnSpc>
                        <a:spcBef>
                          <a:spcPts val="0"/>
                        </a:spcBef>
                        <a:spcAft>
                          <a:spcPts val="0"/>
                        </a:spcAft>
                        <a:buFont typeface="Calibri"/>
                        <a:buNone/>
                      </a:pPr>
                      <a:r>
                        <a:rPr lang="en" sz="1000" u="none" strike="noStrike" cap="none" baseline="0" dirty="0"/>
                        <a:t>- postavljati i analizirati matematičke probleme</a:t>
                      </a:r>
                    </a:p>
                    <a:p>
                      <a:pPr marL="0" marR="0" lvl="0" indent="0" algn="l">
                        <a:lnSpc>
                          <a:spcPct val="100000"/>
                        </a:lnSpc>
                        <a:spcBef>
                          <a:spcPts val="0"/>
                        </a:spcBef>
                        <a:spcAft>
                          <a:spcPts val="0"/>
                        </a:spcAft>
                        <a:buFont typeface="Calibri"/>
                        <a:buNone/>
                      </a:pPr>
                      <a:r>
                        <a:rPr lang="en" sz="1000" u="none" strike="noStrike" cap="none" baseline="0" dirty="0"/>
                        <a:t>- rješavati matematičke probleme</a:t>
                      </a:r>
                    </a:p>
                    <a:p>
                      <a:pPr marL="0" marR="0" lvl="0" indent="0" algn="l">
                        <a:lnSpc>
                          <a:spcPct val="100000"/>
                        </a:lnSpc>
                        <a:spcBef>
                          <a:spcPts val="0"/>
                        </a:spcBef>
                        <a:spcAft>
                          <a:spcPts val="0"/>
                        </a:spcAft>
                        <a:buNone/>
                      </a:pPr>
                      <a:r>
                        <a:rPr lang="en" sz="1000" b="0" i="0" u="none" strike="noStrike" cap="none" baseline="0" noProof="0" dirty="0">
                          <a:latin typeface="Calibri"/>
                        </a:rPr>
                        <a:t>- primjeniti usvojene matematičke ideje, pojmove, prikaze i postupke u rješavanju problemske    situacije iz neposredne okoline</a:t>
                      </a:r>
                    </a:p>
                    <a:p>
                      <a:pPr marL="0" marR="0" lvl="0" indent="0" algn="l">
                        <a:lnSpc>
                          <a:spcPct val="100000"/>
                        </a:lnSpc>
                        <a:spcBef>
                          <a:spcPts val="0"/>
                        </a:spcBef>
                        <a:spcAft>
                          <a:spcPts val="0"/>
                        </a:spcAft>
                        <a:buNone/>
                      </a:pPr>
                      <a:r>
                        <a:rPr lang="en" sz="1000" b="0" i="0" u="none" strike="noStrike" cap="none" baseline="0" noProof="0" dirty="0">
                          <a:latin typeface="Calibri"/>
                        </a:rPr>
                        <a:t>- povezivati naučeno i primjenjivati u svakodnevnim situacijama</a:t>
                      </a:r>
                    </a:p>
                    <a:p>
                      <a:pPr marL="0" marR="0" lvl="0" indent="0" algn="l">
                        <a:lnSpc>
                          <a:spcPct val="100000"/>
                        </a:lnSpc>
                        <a:spcBef>
                          <a:spcPts val="0"/>
                        </a:spcBef>
                        <a:spcAft>
                          <a:spcPts val="0"/>
                        </a:spcAft>
                        <a:buNone/>
                      </a:pPr>
                      <a:r>
                        <a:rPr lang="en" sz="1000" b="0" i="0" u="none" strike="noStrike" cap="none" baseline="0" noProof="0" dirty="0">
                          <a:latin typeface="Calibri"/>
                        </a:rPr>
                        <a:t>- primijeniti zapise  u kojima se koristi nepoznatom veličinom u problemskim situacijama</a:t>
                      </a:r>
                    </a:p>
                  </a:txBody>
                  <a:tcPr marL="91425" marR="91425" marT="34275" marB="34275"/>
                </a:tc>
                <a:extLst>
                  <a:ext uri="{0D108BD9-81ED-4DB2-BD59-A6C34878D82A}">
                    <a16:rowId xmlns:a16="http://schemas.microsoft.com/office/drawing/2014/main" val="10000"/>
                  </a:ext>
                </a:extLst>
              </a:tr>
              <a:tr h="512061">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Namjena</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25" marR="91425" marT="34275" marB="34275"/>
                </a:tc>
                <a:tc>
                  <a:txBody>
                    <a:bodyPr/>
                    <a:lstStyle/>
                    <a:p>
                      <a:pPr marL="0" marR="0" lvl="0" indent="0" algn="l" rtl="0">
                        <a:lnSpc>
                          <a:spcPct val="100000"/>
                        </a:lnSpc>
                        <a:spcBef>
                          <a:spcPts val="0"/>
                        </a:spcBef>
                        <a:spcAft>
                          <a:spcPts val="0"/>
                        </a:spcAft>
                        <a:buFont typeface="Calibri"/>
                        <a:buNone/>
                      </a:pPr>
                      <a:r>
                        <a:rPr lang="en" sz="1000" u="none" strike="noStrike" cap="none" baseline="0" dirty="0"/>
                        <a:t>Učenicima</a:t>
                      </a:r>
                      <a:r>
                        <a:rPr lang="en" sz="1000" u="none" strike="noStrike" cap="none" baseline="0" dirty="0">
                          <a:sym typeface="Calibri"/>
                        </a:rPr>
                        <a:t> koji pokazuju interes za programske sadržaje matematike kako bi dodatno proširili </a:t>
                      </a:r>
                      <a:endParaRPr lang="hr-HR" sz="1000" u="none" strike="noStrike" cap="none" baseline="0" dirty="0">
                        <a:sym typeface="Calibri"/>
                      </a:endParaRPr>
                    </a:p>
                    <a:p>
                      <a:pPr marL="0" marR="0" lvl="0" indent="0" algn="l" rtl="0">
                        <a:lnSpc>
                          <a:spcPct val="100000"/>
                        </a:lnSpc>
                        <a:spcBef>
                          <a:spcPts val="0"/>
                        </a:spcBef>
                        <a:spcAft>
                          <a:spcPts val="0"/>
                        </a:spcAft>
                        <a:buFont typeface="Calibri"/>
                        <a:buNone/>
                      </a:pPr>
                      <a:r>
                        <a:rPr lang="en" sz="1000" u="none" strike="noStrike" cap="none" baseline="0" dirty="0">
                          <a:sym typeface="Calibri"/>
                        </a:rPr>
                        <a:t>njihova </a:t>
                      </a:r>
                      <a:r>
                        <a:rPr lang="en" sz="1000" u="none" strike="noStrike" cap="none" baseline="0" dirty="0"/>
                        <a:t>matematička</a:t>
                      </a:r>
                      <a:r>
                        <a:rPr lang="en" sz="1000" u="none" strike="noStrike" cap="none" baseline="0" dirty="0">
                          <a:sym typeface="Calibri"/>
                        </a:rPr>
                        <a:t> znanja, sposobnosti i vještine, pobuditi interes za savladavanjem </a:t>
                      </a:r>
                      <a:endParaRPr lang="hr-HR" sz="1000" u="none" strike="noStrike" cap="none" baseline="0" dirty="0">
                        <a:sym typeface="Calibri"/>
                      </a:endParaRPr>
                    </a:p>
                    <a:p>
                      <a:pPr marL="0" marR="0" lvl="0" indent="0" algn="l" rtl="0">
                        <a:lnSpc>
                          <a:spcPct val="100000"/>
                        </a:lnSpc>
                        <a:spcBef>
                          <a:spcPts val="0"/>
                        </a:spcBef>
                        <a:spcAft>
                          <a:spcPts val="0"/>
                        </a:spcAft>
                        <a:buFont typeface="Calibri"/>
                        <a:buNone/>
                      </a:pPr>
                      <a:r>
                        <a:rPr lang="en" sz="1000" u="none" strike="noStrike" cap="none" baseline="0" dirty="0">
                          <a:sym typeface="Calibri"/>
                        </a:rPr>
                        <a:t>matematičkih problema</a:t>
                      </a:r>
                      <a:r>
                        <a:rPr lang="en" sz="1000" u="none" strike="noStrike" cap="none" baseline="0" dirty="0"/>
                        <a:t>., razvijati sposobnost logičkog zaključivanja. </a:t>
                      </a:r>
                      <a:r>
                        <a:rPr lang="en" sz="1000" u="none" strike="noStrike" cap="none" baseline="0" dirty="0">
                          <a:sym typeface="Calibri"/>
                        </a:rPr>
                        <a:t> </a:t>
                      </a:r>
                      <a:endParaRPr lang="en" sz="1000" b="0" i="0" u="none" strike="noStrike" cap="none" baseline="0" dirty="0">
                        <a:solidFill>
                          <a:srgbClr val="000000"/>
                        </a:solidFill>
                        <a:latin typeface="Calibri"/>
                        <a:ea typeface="Calibri"/>
                        <a:cs typeface="Calibri"/>
                        <a:sym typeface="Calibri"/>
                      </a:endParaRPr>
                    </a:p>
                  </a:txBody>
                  <a:tcPr marL="91425" marR="91425" marT="34275" marB="34275"/>
                </a:tc>
                <a:extLst>
                  <a:ext uri="{0D108BD9-81ED-4DB2-BD59-A6C34878D82A}">
                    <a16:rowId xmlns:a16="http://schemas.microsoft.com/office/drawing/2014/main" val="10001"/>
                  </a:ext>
                </a:extLst>
              </a:tr>
              <a:tr h="432178">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Nositelj</a:t>
                      </a:r>
                      <a:r>
                        <a:rPr lang="en" sz="1000" u="none" strike="noStrike" cap="none" baseline="0">
                          <a:sym typeface="Calibri"/>
                        </a:rPr>
                        <a:t> </a:t>
                      </a:r>
                      <a:r>
                        <a:rPr lang="en" sz="1000" u="none" strike="noStrike" cap="none" baseline="0" err="1">
                          <a:sym typeface="Calibri"/>
                        </a:rPr>
                        <a:t>aktivnosti</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25" marR="91425" marT="34275" marB="34275"/>
                </a:tc>
                <a:tc>
                  <a:txBody>
                    <a:bodyPr/>
                    <a:lstStyle/>
                    <a:p>
                      <a:pPr marL="0" marR="0" lvl="0" indent="0" algn="l" rtl="0">
                        <a:lnSpc>
                          <a:spcPct val="100000"/>
                        </a:lnSpc>
                        <a:spcBef>
                          <a:spcPts val="0"/>
                        </a:spcBef>
                        <a:spcAft>
                          <a:spcPts val="0"/>
                        </a:spcAft>
                        <a:buFont typeface="Calibri"/>
                        <a:buNone/>
                      </a:pPr>
                      <a:r>
                        <a:rPr lang="en" sz="1000" u="none" strike="noStrike" cap="none" baseline="0" dirty="0"/>
                        <a:t>Koraljka Šimić (MŠ), Tonka</a:t>
                      </a:r>
                      <a:r>
                        <a:rPr lang="en" sz="1000" u="none" strike="noStrike" cap="none" baseline="0" dirty="0">
                          <a:sym typeface="Calibri"/>
                        </a:rPr>
                        <a:t> Došlić( MŠ),</a:t>
                      </a:r>
                      <a:r>
                        <a:rPr lang="hr-HR" sz="1000" u="none" strike="noStrike" cap="none" baseline="0" dirty="0">
                          <a:sym typeface="Calibri"/>
                        </a:rPr>
                        <a:t> </a:t>
                      </a:r>
                      <a:r>
                        <a:rPr lang="en" sz="1000" u="none" strike="noStrike" cap="none" baseline="0" dirty="0">
                          <a:sym typeface="Calibri"/>
                        </a:rPr>
                        <a:t>Martina Kraus ( MŠ ), </a:t>
                      </a:r>
                      <a:r>
                        <a:rPr lang="en" sz="1000" u="none" strike="noStrike" cap="none" baseline="0" dirty="0"/>
                        <a:t>Ivana Filipović </a:t>
                      </a:r>
                      <a:r>
                        <a:rPr lang="en" sz="1000" u="none" strike="noStrike" cap="none" baseline="0" dirty="0">
                          <a:sym typeface="Calibri"/>
                        </a:rPr>
                        <a:t>( P</a:t>
                      </a:r>
                      <a:r>
                        <a:rPr lang="hr-HR" sz="1000" u="none" strike="noStrike" cap="none" baseline="0" dirty="0">
                          <a:sym typeface="Calibri"/>
                        </a:rPr>
                        <a:t>Š</a:t>
                      </a:r>
                      <a:r>
                        <a:rPr lang="en" sz="1000" u="none" strike="noStrike" cap="none" baseline="0" dirty="0">
                          <a:sym typeface="Calibri"/>
                        </a:rPr>
                        <a:t> Gunjavci ), </a:t>
                      </a:r>
                      <a:r>
                        <a:rPr lang="hr-HR" sz="1000" u="none" strike="noStrike" cap="none" baseline="0" dirty="0"/>
                        <a:t> </a:t>
                      </a:r>
                      <a:r>
                        <a:rPr lang="hr-HR" sz="1000" u="none" strike="noStrike" cap="none" baseline="0" dirty="0">
                          <a:sym typeface="Calibri"/>
                        </a:rPr>
                        <a:t>Anita </a:t>
                      </a:r>
                      <a:r>
                        <a:rPr lang="hr-HR" sz="1000" u="none" strike="noStrike" cap="none" baseline="0" dirty="0" err="1">
                          <a:sym typeface="Calibri"/>
                        </a:rPr>
                        <a:t>Rostohar</a:t>
                      </a:r>
                      <a:r>
                        <a:rPr lang="hr-HR" sz="1000" u="none" strike="noStrike" cap="none" baseline="0" dirty="0">
                          <a:sym typeface="Calibri"/>
                        </a:rPr>
                        <a:t> (PŠ </a:t>
                      </a:r>
                      <a:r>
                        <a:rPr lang="hr-HR" sz="1000" u="none" strike="noStrike" cap="none" baseline="0" dirty="0" err="1">
                          <a:sym typeface="Calibri"/>
                        </a:rPr>
                        <a:t>Bodovaljci</a:t>
                      </a:r>
                      <a:r>
                        <a:rPr lang="hr-HR" sz="1000" u="none" strike="noStrike" cap="none" baseline="0" dirty="0">
                          <a:sym typeface="Calibri"/>
                        </a:rPr>
                        <a:t>)</a:t>
                      </a:r>
                    </a:p>
                  </a:txBody>
                  <a:tcPr marL="91425" marR="91425" marT="34275" marB="34275"/>
                </a:tc>
                <a:extLst>
                  <a:ext uri="{0D108BD9-81ED-4DB2-BD59-A6C34878D82A}">
                    <a16:rowId xmlns:a16="http://schemas.microsoft.com/office/drawing/2014/main" val="10002"/>
                  </a:ext>
                </a:extLst>
              </a:tr>
              <a:tr h="272008">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a:sym typeface="Calibri"/>
                        </a:rPr>
                        <a:t>Način realizacije:</a:t>
                      </a:r>
                      <a:endParaRPr lang="en" sz="1000" b="0" i="0" u="none" strike="noStrike" cap="none" baseline="0">
                        <a:solidFill>
                          <a:srgbClr val="000000"/>
                        </a:solidFill>
                        <a:latin typeface="Calibri"/>
                        <a:ea typeface="Calibri"/>
                        <a:cs typeface="Calibri"/>
                        <a:sym typeface="Calibri"/>
                      </a:endParaRPr>
                    </a:p>
                  </a:txBody>
                  <a:tcPr marL="91425" marR="91425" marT="34275" marB="34275"/>
                </a:tc>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a:sym typeface="Calibri"/>
                        </a:rPr>
                        <a:t>Individualnim pristupom, suradničkim učenjem, timskim radom, učenjem kroz igru.</a:t>
                      </a:r>
                      <a:endParaRPr lang="en" sz="1000" b="0" i="0" u="none" strike="noStrike" cap="none" baseline="0">
                        <a:solidFill>
                          <a:srgbClr val="000000"/>
                        </a:solidFill>
                        <a:latin typeface="Calibri"/>
                        <a:ea typeface="Calibri"/>
                        <a:cs typeface="Calibri"/>
                        <a:sym typeface="Calibri"/>
                      </a:endParaRPr>
                    </a:p>
                  </a:txBody>
                  <a:tcPr marL="91425" marR="91425" marT="34275" marB="34275"/>
                </a:tc>
                <a:extLst>
                  <a:ext uri="{0D108BD9-81ED-4DB2-BD59-A6C34878D82A}">
                    <a16:rowId xmlns:a16="http://schemas.microsoft.com/office/drawing/2014/main" val="10003"/>
                  </a:ext>
                </a:extLst>
              </a:tr>
              <a:tr h="273409">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Vremenik</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25" marR="91425" marT="34275" marB="34275"/>
                </a:tc>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a:sym typeface="Calibri"/>
                        </a:rPr>
                        <a:t>Jedan sat tjedno tijekom </a:t>
                      </a:r>
                      <a:r>
                        <a:rPr lang="hr-HR" sz="1000" u="none" strike="noStrike" cap="none" baseline="0">
                          <a:sym typeface="Calibri"/>
                        </a:rPr>
                        <a:t>nastavne</a:t>
                      </a:r>
                      <a:r>
                        <a:rPr lang="en" sz="1000" u="none" strike="noStrike" cap="none" baseline="0">
                          <a:sym typeface="Calibri"/>
                        </a:rPr>
                        <a:t> godine.</a:t>
                      </a:r>
                      <a:endParaRPr lang="en" sz="1000" b="0" i="0" u="none" strike="noStrike" cap="none" baseline="0">
                        <a:solidFill>
                          <a:srgbClr val="000000"/>
                        </a:solidFill>
                        <a:latin typeface="Calibri"/>
                        <a:ea typeface="Calibri"/>
                        <a:cs typeface="Calibri"/>
                        <a:sym typeface="Calibri"/>
                      </a:endParaRPr>
                    </a:p>
                  </a:txBody>
                  <a:tcPr marL="91425" marR="91425" marT="34275" marB="34275"/>
                </a:tc>
                <a:extLst>
                  <a:ext uri="{0D108BD9-81ED-4DB2-BD59-A6C34878D82A}">
                    <a16:rowId xmlns:a16="http://schemas.microsoft.com/office/drawing/2014/main" val="10004"/>
                  </a:ext>
                </a:extLst>
              </a:tr>
              <a:tr h="379244">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Troškovnik</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25" marR="91425" marT="34275" marB="34275"/>
                </a:tc>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Troškovi</a:t>
                      </a:r>
                      <a:r>
                        <a:rPr lang="en" sz="1000" u="none" strike="noStrike" cap="none" baseline="0">
                          <a:sym typeface="Calibri"/>
                        </a:rPr>
                        <a:t> </a:t>
                      </a:r>
                      <a:r>
                        <a:rPr lang="en" sz="1000" u="none" strike="noStrike" cap="none" baseline="0" err="1">
                          <a:sym typeface="Calibri"/>
                        </a:rPr>
                        <a:t>fotokopiranja</a:t>
                      </a:r>
                      <a:r>
                        <a:rPr lang="en" sz="1000" u="none" strike="noStrike" cap="none" baseline="0">
                          <a:sym typeface="Calibri"/>
                        </a:rPr>
                        <a:t> </a:t>
                      </a:r>
                      <a:r>
                        <a:rPr lang="en" sz="1000" u="none" strike="noStrike" cap="none" baseline="0" err="1">
                          <a:sym typeface="Calibri"/>
                        </a:rPr>
                        <a:t>listića</a:t>
                      </a:r>
                      <a:r>
                        <a:rPr lang="en" sz="1000" u="none" strike="noStrike" cap="none" baseline="0">
                          <a:sym typeface="Calibri"/>
                        </a:rPr>
                        <a:t> za </a:t>
                      </a:r>
                      <a:r>
                        <a:rPr lang="en" sz="1000" u="none" strike="noStrike" cap="none" baseline="0" err="1">
                          <a:sym typeface="Calibri"/>
                        </a:rPr>
                        <a:t>dodatnu</a:t>
                      </a:r>
                      <a:r>
                        <a:rPr lang="en" sz="1000" u="none" strike="noStrike" cap="none" baseline="0">
                          <a:sym typeface="Calibri"/>
                        </a:rPr>
                        <a:t> </a:t>
                      </a:r>
                      <a:r>
                        <a:rPr lang="en" sz="1000" u="none" strike="noStrike" cap="none" baseline="0" err="1">
                          <a:sym typeface="Calibri"/>
                        </a:rPr>
                        <a:t>nastavu</a:t>
                      </a:r>
                      <a:r>
                        <a:rPr lang="en" sz="1000" u="none" strike="noStrike" cap="none" baseline="0">
                          <a:sym typeface="Calibri"/>
                        </a:rPr>
                        <a:t>  (50 </a:t>
                      </a:r>
                      <a:r>
                        <a:rPr lang="en" sz="1000" u="none" strike="noStrike" cap="none" baseline="0" err="1">
                          <a:sym typeface="Calibri"/>
                        </a:rPr>
                        <a:t>kn</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25" marR="91425" marT="34275" marB="34275"/>
                </a:tc>
                <a:extLst>
                  <a:ext uri="{0D108BD9-81ED-4DB2-BD59-A6C34878D82A}">
                    <a16:rowId xmlns:a16="http://schemas.microsoft.com/office/drawing/2014/main" val="10005"/>
                  </a:ext>
                </a:extLst>
              </a:tr>
              <a:tr h="512061">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Način</a:t>
                      </a:r>
                      <a:r>
                        <a:rPr lang="en" sz="1000" u="none" strike="noStrike" cap="none" baseline="0">
                          <a:sym typeface="Calibri"/>
                        </a:rPr>
                        <a:t> </a:t>
                      </a:r>
                      <a:r>
                        <a:rPr lang="en" sz="1000" u="none" strike="noStrike" cap="none" baseline="0" err="1">
                          <a:sym typeface="Calibri"/>
                        </a:rPr>
                        <a:t>vrednovanja</a:t>
                      </a:r>
                      <a:r>
                        <a:rPr lang="en" sz="1000" u="none" strike="noStrike" cap="none" baseline="0">
                          <a:sym typeface="Calibri"/>
                        </a:rPr>
                        <a:t> </a:t>
                      </a:r>
                      <a:r>
                        <a:rPr lang="en" sz="1000" u="none" strike="noStrike" cap="none" baseline="0" err="1">
                          <a:sym typeface="Calibri"/>
                        </a:rPr>
                        <a:t>i</a:t>
                      </a:r>
                      <a:r>
                        <a:rPr lang="en" sz="1000" u="none" strike="noStrike" cap="none" baseline="0">
                          <a:sym typeface="Calibri"/>
                        </a:rPr>
                        <a:t> </a:t>
                      </a:r>
                      <a:r>
                        <a:rPr lang="en" sz="1000" u="none" strike="noStrike" cap="none" baseline="0" err="1">
                          <a:sym typeface="Calibri"/>
                        </a:rPr>
                        <a:t>korištenja</a:t>
                      </a:r>
                      <a:r>
                        <a:rPr lang="en" sz="1000" u="none" strike="noStrike" cap="none" baseline="0">
                          <a:sym typeface="Calibri"/>
                        </a:rPr>
                        <a:t> </a:t>
                      </a:r>
                      <a:r>
                        <a:rPr lang="en" sz="1000" u="none" strike="noStrike" cap="none" baseline="0" err="1">
                          <a:sym typeface="Calibri"/>
                        </a:rPr>
                        <a:t>rezultata</a:t>
                      </a:r>
                      <a:r>
                        <a:rPr lang="en" sz="1000" u="none" strike="noStrike" cap="none" baseline="0">
                          <a:sym typeface="Calibri"/>
                        </a:rPr>
                        <a:t> </a:t>
                      </a:r>
                      <a:r>
                        <a:rPr lang="en" sz="1000" u="none" strike="noStrike" cap="none" baseline="0" err="1">
                          <a:sym typeface="Calibri"/>
                        </a:rPr>
                        <a:t>vrednovanja</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25" marR="91425" marT="34275" marB="34275"/>
                </a:tc>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dirty="0">
                          <a:sym typeface="Calibri"/>
                        </a:rPr>
                        <a:t>Redovitim praćenjem rada i napredovanja te postignutim uspjehom na natjecanjima, a primjena rezultata bit će integrirana unutar nastave matematike .</a:t>
                      </a:r>
                      <a:endParaRPr lang="en" sz="1000" b="0" i="0" u="none" strike="noStrike" cap="none" baseline="0" dirty="0">
                        <a:solidFill>
                          <a:srgbClr val="000000"/>
                        </a:solidFill>
                        <a:latin typeface="Calibri"/>
                        <a:ea typeface="Calibri"/>
                        <a:cs typeface="Calibri"/>
                        <a:sym typeface="Calibri"/>
                      </a:endParaRPr>
                    </a:p>
                  </a:txBody>
                  <a:tcPr marL="91425" marR="91425" marT="34275" marB="34275"/>
                </a:tc>
                <a:extLst>
                  <a:ext uri="{0D108BD9-81ED-4DB2-BD59-A6C34878D82A}">
                    <a16:rowId xmlns:a16="http://schemas.microsoft.com/office/drawing/2014/main" val="10006"/>
                  </a:ext>
                </a:extLst>
              </a:tr>
            </a:tbl>
          </a:graphicData>
        </a:graphic>
      </p:graphicFrame>
      <p:sp>
        <p:nvSpPr>
          <p:cNvPr id="2" name="Naslov 1"/>
          <p:cNvSpPr>
            <a:spLocks noGrp="1"/>
          </p:cNvSpPr>
          <p:nvPr>
            <p:ph type="title"/>
          </p:nvPr>
        </p:nvSpPr>
        <p:spPr>
          <a:xfrm>
            <a:off x="1066779" y="0"/>
            <a:ext cx="8010031" cy="857250"/>
          </a:xfrm>
        </p:spPr>
        <p:txBody>
          <a:bodyPr>
            <a:normAutofit fontScale="90000"/>
            <a:scene3d>
              <a:camera prst="orthographicFront"/>
              <a:lightRig rig="soft" dir="t">
                <a:rot lat="0" lon="0" rev="15600000"/>
              </a:lightRig>
            </a:scene3d>
            <a:sp3d extrusionH="57150" prstMaterial="softEdge">
              <a:bevelT w="25400" h="38100"/>
            </a:sp3d>
          </a:bodyPr>
          <a:lstStyle/>
          <a:p>
            <a:r>
              <a:rPr lang="hr-HR" dirty="0">
                <a:effectLst>
                  <a:outerShdw blurRad="38100" dist="38100" dir="2700000" algn="tl">
                    <a:srgbClr val="000000">
                      <a:alpha val="43137"/>
                    </a:srgbClr>
                  </a:outerShdw>
                </a:effectLst>
                <a:latin typeface="+mn-lt"/>
              </a:rPr>
              <a:t>Matematika</a:t>
            </a:r>
            <a:br>
              <a:rPr lang="hr-HR" dirty="0">
                <a:effectLst>
                  <a:outerShdw blurRad="38100" dist="38100" dir="2700000" algn="tl">
                    <a:srgbClr val="000000">
                      <a:alpha val="43137"/>
                    </a:srgbClr>
                  </a:outerShdw>
                </a:effectLst>
                <a:latin typeface="+mn-lt"/>
              </a:rPr>
            </a:br>
            <a:r>
              <a:rPr lang="hr-HR" dirty="0">
                <a:effectLst>
                  <a:outerShdw blurRad="38100" dist="38100" dir="2700000" algn="tl">
                    <a:srgbClr val="000000">
                      <a:alpha val="43137"/>
                    </a:srgbClr>
                  </a:outerShdw>
                </a:effectLst>
                <a:latin typeface="+mn-lt"/>
              </a:rPr>
              <a:t>Dodatna nastava od 1.- 4. razreda</a:t>
            </a:r>
          </a:p>
        </p:txBody>
      </p:sp>
    </p:spTree>
    <p:extLst>
      <p:ext uri="{BB962C8B-B14F-4D97-AF65-F5344CB8AC3E}">
        <p14:creationId xmlns:p14="http://schemas.microsoft.com/office/powerpoint/2010/main" val="2458884901"/>
      </p:ext>
    </p:extLst>
  </p:cSld>
  <p:clrMapOvr>
    <a:masterClrMapping/>
  </p:clrMapOvr>
  <p:transition spd="slow">
    <p:wipe/>
  </p:transition>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Shape 301"/>
        <p:cNvGrpSpPr/>
        <p:nvPr/>
      </p:nvGrpSpPr>
      <p:grpSpPr>
        <a:xfrm>
          <a:off x="0" y="0"/>
          <a:ext cx="0" cy="0"/>
          <a:chOff x="0" y="0"/>
          <a:chExt cx="0" cy="0"/>
        </a:xfrm>
      </p:grpSpPr>
      <p:sp>
        <p:nvSpPr>
          <p:cNvPr id="3" name="Title 2"/>
          <p:cNvSpPr>
            <a:spLocks noGrp="1"/>
          </p:cNvSpPr>
          <p:nvPr>
            <p:ph type="title"/>
          </p:nvPr>
        </p:nvSpPr>
        <p:spPr>
          <a:xfrm>
            <a:off x="628650" y="1553687"/>
            <a:ext cx="7886700" cy="721162"/>
          </a:xfrm>
        </p:spPr>
        <p:txBody>
          <a:bodyPr>
            <a:scene3d>
              <a:camera prst="orthographicFront"/>
              <a:lightRig rig="threePt" dir="t"/>
            </a:scene3d>
            <a:sp3d extrusionH="57150">
              <a:bevelT w="38100" h="38100"/>
            </a:sp3d>
          </a:bodyPr>
          <a:lstStyle/>
          <a:p>
            <a:pPr algn="ctr"/>
            <a:r>
              <a:rPr lang="hr-HR" dirty="0">
                <a:latin typeface="+mn-lt"/>
              </a:rPr>
              <a:t>Dopunska nastava</a:t>
            </a:r>
          </a:p>
        </p:txBody>
      </p:sp>
    </p:spTree>
    <p:extLst>
      <p:ext uri="{BB962C8B-B14F-4D97-AF65-F5344CB8AC3E}">
        <p14:creationId xmlns:p14="http://schemas.microsoft.com/office/powerpoint/2010/main" val="3275833230"/>
      </p:ext>
    </p:extLst>
  </p:cSld>
  <p:clrMapOvr>
    <a:masterClrMapping/>
  </p:clrMapOvr>
  <p:transition spd="slow">
    <p:wipe/>
  </p:transition>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Shape 310"/>
        <p:cNvGrpSpPr/>
        <p:nvPr/>
      </p:nvGrpSpPr>
      <p:grpSpPr>
        <a:xfrm>
          <a:off x="0" y="0"/>
          <a:ext cx="0" cy="0"/>
          <a:chOff x="0" y="0"/>
          <a:chExt cx="0" cy="0"/>
        </a:xfrm>
      </p:grpSpPr>
      <p:sp>
        <p:nvSpPr>
          <p:cNvPr id="4" name="Title 3"/>
          <p:cNvSpPr>
            <a:spLocks noGrp="1"/>
          </p:cNvSpPr>
          <p:nvPr>
            <p:ph type="title"/>
          </p:nvPr>
        </p:nvSpPr>
        <p:spPr>
          <a:xfrm>
            <a:off x="628650" y="1304041"/>
            <a:ext cx="7886700" cy="979738"/>
          </a:xfrm>
        </p:spPr>
        <p:txBody>
          <a:bodyPr>
            <a:scene3d>
              <a:camera prst="orthographicFront"/>
              <a:lightRig rig="threePt" dir="t"/>
            </a:scene3d>
            <a:sp3d extrusionH="57150">
              <a:bevelT w="38100" h="38100"/>
            </a:sp3d>
          </a:bodyPr>
          <a:lstStyle/>
          <a:p>
            <a:pPr algn="ctr"/>
            <a:r>
              <a:rPr lang="hr-HR" dirty="0">
                <a:latin typeface="+mn-lt"/>
              </a:rPr>
              <a:t>Dopunska nastava</a:t>
            </a:r>
          </a:p>
        </p:txBody>
      </p:sp>
      <p:sp>
        <p:nvSpPr>
          <p:cNvPr id="5" name="Text Placeholder 4"/>
          <p:cNvSpPr>
            <a:spLocks noGrp="1"/>
          </p:cNvSpPr>
          <p:nvPr>
            <p:ph type="body" idx="1"/>
          </p:nvPr>
        </p:nvSpPr>
        <p:spPr>
          <a:xfrm>
            <a:off x="628650" y="2283779"/>
            <a:ext cx="7886700" cy="1125140"/>
          </a:xfrm>
        </p:spPr>
        <p:txBody>
          <a:bodyPr>
            <a:normAutofit/>
          </a:bodyPr>
          <a:lstStyle/>
          <a:p>
            <a:pPr algn="ctr"/>
            <a:r>
              <a:rPr lang="hr-HR" sz="2000" dirty="0">
                <a:solidFill>
                  <a:schemeClr val="accent2">
                    <a:lumMod val="75000"/>
                  </a:schemeClr>
                </a:solidFill>
                <a:effectLst>
                  <a:outerShdw blurRad="38100" dist="38100" dir="2700000" algn="tl">
                    <a:srgbClr val="000000">
                      <a:alpha val="43137"/>
                    </a:srgbClr>
                  </a:outerShdw>
                </a:effectLst>
              </a:rPr>
              <a:t>Predmetna nastava</a:t>
            </a:r>
          </a:p>
        </p:txBody>
      </p:sp>
    </p:spTree>
    <p:extLst>
      <p:ext uri="{BB962C8B-B14F-4D97-AF65-F5344CB8AC3E}">
        <p14:creationId xmlns:p14="http://schemas.microsoft.com/office/powerpoint/2010/main" val="3805046485"/>
      </p:ext>
    </p:extLst>
  </p:cSld>
  <p:clrMapOvr>
    <a:masterClrMapping/>
  </p:clrMapOvr>
  <p:transition spd="slow">
    <p:wipe/>
  </p:transition>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Shape 319"/>
        <p:cNvGrpSpPr/>
        <p:nvPr/>
      </p:nvGrpSpPr>
      <p:grpSpPr>
        <a:xfrm>
          <a:off x="0" y="0"/>
          <a:ext cx="0" cy="0"/>
          <a:chOff x="0" y="0"/>
          <a:chExt cx="0" cy="0"/>
        </a:xfrm>
      </p:grpSpPr>
      <p:graphicFrame>
        <p:nvGraphicFramePr>
          <p:cNvPr id="320" name="Shape 320"/>
          <p:cNvGraphicFramePr/>
          <p:nvPr>
            <p:extLst>
              <p:ext uri="{D42A27DB-BD31-4B8C-83A1-F6EECF244321}">
                <p14:modId xmlns:p14="http://schemas.microsoft.com/office/powerpoint/2010/main" val="1664208873"/>
              </p:ext>
            </p:extLst>
          </p:nvPr>
        </p:nvGraphicFramePr>
        <p:xfrm>
          <a:off x="460917" y="908283"/>
          <a:ext cx="8376278" cy="3196517"/>
        </p:xfrm>
        <a:graphic>
          <a:graphicData uri="http://schemas.openxmlformats.org/drawingml/2006/table">
            <a:tbl>
              <a:tblPr>
                <a:tableStyleId>{0E3FDE45-AF77-4B5C-9715-49D594BDF05E}</a:tableStyleId>
              </a:tblPr>
              <a:tblGrid>
                <a:gridCol w="2611487">
                  <a:extLst>
                    <a:ext uri="{9D8B030D-6E8A-4147-A177-3AD203B41FA5}">
                      <a16:colId xmlns:a16="http://schemas.microsoft.com/office/drawing/2014/main" val="20000"/>
                    </a:ext>
                  </a:extLst>
                </a:gridCol>
                <a:gridCol w="5764791">
                  <a:extLst>
                    <a:ext uri="{9D8B030D-6E8A-4147-A177-3AD203B41FA5}">
                      <a16:colId xmlns:a16="http://schemas.microsoft.com/office/drawing/2014/main" val="20001"/>
                    </a:ext>
                  </a:extLst>
                </a:gridCol>
              </a:tblGrid>
              <a:tr h="405113">
                <a:tc>
                  <a:txBody>
                    <a:bodyPr/>
                    <a:lstStyle/>
                    <a:p>
                      <a:pPr marL="0" marR="0" lvl="0" indent="0" algn="l" rtl="0">
                        <a:lnSpc>
                          <a:spcPct val="100000"/>
                        </a:lnSpc>
                        <a:spcBef>
                          <a:spcPts val="0"/>
                        </a:spcBef>
                        <a:spcAft>
                          <a:spcPts val="0"/>
                        </a:spcAft>
                        <a:buClr>
                          <a:srgbClr val="000000"/>
                        </a:buClr>
                        <a:buSzPct val="25000"/>
                        <a:buFont typeface="Calibri"/>
                        <a:buNone/>
                      </a:pPr>
                      <a:r>
                        <a:rPr lang="hr-HR" sz="1000" u="none" strike="noStrike" cap="none" baseline="0">
                          <a:sym typeface="Calibri"/>
                        </a:rPr>
                        <a:t>Ishodi</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0950" marB="30950"/>
                </a:tc>
                <a:tc>
                  <a:txBody>
                    <a:bodyPr/>
                    <a:lstStyle/>
                    <a:p>
                      <a:pPr marL="0" marR="0" lvl="0" indent="0" algn="l">
                        <a:lnSpc>
                          <a:spcPct val="100000"/>
                        </a:lnSpc>
                        <a:spcBef>
                          <a:spcPts val="0"/>
                        </a:spcBef>
                        <a:spcAft>
                          <a:spcPts val="0"/>
                        </a:spcAft>
                        <a:buNone/>
                      </a:pPr>
                      <a:r>
                        <a:rPr lang="en" sz="1000" b="0" i="0" u="none" strike="noStrike" cap="none" baseline="0" noProof="0" err="1"/>
                        <a:t>Učenici</a:t>
                      </a:r>
                      <a:r>
                        <a:rPr lang="en" sz="1000" b="0" i="0" u="none" strike="noStrike" cap="none" baseline="0" noProof="0"/>
                        <a:t> </a:t>
                      </a:r>
                      <a:r>
                        <a:rPr lang="en" sz="1000" b="0" i="0" u="none" strike="noStrike" cap="none" baseline="0" noProof="0" err="1"/>
                        <a:t>će</a:t>
                      </a:r>
                      <a:r>
                        <a:rPr lang="en" sz="1000" b="0" i="0" u="none" strike="noStrike" cap="none" baseline="0" noProof="0"/>
                        <a:t> </a:t>
                      </a:r>
                      <a:r>
                        <a:rPr lang="en" sz="1000" b="0" i="0" u="none" strike="noStrike" cap="none" baseline="0" noProof="0" err="1"/>
                        <a:t>dodatno</a:t>
                      </a:r>
                      <a:r>
                        <a:rPr lang="en" sz="1000" b="0" i="0" u="none" strike="noStrike" cap="none" baseline="0" noProof="0">
                          <a:latin typeface="Calibri"/>
                        </a:rPr>
                        <a:t> </a:t>
                      </a:r>
                      <a:r>
                        <a:rPr lang="en" sz="1000" b="0" i="0" u="none" strike="noStrike" cap="none" baseline="0" noProof="0" err="1"/>
                        <a:t>usvajati</a:t>
                      </a:r>
                      <a:r>
                        <a:rPr lang="en" sz="1000" b="0" i="0" u="none" strike="noStrike" cap="none" baseline="0" noProof="0"/>
                        <a:t> </a:t>
                      </a:r>
                      <a:r>
                        <a:rPr lang="en" sz="1000" b="0" i="0" u="none" strike="noStrike" cap="none" baseline="0" noProof="0" err="1"/>
                        <a:t>nastavni</a:t>
                      </a:r>
                      <a:r>
                        <a:rPr lang="en" sz="1000" b="0" i="0" u="none" strike="noStrike" cap="none" baseline="0" noProof="0"/>
                        <a:t> </a:t>
                      </a:r>
                      <a:r>
                        <a:rPr lang="en" sz="1000" b="0" i="0" u="none" strike="noStrike" cap="none" baseline="0" noProof="0" err="1"/>
                        <a:t>sadržaj</a:t>
                      </a:r>
                      <a:r>
                        <a:rPr lang="en" sz="1000" b="0" i="0" u="none" strike="noStrike" cap="none" baseline="0" noProof="0">
                          <a:latin typeface="Calibri"/>
                        </a:rPr>
                        <a:t> </a:t>
                      </a:r>
                      <a:r>
                        <a:rPr lang="en" sz="1000" b="0" i="0" u="none" strike="noStrike" cap="none" baseline="0" noProof="0" err="1">
                          <a:latin typeface="Calibri"/>
                        </a:rPr>
                        <a:t>redovne</a:t>
                      </a:r>
                      <a:r>
                        <a:rPr lang="en" sz="1000" b="0" i="0" u="none" strike="noStrike" cap="none" baseline="0" noProof="0">
                          <a:latin typeface="Calibri"/>
                        </a:rPr>
                        <a:t> </a:t>
                      </a:r>
                      <a:r>
                        <a:rPr lang="en" sz="1000" b="0" i="0" u="none" strike="noStrike" cap="none" baseline="0" noProof="0" err="1">
                          <a:latin typeface="Calibri"/>
                        </a:rPr>
                        <a:t>nastave</a:t>
                      </a:r>
                      <a:r>
                        <a:rPr lang="en" sz="1000" b="0" i="0" u="none" strike="noStrike" cap="none" baseline="0" noProof="0">
                          <a:latin typeface="Calibri"/>
                          <a:sym typeface="Calibri"/>
                        </a:rPr>
                        <a:t>.</a:t>
                      </a:r>
                      <a:endParaRPr lang="en-US" b="0" i="0" noProof="0">
                        <a:latin typeface="Calibri"/>
                        <a:sym typeface="Calibri"/>
                      </a:endParaRPr>
                    </a:p>
                  </a:txBody>
                  <a:tcPr marL="91450" marR="91450" marT="30950" marB="30950"/>
                </a:tc>
                <a:extLst>
                  <a:ext uri="{0D108BD9-81ED-4DB2-BD59-A6C34878D82A}">
                    <a16:rowId xmlns:a16="http://schemas.microsoft.com/office/drawing/2014/main" val="10000"/>
                  </a:ext>
                </a:extLst>
              </a:tr>
              <a:tr h="401785">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Namjena</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0950" marB="30950"/>
                </a:tc>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Pomoć</a:t>
                      </a:r>
                      <a:r>
                        <a:rPr lang="en" sz="1000" u="none" strike="noStrike" cap="none" baseline="0">
                          <a:sym typeface="Calibri"/>
                        </a:rPr>
                        <a:t> </a:t>
                      </a:r>
                      <a:r>
                        <a:rPr lang="en" sz="1000" u="none" strike="noStrike" cap="none" baseline="0" err="1">
                          <a:sym typeface="Calibri"/>
                        </a:rPr>
                        <a:t>učenicima</a:t>
                      </a:r>
                      <a:r>
                        <a:rPr lang="en" sz="1000" u="none" strike="noStrike" cap="none" baseline="0">
                          <a:sym typeface="Calibri"/>
                        </a:rPr>
                        <a:t> koji </a:t>
                      </a:r>
                      <a:r>
                        <a:rPr lang="en" sz="1000" u="none" strike="noStrike" cap="none" baseline="0" err="1">
                          <a:sym typeface="Calibri"/>
                        </a:rPr>
                        <a:t>teže</a:t>
                      </a:r>
                      <a:r>
                        <a:rPr lang="en" sz="1000" u="none" strike="noStrike" cap="none" baseline="0">
                          <a:sym typeface="Calibri"/>
                        </a:rPr>
                        <a:t> </a:t>
                      </a:r>
                      <a:r>
                        <a:rPr lang="en" sz="1000" u="none" strike="noStrike" cap="none" baseline="0" err="1">
                          <a:sym typeface="Calibri"/>
                        </a:rPr>
                        <a:t>svladavaju</a:t>
                      </a:r>
                      <a:r>
                        <a:rPr lang="en" sz="1000" u="none" strike="noStrike" cap="none" baseline="0">
                          <a:sym typeface="Calibri"/>
                        </a:rPr>
                        <a:t> </a:t>
                      </a:r>
                      <a:r>
                        <a:rPr lang="en" sz="1000" u="none" strike="noStrike" cap="none" baseline="0" err="1">
                          <a:sym typeface="Calibri"/>
                        </a:rPr>
                        <a:t>nastavno</a:t>
                      </a:r>
                      <a:r>
                        <a:rPr lang="en" sz="1000" u="none" strike="noStrike" cap="none" baseline="0">
                          <a:sym typeface="Calibri"/>
                        </a:rPr>
                        <a:t> </a:t>
                      </a:r>
                      <a:r>
                        <a:rPr lang="en" sz="1000" u="none" strike="noStrike" cap="none" baseline="0" err="1">
                          <a:sym typeface="Calibri"/>
                        </a:rPr>
                        <a:t>gradivo</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0950" marB="30950"/>
                </a:tc>
                <a:extLst>
                  <a:ext uri="{0D108BD9-81ED-4DB2-BD59-A6C34878D82A}">
                    <a16:rowId xmlns:a16="http://schemas.microsoft.com/office/drawing/2014/main" val="10001"/>
                  </a:ext>
                </a:extLst>
              </a:tr>
              <a:tr h="493237">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Nositelj</a:t>
                      </a:r>
                      <a:r>
                        <a:rPr lang="en" sz="1000" u="none" strike="noStrike" cap="none" baseline="0">
                          <a:sym typeface="Calibri"/>
                        </a:rPr>
                        <a:t> </a:t>
                      </a:r>
                      <a:r>
                        <a:rPr lang="en" sz="1000" u="none" strike="noStrike" cap="none" baseline="0" err="1">
                          <a:sym typeface="Calibri"/>
                        </a:rPr>
                        <a:t>aktivnosti</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0950" marB="30950"/>
                </a:tc>
                <a:tc>
                  <a:txBody>
                    <a:bodyPr/>
                    <a:lstStyle/>
                    <a:p>
                      <a:pPr marL="0" marR="0" lvl="0" indent="0" algn="l" rtl="0">
                        <a:lnSpc>
                          <a:spcPct val="100000"/>
                        </a:lnSpc>
                        <a:spcBef>
                          <a:spcPts val="0"/>
                        </a:spcBef>
                        <a:spcAft>
                          <a:spcPts val="0"/>
                        </a:spcAft>
                        <a:buFont typeface="Calibri"/>
                        <a:buNone/>
                      </a:pPr>
                      <a:r>
                        <a:rPr lang="en" sz="1000" u="none" strike="noStrike" cap="none" baseline="0" err="1">
                          <a:sym typeface="Calibri"/>
                        </a:rPr>
                        <a:t>Učitelj</a:t>
                      </a:r>
                      <a:r>
                        <a:rPr lang="hr-HR" sz="1000" u="none" strike="noStrike" cap="none" baseline="0" err="1"/>
                        <a:t>ica</a:t>
                      </a:r>
                      <a:r>
                        <a:rPr lang="en" sz="1000" u="none" strike="noStrike" cap="none" baseline="0"/>
                        <a:t> </a:t>
                      </a:r>
                      <a:r>
                        <a:rPr lang="en" sz="1000" u="none" strike="noStrike" cap="none" baseline="0" err="1">
                          <a:sym typeface="Calibri"/>
                        </a:rPr>
                        <a:t>engleskog</a:t>
                      </a:r>
                      <a:r>
                        <a:rPr lang="en" sz="1000" u="none" strike="noStrike" cap="none" baseline="0">
                          <a:sym typeface="Calibri"/>
                        </a:rPr>
                        <a:t> </a:t>
                      </a:r>
                      <a:r>
                        <a:rPr lang="en" sz="1000" u="none" strike="noStrike" cap="none" baseline="0" err="1">
                          <a:sym typeface="Calibri"/>
                        </a:rPr>
                        <a:t>jezika</a:t>
                      </a:r>
                      <a:r>
                        <a:rPr lang="hr-HR" sz="1000" u="none" strike="noStrike" cap="none" baseline="0">
                          <a:sym typeface="Calibri"/>
                        </a:rPr>
                        <a:t> Anamarija Vuković</a:t>
                      </a:r>
                      <a:r>
                        <a:rPr lang="hr-HR" sz="1000" u="none" strike="noStrike" cap="none" baseline="0"/>
                        <a:t> </a:t>
                      </a:r>
                      <a:endParaRPr lang="hr-HR" sz="1000" u="none" strike="noStrike" cap="none" baseline="0">
                        <a:sym typeface="Calibri"/>
                      </a:endParaRPr>
                    </a:p>
                  </a:txBody>
                  <a:tcPr marL="91450" marR="91450" marT="30950" marB="30950"/>
                </a:tc>
                <a:extLst>
                  <a:ext uri="{0D108BD9-81ED-4DB2-BD59-A6C34878D82A}">
                    <a16:rowId xmlns:a16="http://schemas.microsoft.com/office/drawing/2014/main" val="10002"/>
                  </a:ext>
                </a:extLst>
              </a:tr>
              <a:tr h="492054">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Vremenik</a:t>
                      </a:r>
                      <a:r>
                        <a:rPr lang="en" sz="1000" u="none" strike="noStrike" cap="none" baseline="0">
                          <a:sym typeface="Calibri"/>
                        </a:rPr>
                        <a:t>:</a:t>
                      </a:r>
                      <a:endParaRPr lang="en" sz="1000" b="0" i="0" u="none" strike="noStrike" cap="none" baseline="0">
                        <a:solidFill>
                          <a:srgbClr val="000000"/>
                        </a:solidFill>
                        <a:latin typeface="Calibri"/>
                        <a:cs typeface="Calibri"/>
                        <a:sym typeface="Calibri"/>
                      </a:endParaRPr>
                    </a:p>
                    <a:p>
                      <a:pPr marL="0" marR="0" lvl="0" indent="0" algn="l">
                        <a:lnSpc>
                          <a:spcPct val="100000"/>
                        </a:lnSpc>
                        <a:spcBef>
                          <a:spcPts val="0"/>
                        </a:spcBef>
                        <a:spcAft>
                          <a:spcPts val="0"/>
                        </a:spcAft>
                        <a:buFont typeface="Calibri"/>
                        <a:buNone/>
                      </a:pPr>
                      <a:endParaRPr lang="en" sz="1000" u="none" strike="noStrike" cap="none" baseline="0"/>
                    </a:p>
                    <a:p>
                      <a:pPr marL="0" marR="0" lvl="0" indent="0" algn="l">
                        <a:lnSpc>
                          <a:spcPct val="100000"/>
                        </a:lnSpc>
                        <a:spcBef>
                          <a:spcPts val="0"/>
                        </a:spcBef>
                        <a:spcAft>
                          <a:spcPts val="0"/>
                        </a:spcAft>
                        <a:buFont typeface="Calibri"/>
                        <a:buNone/>
                      </a:pPr>
                      <a:endParaRPr lang="en" sz="1000" u="none" strike="noStrike" cap="none" baseline="0"/>
                    </a:p>
                    <a:p>
                      <a:pPr marL="0" marR="0" lvl="0" indent="0" algn="l">
                        <a:lnSpc>
                          <a:spcPct val="100000"/>
                        </a:lnSpc>
                        <a:spcBef>
                          <a:spcPts val="0"/>
                        </a:spcBef>
                        <a:spcAft>
                          <a:spcPts val="0"/>
                        </a:spcAft>
                        <a:buFont typeface="Calibri"/>
                        <a:buNone/>
                      </a:pPr>
                      <a:r>
                        <a:rPr lang="en" sz="1000" u="none" strike="noStrike" cap="none" baseline="0"/>
                        <a:t>Način realizacije:</a:t>
                      </a:r>
                    </a:p>
                  </a:txBody>
                  <a:tcPr marL="91450" marR="91450" marT="30950" marB="30950"/>
                </a:tc>
                <a:tc>
                  <a:txBody>
                    <a:bodyPr/>
                    <a:lstStyle/>
                    <a:p>
                      <a:pPr marL="0" marR="0" lvl="0" indent="0" algn="l" rtl="0">
                        <a:lnSpc>
                          <a:spcPct val="100000"/>
                        </a:lnSpc>
                        <a:spcBef>
                          <a:spcPts val="0"/>
                        </a:spcBef>
                        <a:spcAft>
                          <a:spcPts val="0"/>
                        </a:spcAft>
                        <a:buFont typeface="Calibri"/>
                        <a:buNone/>
                      </a:pPr>
                      <a:r>
                        <a:rPr lang="en" sz="1000" u="none" strike="noStrike" cap="none" baseline="0"/>
                        <a:t>70 sati </a:t>
                      </a:r>
                      <a:r>
                        <a:rPr lang="en" sz="1000" u="none" strike="noStrike" cap="none" baseline="0" err="1"/>
                        <a:t>tijekom</a:t>
                      </a:r>
                      <a:r>
                        <a:rPr lang="en" sz="1000" u="none" strike="noStrike" cap="none" baseline="0"/>
                        <a:t> </a:t>
                      </a:r>
                      <a:r>
                        <a:rPr lang="en" sz="1000" u="none" strike="noStrike" cap="none" baseline="0" err="1"/>
                        <a:t>školske</a:t>
                      </a:r>
                      <a:r>
                        <a:rPr lang="en" sz="1000" u="none" strike="noStrike" cap="none" baseline="0"/>
                        <a:t> </a:t>
                      </a:r>
                      <a:r>
                        <a:rPr lang="en" sz="1000" u="none" strike="noStrike" cap="none" baseline="0" err="1"/>
                        <a:t>godine</a:t>
                      </a:r>
                      <a:r>
                        <a:rPr lang="en" sz="1000" u="none" strike="noStrike" cap="none" baseline="0"/>
                        <a:t>, 2</a:t>
                      </a:r>
                      <a:r>
                        <a:rPr lang="hr-HR" sz="1000" u="none" strike="noStrike" cap="none" baseline="0"/>
                        <a:t> </a:t>
                      </a:r>
                      <a:r>
                        <a:rPr lang="en" sz="1000" u="none" strike="noStrike" cap="none" baseline="0"/>
                        <a:t>puta tjedno. </a:t>
                      </a:r>
                    </a:p>
                    <a:p>
                      <a:pPr marL="0" marR="0" lvl="0" indent="0" algn="l">
                        <a:lnSpc>
                          <a:spcPct val="100000"/>
                        </a:lnSpc>
                        <a:spcBef>
                          <a:spcPts val="0"/>
                        </a:spcBef>
                        <a:spcAft>
                          <a:spcPts val="0"/>
                        </a:spcAft>
                        <a:buFont typeface="Calibri"/>
                        <a:buNone/>
                      </a:pPr>
                      <a:endParaRPr lang="en" sz="1000" u="none" strike="noStrike" cap="none" baseline="0"/>
                    </a:p>
                    <a:p>
                      <a:pPr marL="0" marR="0" lvl="0" indent="0" algn="l">
                        <a:lnSpc>
                          <a:spcPct val="100000"/>
                        </a:lnSpc>
                        <a:spcBef>
                          <a:spcPts val="0"/>
                        </a:spcBef>
                        <a:spcAft>
                          <a:spcPts val="0"/>
                        </a:spcAft>
                        <a:buFont typeface="Calibri"/>
                        <a:buNone/>
                      </a:pPr>
                      <a:endParaRPr lang="en" sz="1000" u="none" strike="noStrike" cap="none" baseline="0"/>
                    </a:p>
                    <a:p>
                      <a:pPr marL="0" marR="0" lvl="0" indent="0" algn="l">
                        <a:lnSpc>
                          <a:spcPct val="100000"/>
                        </a:lnSpc>
                        <a:spcBef>
                          <a:spcPts val="0"/>
                        </a:spcBef>
                        <a:spcAft>
                          <a:spcPts val="0"/>
                        </a:spcAft>
                        <a:buFont typeface="Calibri"/>
                        <a:buNone/>
                      </a:pPr>
                      <a:r>
                        <a:rPr lang="en" sz="1000" u="none" strike="noStrike" cap="none" baseline="0"/>
                        <a:t>Učenici se uključiju po potrebi. Individualni rad u školi.</a:t>
                      </a:r>
                    </a:p>
                  </a:txBody>
                  <a:tcPr marL="91450" marR="91450" marT="30950" marB="30950"/>
                </a:tc>
                <a:extLst>
                  <a:ext uri="{0D108BD9-81ED-4DB2-BD59-A6C34878D82A}">
                    <a16:rowId xmlns:a16="http://schemas.microsoft.com/office/drawing/2014/main" val="10003"/>
                  </a:ext>
                </a:extLst>
              </a:tr>
              <a:tr h="493237">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Troškovnik</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0950" marB="30950"/>
                </a:tc>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Potrošni</a:t>
                      </a:r>
                      <a:r>
                        <a:rPr lang="en" sz="1000" u="none" strike="noStrike" cap="none" baseline="0">
                          <a:sym typeface="Calibri"/>
                        </a:rPr>
                        <a:t> </a:t>
                      </a:r>
                      <a:r>
                        <a:rPr lang="en" sz="1000" u="none" strike="noStrike" cap="none" baseline="0" err="1">
                          <a:sym typeface="Calibri"/>
                        </a:rPr>
                        <a:t>materijal</a:t>
                      </a:r>
                      <a:r>
                        <a:rPr lang="en" sz="1000" u="none" strike="noStrike" cap="none" baseline="0">
                          <a:sym typeface="Calibri"/>
                        </a:rPr>
                        <a:t> za </a:t>
                      </a:r>
                      <a:r>
                        <a:rPr lang="en" sz="1000" u="none" strike="noStrike" cap="none" baseline="0" err="1">
                          <a:sym typeface="Calibri"/>
                        </a:rPr>
                        <a:t>povremeno</a:t>
                      </a:r>
                      <a:r>
                        <a:rPr lang="en" sz="1000" u="none" strike="noStrike" cap="none" baseline="0">
                          <a:sym typeface="Calibri"/>
                        </a:rPr>
                        <a:t> </a:t>
                      </a:r>
                      <a:r>
                        <a:rPr lang="en" sz="1000" u="none" strike="noStrike" cap="none" baseline="0" err="1">
                          <a:sym typeface="Calibri"/>
                        </a:rPr>
                        <a:t>kopiranje</a:t>
                      </a:r>
                      <a:r>
                        <a:rPr lang="en" sz="1000" u="none" strike="noStrike" cap="none" baseline="0">
                          <a:sym typeface="Calibri"/>
                        </a:rPr>
                        <a:t> </a:t>
                      </a:r>
                      <a:r>
                        <a:rPr lang="en" sz="1000" u="none" strike="noStrike" cap="none" baseline="0" err="1">
                          <a:sym typeface="Calibri"/>
                        </a:rPr>
                        <a:t>zadataka</a:t>
                      </a:r>
                      <a:r>
                        <a:rPr lang="en" sz="1000" u="none" strike="noStrike" cap="none" baseline="0">
                          <a:sym typeface="Calibri"/>
                        </a:rPr>
                        <a:t> za </a:t>
                      </a:r>
                      <a:r>
                        <a:rPr lang="en" sz="1000" u="none" strike="noStrike" cap="none" baseline="0" err="1">
                          <a:sym typeface="Calibri"/>
                        </a:rPr>
                        <a:t>vježbu</a:t>
                      </a:r>
                      <a:r>
                        <a:rPr lang="en" sz="1000" u="none" strike="noStrike" cap="none" baseline="0">
                          <a:sym typeface="Calibri"/>
                        </a:rPr>
                        <a:t> </a:t>
                      </a:r>
                      <a:r>
                        <a:rPr lang="en" sz="1000" u="none" strike="noStrike" cap="none" baseline="0" err="1">
                          <a:sym typeface="Calibri"/>
                        </a:rPr>
                        <a:t>osigurat</a:t>
                      </a:r>
                      <a:r>
                        <a:rPr lang="en" sz="1000" u="none" strike="noStrike" cap="none" baseline="0">
                          <a:sym typeface="Calibri"/>
                        </a:rPr>
                        <a:t> </a:t>
                      </a:r>
                      <a:r>
                        <a:rPr lang="en" sz="1000" u="none" strike="noStrike" cap="none" baseline="0" err="1">
                          <a:sym typeface="Calibri"/>
                        </a:rPr>
                        <a:t>će</a:t>
                      </a:r>
                      <a:r>
                        <a:rPr lang="en" sz="1000" u="none" strike="noStrike" cap="none" baseline="0">
                          <a:sym typeface="Calibri"/>
                        </a:rPr>
                        <a:t> </a:t>
                      </a:r>
                      <a:r>
                        <a:rPr lang="en" sz="1000" u="none" strike="noStrike" cap="none" baseline="0" err="1">
                          <a:sym typeface="Calibri"/>
                        </a:rPr>
                        <a:t>škola</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0950" marB="30950"/>
                </a:tc>
                <a:extLst>
                  <a:ext uri="{0D108BD9-81ED-4DB2-BD59-A6C34878D82A}">
                    <a16:rowId xmlns:a16="http://schemas.microsoft.com/office/drawing/2014/main" val="10004"/>
                  </a:ext>
                </a:extLst>
              </a:tr>
              <a:tr h="731645">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Način</a:t>
                      </a:r>
                      <a:r>
                        <a:rPr lang="en" sz="1000" u="none" strike="noStrike" cap="none" baseline="0">
                          <a:sym typeface="Calibri"/>
                        </a:rPr>
                        <a:t> </a:t>
                      </a:r>
                      <a:r>
                        <a:rPr lang="en" sz="1000" u="none" strike="noStrike" cap="none" baseline="0" err="1">
                          <a:sym typeface="Calibri"/>
                        </a:rPr>
                        <a:t>vrednovanja</a:t>
                      </a:r>
                      <a:r>
                        <a:rPr lang="en" sz="1000" u="none" strike="noStrike" cap="none" baseline="0">
                          <a:sym typeface="Calibri"/>
                        </a:rPr>
                        <a:t> </a:t>
                      </a:r>
                      <a:r>
                        <a:rPr lang="en" sz="1000" u="none" strike="noStrike" cap="none" baseline="0" err="1">
                          <a:sym typeface="Calibri"/>
                        </a:rPr>
                        <a:t>i</a:t>
                      </a:r>
                      <a:r>
                        <a:rPr lang="en" sz="1000" u="none" strike="noStrike" cap="none" baseline="0">
                          <a:sym typeface="Calibri"/>
                        </a:rPr>
                        <a:t> </a:t>
                      </a:r>
                      <a:r>
                        <a:rPr lang="en" sz="1000" u="none" strike="noStrike" cap="none" baseline="0" err="1">
                          <a:sym typeface="Calibri"/>
                        </a:rPr>
                        <a:t>korištenja</a:t>
                      </a:r>
                      <a:r>
                        <a:rPr lang="en" sz="1000" u="none" strike="noStrike" cap="none" baseline="0">
                          <a:sym typeface="Calibri"/>
                        </a:rPr>
                        <a:t> </a:t>
                      </a:r>
                      <a:r>
                        <a:rPr lang="en" sz="1000" u="none" strike="noStrike" cap="none" baseline="0" err="1">
                          <a:sym typeface="Calibri"/>
                        </a:rPr>
                        <a:t>rezultata</a:t>
                      </a:r>
                      <a:r>
                        <a:rPr lang="en" sz="1000" u="none" strike="noStrike" cap="none" baseline="0">
                          <a:sym typeface="Calibri"/>
                        </a:rPr>
                        <a:t> </a:t>
                      </a:r>
                      <a:r>
                        <a:rPr lang="en" sz="1000" u="none" strike="noStrike" cap="none" baseline="0" err="1">
                          <a:sym typeface="Calibri"/>
                        </a:rPr>
                        <a:t>vrednovanja</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0950" marB="30950"/>
                </a:tc>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dirty="0">
                          <a:sym typeface="Calibri"/>
                        </a:rPr>
                        <a:t>Vrednovanje izvršava učitelj kako kroz zadavanje zadataka i opisno praćenje učenika na dopunskoj nastavi tako i kroz redovite testove i ispitivanje na redovnoj nastavi.</a:t>
                      </a:r>
                      <a:endParaRPr lang="en" sz="1000" b="0" i="0" u="none" strike="noStrike" cap="none" baseline="0" dirty="0">
                        <a:solidFill>
                          <a:srgbClr val="000000"/>
                        </a:solidFill>
                        <a:latin typeface="Calibri"/>
                        <a:ea typeface="Calibri"/>
                        <a:cs typeface="Calibri"/>
                        <a:sym typeface="Calibri"/>
                      </a:endParaRPr>
                    </a:p>
                  </a:txBody>
                  <a:tcPr marL="91450" marR="91450" marT="30950" marB="30950"/>
                </a:tc>
                <a:extLst>
                  <a:ext uri="{0D108BD9-81ED-4DB2-BD59-A6C34878D82A}">
                    <a16:rowId xmlns:a16="http://schemas.microsoft.com/office/drawing/2014/main" val="10005"/>
                  </a:ext>
                </a:extLst>
              </a:tr>
            </a:tbl>
          </a:graphicData>
        </a:graphic>
      </p:graphicFrame>
      <p:pic>
        <p:nvPicPr>
          <p:cNvPr id="322" name="Shape 322"/>
          <p:cNvPicPr preferRelativeResize="0"/>
          <p:nvPr/>
        </p:nvPicPr>
        <p:blipFill rotWithShape="1">
          <a:blip r:embed="rId3">
            <a:alphaModFix/>
          </a:blip>
          <a:srcRect/>
          <a:stretch/>
        </p:blipFill>
        <p:spPr>
          <a:xfrm rot="-635505">
            <a:off x="7021770" y="489521"/>
            <a:ext cx="1286542" cy="665929"/>
          </a:xfrm>
          <a:prstGeom prst="rect">
            <a:avLst/>
          </a:prstGeom>
          <a:noFill/>
          <a:ln>
            <a:noFill/>
          </a:ln>
        </p:spPr>
      </p:pic>
      <p:sp>
        <p:nvSpPr>
          <p:cNvPr id="3" name="Naslov 2">
            <a:extLst>
              <a:ext uri="{FF2B5EF4-FFF2-40B4-BE49-F238E27FC236}">
                <a16:creationId xmlns:a16="http://schemas.microsoft.com/office/drawing/2014/main" id="{DEE6AB96-FF15-413B-834A-655D24431F0D}"/>
              </a:ext>
            </a:extLst>
          </p:cNvPr>
          <p:cNvSpPr>
            <a:spLocks noGrp="1"/>
          </p:cNvSpPr>
          <p:nvPr>
            <p:ph type="title"/>
          </p:nvPr>
        </p:nvSpPr>
        <p:spPr>
          <a:xfrm>
            <a:off x="1106827" y="0"/>
            <a:ext cx="7886700" cy="735980"/>
          </a:xfrm>
        </p:spPr>
        <p:txBody>
          <a:bodyPr>
            <a:scene3d>
              <a:camera prst="orthographicFront"/>
              <a:lightRig rig="soft" dir="t">
                <a:rot lat="0" lon="0" rev="15600000"/>
              </a:lightRig>
            </a:scene3d>
            <a:sp3d extrusionH="57150" prstMaterial="softEdge">
              <a:bevelT w="25400" h="38100"/>
            </a:sp3d>
          </a:bodyPr>
          <a:lstStyle/>
          <a:p>
            <a:pPr algn="l"/>
            <a:r>
              <a:rPr lang="hr-HR" dirty="0">
                <a:ln/>
                <a:effectLst>
                  <a:outerShdw blurRad="38100" dist="38100" dir="2700000" algn="tl">
                    <a:srgbClr val="000000">
                      <a:alpha val="43137"/>
                    </a:srgbClr>
                  </a:outerShdw>
                </a:effectLst>
                <a:latin typeface="+mn-lt"/>
              </a:rPr>
              <a:t>Engleski jezik</a:t>
            </a:r>
          </a:p>
        </p:txBody>
      </p:sp>
    </p:spTree>
    <p:extLst>
      <p:ext uri="{BB962C8B-B14F-4D97-AF65-F5344CB8AC3E}">
        <p14:creationId xmlns:p14="http://schemas.microsoft.com/office/powerpoint/2010/main" val="2643082777"/>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Shape 98"/>
        <p:cNvGrpSpPr/>
        <p:nvPr/>
      </p:nvGrpSpPr>
      <p:grpSpPr>
        <a:xfrm>
          <a:off x="0" y="0"/>
          <a:ext cx="0" cy="0"/>
          <a:chOff x="0" y="0"/>
          <a:chExt cx="0" cy="0"/>
        </a:xfrm>
      </p:grpSpPr>
      <p:pic>
        <p:nvPicPr>
          <p:cNvPr id="99" name="Shape 99"/>
          <p:cNvPicPr preferRelativeResize="0"/>
          <p:nvPr/>
        </p:nvPicPr>
        <p:blipFill rotWithShape="1">
          <a:blip r:embed="rId3">
            <a:alphaModFix/>
          </a:blip>
          <a:srcRect/>
          <a:stretch/>
        </p:blipFill>
        <p:spPr>
          <a:xfrm>
            <a:off x="751296" y="511310"/>
            <a:ext cx="3170099" cy="2134800"/>
          </a:xfrm>
          <a:prstGeom prst="rect">
            <a:avLst/>
          </a:prstGeom>
          <a:noFill/>
          <a:ln>
            <a:noFill/>
          </a:ln>
          <a:effectLst>
            <a:reflection stA="30000" endPos="30000" dist="5000" dir="5400000" sy="-100000" algn="bl" rotWithShape="0"/>
          </a:effectLst>
        </p:spPr>
      </p:pic>
      <p:sp>
        <p:nvSpPr>
          <p:cNvPr id="101" name="Shape 101"/>
          <p:cNvSpPr txBox="1"/>
          <p:nvPr/>
        </p:nvSpPr>
        <p:spPr>
          <a:xfrm>
            <a:off x="3995737" y="883443"/>
            <a:ext cx="4679950" cy="1569243"/>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D0D0D"/>
              </a:buClr>
              <a:buSzPct val="25000"/>
              <a:buFont typeface="Calibri"/>
              <a:buNone/>
            </a:pPr>
            <a:endParaRPr lang="en" sz="900" b="0" i="0" u="none" strike="noStrike" cap="none" baseline="0" dirty="0">
              <a:solidFill>
                <a:srgbClr val="0D0D0D"/>
              </a:solidFill>
              <a:latin typeface="Calibri"/>
              <a:ea typeface="Calibri"/>
              <a:cs typeface="Calibri"/>
              <a:sym typeface="Calibri"/>
            </a:endParaRPr>
          </a:p>
          <a:p>
            <a:pPr marL="0" marR="0" lvl="0" indent="0" algn="l" rtl="0">
              <a:lnSpc>
                <a:spcPct val="100000"/>
              </a:lnSpc>
              <a:spcBef>
                <a:spcPts val="0"/>
              </a:spcBef>
              <a:spcAft>
                <a:spcPts val="0"/>
              </a:spcAft>
              <a:buClr>
                <a:srgbClr val="0D0D0D"/>
              </a:buClr>
              <a:buSzPct val="25000"/>
              <a:buFont typeface="Calibri"/>
              <a:buNone/>
            </a:pPr>
            <a:r>
              <a:rPr lang="en" sz="900" b="1" i="1" u="none" strike="noStrike" cap="none" baseline="0" dirty="0">
                <a:solidFill>
                  <a:srgbClr val="0D0D0D"/>
                </a:solidFill>
                <a:latin typeface="Calibri"/>
                <a:ea typeface="Calibri"/>
                <a:cs typeface="Calibri"/>
                <a:sym typeface="Calibri"/>
              </a:rPr>
              <a:t>Broj telefona</a:t>
            </a:r>
            <a:r>
              <a:rPr lang="en" sz="900" b="1" i="0" u="none" strike="noStrike" cap="none" baseline="0" dirty="0">
                <a:solidFill>
                  <a:srgbClr val="0D0D0D"/>
                </a:solidFill>
                <a:latin typeface="Calibri"/>
                <a:ea typeface="Calibri"/>
                <a:cs typeface="Calibri"/>
                <a:sym typeface="Calibri"/>
              </a:rPr>
              <a:t>: </a:t>
            </a:r>
            <a:r>
              <a:rPr lang="en" sz="900" b="0" i="0" u="none" strike="noStrike" cap="none" baseline="0" dirty="0">
                <a:solidFill>
                  <a:srgbClr val="0D0D0D"/>
                </a:solidFill>
                <a:latin typeface="Calibri"/>
                <a:ea typeface="Calibri"/>
                <a:cs typeface="Calibri"/>
                <a:sym typeface="Calibri"/>
              </a:rPr>
              <a:t>035/342-271, 342-317</a:t>
            </a:r>
          </a:p>
          <a:p>
            <a:pPr marL="0" marR="0" lvl="0" indent="0" algn="l" rtl="0">
              <a:lnSpc>
                <a:spcPct val="100000"/>
              </a:lnSpc>
              <a:spcBef>
                <a:spcPts val="0"/>
              </a:spcBef>
              <a:spcAft>
                <a:spcPts val="0"/>
              </a:spcAft>
              <a:buClr>
                <a:srgbClr val="0D0D0D"/>
              </a:buClr>
              <a:buSzPct val="25000"/>
              <a:buFont typeface="Calibri"/>
              <a:buNone/>
            </a:pPr>
            <a:r>
              <a:rPr lang="en" sz="900" b="1" i="1" u="none" strike="noStrike" cap="none" baseline="0" dirty="0">
                <a:solidFill>
                  <a:srgbClr val="0D0D0D"/>
                </a:solidFill>
                <a:latin typeface="Calibri"/>
                <a:ea typeface="Calibri"/>
                <a:cs typeface="Calibri"/>
                <a:sym typeface="Calibri"/>
              </a:rPr>
              <a:t>Internet adresa: </a:t>
            </a:r>
            <a:r>
              <a:rPr lang="en" sz="900" b="0" i="0" u="none" strike="noStrike" cap="none" baseline="0" dirty="0">
                <a:solidFill>
                  <a:srgbClr val="0D0D0D"/>
                </a:solidFill>
                <a:latin typeface="Calibri"/>
                <a:ea typeface="Calibri"/>
                <a:cs typeface="Calibri"/>
                <a:sym typeface="Calibri"/>
              </a:rPr>
              <a:t> </a:t>
            </a:r>
            <a:r>
              <a:rPr lang="en" sz="900" b="0" i="0" u="sng" strike="noStrike" cap="none" baseline="0" dirty="0">
                <a:solidFill>
                  <a:schemeClr val="hlink"/>
                </a:solidFill>
                <a:sym typeface="Arial"/>
                <a:hlinkClick r:id="rId4"/>
              </a:rPr>
              <a:t>www.os-vnazor-adzamovci.skole.hr</a:t>
            </a:r>
          </a:p>
          <a:p>
            <a:pPr marL="0" marR="0" lvl="0" indent="0" algn="l" rtl="0">
              <a:lnSpc>
                <a:spcPct val="100000"/>
              </a:lnSpc>
              <a:spcBef>
                <a:spcPts val="0"/>
              </a:spcBef>
              <a:spcAft>
                <a:spcPts val="0"/>
              </a:spcAft>
              <a:buClr>
                <a:srgbClr val="0D0D0D"/>
              </a:buClr>
              <a:buSzPct val="25000"/>
              <a:buFont typeface="Calibri"/>
              <a:buNone/>
            </a:pPr>
            <a:r>
              <a:rPr lang="en" sz="900" b="1" i="1" u="none" strike="noStrike" cap="none" baseline="0" dirty="0">
                <a:solidFill>
                  <a:srgbClr val="0D0D0D"/>
                </a:solidFill>
                <a:latin typeface="Calibri"/>
                <a:ea typeface="Calibri"/>
                <a:cs typeface="Calibri"/>
                <a:sym typeface="Calibri"/>
              </a:rPr>
              <a:t>E – mail</a:t>
            </a:r>
            <a:r>
              <a:rPr lang="en" sz="900" b="1" i="0" u="none" strike="noStrike" cap="none" baseline="0" dirty="0">
                <a:solidFill>
                  <a:srgbClr val="0D0D0D"/>
                </a:solidFill>
                <a:latin typeface="Calibri"/>
                <a:ea typeface="Calibri"/>
                <a:cs typeface="Calibri"/>
                <a:sym typeface="Calibri"/>
              </a:rPr>
              <a:t>:</a:t>
            </a:r>
            <a:r>
              <a:rPr lang="en" sz="900" b="0" i="0" u="none" strike="noStrike" cap="none" baseline="0" dirty="0">
                <a:solidFill>
                  <a:srgbClr val="0D0D0D"/>
                </a:solidFill>
                <a:latin typeface="Calibri"/>
                <a:ea typeface="Calibri"/>
                <a:cs typeface="Calibri"/>
                <a:sym typeface="Calibri"/>
              </a:rPr>
              <a:t> </a:t>
            </a:r>
            <a:r>
              <a:rPr lang="en" sz="900" b="0" i="0" u="sng" strike="noStrike" cap="none" baseline="0" dirty="0">
                <a:solidFill>
                  <a:srgbClr val="0D0D0D"/>
                </a:solidFill>
                <a:latin typeface="Calibri"/>
                <a:ea typeface="Calibri"/>
                <a:cs typeface="Calibri"/>
                <a:sym typeface="Calibri"/>
              </a:rPr>
              <a:t>ured@os-vnazor-adzamovci.skole.hr</a:t>
            </a:r>
          </a:p>
          <a:p>
            <a:pPr marL="0" marR="0" lvl="0" indent="0" algn="l" rtl="0">
              <a:lnSpc>
                <a:spcPct val="100000"/>
              </a:lnSpc>
              <a:spcBef>
                <a:spcPts val="0"/>
              </a:spcBef>
              <a:spcAft>
                <a:spcPts val="0"/>
              </a:spcAft>
              <a:buClr>
                <a:srgbClr val="0D0D0D"/>
              </a:buClr>
              <a:buSzPct val="25000"/>
              <a:buFont typeface="Calibri"/>
              <a:buNone/>
            </a:pPr>
            <a:r>
              <a:rPr lang="en" sz="900" b="1" i="1" u="none" strike="noStrike" cap="none" baseline="0" dirty="0">
                <a:solidFill>
                  <a:srgbClr val="0D0D0D"/>
                </a:solidFill>
                <a:latin typeface="Calibri"/>
                <a:ea typeface="Calibri"/>
                <a:cs typeface="Calibri"/>
                <a:sym typeface="Calibri"/>
              </a:rPr>
              <a:t>Županija</a:t>
            </a:r>
            <a:r>
              <a:rPr lang="en" sz="900" b="1" i="0" u="none" strike="noStrike" cap="none" baseline="0" dirty="0">
                <a:solidFill>
                  <a:srgbClr val="0D0D0D"/>
                </a:solidFill>
                <a:latin typeface="Calibri"/>
                <a:ea typeface="Calibri"/>
                <a:cs typeface="Calibri"/>
                <a:sym typeface="Calibri"/>
              </a:rPr>
              <a:t>: </a:t>
            </a:r>
            <a:r>
              <a:rPr lang="en" sz="900" b="0" i="0" u="none" strike="noStrike" cap="none" baseline="0" dirty="0">
                <a:solidFill>
                  <a:srgbClr val="0D0D0D"/>
                </a:solidFill>
                <a:latin typeface="Calibri"/>
                <a:ea typeface="Calibri"/>
                <a:cs typeface="Calibri"/>
                <a:sym typeface="Calibri"/>
              </a:rPr>
              <a:t>Brodsko-posavska</a:t>
            </a:r>
          </a:p>
          <a:p>
            <a:pPr marL="0" marR="0" lvl="0" indent="0" algn="l" rtl="0">
              <a:lnSpc>
                <a:spcPct val="100000"/>
              </a:lnSpc>
              <a:spcBef>
                <a:spcPts val="0"/>
              </a:spcBef>
              <a:spcAft>
                <a:spcPts val="0"/>
              </a:spcAft>
              <a:buNone/>
            </a:pPr>
            <a:endParaRPr sz="900" b="0" i="0" u="none" strike="noStrike" cap="none" baseline="0" dirty="0">
              <a:solidFill>
                <a:srgbClr val="0D0D0D"/>
              </a:solidFill>
              <a:latin typeface="Calibri"/>
              <a:ea typeface="Calibri"/>
              <a:cs typeface="Calibri"/>
              <a:sym typeface="Calibri"/>
            </a:endParaRPr>
          </a:p>
        </p:txBody>
      </p:sp>
      <p:sp>
        <p:nvSpPr>
          <p:cNvPr id="102" name="Shape 102"/>
          <p:cNvSpPr txBox="1"/>
          <p:nvPr/>
        </p:nvSpPr>
        <p:spPr>
          <a:xfrm>
            <a:off x="3995737" y="978636"/>
            <a:ext cx="4954586" cy="600074"/>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D0D0D"/>
              </a:buClr>
              <a:buSzPct val="25000"/>
              <a:buFont typeface="Calibri"/>
              <a:buNone/>
            </a:pPr>
            <a:r>
              <a:rPr lang="en" sz="900" b="1" i="1" u="none" strike="noStrike" cap="none" baseline="0" dirty="0">
                <a:solidFill>
                  <a:srgbClr val="0D0D0D"/>
                </a:solidFill>
                <a:latin typeface="Calibri"/>
                <a:ea typeface="Calibri"/>
                <a:cs typeface="Calibri"/>
                <a:sym typeface="Calibri"/>
              </a:rPr>
              <a:t>Adresa</a:t>
            </a:r>
            <a:r>
              <a:rPr lang="en" sz="900" b="1" i="0" u="none" strike="noStrike" cap="none" baseline="0" dirty="0">
                <a:solidFill>
                  <a:srgbClr val="0D0D0D"/>
                </a:solidFill>
                <a:latin typeface="Calibri"/>
                <a:ea typeface="Calibri"/>
                <a:cs typeface="Calibri"/>
                <a:sym typeface="Calibri"/>
              </a:rPr>
              <a:t> : </a:t>
            </a:r>
            <a:r>
              <a:rPr lang="en" sz="900" b="0" i="0" u="none" strike="noStrike" cap="none" baseline="0" dirty="0">
                <a:solidFill>
                  <a:srgbClr val="0D0D0D"/>
                </a:solidFill>
                <a:latin typeface="Calibri"/>
                <a:ea typeface="Calibri"/>
                <a:cs typeface="Calibri"/>
                <a:sym typeface="Calibri"/>
              </a:rPr>
              <a:t>Adžamovci, S. Radića 3</a:t>
            </a:r>
          </a:p>
          <a:p>
            <a:pPr marL="0" marR="0" lvl="0" indent="0" algn="l" rtl="0">
              <a:lnSpc>
                <a:spcPct val="100000"/>
              </a:lnSpc>
              <a:spcBef>
                <a:spcPts val="0"/>
              </a:spcBef>
              <a:spcAft>
                <a:spcPts val="0"/>
              </a:spcAft>
              <a:buClr>
                <a:srgbClr val="0D0D0D"/>
              </a:buClr>
              <a:buSzPct val="25000"/>
              <a:buFont typeface="Calibri"/>
              <a:buNone/>
            </a:pPr>
            <a:r>
              <a:rPr lang="en" sz="900" b="1" i="1" u="none" strike="noStrike" cap="none" baseline="0" dirty="0">
                <a:solidFill>
                  <a:srgbClr val="0D0D0D"/>
                </a:solidFill>
                <a:latin typeface="Calibri"/>
                <a:ea typeface="Calibri"/>
                <a:cs typeface="Calibri"/>
                <a:sym typeface="Calibri"/>
              </a:rPr>
              <a:t>Broj i naziv pošte</a:t>
            </a:r>
            <a:r>
              <a:rPr lang="en" sz="900" b="1" i="0" u="none" strike="noStrike" cap="none" baseline="0" dirty="0">
                <a:solidFill>
                  <a:srgbClr val="0D0D0D"/>
                </a:solidFill>
                <a:latin typeface="Calibri"/>
                <a:ea typeface="Calibri"/>
                <a:cs typeface="Calibri"/>
                <a:sym typeface="Calibri"/>
              </a:rPr>
              <a:t>: </a:t>
            </a:r>
            <a:r>
              <a:rPr lang="en" sz="900" b="0" i="0" u="none" strike="noStrike" cap="none" baseline="0" dirty="0">
                <a:solidFill>
                  <a:srgbClr val="0D0D0D"/>
                </a:solidFill>
                <a:latin typeface="Calibri"/>
                <a:ea typeface="Calibri"/>
                <a:cs typeface="Calibri"/>
                <a:sym typeface="Calibri"/>
              </a:rPr>
              <a:t>35420 Staro Petrovo Selo</a:t>
            </a:r>
          </a:p>
          <a:p>
            <a:pPr marL="0" marR="0" lvl="0" indent="0" algn="l" rtl="0">
              <a:lnSpc>
                <a:spcPct val="100000"/>
              </a:lnSpc>
              <a:spcBef>
                <a:spcPts val="0"/>
              </a:spcBef>
              <a:spcAft>
                <a:spcPts val="0"/>
              </a:spcAft>
              <a:buNone/>
            </a:pPr>
            <a:endParaRPr sz="900" b="0" i="0" u="none" strike="noStrike" cap="none" baseline="0" dirty="0">
              <a:solidFill>
                <a:srgbClr val="0D0D0D"/>
              </a:solidFill>
              <a:latin typeface="Calibri"/>
              <a:ea typeface="Calibri"/>
              <a:cs typeface="Calibri"/>
              <a:sym typeface="Calibri"/>
            </a:endParaRPr>
          </a:p>
        </p:txBody>
      </p:sp>
      <p:sp>
        <p:nvSpPr>
          <p:cNvPr id="103" name="Shape 103"/>
          <p:cNvSpPr txBox="1"/>
          <p:nvPr/>
        </p:nvSpPr>
        <p:spPr>
          <a:xfrm>
            <a:off x="304800" y="2576164"/>
            <a:ext cx="9144000" cy="2567336"/>
          </a:xfrm>
          <a:prstGeom prst="rect">
            <a:avLst/>
          </a:prstGeom>
          <a:noFill/>
          <a:ln>
            <a:noFill/>
          </a:ln>
        </p:spPr>
        <p:txBody>
          <a:bodyPr lIns="91425" tIns="45700" rIns="91425" bIns="45700" anchor="ctr" anchorCtr="0">
            <a:noAutofit/>
          </a:bodyPr>
          <a:lstStyle/>
          <a:p>
            <a:pPr lvl="0" indent="457200">
              <a:buClr>
                <a:srgbClr val="0D0D0D"/>
              </a:buClr>
              <a:buSzPct val="25000"/>
            </a:pPr>
            <a:r>
              <a:rPr lang="hr-HR" sz="900" b="1" i="1" dirty="0">
                <a:solidFill>
                  <a:srgbClr val="0D0D0D"/>
                </a:solidFill>
                <a:latin typeface="Calibri"/>
                <a:ea typeface="Calibri"/>
                <a:cs typeface="Calibri"/>
                <a:sym typeface="Calibri"/>
              </a:rPr>
              <a:t>Broj učenika:</a:t>
            </a:r>
            <a:r>
              <a:rPr lang="hr-HR" sz="900" b="1" dirty="0">
                <a:solidFill>
                  <a:srgbClr val="0D0D0D"/>
                </a:solidFill>
                <a:latin typeface="Calibri"/>
                <a:ea typeface="Calibri"/>
                <a:cs typeface="Calibri"/>
                <a:sym typeface="Calibri"/>
              </a:rPr>
              <a:t> 	</a:t>
            </a:r>
            <a:r>
              <a:rPr lang="hr-HR" sz="900" dirty="0">
                <a:solidFill>
                  <a:srgbClr val="0D0D0D"/>
                </a:solidFill>
                <a:latin typeface="Calibri"/>
                <a:ea typeface="Calibri"/>
                <a:cs typeface="Calibri"/>
                <a:sym typeface="Calibri"/>
              </a:rPr>
              <a:t>I.–</a:t>
            </a:r>
            <a:r>
              <a:rPr lang="hr-HR" sz="900" dirty="0" err="1">
                <a:solidFill>
                  <a:srgbClr val="0D0D0D"/>
                </a:solidFill>
                <a:latin typeface="Calibri"/>
                <a:ea typeface="Calibri"/>
                <a:cs typeface="Calibri"/>
                <a:sym typeface="Calibri"/>
              </a:rPr>
              <a:t>IV.razred</a:t>
            </a:r>
            <a:r>
              <a:rPr lang="hr-HR" sz="900" dirty="0">
                <a:solidFill>
                  <a:srgbClr val="0D0D0D"/>
                </a:solidFill>
                <a:latin typeface="Calibri"/>
                <a:ea typeface="Calibri"/>
                <a:cs typeface="Calibri"/>
                <a:sym typeface="Calibri"/>
              </a:rPr>
              <a:t>			77</a:t>
            </a:r>
          </a:p>
          <a:p>
            <a:pPr indent="457200">
              <a:buClr>
                <a:srgbClr val="0D0D0D"/>
              </a:buClr>
              <a:buSzPct val="25000"/>
            </a:pPr>
            <a:r>
              <a:rPr lang="hr-HR" sz="900" dirty="0">
                <a:solidFill>
                  <a:srgbClr val="0D0D0D"/>
                </a:solidFill>
                <a:latin typeface="Calibri"/>
                <a:ea typeface="Calibri"/>
                <a:cs typeface="Calibri"/>
                <a:sym typeface="Calibri"/>
              </a:rPr>
              <a:t>		V.–</a:t>
            </a:r>
            <a:r>
              <a:rPr lang="hr-HR" sz="900" dirty="0" err="1">
                <a:solidFill>
                  <a:srgbClr val="0D0D0D"/>
                </a:solidFill>
                <a:latin typeface="Calibri"/>
                <a:ea typeface="Calibri"/>
                <a:cs typeface="Calibri"/>
                <a:sym typeface="Calibri"/>
              </a:rPr>
              <a:t>VIII.razred</a:t>
            </a:r>
            <a:r>
              <a:rPr lang="hr-HR" sz="900" dirty="0">
                <a:solidFill>
                  <a:srgbClr val="0D0D0D"/>
                </a:solidFill>
                <a:latin typeface="Calibri"/>
                <a:ea typeface="Calibri"/>
                <a:cs typeface="Calibri"/>
                <a:sym typeface="Calibri"/>
              </a:rPr>
              <a:t>		                                    91           </a:t>
            </a:r>
          </a:p>
          <a:p>
            <a:pPr lvl="0" indent="457200">
              <a:buClr>
                <a:srgbClr val="0D0D0D"/>
              </a:buClr>
              <a:buSzPct val="25000"/>
            </a:pPr>
            <a:r>
              <a:rPr lang="hr-HR" sz="900" b="1" i="1" dirty="0">
                <a:solidFill>
                  <a:srgbClr val="0D0D0D"/>
                </a:solidFill>
                <a:latin typeface="Calibri"/>
                <a:ea typeface="Calibri"/>
                <a:cs typeface="Calibri"/>
                <a:sym typeface="Calibri"/>
              </a:rPr>
              <a:t>Ukupno učenika:</a:t>
            </a:r>
            <a:r>
              <a:rPr lang="hr-HR" sz="900" dirty="0">
                <a:solidFill>
                  <a:srgbClr val="0D0D0D"/>
                </a:solidFill>
                <a:latin typeface="Calibri"/>
                <a:ea typeface="Calibri"/>
                <a:cs typeface="Calibri"/>
                <a:sym typeface="Calibri"/>
              </a:rPr>
              <a:t>				168</a:t>
            </a:r>
            <a:endParaRPr lang="hr-HR" sz="900" dirty="0">
              <a:solidFill>
                <a:srgbClr val="0D0D0D"/>
              </a:solidFill>
              <a:latin typeface="Calibri"/>
              <a:ea typeface="Calibri"/>
              <a:cs typeface="Calibri"/>
            </a:endParaRPr>
          </a:p>
          <a:p>
            <a:pPr indent="457200">
              <a:buClr>
                <a:srgbClr val="0D0D0D"/>
              </a:buClr>
              <a:buSzPct val="25000"/>
            </a:pPr>
            <a:r>
              <a:rPr lang="hr-HR" sz="900" b="1" i="1" dirty="0">
                <a:solidFill>
                  <a:srgbClr val="0D0D0D"/>
                </a:solidFill>
                <a:latin typeface="Calibri"/>
                <a:ea typeface="Calibri"/>
                <a:cs typeface="Calibri"/>
                <a:sym typeface="Calibri"/>
              </a:rPr>
              <a:t>Broj odjela</a:t>
            </a:r>
            <a:r>
              <a:rPr lang="hr-HR" sz="900" b="1" dirty="0">
                <a:solidFill>
                  <a:srgbClr val="0D0D0D"/>
                </a:solidFill>
                <a:latin typeface="Calibri"/>
                <a:ea typeface="Calibri"/>
                <a:cs typeface="Calibri"/>
                <a:sym typeface="Calibri"/>
              </a:rPr>
              <a:t>:	</a:t>
            </a:r>
            <a:r>
              <a:rPr lang="hr-HR" sz="900" dirty="0">
                <a:solidFill>
                  <a:srgbClr val="0D0D0D"/>
                </a:solidFill>
                <a:latin typeface="Calibri"/>
                <a:ea typeface="Calibri"/>
                <a:cs typeface="Calibri"/>
                <a:sym typeface="Calibri"/>
              </a:rPr>
              <a:t>I.–</a:t>
            </a:r>
            <a:r>
              <a:rPr lang="hr-HR" sz="900" dirty="0" err="1">
                <a:solidFill>
                  <a:srgbClr val="0D0D0D"/>
                </a:solidFill>
                <a:latin typeface="Calibri"/>
                <a:ea typeface="Calibri"/>
                <a:cs typeface="Calibri"/>
                <a:sym typeface="Calibri"/>
              </a:rPr>
              <a:t>IV.razred</a:t>
            </a:r>
            <a:r>
              <a:rPr lang="hr-HR" sz="900" dirty="0">
                <a:solidFill>
                  <a:srgbClr val="0D0D0D"/>
                </a:solidFill>
                <a:latin typeface="Calibri"/>
                <a:ea typeface="Calibri"/>
                <a:cs typeface="Calibri"/>
                <a:sym typeface="Calibri"/>
              </a:rPr>
              <a:t>			  11</a:t>
            </a:r>
          </a:p>
          <a:p>
            <a:pPr indent="457200">
              <a:buClr>
                <a:srgbClr val="0D0D0D"/>
              </a:buClr>
              <a:buSzPct val="25000"/>
            </a:pPr>
            <a:r>
              <a:rPr lang="hr-HR" sz="900" dirty="0">
                <a:solidFill>
                  <a:srgbClr val="0D0D0D"/>
                </a:solidFill>
                <a:latin typeface="Calibri"/>
                <a:ea typeface="Calibri"/>
                <a:cs typeface="Calibri"/>
                <a:sym typeface="Calibri"/>
              </a:rPr>
              <a:t>		V.–</a:t>
            </a:r>
            <a:r>
              <a:rPr lang="hr-HR" sz="900" dirty="0" err="1">
                <a:solidFill>
                  <a:srgbClr val="0D0D0D"/>
                </a:solidFill>
                <a:latin typeface="Calibri"/>
                <a:ea typeface="Calibri"/>
                <a:cs typeface="Calibri"/>
                <a:sym typeface="Calibri"/>
              </a:rPr>
              <a:t>VIII.razred</a:t>
            </a:r>
            <a:r>
              <a:rPr lang="hr-HR" sz="900" dirty="0">
                <a:solidFill>
                  <a:srgbClr val="0D0D0D"/>
                </a:solidFill>
                <a:latin typeface="Calibri"/>
                <a:ea typeface="Calibri"/>
                <a:cs typeface="Calibri"/>
                <a:sym typeface="Calibri"/>
              </a:rPr>
              <a:t>		                                       7                         </a:t>
            </a:r>
          </a:p>
          <a:p>
            <a:pPr lvl="0" indent="457200">
              <a:buClr>
                <a:srgbClr val="0D0D0D"/>
              </a:buClr>
              <a:buSzPct val="25000"/>
            </a:pPr>
            <a:r>
              <a:rPr lang="hr-HR" sz="900" b="1" i="1" dirty="0">
                <a:solidFill>
                  <a:srgbClr val="0D0D0D"/>
                </a:solidFill>
                <a:latin typeface="Calibri"/>
                <a:ea typeface="Calibri"/>
                <a:cs typeface="Calibri"/>
                <a:sym typeface="Calibri"/>
              </a:rPr>
              <a:t>Ukupno odjela</a:t>
            </a:r>
            <a:r>
              <a:rPr lang="hr-HR" sz="900" dirty="0">
                <a:solidFill>
                  <a:srgbClr val="0D0D0D"/>
                </a:solidFill>
                <a:latin typeface="Calibri"/>
                <a:ea typeface="Calibri"/>
                <a:cs typeface="Calibri"/>
                <a:sym typeface="Calibri"/>
              </a:rPr>
              <a:t>:				  18</a:t>
            </a:r>
          </a:p>
          <a:p>
            <a:pPr lvl="0" indent="457200">
              <a:buClr>
                <a:schemeClr val="dk1"/>
              </a:buClr>
            </a:pPr>
            <a:endParaRPr lang="hr-HR" sz="900" b="1" i="1" dirty="0">
              <a:solidFill>
                <a:srgbClr val="0D0D0D"/>
              </a:solidFill>
              <a:latin typeface="Calibri"/>
              <a:ea typeface="Calibri"/>
              <a:cs typeface="Calibri"/>
              <a:sym typeface="Calibri"/>
            </a:endParaRPr>
          </a:p>
          <a:p>
            <a:pPr lvl="0" indent="457200">
              <a:buClr>
                <a:srgbClr val="0D0D0D"/>
              </a:buClr>
              <a:buSzPct val="25000"/>
            </a:pPr>
            <a:r>
              <a:rPr lang="hr-HR" sz="900" b="1" i="1" dirty="0">
                <a:solidFill>
                  <a:srgbClr val="0D0D0D"/>
                </a:solidFill>
                <a:latin typeface="Calibri"/>
                <a:ea typeface="Calibri"/>
                <a:cs typeface="Calibri"/>
                <a:sym typeface="Calibri"/>
              </a:rPr>
              <a:t>Broj djelatnika</a:t>
            </a:r>
            <a:r>
              <a:rPr lang="hr-HR" sz="900" b="1" dirty="0">
                <a:solidFill>
                  <a:srgbClr val="0D0D0D"/>
                </a:solidFill>
                <a:latin typeface="Calibri"/>
                <a:ea typeface="Calibri"/>
                <a:cs typeface="Calibri"/>
                <a:sym typeface="Calibri"/>
              </a:rPr>
              <a:t>:					</a:t>
            </a:r>
          </a:p>
          <a:p>
            <a:pPr lvl="0" indent="457200">
              <a:buClr>
                <a:srgbClr val="0D0D0D"/>
              </a:buClr>
              <a:buSzPct val="25000"/>
            </a:pPr>
            <a:r>
              <a:rPr lang="hr-HR" sz="900" dirty="0">
                <a:solidFill>
                  <a:srgbClr val="0D0D0D"/>
                </a:solidFill>
                <a:latin typeface="Calibri"/>
                <a:ea typeface="Calibri"/>
                <a:cs typeface="Calibri"/>
                <a:sym typeface="Calibri"/>
              </a:rPr>
              <a:t>a) učitelja razredne nastave 			                                      11</a:t>
            </a:r>
          </a:p>
          <a:p>
            <a:pPr lvl="0" indent="457200">
              <a:buClr>
                <a:srgbClr val="0D0D0D"/>
              </a:buClr>
              <a:buSzPct val="25000"/>
            </a:pPr>
            <a:r>
              <a:rPr lang="hr-HR" sz="900" dirty="0">
                <a:solidFill>
                  <a:srgbClr val="0D0D0D"/>
                </a:solidFill>
                <a:latin typeface="Calibri"/>
                <a:ea typeface="Calibri"/>
                <a:cs typeface="Calibri"/>
                <a:sym typeface="Calibri"/>
              </a:rPr>
              <a:t>b) učitelja predmetne nastave 			  20</a:t>
            </a:r>
          </a:p>
          <a:p>
            <a:pPr lvl="0" indent="457200">
              <a:buClr>
                <a:srgbClr val="0D0D0D"/>
              </a:buClr>
              <a:buSzPct val="25000"/>
            </a:pPr>
            <a:r>
              <a:rPr lang="hr-HR" sz="900" dirty="0">
                <a:solidFill>
                  <a:srgbClr val="0D0D0D"/>
                </a:solidFill>
                <a:latin typeface="Calibri"/>
                <a:ea typeface="Calibri"/>
                <a:cs typeface="Calibri"/>
                <a:sym typeface="Calibri"/>
              </a:rPr>
              <a:t>d) stručnih suradnika 			                                        2                          </a:t>
            </a:r>
          </a:p>
          <a:p>
            <a:pPr lvl="0" indent="457200">
              <a:buClr>
                <a:srgbClr val="0D0D0D"/>
              </a:buClr>
              <a:buSzPct val="25000"/>
            </a:pPr>
            <a:r>
              <a:rPr lang="hr-HR" sz="900" dirty="0">
                <a:solidFill>
                  <a:srgbClr val="0D0D0D"/>
                </a:solidFill>
                <a:latin typeface="Calibri"/>
                <a:ea typeface="Calibri"/>
                <a:cs typeface="Calibri"/>
                <a:sym typeface="Calibri"/>
              </a:rPr>
              <a:t>e) ostalih djelatnika 				  11	 </a:t>
            </a:r>
          </a:p>
          <a:p>
            <a:pPr lvl="0" indent="457200">
              <a:buClr>
                <a:srgbClr val="0D0D0D"/>
              </a:buClr>
              <a:buSzPct val="25000"/>
            </a:pPr>
            <a:r>
              <a:rPr lang="hr-HR" sz="900" dirty="0">
                <a:solidFill>
                  <a:srgbClr val="0D0D0D"/>
                </a:solidFill>
                <a:latin typeface="Calibri"/>
                <a:ea typeface="Calibri"/>
                <a:cs typeface="Calibri"/>
                <a:sym typeface="Calibri"/>
              </a:rPr>
              <a:t>f) ravnatelj 				    1</a:t>
            </a:r>
          </a:p>
          <a:p>
            <a:pPr lvl="0" indent="457200">
              <a:buClr>
                <a:srgbClr val="0D0D0D"/>
              </a:buClr>
              <a:buSzPct val="25000"/>
            </a:pPr>
            <a:r>
              <a:rPr lang="hr-HR" sz="900" b="1" dirty="0">
                <a:solidFill>
                  <a:srgbClr val="0D0D0D"/>
                </a:solidFill>
                <a:latin typeface="Calibri"/>
                <a:ea typeface="Calibri"/>
                <a:cs typeface="Calibri"/>
                <a:sym typeface="Calibri"/>
              </a:rPr>
              <a:t>UKUPNO DJELATNIKA: 			</a:t>
            </a:r>
            <a:r>
              <a:rPr lang="hr-HR" sz="900" b="1">
                <a:solidFill>
                  <a:srgbClr val="0D0D0D"/>
                </a:solidFill>
                <a:latin typeface="Calibri"/>
                <a:ea typeface="Calibri"/>
                <a:cs typeface="Calibri"/>
                <a:sym typeface="Calibri"/>
              </a:rPr>
              <a:t>                                       46</a:t>
            </a:r>
            <a:r>
              <a:rPr lang="hr-HR" sz="900" b="1" dirty="0">
                <a:solidFill>
                  <a:srgbClr val="0D0D0D"/>
                </a:solidFill>
                <a:latin typeface="Calibri"/>
                <a:ea typeface="Calibri"/>
                <a:cs typeface="Calibri"/>
                <a:sym typeface="Calibri"/>
              </a:rPr>
              <a:t>			 </a:t>
            </a:r>
          </a:p>
          <a:p>
            <a:pPr lvl="0" indent="457200">
              <a:buClr>
                <a:srgbClr val="0D0D0D"/>
              </a:buClr>
              <a:buSzPct val="25000"/>
            </a:pPr>
            <a:r>
              <a:rPr lang="hr-HR" sz="900" b="1" i="1" dirty="0">
                <a:solidFill>
                  <a:srgbClr val="0D0D0D"/>
                </a:solidFill>
                <a:latin typeface="Calibri"/>
                <a:ea typeface="Calibri"/>
                <a:cs typeface="Calibri"/>
                <a:sym typeface="Calibri"/>
              </a:rPr>
              <a:t>Ravnateljica škole</a:t>
            </a:r>
            <a:r>
              <a:rPr lang="hr-HR" sz="900" b="1" dirty="0">
                <a:solidFill>
                  <a:srgbClr val="0D0D0D"/>
                </a:solidFill>
                <a:latin typeface="Calibri"/>
                <a:ea typeface="Calibri"/>
                <a:cs typeface="Calibri"/>
                <a:sym typeface="Calibri"/>
              </a:rPr>
              <a:t>: </a:t>
            </a:r>
            <a:r>
              <a:rPr lang="hr-HR" sz="900" dirty="0">
                <a:solidFill>
                  <a:srgbClr val="0D0D0D"/>
                </a:solidFill>
                <a:latin typeface="Calibri"/>
                <a:ea typeface="Calibri"/>
                <a:cs typeface="Calibri"/>
                <a:sym typeface="Calibri"/>
              </a:rPr>
              <a:t>Marija Petričević</a:t>
            </a:r>
          </a:p>
        </p:txBody>
      </p:sp>
      <p:sp>
        <p:nvSpPr>
          <p:cNvPr id="104" name="Shape 104"/>
          <p:cNvSpPr txBox="1"/>
          <p:nvPr/>
        </p:nvSpPr>
        <p:spPr>
          <a:xfrm>
            <a:off x="3544888" y="1746863"/>
            <a:ext cx="2663824" cy="330574"/>
          </a:xfrm>
          <a:prstGeom prst="rect">
            <a:avLst/>
          </a:prstGeom>
          <a:noFill/>
          <a:ln>
            <a:noFill/>
          </a:ln>
        </p:spPr>
        <p:txBody>
          <a:bodyPr lIns="91425" tIns="45700" rIns="91425" bIns="45700" anchor="t" anchorCtr="0">
            <a:noAutofit/>
          </a:bodyPr>
          <a:lstStyle/>
          <a:p>
            <a:pPr marL="0" marR="0" lvl="0" indent="457200" algn="l" rtl="0">
              <a:lnSpc>
                <a:spcPct val="100000"/>
              </a:lnSpc>
              <a:spcBef>
                <a:spcPts val="0"/>
              </a:spcBef>
              <a:spcAft>
                <a:spcPts val="0"/>
              </a:spcAft>
              <a:buClr>
                <a:schemeClr val="dk1"/>
              </a:buClr>
              <a:buFont typeface="Arial"/>
              <a:buNone/>
            </a:pPr>
            <a:endParaRPr sz="900" b="1" i="1" u="none" strike="noStrike" cap="none" baseline="0" dirty="0">
              <a:solidFill>
                <a:srgbClr val="525252"/>
              </a:solidFill>
              <a:latin typeface="Calibri"/>
              <a:ea typeface="Calibri"/>
              <a:cs typeface="Calibri"/>
              <a:sym typeface="Calibri"/>
            </a:endParaRPr>
          </a:p>
          <a:p>
            <a:pPr marL="0" marR="0" lvl="0" indent="457200" algn="l" rtl="0">
              <a:lnSpc>
                <a:spcPct val="100000"/>
              </a:lnSpc>
              <a:spcBef>
                <a:spcPts val="0"/>
              </a:spcBef>
              <a:spcAft>
                <a:spcPts val="0"/>
              </a:spcAft>
              <a:buClr>
                <a:srgbClr val="525252"/>
              </a:buClr>
              <a:buSzPct val="25000"/>
              <a:buFont typeface="Calibri"/>
              <a:buNone/>
            </a:pPr>
            <a:r>
              <a:rPr lang="en" sz="900" b="1" i="1" u="none" strike="noStrike" cap="none" baseline="0" dirty="0">
                <a:solidFill>
                  <a:srgbClr val="525252"/>
                </a:solidFill>
                <a:latin typeface="Calibri"/>
                <a:ea typeface="Calibri"/>
                <a:cs typeface="Calibri"/>
                <a:sym typeface="Calibri"/>
              </a:rPr>
              <a:t>Osnutak škole</a:t>
            </a:r>
            <a:r>
              <a:rPr lang="en" sz="900" b="1" i="0" u="none" strike="noStrike" cap="none" baseline="0" dirty="0">
                <a:solidFill>
                  <a:srgbClr val="525252"/>
                </a:solidFill>
                <a:latin typeface="Calibri"/>
                <a:ea typeface="Calibri"/>
                <a:cs typeface="Calibri"/>
                <a:sym typeface="Calibri"/>
              </a:rPr>
              <a:t>: </a:t>
            </a:r>
            <a:r>
              <a:rPr lang="en" sz="900" b="0" i="1" u="none" strike="noStrike" cap="none" baseline="0" dirty="0">
                <a:solidFill>
                  <a:schemeClr val="dk1"/>
                </a:solidFill>
                <a:latin typeface="Calibri"/>
                <a:ea typeface="Calibri"/>
                <a:cs typeface="Calibri"/>
                <a:sym typeface="Calibri"/>
              </a:rPr>
              <a:t>18</a:t>
            </a:r>
            <a:r>
              <a:rPr lang="hr-HR" sz="900" b="0" i="1" u="none" strike="noStrike" cap="none" baseline="0" dirty="0">
                <a:solidFill>
                  <a:schemeClr val="dk1"/>
                </a:solidFill>
                <a:latin typeface="Calibri"/>
                <a:ea typeface="Calibri"/>
                <a:cs typeface="Calibri"/>
                <a:sym typeface="Calibri"/>
              </a:rPr>
              <a:t>30</a:t>
            </a:r>
            <a:r>
              <a:rPr lang="en" sz="900" b="0" i="1" u="none" strike="noStrike" cap="none" baseline="0" dirty="0">
                <a:solidFill>
                  <a:schemeClr val="dk1"/>
                </a:solidFill>
                <a:latin typeface="Calibri"/>
                <a:ea typeface="Calibri"/>
                <a:cs typeface="Calibri"/>
                <a:sym typeface="Calibri"/>
              </a:rPr>
              <a:t>.</a:t>
            </a:r>
          </a:p>
        </p:txBody>
      </p:sp>
      <p:sp>
        <p:nvSpPr>
          <p:cNvPr id="2" name="TekstniOkvir 1">
            <a:extLst>
              <a:ext uri="{FF2B5EF4-FFF2-40B4-BE49-F238E27FC236}">
                <a16:creationId xmlns:a16="http://schemas.microsoft.com/office/drawing/2014/main" id="{66BBC144-ACEF-466C-9F5E-1C90FC94BD24}"/>
              </a:ext>
            </a:extLst>
          </p:cNvPr>
          <p:cNvSpPr txBox="1"/>
          <p:nvPr/>
        </p:nvSpPr>
        <p:spPr>
          <a:xfrm>
            <a:off x="3995737" y="107744"/>
            <a:ext cx="4679950" cy="338554"/>
          </a:xfrm>
          <a:prstGeom prst="rect">
            <a:avLst/>
          </a:prstGeom>
          <a:noFill/>
        </p:spPr>
        <p:txBody>
          <a:bodyPr wrap="square" rtlCol="0">
            <a:spAutoFit/>
          </a:bodyPr>
          <a:lstStyle/>
          <a:p>
            <a:pPr algn="ctr"/>
            <a:r>
              <a:rPr lang="hr-HR" sz="1600" b="1">
                <a:solidFill>
                  <a:schemeClr val="accent2">
                    <a:lumMod val="75000"/>
                  </a:schemeClr>
                </a:solidFill>
                <a:effectLst>
                  <a:outerShdw blurRad="38100" dist="38100" dir="2700000" algn="tl">
                    <a:srgbClr val="000000">
                      <a:alpha val="43137"/>
                    </a:srgbClr>
                  </a:outerShdw>
                </a:effectLst>
              </a:rPr>
              <a:t>OSOBNA KARTA OŠ”VLADIMIR NAZOR”, ADŽAMOVCI</a:t>
            </a:r>
          </a:p>
        </p:txBody>
      </p:sp>
    </p:spTree>
    <p:extLst>
      <p:ext uri="{BB962C8B-B14F-4D97-AF65-F5344CB8AC3E}">
        <p14:creationId xmlns:p14="http://schemas.microsoft.com/office/powerpoint/2010/main" val="3584553053"/>
      </p:ext>
    </p:extLst>
  </p:cSld>
  <p:clrMapOvr>
    <a:masterClrMapping/>
  </p:clrMapOvr>
  <p:transition spd="slow">
    <p:wipe/>
  </p:transition>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Shape 326"/>
        <p:cNvGrpSpPr/>
        <p:nvPr/>
      </p:nvGrpSpPr>
      <p:grpSpPr>
        <a:xfrm>
          <a:off x="0" y="0"/>
          <a:ext cx="0" cy="0"/>
          <a:chOff x="0" y="0"/>
          <a:chExt cx="0" cy="0"/>
        </a:xfrm>
      </p:grpSpPr>
      <p:graphicFrame>
        <p:nvGraphicFramePr>
          <p:cNvPr id="327" name="Shape 327"/>
          <p:cNvGraphicFramePr/>
          <p:nvPr>
            <p:extLst>
              <p:ext uri="{D42A27DB-BD31-4B8C-83A1-F6EECF244321}">
                <p14:modId xmlns:p14="http://schemas.microsoft.com/office/powerpoint/2010/main" val="2634122356"/>
              </p:ext>
            </p:extLst>
          </p:nvPr>
        </p:nvGraphicFramePr>
        <p:xfrm>
          <a:off x="475786" y="899398"/>
          <a:ext cx="8404042" cy="3636312"/>
        </p:xfrm>
        <a:graphic>
          <a:graphicData uri="http://schemas.openxmlformats.org/drawingml/2006/table">
            <a:tbl>
              <a:tblPr>
                <a:tableStyleId>{0E3FDE45-AF77-4B5C-9715-49D594BDF05E}</a:tableStyleId>
              </a:tblPr>
              <a:tblGrid>
                <a:gridCol w="1691282">
                  <a:extLst>
                    <a:ext uri="{9D8B030D-6E8A-4147-A177-3AD203B41FA5}">
                      <a16:colId xmlns:a16="http://schemas.microsoft.com/office/drawing/2014/main" val="20000"/>
                    </a:ext>
                  </a:extLst>
                </a:gridCol>
                <a:gridCol w="6712760">
                  <a:extLst>
                    <a:ext uri="{9D8B030D-6E8A-4147-A177-3AD203B41FA5}">
                      <a16:colId xmlns:a16="http://schemas.microsoft.com/office/drawing/2014/main" val="20001"/>
                    </a:ext>
                  </a:extLst>
                </a:gridCol>
              </a:tblGrid>
              <a:tr h="455578">
                <a:tc>
                  <a:txBody>
                    <a:bodyPr/>
                    <a:lstStyle/>
                    <a:p>
                      <a:pPr marL="0" marR="0" lvl="0" indent="0" algn="l" rtl="0">
                        <a:lnSpc>
                          <a:spcPct val="100000"/>
                        </a:lnSpc>
                        <a:spcBef>
                          <a:spcPts val="0"/>
                        </a:spcBef>
                        <a:spcAft>
                          <a:spcPts val="0"/>
                        </a:spcAft>
                        <a:buClr>
                          <a:srgbClr val="000000"/>
                        </a:buClr>
                        <a:buSzPct val="25000"/>
                        <a:buFont typeface="Calibri"/>
                        <a:buNone/>
                      </a:pPr>
                      <a:r>
                        <a:rPr lang="hr-HR" sz="1200" u="none" strike="noStrike" cap="none" baseline="0" dirty="0">
                          <a:sym typeface="Calibri"/>
                        </a:rPr>
                        <a:t>Ishodi</a:t>
                      </a:r>
                      <a:r>
                        <a:rPr lang="en" sz="1200" u="none" strike="noStrike" cap="none" baseline="0" dirty="0">
                          <a:sym typeface="Calibri"/>
                        </a:rPr>
                        <a:t>:</a:t>
                      </a:r>
                      <a:endParaRPr lang="en" sz="1200" b="0" i="0" u="none" strike="noStrike" cap="none" baseline="0" dirty="0">
                        <a:solidFill>
                          <a:srgbClr val="000000"/>
                        </a:solidFill>
                        <a:latin typeface="Calibri"/>
                        <a:ea typeface="Calibri"/>
                        <a:cs typeface="Calibri"/>
                        <a:sym typeface="Calibri"/>
                      </a:endParaRPr>
                    </a:p>
                  </a:txBody>
                  <a:tcPr marL="91425" marR="91425" marT="0" marB="0"/>
                </a:tc>
                <a:tc>
                  <a:txBody>
                    <a:bodyPr/>
                    <a:lstStyle/>
                    <a:p>
                      <a:pPr marL="0" marR="0" lvl="0" indent="0" algn="l" rtl="0">
                        <a:lnSpc>
                          <a:spcPct val="100000"/>
                        </a:lnSpc>
                        <a:spcBef>
                          <a:spcPts val="0"/>
                        </a:spcBef>
                        <a:spcAft>
                          <a:spcPts val="0"/>
                        </a:spcAft>
                        <a:buFont typeface="Calibri"/>
                        <a:buNone/>
                      </a:pPr>
                      <a:r>
                        <a:rPr lang="en" sz="1200" u="none" strike="noStrike" cap="none" baseline="0" dirty="0"/>
                        <a:t>Učenici će do</a:t>
                      </a:r>
                      <a:r>
                        <a:rPr lang="en" sz="1200" dirty="0"/>
                        <a:t>datno</a:t>
                      </a:r>
                      <a:r>
                        <a:rPr lang="en" sz="1200" dirty="0">
                          <a:sym typeface="Calibri"/>
                        </a:rPr>
                        <a:t> </a:t>
                      </a:r>
                      <a:r>
                        <a:rPr lang="en" sz="1200" dirty="0"/>
                        <a:t>usvajati </a:t>
                      </a:r>
                      <a:r>
                        <a:rPr lang="en" sz="1200" u="none" strike="noStrike" cap="none" baseline="0" dirty="0"/>
                        <a:t>gradivo</a:t>
                      </a:r>
                      <a:r>
                        <a:rPr lang="en" sz="1200" u="none" strike="noStrike" cap="none" baseline="0" dirty="0">
                          <a:sym typeface="Calibri"/>
                        </a:rPr>
                        <a:t> redovne nastave.</a:t>
                      </a:r>
                      <a:endParaRPr lang="en" sz="1200" b="0" i="0" u="none" strike="noStrike" cap="none" baseline="0" dirty="0">
                        <a:solidFill>
                          <a:srgbClr val="000000"/>
                        </a:solidFill>
                        <a:latin typeface="Calibri"/>
                        <a:ea typeface="Calibri"/>
                        <a:cs typeface="Calibri"/>
                        <a:sym typeface="Calibri"/>
                      </a:endParaRPr>
                    </a:p>
                  </a:txBody>
                  <a:tcPr marL="91425" marR="91425" marT="0" marB="0"/>
                </a:tc>
                <a:extLst>
                  <a:ext uri="{0D108BD9-81ED-4DB2-BD59-A6C34878D82A}">
                    <a16:rowId xmlns:a16="http://schemas.microsoft.com/office/drawing/2014/main" val="10000"/>
                  </a:ext>
                </a:extLst>
              </a:tr>
              <a:tr h="474612">
                <a:tc>
                  <a:txBody>
                    <a:bodyPr/>
                    <a:lstStyle/>
                    <a:p>
                      <a:pPr marL="0" marR="0" lvl="0" indent="0" algn="l" rtl="0">
                        <a:lnSpc>
                          <a:spcPct val="100000"/>
                        </a:lnSpc>
                        <a:spcBef>
                          <a:spcPts val="0"/>
                        </a:spcBef>
                        <a:spcAft>
                          <a:spcPts val="0"/>
                        </a:spcAft>
                        <a:buClr>
                          <a:srgbClr val="000000"/>
                        </a:buClr>
                        <a:buSzPct val="25000"/>
                        <a:buFont typeface="Calibri"/>
                        <a:buNone/>
                      </a:pPr>
                      <a:r>
                        <a:rPr lang="en" sz="1200" u="none" strike="noStrike" cap="none" baseline="0" err="1">
                          <a:sym typeface="Calibri"/>
                        </a:rPr>
                        <a:t>Namjena</a:t>
                      </a:r>
                      <a:r>
                        <a:rPr lang="en" sz="1200" u="none" strike="noStrike" cap="none" baseline="0">
                          <a:sym typeface="Calibri"/>
                        </a:rPr>
                        <a:t>:</a:t>
                      </a:r>
                      <a:endParaRPr lang="en" sz="1200" b="0" i="0" u="none" strike="noStrike" cap="none" baseline="0">
                        <a:solidFill>
                          <a:srgbClr val="000000"/>
                        </a:solidFill>
                        <a:latin typeface="Calibri"/>
                        <a:ea typeface="Calibri"/>
                        <a:cs typeface="Calibri"/>
                        <a:sym typeface="Calibri"/>
                      </a:endParaRPr>
                    </a:p>
                  </a:txBody>
                  <a:tcPr marL="91425" marR="91425" marT="0" marB="0"/>
                </a:tc>
                <a:tc>
                  <a:txBody>
                    <a:bodyPr/>
                    <a:lstStyle/>
                    <a:p>
                      <a:pPr marL="0" marR="0" lvl="0" indent="0" algn="l" rtl="0">
                        <a:lnSpc>
                          <a:spcPct val="100000"/>
                        </a:lnSpc>
                        <a:spcBef>
                          <a:spcPts val="0"/>
                        </a:spcBef>
                        <a:spcAft>
                          <a:spcPts val="0"/>
                        </a:spcAft>
                        <a:buClr>
                          <a:srgbClr val="000000"/>
                        </a:buClr>
                        <a:buSzPct val="25000"/>
                        <a:buFont typeface="Calibri"/>
                        <a:buNone/>
                      </a:pPr>
                      <a:r>
                        <a:rPr lang="en" sz="1200" u="none" strike="noStrike" cap="none" baseline="0" err="1">
                          <a:sym typeface="Calibri"/>
                        </a:rPr>
                        <a:t>Pomoć</a:t>
                      </a:r>
                      <a:r>
                        <a:rPr lang="en" sz="1200" u="none" strike="noStrike" cap="none" baseline="0">
                          <a:sym typeface="Calibri"/>
                        </a:rPr>
                        <a:t> </a:t>
                      </a:r>
                      <a:r>
                        <a:rPr lang="en" sz="1200" u="none" strike="noStrike" cap="none" baseline="0" err="1">
                          <a:sym typeface="Calibri"/>
                        </a:rPr>
                        <a:t>učenicima</a:t>
                      </a:r>
                      <a:r>
                        <a:rPr lang="en" sz="1200" u="none" strike="noStrike" cap="none" baseline="0">
                          <a:sym typeface="Calibri"/>
                        </a:rPr>
                        <a:t> u </a:t>
                      </a:r>
                      <a:r>
                        <a:rPr lang="en" sz="1200" u="none" strike="noStrike" cap="none" baseline="0" err="1">
                          <a:sym typeface="Calibri"/>
                        </a:rPr>
                        <a:t>svladavanju</a:t>
                      </a:r>
                      <a:r>
                        <a:rPr lang="en" sz="1200" u="none" strike="noStrike" cap="none" baseline="0">
                          <a:sym typeface="Calibri"/>
                        </a:rPr>
                        <a:t> </a:t>
                      </a:r>
                      <a:r>
                        <a:rPr lang="en" sz="1200" u="none" strike="noStrike" cap="none" baseline="0" err="1">
                          <a:sym typeface="Calibri"/>
                        </a:rPr>
                        <a:t>nastavnog</a:t>
                      </a:r>
                      <a:r>
                        <a:rPr lang="hr-HR" sz="1200" u="none" strike="noStrike" cap="none" baseline="0">
                          <a:sym typeface="Calibri"/>
                        </a:rPr>
                        <a:t>a</a:t>
                      </a:r>
                      <a:r>
                        <a:rPr lang="en" sz="1200" u="none" strike="noStrike" cap="none" baseline="0">
                          <a:sym typeface="Calibri"/>
                        </a:rPr>
                        <a:t> </a:t>
                      </a:r>
                      <a:r>
                        <a:rPr lang="en" sz="1200" u="none" strike="noStrike" cap="none" baseline="0" err="1">
                          <a:sym typeface="Calibri"/>
                        </a:rPr>
                        <a:t>gradiva</a:t>
                      </a:r>
                      <a:r>
                        <a:rPr lang="en" sz="1200" u="none" strike="noStrike" cap="none" baseline="0">
                          <a:sym typeface="Calibri"/>
                        </a:rPr>
                        <a:t>.</a:t>
                      </a:r>
                      <a:endParaRPr lang="en" sz="1200" b="0" i="0" u="none" strike="noStrike" cap="none" baseline="0">
                        <a:solidFill>
                          <a:srgbClr val="000000"/>
                        </a:solidFill>
                        <a:latin typeface="Calibri"/>
                        <a:ea typeface="Calibri"/>
                        <a:cs typeface="Calibri"/>
                        <a:sym typeface="Calibri"/>
                      </a:endParaRPr>
                    </a:p>
                  </a:txBody>
                  <a:tcPr marL="91425" marR="91425" marT="0" marB="0"/>
                </a:tc>
                <a:extLst>
                  <a:ext uri="{0D108BD9-81ED-4DB2-BD59-A6C34878D82A}">
                    <a16:rowId xmlns:a16="http://schemas.microsoft.com/office/drawing/2014/main" val="10001"/>
                  </a:ext>
                </a:extLst>
              </a:tr>
              <a:tr h="476984">
                <a:tc>
                  <a:txBody>
                    <a:bodyPr/>
                    <a:lstStyle/>
                    <a:p>
                      <a:pPr marL="0" marR="0" lvl="0" indent="0" algn="l" rtl="0">
                        <a:lnSpc>
                          <a:spcPct val="100000"/>
                        </a:lnSpc>
                        <a:spcBef>
                          <a:spcPts val="0"/>
                        </a:spcBef>
                        <a:spcAft>
                          <a:spcPts val="0"/>
                        </a:spcAft>
                        <a:buClr>
                          <a:srgbClr val="000000"/>
                        </a:buClr>
                        <a:buSzPct val="25000"/>
                        <a:buFont typeface="Calibri"/>
                        <a:buNone/>
                      </a:pPr>
                      <a:r>
                        <a:rPr lang="en" sz="1200" u="none" strike="noStrike" cap="none" baseline="0" err="1">
                          <a:sym typeface="Calibri"/>
                        </a:rPr>
                        <a:t>Nositelj</a:t>
                      </a:r>
                      <a:r>
                        <a:rPr lang="en" sz="1200" u="none" strike="noStrike" cap="none" baseline="0">
                          <a:sym typeface="Calibri"/>
                        </a:rPr>
                        <a:t> </a:t>
                      </a:r>
                      <a:r>
                        <a:rPr lang="en" sz="1200" u="none" strike="noStrike" cap="none" baseline="0" err="1">
                          <a:sym typeface="Calibri"/>
                        </a:rPr>
                        <a:t>aktivnosti</a:t>
                      </a:r>
                      <a:r>
                        <a:rPr lang="en" sz="1200" u="none" strike="noStrike" cap="none" baseline="0">
                          <a:sym typeface="Calibri"/>
                        </a:rPr>
                        <a:t>:</a:t>
                      </a:r>
                      <a:endParaRPr lang="en" sz="1200" b="0" i="0" u="none" strike="noStrike" cap="none" baseline="0">
                        <a:solidFill>
                          <a:srgbClr val="000000"/>
                        </a:solidFill>
                        <a:latin typeface="Calibri"/>
                        <a:ea typeface="Calibri"/>
                        <a:cs typeface="Calibri"/>
                        <a:sym typeface="Calibri"/>
                      </a:endParaRPr>
                    </a:p>
                  </a:txBody>
                  <a:tcPr marL="91425" marR="91425" marT="0" marB="0"/>
                </a:tc>
                <a:tc>
                  <a:txBody>
                    <a:bodyPr/>
                    <a:lstStyle/>
                    <a:p>
                      <a:pPr marL="0" marR="0" lvl="0" indent="0" algn="l" rtl="0">
                        <a:lnSpc>
                          <a:spcPct val="100000"/>
                        </a:lnSpc>
                        <a:spcBef>
                          <a:spcPts val="0"/>
                        </a:spcBef>
                        <a:spcAft>
                          <a:spcPts val="0"/>
                        </a:spcAft>
                        <a:buFont typeface="Calibri"/>
                        <a:buNone/>
                      </a:pPr>
                      <a:r>
                        <a:rPr lang="en" sz="1200" u="none" strike="noStrike" cap="none" baseline="0" err="1">
                          <a:sym typeface="Calibri"/>
                        </a:rPr>
                        <a:t>Učitelji</a:t>
                      </a:r>
                      <a:r>
                        <a:rPr lang="hr-HR" sz="1200" u="none" strike="noStrike" cap="none" baseline="0" err="1">
                          <a:sym typeface="Calibri"/>
                        </a:rPr>
                        <a:t>ce</a:t>
                      </a:r>
                      <a:r>
                        <a:rPr lang="en" sz="1200">
                          <a:sym typeface="Calibri"/>
                        </a:rPr>
                        <a:t> </a:t>
                      </a:r>
                      <a:r>
                        <a:rPr lang="en" sz="1200" u="none" strike="noStrike" cap="none" baseline="0"/>
                        <a:t> </a:t>
                      </a:r>
                      <a:r>
                        <a:rPr lang="en" sz="1200" u="none" strike="noStrike" cap="none" baseline="0" err="1"/>
                        <a:t>Hrvatskoga</a:t>
                      </a:r>
                      <a:r>
                        <a:rPr lang="en" sz="1200" u="none" strike="noStrike" cap="none" baseline="0">
                          <a:sym typeface="Calibri"/>
                        </a:rPr>
                        <a:t> </a:t>
                      </a:r>
                      <a:r>
                        <a:rPr lang="en" sz="1200" u="none" strike="noStrike" cap="none" baseline="0" err="1">
                          <a:sym typeface="Calibri"/>
                        </a:rPr>
                        <a:t>jezika</a:t>
                      </a:r>
                      <a:r>
                        <a:rPr lang="en" sz="1200" u="none" strike="noStrike" cap="none" baseline="0">
                          <a:sym typeface="Calibri"/>
                        </a:rPr>
                        <a:t> Nikolina Mihaljević </a:t>
                      </a:r>
                      <a:r>
                        <a:rPr lang="en" sz="1200" u="none" strike="noStrike" cap="none" baseline="0" err="1">
                          <a:sym typeface="Calibri"/>
                        </a:rPr>
                        <a:t>i</a:t>
                      </a:r>
                      <a:r>
                        <a:rPr lang="en" sz="1200" u="none" strike="noStrike" cap="none" baseline="0">
                          <a:sym typeface="Calibri"/>
                        </a:rPr>
                        <a:t> </a:t>
                      </a:r>
                      <a:r>
                        <a:rPr lang="en" sz="1200" u="none" strike="noStrike" cap="none" baseline="0"/>
                        <a:t>Nikolina Blažić</a:t>
                      </a:r>
                      <a:endParaRPr lang="hr-HR" sz="1200" u="none" strike="noStrike" cap="none" baseline="0">
                        <a:sym typeface="Calibri"/>
                      </a:endParaRPr>
                    </a:p>
                  </a:txBody>
                  <a:tcPr marL="91425" marR="91425" marT="0" marB="0"/>
                </a:tc>
                <a:extLst>
                  <a:ext uri="{0D108BD9-81ED-4DB2-BD59-A6C34878D82A}">
                    <a16:rowId xmlns:a16="http://schemas.microsoft.com/office/drawing/2014/main" val="10002"/>
                  </a:ext>
                </a:extLst>
              </a:tr>
              <a:tr h="476984">
                <a:tc>
                  <a:txBody>
                    <a:bodyPr/>
                    <a:lstStyle/>
                    <a:p>
                      <a:pPr marL="0" marR="0" lvl="0" indent="0" algn="l" rtl="0">
                        <a:lnSpc>
                          <a:spcPct val="100000"/>
                        </a:lnSpc>
                        <a:spcBef>
                          <a:spcPts val="0"/>
                        </a:spcBef>
                        <a:spcAft>
                          <a:spcPts val="0"/>
                        </a:spcAft>
                        <a:buClr>
                          <a:srgbClr val="000000"/>
                        </a:buClr>
                        <a:buSzPct val="25000"/>
                        <a:buFont typeface="Calibri"/>
                        <a:buNone/>
                      </a:pPr>
                      <a:r>
                        <a:rPr lang="en" sz="1200" u="none" strike="noStrike" cap="none" baseline="0" err="1">
                          <a:sym typeface="Calibri"/>
                        </a:rPr>
                        <a:t>Način</a:t>
                      </a:r>
                      <a:r>
                        <a:rPr lang="en" sz="1200" u="none" strike="noStrike" cap="none" baseline="0">
                          <a:sym typeface="Calibri"/>
                        </a:rPr>
                        <a:t> </a:t>
                      </a:r>
                      <a:r>
                        <a:rPr lang="en" sz="1200" u="none" strike="noStrike" cap="none" baseline="0" err="1">
                          <a:sym typeface="Calibri"/>
                        </a:rPr>
                        <a:t>realizacije</a:t>
                      </a:r>
                      <a:r>
                        <a:rPr lang="en" sz="1200" u="none" strike="noStrike" cap="none" baseline="0">
                          <a:sym typeface="Calibri"/>
                        </a:rPr>
                        <a:t>:</a:t>
                      </a:r>
                      <a:endParaRPr lang="en" sz="1200" b="0" i="0" u="none" strike="noStrike" cap="none" baseline="0">
                        <a:solidFill>
                          <a:srgbClr val="000000"/>
                        </a:solidFill>
                        <a:latin typeface="Calibri"/>
                        <a:ea typeface="Calibri"/>
                        <a:cs typeface="Calibri"/>
                        <a:sym typeface="Calibri"/>
                      </a:endParaRPr>
                    </a:p>
                  </a:txBody>
                  <a:tcPr marL="91425" marR="91425" marT="0" marB="0"/>
                </a:tc>
                <a:tc>
                  <a:txBody>
                    <a:bodyPr/>
                    <a:lstStyle/>
                    <a:p>
                      <a:pPr marL="0" marR="0" lvl="0" indent="0" algn="l" rtl="0">
                        <a:lnSpc>
                          <a:spcPct val="100000"/>
                        </a:lnSpc>
                        <a:spcBef>
                          <a:spcPts val="0"/>
                        </a:spcBef>
                        <a:spcAft>
                          <a:spcPts val="0"/>
                        </a:spcAft>
                        <a:buFont typeface="Calibri"/>
                        <a:buNone/>
                      </a:pPr>
                      <a:r>
                        <a:rPr lang="en-US" sz="1200" u="none" strike="noStrike" cap="none" baseline="0" err="1">
                          <a:sym typeface="Calibri"/>
                        </a:rPr>
                        <a:t>Učenici</a:t>
                      </a:r>
                      <a:r>
                        <a:rPr lang="en-US" sz="1200" u="none" strike="noStrike" cap="none" baseline="0">
                          <a:sym typeface="Calibri"/>
                        </a:rPr>
                        <a:t> se </a:t>
                      </a:r>
                      <a:r>
                        <a:rPr lang="en-US" sz="1200" u="none" strike="noStrike" cap="none" baseline="0" err="1">
                          <a:sym typeface="Calibri"/>
                        </a:rPr>
                        <a:t>uključuju</a:t>
                      </a:r>
                      <a:r>
                        <a:rPr lang="en-US" sz="1200" u="none" strike="noStrike" cap="none" baseline="0">
                          <a:sym typeface="Calibri"/>
                        </a:rPr>
                        <a:t> po </a:t>
                      </a:r>
                      <a:r>
                        <a:rPr lang="en-US" sz="1200" u="none" strike="noStrike" cap="none" baseline="0" err="1">
                          <a:sym typeface="Calibri"/>
                        </a:rPr>
                        <a:t>potrebi</a:t>
                      </a:r>
                      <a:r>
                        <a:rPr lang="en-US" sz="1200" u="none" strike="noStrike" cap="none" baseline="0"/>
                        <a:t>; </a:t>
                      </a:r>
                      <a:r>
                        <a:rPr lang="en-US" sz="1200" u="none" strike="noStrike" cap="none" baseline="0" err="1"/>
                        <a:t>nastava</a:t>
                      </a:r>
                      <a:r>
                        <a:rPr lang="en-US" sz="1200" u="none" strike="noStrike" cap="none" baseline="0"/>
                        <a:t> </a:t>
                      </a:r>
                      <a:r>
                        <a:rPr lang="en-US" sz="1200" u="none" strike="noStrike" cap="none" baseline="0" err="1"/>
                        <a:t>će</a:t>
                      </a:r>
                      <a:r>
                        <a:rPr lang="en-US" sz="1200" u="none" strike="noStrike" cap="none" baseline="0"/>
                        <a:t> se po </a:t>
                      </a:r>
                      <a:r>
                        <a:rPr lang="en-US" sz="1200" u="none" strike="noStrike" cap="none" baseline="0" err="1"/>
                        <a:t>potrebi</a:t>
                      </a:r>
                      <a:r>
                        <a:rPr lang="en-US" sz="1200" u="none" strike="noStrike" cap="none" baseline="0"/>
                        <a:t> </a:t>
                      </a:r>
                      <a:r>
                        <a:rPr lang="en-US" sz="1200" u="none" strike="noStrike" cap="none" baseline="0" err="1"/>
                        <a:t>odvijati</a:t>
                      </a:r>
                      <a:r>
                        <a:rPr lang="en-US" sz="1200" u="none" strike="noStrike" cap="none" baseline="0"/>
                        <a:t> u virtualnim učionicama.</a:t>
                      </a:r>
                      <a:endParaRPr lang="en-US" sz="1200" u="none" strike="noStrike" cap="none" baseline="0">
                        <a:sym typeface="Calibri"/>
                      </a:endParaRPr>
                    </a:p>
                    <a:p>
                      <a:pPr marL="0" marR="0" lvl="0" indent="0" algn="l" rtl="0">
                        <a:spcBef>
                          <a:spcPts val="0"/>
                        </a:spcBef>
                        <a:buNone/>
                      </a:pPr>
                      <a:endParaRPr lang="en-US" sz="1200" b="0" i="0" u="none" strike="noStrike" cap="none" baseline="0">
                        <a:solidFill>
                          <a:srgbClr val="000000"/>
                        </a:solidFill>
                        <a:latin typeface="Calibri"/>
                        <a:ea typeface="Calibri"/>
                        <a:cs typeface="Calibri"/>
                        <a:sym typeface="Calibri"/>
                      </a:endParaRPr>
                    </a:p>
                  </a:txBody>
                  <a:tcPr marL="91425" marR="91425" marT="0" marB="0"/>
                </a:tc>
                <a:extLst>
                  <a:ext uri="{0D108BD9-81ED-4DB2-BD59-A6C34878D82A}">
                    <a16:rowId xmlns:a16="http://schemas.microsoft.com/office/drawing/2014/main" val="10003"/>
                  </a:ext>
                </a:extLst>
              </a:tr>
              <a:tr h="475809">
                <a:tc>
                  <a:txBody>
                    <a:bodyPr/>
                    <a:lstStyle/>
                    <a:p>
                      <a:pPr marL="0" marR="0" lvl="0" indent="0" algn="l" rtl="0">
                        <a:lnSpc>
                          <a:spcPct val="100000"/>
                        </a:lnSpc>
                        <a:spcBef>
                          <a:spcPts val="0"/>
                        </a:spcBef>
                        <a:spcAft>
                          <a:spcPts val="0"/>
                        </a:spcAft>
                        <a:buClr>
                          <a:srgbClr val="000000"/>
                        </a:buClr>
                        <a:buSzPct val="25000"/>
                        <a:buFont typeface="Calibri"/>
                        <a:buNone/>
                      </a:pPr>
                      <a:r>
                        <a:rPr lang="en" sz="1200" u="none" strike="noStrike" cap="none" baseline="0" err="1">
                          <a:sym typeface="Calibri"/>
                        </a:rPr>
                        <a:t>Vremenik</a:t>
                      </a:r>
                      <a:r>
                        <a:rPr lang="en" sz="1200" u="none" strike="noStrike" cap="none" baseline="0">
                          <a:sym typeface="Calibri"/>
                        </a:rPr>
                        <a:t>:</a:t>
                      </a:r>
                      <a:endParaRPr lang="en" sz="1200" b="0" i="0" u="none" strike="noStrike" cap="none" baseline="0">
                        <a:solidFill>
                          <a:srgbClr val="000000"/>
                        </a:solidFill>
                        <a:latin typeface="Calibri"/>
                        <a:ea typeface="Calibri"/>
                        <a:cs typeface="Calibri"/>
                        <a:sym typeface="Calibri"/>
                      </a:endParaRPr>
                    </a:p>
                  </a:txBody>
                  <a:tcPr marL="91425" marR="91425" marT="0" marB="0"/>
                </a:tc>
                <a:tc>
                  <a:txBody>
                    <a:bodyPr/>
                    <a:lstStyle/>
                    <a:p>
                      <a:pPr marL="0" marR="0" lvl="0" indent="0" algn="l" rtl="0">
                        <a:lnSpc>
                          <a:spcPct val="100000"/>
                        </a:lnSpc>
                        <a:spcBef>
                          <a:spcPts val="0"/>
                        </a:spcBef>
                        <a:spcAft>
                          <a:spcPts val="0"/>
                        </a:spcAft>
                        <a:buClr>
                          <a:srgbClr val="000000"/>
                        </a:buClr>
                        <a:buSzPct val="25000"/>
                        <a:buFont typeface="Calibri"/>
                        <a:buNone/>
                      </a:pPr>
                      <a:r>
                        <a:rPr lang="hr-HR" sz="1200" u="none" strike="noStrike" cap="none" baseline="0" dirty="0">
                          <a:sym typeface="Calibri"/>
                        </a:rPr>
                        <a:t>3 sata tjedno</a:t>
                      </a:r>
                      <a:endParaRPr lang="en" sz="1200" u="none" strike="noStrike" cap="none" baseline="0" dirty="0">
                        <a:sym typeface="Calibri"/>
                      </a:endParaRPr>
                    </a:p>
                  </a:txBody>
                  <a:tcPr marL="91425" marR="91425" marT="0" marB="0"/>
                </a:tc>
                <a:extLst>
                  <a:ext uri="{0D108BD9-81ED-4DB2-BD59-A6C34878D82A}">
                    <a16:rowId xmlns:a16="http://schemas.microsoft.com/office/drawing/2014/main" val="10004"/>
                  </a:ext>
                </a:extLst>
              </a:tr>
              <a:tr h="476984">
                <a:tc>
                  <a:txBody>
                    <a:bodyPr/>
                    <a:lstStyle/>
                    <a:p>
                      <a:pPr marL="0" marR="0" lvl="0" indent="0" algn="l" rtl="0">
                        <a:lnSpc>
                          <a:spcPct val="100000"/>
                        </a:lnSpc>
                        <a:spcBef>
                          <a:spcPts val="0"/>
                        </a:spcBef>
                        <a:spcAft>
                          <a:spcPts val="0"/>
                        </a:spcAft>
                        <a:buClr>
                          <a:srgbClr val="000000"/>
                        </a:buClr>
                        <a:buSzPct val="25000"/>
                        <a:buFont typeface="Calibri"/>
                        <a:buNone/>
                      </a:pPr>
                      <a:r>
                        <a:rPr lang="en" sz="1200" u="none" strike="noStrike" cap="none" baseline="0" err="1">
                          <a:sym typeface="Calibri"/>
                        </a:rPr>
                        <a:t>Troškovnik</a:t>
                      </a:r>
                      <a:r>
                        <a:rPr lang="en" sz="1200" u="none" strike="noStrike" cap="none" baseline="0">
                          <a:sym typeface="Calibri"/>
                        </a:rPr>
                        <a:t>:</a:t>
                      </a:r>
                      <a:endParaRPr lang="en" sz="1200" b="0" i="0" u="none" strike="noStrike" cap="none" baseline="0">
                        <a:solidFill>
                          <a:srgbClr val="000000"/>
                        </a:solidFill>
                        <a:latin typeface="Calibri"/>
                        <a:ea typeface="Calibri"/>
                        <a:cs typeface="Calibri"/>
                        <a:sym typeface="Calibri"/>
                      </a:endParaRPr>
                    </a:p>
                  </a:txBody>
                  <a:tcPr marL="91425" marR="91425" marT="0" marB="0"/>
                </a:tc>
                <a:tc>
                  <a:txBody>
                    <a:bodyPr/>
                    <a:lstStyle/>
                    <a:p>
                      <a:pPr marL="0" marR="0" lvl="0" indent="0" algn="l" rtl="0">
                        <a:lnSpc>
                          <a:spcPct val="100000"/>
                        </a:lnSpc>
                        <a:spcBef>
                          <a:spcPts val="0"/>
                        </a:spcBef>
                        <a:spcAft>
                          <a:spcPts val="0"/>
                        </a:spcAft>
                        <a:buClr>
                          <a:srgbClr val="000000"/>
                        </a:buClr>
                        <a:buSzPct val="25000"/>
                        <a:buFont typeface="Calibri"/>
                        <a:buNone/>
                      </a:pPr>
                      <a:r>
                        <a:rPr lang="en" sz="1200" err="1">
                          <a:sym typeface="Calibri"/>
                        </a:rPr>
                        <a:t>Troškovi</a:t>
                      </a:r>
                      <a:r>
                        <a:rPr lang="en" sz="1200">
                          <a:sym typeface="Calibri"/>
                        </a:rPr>
                        <a:t> </a:t>
                      </a:r>
                      <a:r>
                        <a:rPr lang="hr-HR" sz="1200">
                          <a:sym typeface="Calibri"/>
                        </a:rPr>
                        <a:t>potrošnog</a:t>
                      </a:r>
                      <a:r>
                        <a:rPr lang="hr-HR" sz="1200" baseline="0">
                          <a:sym typeface="Calibri"/>
                        </a:rPr>
                        <a:t> </a:t>
                      </a:r>
                      <a:r>
                        <a:rPr lang="en" sz="1200">
                          <a:sym typeface="Calibri"/>
                        </a:rPr>
                        <a:t> </a:t>
                      </a:r>
                      <a:r>
                        <a:rPr lang="en" sz="1200" err="1">
                          <a:sym typeface="Calibri"/>
                        </a:rPr>
                        <a:t>materijala</a:t>
                      </a:r>
                      <a:r>
                        <a:rPr lang="en" sz="1200">
                          <a:sym typeface="Calibri"/>
                        </a:rPr>
                        <a:t>.</a:t>
                      </a:r>
                      <a:endParaRPr lang="en" sz="1200">
                        <a:latin typeface="Calibri"/>
                        <a:ea typeface="Calibri"/>
                        <a:cs typeface="Calibri"/>
                        <a:sym typeface="Calibri"/>
                      </a:endParaRPr>
                    </a:p>
                  </a:txBody>
                  <a:tcPr marL="91425" marR="91425" marT="0" marB="0"/>
                </a:tc>
                <a:extLst>
                  <a:ext uri="{0D108BD9-81ED-4DB2-BD59-A6C34878D82A}">
                    <a16:rowId xmlns:a16="http://schemas.microsoft.com/office/drawing/2014/main" val="10005"/>
                  </a:ext>
                </a:extLst>
              </a:tr>
              <a:tr h="799361">
                <a:tc>
                  <a:txBody>
                    <a:bodyPr/>
                    <a:lstStyle/>
                    <a:p>
                      <a:pPr marL="0" marR="0" lvl="0" indent="0" algn="l" rtl="0">
                        <a:lnSpc>
                          <a:spcPct val="100000"/>
                        </a:lnSpc>
                        <a:spcBef>
                          <a:spcPts val="0"/>
                        </a:spcBef>
                        <a:spcAft>
                          <a:spcPts val="0"/>
                        </a:spcAft>
                        <a:buClr>
                          <a:srgbClr val="000000"/>
                        </a:buClr>
                        <a:buSzPct val="25000"/>
                        <a:buFont typeface="Calibri"/>
                        <a:buNone/>
                      </a:pPr>
                      <a:r>
                        <a:rPr lang="en" sz="1200" u="none" strike="noStrike" cap="none" baseline="0" err="1">
                          <a:sym typeface="Calibri"/>
                        </a:rPr>
                        <a:t>Način</a:t>
                      </a:r>
                      <a:r>
                        <a:rPr lang="en" sz="1200" u="none" strike="noStrike" cap="none" baseline="0">
                          <a:sym typeface="Calibri"/>
                        </a:rPr>
                        <a:t> </a:t>
                      </a:r>
                      <a:r>
                        <a:rPr lang="en" sz="1200" u="none" strike="noStrike" cap="none" baseline="0" err="1">
                          <a:sym typeface="Calibri"/>
                        </a:rPr>
                        <a:t>vrednovanja</a:t>
                      </a:r>
                      <a:r>
                        <a:rPr lang="en" sz="1200" u="none" strike="noStrike" cap="none" baseline="0">
                          <a:sym typeface="Calibri"/>
                        </a:rPr>
                        <a:t> </a:t>
                      </a:r>
                      <a:r>
                        <a:rPr lang="en" sz="1200" u="none" strike="noStrike" cap="none" baseline="0" err="1">
                          <a:sym typeface="Calibri"/>
                        </a:rPr>
                        <a:t>i</a:t>
                      </a:r>
                      <a:r>
                        <a:rPr lang="en" sz="1200" u="none" strike="noStrike" cap="none" baseline="0">
                          <a:sym typeface="Calibri"/>
                        </a:rPr>
                        <a:t> </a:t>
                      </a:r>
                      <a:r>
                        <a:rPr lang="en" sz="1200" u="none" strike="noStrike" cap="none" baseline="0" err="1">
                          <a:sym typeface="Calibri"/>
                        </a:rPr>
                        <a:t>korištenja</a:t>
                      </a:r>
                      <a:r>
                        <a:rPr lang="en" sz="1200" u="none" strike="noStrike" cap="none" baseline="0">
                          <a:sym typeface="Calibri"/>
                        </a:rPr>
                        <a:t> </a:t>
                      </a:r>
                      <a:r>
                        <a:rPr lang="en" sz="1200" u="none" strike="noStrike" cap="none" baseline="0" err="1">
                          <a:sym typeface="Calibri"/>
                        </a:rPr>
                        <a:t>rezultata</a:t>
                      </a:r>
                      <a:r>
                        <a:rPr lang="en" sz="1200" u="none" strike="noStrike" cap="none" baseline="0">
                          <a:sym typeface="Calibri"/>
                        </a:rPr>
                        <a:t> </a:t>
                      </a:r>
                      <a:r>
                        <a:rPr lang="en" sz="1200" u="none" strike="noStrike" cap="none" baseline="0" err="1">
                          <a:sym typeface="Calibri"/>
                        </a:rPr>
                        <a:t>vrednovanja</a:t>
                      </a:r>
                      <a:r>
                        <a:rPr lang="en" sz="1200" u="none" strike="noStrike" cap="none" baseline="0">
                          <a:sym typeface="Calibri"/>
                        </a:rPr>
                        <a:t>:</a:t>
                      </a:r>
                      <a:endParaRPr lang="en" sz="1200" b="0" i="0" u="none" strike="noStrike" cap="none" baseline="0">
                        <a:solidFill>
                          <a:srgbClr val="000000"/>
                        </a:solidFill>
                        <a:latin typeface="Calibri"/>
                        <a:ea typeface="Calibri"/>
                        <a:cs typeface="Calibri"/>
                        <a:sym typeface="Calibri"/>
                      </a:endParaRPr>
                    </a:p>
                  </a:txBody>
                  <a:tcPr marL="91425" marR="91425" marT="0" marB="0"/>
                </a:tc>
                <a:tc>
                  <a:txBody>
                    <a:bodyPr/>
                    <a:lstStyle/>
                    <a:p>
                      <a:pPr marL="0" marR="0" lvl="0" indent="0" algn="l" rtl="0">
                        <a:lnSpc>
                          <a:spcPct val="100000"/>
                        </a:lnSpc>
                        <a:spcBef>
                          <a:spcPts val="0"/>
                        </a:spcBef>
                        <a:spcAft>
                          <a:spcPts val="0"/>
                        </a:spcAft>
                        <a:buClr>
                          <a:srgbClr val="000000"/>
                        </a:buClr>
                        <a:buSzPct val="25000"/>
                        <a:buFont typeface="Calibri"/>
                        <a:buNone/>
                      </a:pPr>
                      <a:r>
                        <a:rPr lang="en" sz="1200" u="none" strike="noStrike" cap="none" baseline="0" dirty="0">
                          <a:sym typeface="Calibri"/>
                        </a:rPr>
                        <a:t>Praćenje i ocjenjivanje napredovanja učenika u okviru redovne nastave.</a:t>
                      </a:r>
                      <a:endParaRPr lang="en" sz="1200" b="0" i="0" u="none" strike="noStrike" cap="none" baseline="0" dirty="0">
                        <a:solidFill>
                          <a:srgbClr val="000000"/>
                        </a:solidFill>
                        <a:latin typeface="Calibri"/>
                        <a:ea typeface="Calibri"/>
                        <a:cs typeface="Calibri"/>
                        <a:sym typeface="Calibri"/>
                      </a:endParaRPr>
                    </a:p>
                  </a:txBody>
                  <a:tcPr marL="91425" marR="91425" marT="0" marB="0"/>
                </a:tc>
                <a:extLst>
                  <a:ext uri="{0D108BD9-81ED-4DB2-BD59-A6C34878D82A}">
                    <a16:rowId xmlns:a16="http://schemas.microsoft.com/office/drawing/2014/main" val="10006"/>
                  </a:ext>
                </a:extLst>
              </a:tr>
            </a:tbl>
          </a:graphicData>
        </a:graphic>
      </p:graphicFrame>
      <p:pic>
        <p:nvPicPr>
          <p:cNvPr id="329" name="Shape 329"/>
          <p:cNvPicPr preferRelativeResize="0"/>
          <p:nvPr/>
        </p:nvPicPr>
        <p:blipFill rotWithShape="1">
          <a:blip r:embed="rId3">
            <a:alphaModFix/>
          </a:blip>
          <a:srcRect/>
          <a:stretch/>
        </p:blipFill>
        <p:spPr>
          <a:xfrm>
            <a:off x="7236259" y="318886"/>
            <a:ext cx="1035576" cy="994171"/>
          </a:xfrm>
          <a:prstGeom prst="rect">
            <a:avLst/>
          </a:prstGeom>
          <a:noFill/>
          <a:ln>
            <a:noFill/>
          </a:ln>
        </p:spPr>
      </p:pic>
      <p:sp>
        <p:nvSpPr>
          <p:cNvPr id="2" name="Naslov 1"/>
          <p:cNvSpPr>
            <a:spLocks noGrp="1"/>
          </p:cNvSpPr>
          <p:nvPr>
            <p:ph type="title"/>
          </p:nvPr>
        </p:nvSpPr>
        <p:spPr>
          <a:xfrm>
            <a:off x="1102624" y="-8216"/>
            <a:ext cx="7886700" cy="751631"/>
          </a:xfrm>
        </p:spPr>
        <p:txBody>
          <a:bodyPr>
            <a:scene3d>
              <a:camera prst="orthographicFront"/>
              <a:lightRig rig="soft" dir="t">
                <a:rot lat="0" lon="0" rev="15600000"/>
              </a:lightRig>
            </a:scene3d>
            <a:sp3d extrusionH="57150" prstMaterial="softEdge">
              <a:bevelT w="25400" h="38100"/>
            </a:sp3d>
          </a:bodyPr>
          <a:lstStyle/>
          <a:p>
            <a:pPr algn="l"/>
            <a:r>
              <a:rPr lang="hr-HR" dirty="0">
                <a:effectLst>
                  <a:outerShdw blurRad="38100" dist="38100" dir="2700000" algn="tl">
                    <a:srgbClr val="000000">
                      <a:alpha val="43137"/>
                    </a:srgbClr>
                  </a:outerShdw>
                </a:effectLst>
                <a:latin typeface="+mn-lt"/>
              </a:rPr>
              <a:t>Hrvatski</a:t>
            </a:r>
            <a:r>
              <a:rPr lang="hr-HR" sz="1800" b="1" dirty="0">
                <a:ln/>
                <a:effectLst>
                  <a:outerShdw blurRad="38100" dist="38100" dir="2700000" algn="tl">
                    <a:srgbClr val="000000">
                      <a:alpha val="43137"/>
                    </a:srgbClr>
                  </a:outerShdw>
                </a:effectLst>
                <a:latin typeface="+mn-lt"/>
              </a:rPr>
              <a:t> </a:t>
            </a:r>
            <a:r>
              <a:rPr lang="hr-HR" dirty="0">
                <a:effectLst>
                  <a:outerShdw blurRad="38100" dist="38100" dir="2700000" algn="tl">
                    <a:srgbClr val="000000">
                      <a:alpha val="43137"/>
                    </a:srgbClr>
                  </a:outerShdw>
                </a:effectLst>
                <a:latin typeface="+mn-lt"/>
              </a:rPr>
              <a:t>jezik</a:t>
            </a:r>
            <a:endParaRPr lang="hr-HR" sz="1800" b="1" dirty="0">
              <a:ln/>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609351034"/>
      </p:ext>
    </p:extLst>
  </p:cSld>
  <p:clrMapOvr>
    <a:masterClrMapping/>
  </p:clrMapOvr>
  <p:transition spd="slow">
    <p:wipe/>
  </p:transition>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Shape 333"/>
        <p:cNvGrpSpPr/>
        <p:nvPr/>
      </p:nvGrpSpPr>
      <p:grpSpPr>
        <a:xfrm>
          <a:off x="0" y="0"/>
          <a:ext cx="0" cy="0"/>
          <a:chOff x="0" y="0"/>
          <a:chExt cx="0" cy="0"/>
        </a:xfrm>
      </p:grpSpPr>
      <p:graphicFrame>
        <p:nvGraphicFramePr>
          <p:cNvPr id="335" name="Shape 335"/>
          <p:cNvGraphicFramePr/>
          <p:nvPr>
            <p:extLst>
              <p:ext uri="{D42A27DB-BD31-4B8C-83A1-F6EECF244321}">
                <p14:modId xmlns:p14="http://schemas.microsoft.com/office/powerpoint/2010/main" val="527615041"/>
              </p:ext>
            </p:extLst>
          </p:nvPr>
        </p:nvGraphicFramePr>
        <p:xfrm>
          <a:off x="438615" y="924722"/>
          <a:ext cx="8433883" cy="3194614"/>
        </p:xfrm>
        <a:graphic>
          <a:graphicData uri="http://schemas.openxmlformats.org/drawingml/2006/table">
            <a:tbl>
              <a:tblPr>
                <a:tableStyleId>{0E3FDE45-AF77-4B5C-9715-49D594BDF05E}</a:tableStyleId>
              </a:tblPr>
              <a:tblGrid>
                <a:gridCol w="2066560">
                  <a:extLst>
                    <a:ext uri="{9D8B030D-6E8A-4147-A177-3AD203B41FA5}">
                      <a16:colId xmlns:a16="http://schemas.microsoft.com/office/drawing/2014/main" val="20000"/>
                    </a:ext>
                  </a:extLst>
                </a:gridCol>
                <a:gridCol w="6367323">
                  <a:extLst>
                    <a:ext uri="{9D8B030D-6E8A-4147-A177-3AD203B41FA5}">
                      <a16:colId xmlns:a16="http://schemas.microsoft.com/office/drawing/2014/main" val="20001"/>
                    </a:ext>
                  </a:extLst>
                </a:gridCol>
              </a:tblGrid>
              <a:tr h="1266390">
                <a:tc>
                  <a:txBody>
                    <a:bodyPr/>
                    <a:lstStyle/>
                    <a:p>
                      <a:pPr marL="0" marR="0" lvl="0" indent="0" algn="l" rtl="0">
                        <a:lnSpc>
                          <a:spcPct val="100000"/>
                        </a:lnSpc>
                        <a:spcBef>
                          <a:spcPts val="0"/>
                        </a:spcBef>
                        <a:spcAft>
                          <a:spcPts val="0"/>
                        </a:spcAft>
                        <a:buClr>
                          <a:srgbClr val="000000"/>
                        </a:buClr>
                        <a:buSzPct val="25000"/>
                        <a:buFont typeface="Calibri"/>
                        <a:buNone/>
                      </a:pPr>
                      <a:r>
                        <a:rPr lang="hr-HR" sz="1100" u="none" strike="noStrike" cap="none" baseline="0" dirty="0">
                          <a:sym typeface="Calibri"/>
                        </a:rPr>
                        <a:t>Ishodi</a:t>
                      </a:r>
                      <a:r>
                        <a:rPr lang="en" sz="1100" u="none" strike="noStrike" cap="none" baseline="0" dirty="0">
                          <a:sym typeface="Calibri"/>
                        </a:rPr>
                        <a:t>:</a:t>
                      </a:r>
                      <a:endParaRPr lang="en" sz="1100" b="0" i="0" u="none" strike="noStrike" cap="none" baseline="0" dirty="0">
                        <a:solidFill>
                          <a:srgbClr val="000000"/>
                        </a:solidFill>
                        <a:latin typeface="Calibri"/>
                        <a:ea typeface="Calibri"/>
                        <a:cs typeface="Calibri"/>
                        <a:sym typeface="Calibri"/>
                      </a:endParaRPr>
                    </a:p>
                  </a:txBody>
                  <a:tcPr marL="91450" marR="91450" marT="29050" marB="29050"/>
                </a:tc>
                <a:tc>
                  <a:txBody>
                    <a:bodyPr/>
                    <a:lstStyle/>
                    <a:p>
                      <a:pPr marL="0" marR="0" lvl="0" indent="0" algn="l" rtl="0">
                        <a:lnSpc>
                          <a:spcPct val="100000"/>
                        </a:lnSpc>
                        <a:spcBef>
                          <a:spcPts val="0"/>
                        </a:spcBef>
                        <a:spcAft>
                          <a:spcPts val="0"/>
                        </a:spcAft>
                        <a:buFont typeface="Calibri"/>
                        <a:buNone/>
                      </a:pPr>
                      <a:r>
                        <a:rPr lang="en" sz="1100" u="none" strike="noStrike" cap="none" baseline="0" dirty="0"/>
                        <a:t>Učenici će:</a:t>
                      </a:r>
                    </a:p>
                    <a:p>
                      <a:pPr marL="0" marR="0" lvl="0" indent="0" algn="l">
                        <a:lnSpc>
                          <a:spcPct val="100000"/>
                        </a:lnSpc>
                        <a:spcBef>
                          <a:spcPts val="0"/>
                        </a:spcBef>
                        <a:spcAft>
                          <a:spcPts val="0"/>
                        </a:spcAft>
                        <a:buClr>
                          <a:srgbClr val="000000"/>
                        </a:buClr>
                        <a:buSzPct val="25000"/>
                        <a:buFont typeface="Calibri"/>
                        <a:buNone/>
                      </a:pPr>
                      <a:r>
                        <a:rPr lang="en" sz="1100" u="none" strike="noStrike" cap="none" baseline="0" dirty="0">
                          <a:sym typeface="Calibri"/>
                        </a:rPr>
                        <a:t>- razvijati pozitivan odnos prema radu</a:t>
                      </a:r>
                    </a:p>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dirty="0">
                          <a:sym typeface="Calibri"/>
                        </a:rPr>
                        <a:t>- usvojiti sadržaje koji nisu usvojeni na redovnom satu matematike</a:t>
                      </a:r>
                    </a:p>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dirty="0">
                          <a:sym typeface="Calibri"/>
                        </a:rPr>
                        <a:t>- vježbom utvrditi već usvojene sadržaje</a:t>
                      </a:r>
                    </a:p>
                    <a:p>
                      <a:pPr marL="0" marR="0" lvl="0" indent="0" algn="l" rtl="0">
                        <a:lnSpc>
                          <a:spcPct val="100000"/>
                        </a:lnSpc>
                        <a:spcBef>
                          <a:spcPts val="0"/>
                        </a:spcBef>
                        <a:spcAft>
                          <a:spcPts val="0"/>
                        </a:spcAft>
                        <a:buFont typeface="Calibri"/>
                        <a:buNone/>
                      </a:pPr>
                      <a:r>
                        <a:rPr lang="en" sz="1100" u="none" strike="noStrike" cap="none" baseline="0" dirty="0">
                          <a:sym typeface="Calibri"/>
                        </a:rPr>
                        <a:t>- razvijati ljubav prema matematici i </a:t>
                      </a:r>
                      <a:r>
                        <a:rPr lang="en" sz="1100" u="none" strike="noStrike" cap="none" baseline="0" dirty="0"/>
                        <a:t>motivaciju za </a:t>
                      </a:r>
                      <a:r>
                        <a:rPr lang="en" sz="1100" u="none" strike="noStrike" cap="none" baseline="0" dirty="0">
                          <a:sym typeface="Calibri"/>
                        </a:rPr>
                        <a:t>matematički rad</a:t>
                      </a:r>
                    </a:p>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dirty="0">
                          <a:sym typeface="Calibri"/>
                        </a:rPr>
                        <a:t>- </a:t>
                      </a:r>
                      <a:r>
                        <a:rPr lang="en" sz="1100" u="none" strike="noStrike" cap="none" baseline="0" dirty="0"/>
                        <a:t>stjecati</a:t>
                      </a:r>
                      <a:r>
                        <a:rPr lang="en" sz="1100" u="none" strike="noStrike" cap="none" baseline="0" dirty="0">
                          <a:sym typeface="Calibri"/>
                        </a:rPr>
                        <a:t> znanja i </a:t>
                      </a:r>
                      <a:r>
                        <a:rPr lang="en" sz="1100" u="none" strike="noStrike" cap="none" baseline="0" dirty="0"/>
                        <a:t>vještine</a:t>
                      </a:r>
                      <a:endParaRPr lang="en" sz="1100" u="none" strike="noStrike" cap="none" baseline="0" dirty="0">
                        <a:sym typeface="Calibri"/>
                      </a:endParaRPr>
                    </a:p>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dirty="0">
                          <a:sym typeface="Calibri"/>
                        </a:rPr>
                        <a:t>- </a:t>
                      </a:r>
                      <a:r>
                        <a:rPr lang="en" sz="1100" u="none" strike="noStrike" cap="none" baseline="0" dirty="0"/>
                        <a:t>usvajati</a:t>
                      </a:r>
                      <a:r>
                        <a:rPr lang="en" sz="1100" u="none" strike="noStrike" cap="none" baseline="0" dirty="0">
                          <a:sym typeface="Calibri"/>
                        </a:rPr>
                        <a:t> </a:t>
                      </a:r>
                      <a:r>
                        <a:rPr lang="en" sz="1100" u="none" strike="noStrike" cap="none" baseline="0" dirty="0"/>
                        <a:t>sadržaje</a:t>
                      </a:r>
                      <a:r>
                        <a:rPr lang="en" sz="1100" u="none" strike="noStrike" cap="none" baseline="0" dirty="0">
                          <a:sym typeface="Calibri"/>
                        </a:rPr>
                        <a:t> vlastitim tempom</a:t>
                      </a:r>
                    </a:p>
                  </a:txBody>
                  <a:tcPr marL="91450" marR="91450" marT="29050" marB="29050"/>
                </a:tc>
                <a:extLst>
                  <a:ext uri="{0D108BD9-81ED-4DB2-BD59-A6C34878D82A}">
                    <a16:rowId xmlns:a16="http://schemas.microsoft.com/office/drawing/2014/main" val="10000"/>
                  </a:ext>
                </a:extLst>
              </a:tr>
              <a:tr h="316582">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Namjena</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50" marR="91450" marT="29050" marB="29050"/>
                </a:tc>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Pomoći</a:t>
                      </a:r>
                      <a:r>
                        <a:rPr lang="en" sz="1100" u="none" strike="noStrike" cap="none" baseline="0">
                          <a:sym typeface="Calibri"/>
                        </a:rPr>
                        <a:t> </a:t>
                      </a:r>
                      <a:r>
                        <a:rPr lang="en" sz="1100" u="none" strike="noStrike" cap="none" baseline="0" err="1">
                          <a:sym typeface="Calibri"/>
                        </a:rPr>
                        <a:t>učenicima</a:t>
                      </a:r>
                      <a:r>
                        <a:rPr lang="en" sz="1100" u="none" strike="noStrike" cap="none" baseline="0">
                          <a:sym typeface="Calibri"/>
                        </a:rPr>
                        <a:t> u </a:t>
                      </a:r>
                      <a:r>
                        <a:rPr lang="en" sz="1100" u="none" strike="noStrike" cap="none" baseline="0" err="1">
                          <a:sym typeface="Calibri"/>
                        </a:rPr>
                        <a:t>svladavanju</a:t>
                      </a:r>
                      <a:r>
                        <a:rPr lang="en" sz="1100" u="none" strike="noStrike" cap="none" baseline="0">
                          <a:sym typeface="Calibri"/>
                        </a:rPr>
                        <a:t> </a:t>
                      </a:r>
                      <a:r>
                        <a:rPr lang="en" sz="1100" u="none" strike="noStrike" cap="none" baseline="0" err="1">
                          <a:sym typeface="Calibri"/>
                        </a:rPr>
                        <a:t>poteškoća</a:t>
                      </a:r>
                      <a:r>
                        <a:rPr lang="en" sz="1100" u="none" strike="noStrike" cap="none" baseline="0">
                          <a:sym typeface="Calibri"/>
                        </a:rPr>
                        <a:t> </a:t>
                      </a:r>
                      <a:r>
                        <a:rPr lang="en" sz="1100" u="none" strike="noStrike" cap="none" baseline="0" err="1">
                          <a:sym typeface="Calibri"/>
                        </a:rPr>
                        <a:t>koja</a:t>
                      </a:r>
                      <a:r>
                        <a:rPr lang="en" sz="1100" u="none" strike="noStrike" cap="none" baseline="0">
                          <a:sym typeface="Calibri"/>
                        </a:rPr>
                        <a:t> se </a:t>
                      </a:r>
                      <a:r>
                        <a:rPr lang="en" sz="1100" u="none" strike="noStrike" cap="none" baseline="0" err="1">
                          <a:sym typeface="Calibri"/>
                        </a:rPr>
                        <a:t>javljaju</a:t>
                      </a:r>
                      <a:r>
                        <a:rPr lang="en" sz="1100" u="none" strike="noStrike" cap="none" baseline="0">
                          <a:sym typeface="Calibri"/>
                        </a:rPr>
                        <a:t> </a:t>
                      </a:r>
                      <a:r>
                        <a:rPr lang="en" sz="1100" u="none" strike="noStrike" cap="none" baseline="0" err="1">
                          <a:sym typeface="Calibri"/>
                        </a:rPr>
                        <a:t>kod</a:t>
                      </a:r>
                      <a:r>
                        <a:rPr lang="en" sz="1100" u="none" strike="noStrike" cap="none" baseline="0">
                          <a:sym typeface="Calibri"/>
                        </a:rPr>
                        <a:t> </a:t>
                      </a:r>
                      <a:r>
                        <a:rPr lang="en" sz="1100" u="none" strike="noStrike" cap="none" baseline="0" err="1">
                          <a:sym typeface="Calibri"/>
                        </a:rPr>
                        <a:t>usvajanja</a:t>
                      </a:r>
                      <a:r>
                        <a:rPr lang="en" sz="1100" u="none" strike="noStrike" cap="none" baseline="0">
                          <a:sym typeface="Calibri"/>
                        </a:rPr>
                        <a:t> </a:t>
                      </a:r>
                      <a:r>
                        <a:rPr lang="en" sz="1100" u="none" strike="noStrike" cap="none" baseline="0" err="1">
                          <a:sym typeface="Calibri"/>
                        </a:rPr>
                        <a:t>nastavnog</a:t>
                      </a:r>
                      <a:r>
                        <a:rPr lang="en" sz="1100" u="none" strike="noStrike" cap="none" baseline="0">
                          <a:sym typeface="Calibri"/>
                        </a:rPr>
                        <a:t> plana </a:t>
                      </a:r>
                      <a:r>
                        <a:rPr lang="en" sz="1100" u="none" strike="noStrike" cap="none" baseline="0" err="1">
                          <a:sym typeface="Calibri"/>
                        </a:rPr>
                        <a:t>i</a:t>
                      </a:r>
                      <a:r>
                        <a:rPr lang="en" sz="1100" u="none" strike="noStrike" cap="none" baseline="0">
                          <a:sym typeface="Calibri"/>
                        </a:rPr>
                        <a:t> </a:t>
                      </a:r>
                      <a:r>
                        <a:rPr lang="en" sz="1100" u="none" strike="noStrike" cap="none" baseline="0" err="1">
                          <a:sym typeface="Calibri"/>
                        </a:rPr>
                        <a:t>programa</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50" marR="91450" marT="29050" marB="29050"/>
                </a:tc>
                <a:extLst>
                  <a:ext uri="{0D108BD9-81ED-4DB2-BD59-A6C34878D82A}">
                    <a16:rowId xmlns:a16="http://schemas.microsoft.com/office/drawing/2014/main" val="10001"/>
                  </a:ext>
                </a:extLst>
              </a:tr>
              <a:tr h="319363">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Nositelj</a:t>
                      </a:r>
                      <a:r>
                        <a:rPr lang="en" sz="1100" u="none" strike="noStrike" cap="none" baseline="0">
                          <a:sym typeface="Calibri"/>
                        </a:rPr>
                        <a:t> </a:t>
                      </a:r>
                      <a:r>
                        <a:rPr lang="en" sz="1100" u="none" strike="noStrike" cap="none" baseline="0" err="1">
                          <a:sym typeface="Calibri"/>
                        </a:rPr>
                        <a:t>aktivnosti</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50" marR="91450" marT="29050" marB="29050"/>
                </a:tc>
                <a:tc>
                  <a:txBody>
                    <a:bodyPr/>
                    <a:lstStyle/>
                    <a:p>
                      <a:pPr marL="0" marR="0" lvl="0" indent="0" algn="l" rtl="0">
                        <a:lnSpc>
                          <a:spcPct val="100000"/>
                        </a:lnSpc>
                        <a:spcBef>
                          <a:spcPts val="0"/>
                        </a:spcBef>
                        <a:spcAft>
                          <a:spcPts val="0"/>
                        </a:spcAft>
                        <a:buClr>
                          <a:srgbClr val="000000"/>
                        </a:buClr>
                        <a:buSzPct val="25000"/>
                        <a:buFont typeface="Calibri"/>
                        <a:buNone/>
                      </a:pPr>
                      <a:r>
                        <a:rPr lang="hr-HR" sz="1100" u="none" strike="noStrike" cap="none" baseline="0" dirty="0">
                          <a:sym typeface="Calibri"/>
                        </a:rPr>
                        <a:t>Ivana Sokić</a:t>
                      </a:r>
                      <a:r>
                        <a:rPr lang="en" sz="1100" u="none" strike="noStrike" cap="none" baseline="0" dirty="0">
                          <a:sym typeface="Calibri"/>
                        </a:rPr>
                        <a:t>, Mario Matošević</a:t>
                      </a:r>
                    </a:p>
                  </a:txBody>
                  <a:tcPr marL="91450" marR="91450" marT="29050" marB="29050"/>
                </a:tc>
                <a:extLst>
                  <a:ext uri="{0D108BD9-81ED-4DB2-BD59-A6C34878D82A}">
                    <a16:rowId xmlns:a16="http://schemas.microsoft.com/office/drawing/2014/main" val="10002"/>
                  </a:ext>
                </a:extLst>
              </a:tr>
              <a:tr h="317515">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Vremenik</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50" marR="91450" marT="29050" marB="29050"/>
                </a:tc>
                <a:tc>
                  <a:txBody>
                    <a:bodyPr/>
                    <a:lstStyle/>
                    <a:p>
                      <a:pPr marL="0" marR="0" lvl="0" indent="0" algn="l" rtl="0">
                        <a:lnSpc>
                          <a:spcPct val="100000"/>
                        </a:lnSpc>
                        <a:spcBef>
                          <a:spcPts val="0"/>
                        </a:spcBef>
                        <a:spcAft>
                          <a:spcPts val="0"/>
                        </a:spcAft>
                        <a:buFont typeface="Calibri"/>
                        <a:buNone/>
                      </a:pPr>
                      <a:r>
                        <a:rPr lang="en" sz="1100" u="none" strike="noStrike" cap="none" baseline="0"/>
                        <a:t>3 sata</a:t>
                      </a:r>
                      <a:r>
                        <a:rPr lang="en" sz="1100" u="none" strike="noStrike" cap="none" baseline="0">
                          <a:sym typeface="Calibri"/>
                        </a:rPr>
                        <a:t> tjedno tijekom školske godine.</a:t>
                      </a:r>
                      <a:endParaRPr lang="en" sz="1100" b="0" i="0" u="none" strike="noStrike" cap="none" baseline="0">
                        <a:solidFill>
                          <a:srgbClr val="000000"/>
                        </a:solidFill>
                        <a:latin typeface="Calibri"/>
                        <a:ea typeface="Calibri"/>
                        <a:cs typeface="Calibri"/>
                        <a:sym typeface="Calibri"/>
                      </a:endParaRPr>
                    </a:p>
                  </a:txBody>
                  <a:tcPr marL="91450" marR="91450" marT="29050" marB="29050"/>
                </a:tc>
                <a:extLst>
                  <a:ext uri="{0D108BD9-81ED-4DB2-BD59-A6C34878D82A}">
                    <a16:rowId xmlns:a16="http://schemas.microsoft.com/office/drawing/2014/main" val="10003"/>
                  </a:ext>
                </a:extLst>
              </a:tr>
              <a:tr h="318448">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Troškovnik</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50" marR="91450" marT="29050" marB="29050"/>
                </a:tc>
                <a:tc>
                  <a:txBody>
                    <a:bodyPr/>
                    <a:lstStyle/>
                    <a:p>
                      <a:pPr marL="0" marR="0" lvl="0" indent="0" algn="l" rtl="0">
                        <a:lnSpc>
                          <a:spcPct val="100000"/>
                        </a:lnSpc>
                        <a:spcBef>
                          <a:spcPts val="0"/>
                        </a:spcBef>
                        <a:spcAft>
                          <a:spcPts val="0"/>
                        </a:spcAft>
                        <a:buClr>
                          <a:srgbClr val="0D0D0D"/>
                        </a:buClr>
                        <a:buSzPct val="25000"/>
                        <a:buFont typeface="Calibri"/>
                        <a:buNone/>
                      </a:pPr>
                      <a:r>
                        <a:rPr lang="en" sz="1100" u="none" strike="noStrike" cap="none" baseline="0" err="1">
                          <a:sym typeface="Calibri"/>
                        </a:rPr>
                        <a:t>Nije</a:t>
                      </a:r>
                      <a:r>
                        <a:rPr lang="en" sz="1100" u="none" strike="noStrike" cap="none" baseline="0">
                          <a:sym typeface="Calibri"/>
                        </a:rPr>
                        <a:t> </a:t>
                      </a:r>
                      <a:r>
                        <a:rPr lang="en" sz="1100" u="none" strike="noStrike" cap="none" baseline="0" err="1">
                          <a:sym typeface="Calibri"/>
                        </a:rPr>
                        <a:t>potrebno</a:t>
                      </a:r>
                      <a:r>
                        <a:rPr lang="en" sz="1100" u="none" strike="noStrike" cap="none" baseline="0">
                          <a:sym typeface="Calibri"/>
                        </a:rPr>
                        <a:t> </a:t>
                      </a:r>
                      <a:r>
                        <a:rPr lang="en" sz="1100" u="none" strike="noStrike" cap="none" baseline="0" err="1">
                          <a:sym typeface="Calibri"/>
                        </a:rPr>
                        <a:t>dodatno</a:t>
                      </a:r>
                      <a:r>
                        <a:rPr lang="en" sz="1100" u="none" strike="noStrike" cap="none" baseline="0">
                          <a:sym typeface="Calibri"/>
                        </a:rPr>
                        <a:t> </a:t>
                      </a:r>
                      <a:r>
                        <a:rPr lang="en" sz="1100" u="none" strike="noStrike" cap="none" baseline="0" err="1">
                          <a:sym typeface="Calibri"/>
                        </a:rPr>
                        <a:t>financiranje</a:t>
                      </a:r>
                      <a:r>
                        <a:rPr lang="en" sz="1100" u="none" strike="noStrike" cap="none" baseline="0">
                          <a:sym typeface="Calibri"/>
                        </a:rPr>
                        <a:t>.</a:t>
                      </a:r>
                      <a:endParaRPr lang="en" sz="1100" b="0" i="0" u="none" strike="noStrike" cap="none" baseline="0">
                        <a:solidFill>
                          <a:srgbClr val="0D0D0D"/>
                        </a:solidFill>
                        <a:latin typeface="Calibri"/>
                        <a:ea typeface="Calibri"/>
                        <a:cs typeface="Calibri"/>
                        <a:sym typeface="Calibri"/>
                      </a:endParaRPr>
                    </a:p>
                  </a:txBody>
                  <a:tcPr marL="91450" marR="91450" marT="29050" marB="29050"/>
                </a:tc>
                <a:extLst>
                  <a:ext uri="{0D108BD9-81ED-4DB2-BD59-A6C34878D82A}">
                    <a16:rowId xmlns:a16="http://schemas.microsoft.com/office/drawing/2014/main" val="10004"/>
                  </a:ext>
                </a:extLst>
              </a:tr>
              <a:tr h="656316">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Način</a:t>
                      </a:r>
                      <a:r>
                        <a:rPr lang="en" sz="1100" u="none" strike="noStrike" cap="none" baseline="0">
                          <a:sym typeface="Calibri"/>
                        </a:rPr>
                        <a:t> </a:t>
                      </a:r>
                      <a:r>
                        <a:rPr lang="en" sz="1100" u="none" strike="noStrike" cap="none" baseline="0" err="1">
                          <a:sym typeface="Calibri"/>
                        </a:rPr>
                        <a:t>vrednovanja</a:t>
                      </a:r>
                      <a:r>
                        <a:rPr lang="en" sz="1100" u="none" strike="noStrike" cap="none" baseline="0">
                          <a:sym typeface="Calibri"/>
                        </a:rPr>
                        <a:t> </a:t>
                      </a:r>
                      <a:r>
                        <a:rPr lang="en" sz="1100" u="none" strike="noStrike" cap="none" baseline="0" err="1">
                          <a:sym typeface="Calibri"/>
                        </a:rPr>
                        <a:t>i</a:t>
                      </a:r>
                      <a:r>
                        <a:rPr lang="en" sz="1100" u="none" strike="noStrike" cap="none" baseline="0">
                          <a:sym typeface="Calibri"/>
                        </a:rPr>
                        <a:t> </a:t>
                      </a:r>
                      <a:r>
                        <a:rPr lang="en" sz="1100" u="none" strike="noStrike" cap="none" baseline="0" err="1">
                          <a:sym typeface="Calibri"/>
                        </a:rPr>
                        <a:t>korištenja</a:t>
                      </a:r>
                      <a:r>
                        <a:rPr lang="en" sz="1100" u="none" strike="noStrike" cap="none" baseline="0">
                          <a:sym typeface="Calibri"/>
                        </a:rPr>
                        <a:t> </a:t>
                      </a:r>
                      <a:r>
                        <a:rPr lang="en" sz="1100" u="none" strike="noStrike" cap="none" baseline="0" err="1">
                          <a:sym typeface="Calibri"/>
                        </a:rPr>
                        <a:t>rezultata</a:t>
                      </a:r>
                      <a:r>
                        <a:rPr lang="en" sz="1100" u="none" strike="noStrike" cap="none" baseline="0">
                          <a:sym typeface="Calibri"/>
                        </a:rPr>
                        <a:t> </a:t>
                      </a:r>
                      <a:r>
                        <a:rPr lang="en" sz="1100" u="none" strike="noStrike" cap="none" baseline="0" err="1">
                          <a:sym typeface="Calibri"/>
                        </a:rPr>
                        <a:t>vrednovanja</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50" marR="91450" marT="29050" marB="29050"/>
                </a:tc>
                <a:tc>
                  <a:txBody>
                    <a:bodyPr/>
                    <a:lstStyle/>
                    <a:p>
                      <a:pPr marL="0" marR="0" lvl="0" indent="0" algn="l" rtl="0">
                        <a:lnSpc>
                          <a:spcPct val="100000"/>
                        </a:lnSpc>
                        <a:spcBef>
                          <a:spcPts val="0"/>
                        </a:spcBef>
                        <a:spcAft>
                          <a:spcPts val="0"/>
                        </a:spcAft>
                        <a:buClr>
                          <a:srgbClr val="0D0D0D"/>
                        </a:buClr>
                        <a:buSzPct val="25000"/>
                        <a:buFont typeface="Calibri"/>
                        <a:buNone/>
                      </a:pPr>
                      <a:r>
                        <a:rPr lang="en" sz="1100" u="none" strike="noStrike" cap="none" baseline="0" dirty="0">
                          <a:sym typeface="Calibri"/>
                        </a:rPr>
                        <a:t>Praćenje i ocjenjivanje napredovanja učenika u okviru redovne nastave</a:t>
                      </a:r>
                      <a:endParaRPr lang="en" sz="1100" b="0" i="0" u="none" strike="noStrike" cap="none" baseline="0" dirty="0">
                        <a:solidFill>
                          <a:srgbClr val="0D0D0D"/>
                        </a:solidFill>
                        <a:latin typeface="Calibri"/>
                        <a:ea typeface="Calibri"/>
                        <a:cs typeface="Calibri"/>
                        <a:sym typeface="Calibri"/>
                      </a:endParaRPr>
                    </a:p>
                  </a:txBody>
                  <a:tcPr marL="91450" marR="91450" marT="29050" marB="29050"/>
                </a:tc>
                <a:extLst>
                  <a:ext uri="{0D108BD9-81ED-4DB2-BD59-A6C34878D82A}">
                    <a16:rowId xmlns:a16="http://schemas.microsoft.com/office/drawing/2014/main" val="10005"/>
                  </a:ext>
                </a:extLst>
              </a:tr>
            </a:tbl>
          </a:graphicData>
        </a:graphic>
      </p:graphicFrame>
      <p:pic>
        <p:nvPicPr>
          <p:cNvPr id="336" name="Shape 336"/>
          <p:cNvPicPr preferRelativeResize="0"/>
          <p:nvPr/>
        </p:nvPicPr>
        <p:blipFill rotWithShape="1">
          <a:blip r:embed="rId3">
            <a:alphaModFix/>
          </a:blip>
          <a:srcRect/>
          <a:stretch/>
        </p:blipFill>
        <p:spPr>
          <a:xfrm rot="406460">
            <a:off x="6813994" y="468740"/>
            <a:ext cx="1471910" cy="826314"/>
          </a:xfrm>
          <a:prstGeom prst="rect">
            <a:avLst/>
          </a:prstGeom>
          <a:noFill/>
          <a:ln>
            <a:noFill/>
          </a:ln>
        </p:spPr>
      </p:pic>
      <p:sp>
        <p:nvSpPr>
          <p:cNvPr id="2" name="Naslov 1"/>
          <p:cNvSpPr>
            <a:spLocks noGrp="1"/>
          </p:cNvSpPr>
          <p:nvPr>
            <p:ph type="title"/>
          </p:nvPr>
        </p:nvSpPr>
        <p:spPr>
          <a:xfrm>
            <a:off x="1070327" y="0"/>
            <a:ext cx="7886700" cy="750849"/>
          </a:xfrm>
        </p:spPr>
        <p:txBody>
          <a:bodyPr>
            <a:scene3d>
              <a:camera prst="orthographicFront"/>
              <a:lightRig rig="soft" dir="t">
                <a:rot lat="0" lon="0" rev="15600000"/>
              </a:lightRig>
            </a:scene3d>
            <a:sp3d extrusionH="57150" prstMaterial="softEdge">
              <a:bevelT w="25400" h="38100"/>
            </a:sp3d>
          </a:bodyPr>
          <a:lstStyle/>
          <a:p>
            <a:pPr algn="l"/>
            <a:r>
              <a:rPr lang="hr-HR" dirty="0">
                <a:effectLst>
                  <a:outerShdw blurRad="38100" dist="38100" dir="2700000" algn="tl">
                    <a:srgbClr val="000000">
                      <a:alpha val="43137"/>
                    </a:srgbClr>
                  </a:outerShdw>
                </a:effectLst>
                <a:latin typeface="+mn-lt"/>
              </a:rPr>
              <a:t>Matematika</a:t>
            </a:r>
            <a:endParaRPr lang="hr-HR" sz="1800" b="1" dirty="0">
              <a:ln/>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2984496557"/>
      </p:ext>
    </p:extLst>
  </p:cSld>
  <p:clrMapOvr>
    <a:masterClrMapping/>
  </p:clrMapOvr>
  <p:transition spd="slow">
    <p:wipe/>
  </p:transition>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Shape 333"/>
        <p:cNvGrpSpPr/>
        <p:nvPr/>
      </p:nvGrpSpPr>
      <p:grpSpPr>
        <a:xfrm>
          <a:off x="0" y="0"/>
          <a:ext cx="0" cy="0"/>
          <a:chOff x="0" y="0"/>
          <a:chExt cx="0" cy="0"/>
        </a:xfrm>
      </p:grpSpPr>
      <p:graphicFrame>
        <p:nvGraphicFramePr>
          <p:cNvPr id="335" name="Shape 335"/>
          <p:cNvGraphicFramePr/>
          <p:nvPr>
            <p:extLst>
              <p:ext uri="{D42A27DB-BD31-4B8C-83A1-F6EECF244321}">
                <p14:modId xmlns:p14="http://schemas.microsoft.com/office/powerpoint/2010/main" val="2321068527"/>
              </p:ext>
            </p:extLst>
          </p:nvPr>
        </p:nvGraphicFramePr>
        <p:xfrm>
          <a:off x="453483" y="872704"/>
          <a:ext cx="8411582" cy="3194614"/>
        </p:xfrm>
        <a:graphic>
          <a:graphicData uri="http://schemas.openxmlformats.org/drawingml/2006/table">
            <a:tbl>
              <a:tblPr>
                <a:tableStyleId>{0E3FDE45-AF77-4B5C-9715-49D594BDF05E}</a:tableStyleId>
              </a:tblPr>
              <a:tblGrid>
                <a:gridCol w="2061096">
                  <a:extLst>
                    <a:ext uri="{9D8B030D-6E8A-4147-A177-3AD203B41FA5}">
                      <a16:colId xmlns:a16="http://schemas.microsoft.com/office/drawing/2014/main" val="20000"/>
                    </a:ext>
                  </a:extLst>
                </a:gridCol>
                <a:gridCol w="6350486">
                  <a:extLst>
                    <a:ext uri="{9D8B030D-6E8A-4147-A177-3AD203B41FA5}">
                      <a16:colId xmlns:a16="http://schemas.microsoft.com/office/drawing/2014/main" val="20001"/>
                    </a:ext>
                  </a:extLst>
                </a:gridCol>
              </a:tblGrid>
              <a:tr h="1266390">
                <a:tc>
                  <a:txBody>
                    <a:bodyPr/>
                    <a:lstStyle/>
                    <a:p>
                      <a:pPr marL="0" marR="0" lvl="0" indent="0" algn="l" rtl="0">
                        <a:lnSpc>
                          <a:spcPct val="100000"/>
                        </a:lnSpc>
                        <a:spcBef>
                          <a:spcPts val="0"/>
                        </a:spcBef>
                        <a:spcAft>
                          <a:spcPts val="0"/>
                        </a:spcAft>
                        <a:buClr>
                          <a:srgbClr val="000000"/>
                        </a:buClr>
                        <a:buSzPct val="25000"/>
                        <a:buFont typeface="Calibri"/>
                        <a:buNone/>
                      </a:pPr>
                      <a:r>
                        <a:rPr lang="hr-HR" sz="1100" u="none" strike="noStrike" cap="none" baseline="0" dirty="0">
                          <a:sym typeface="Calibri"/>
                        </a:rPr>
                        <a:t>Ishodi</a:t>
                      </a:r>
                      <a:r>
                        <a:rPr lang="en" sz="1100" u="none" strike="noStrike" cap="none" baseline="0" dirty="0">
                          <a:sym typeface="Calibri"/>
                        </a:rPr>
                        <a:t>:</a:t>
                      </a:r>
                      <a:endParaRPr lang="en" sz="1100" b="0" i="0" u="none" strike="noStrike" cap="none" baseline="0" dirty="0">
                        <a:solidFill>
                          <a:srgbClr val="000000"/>
                        </a:solidFill>
                        <a:latin typeface="Calibri"/>
                        <a:ea typeface="Calibri"/>
                        <a:cs typeface="Calibri"/>
                        <a:sym typeface="Calibri"/>
                      </a:endParaRPr>
                    </a:p>
                  </a:txBody>
                  <a:tcPr marL="91450" marR="91450" marT="29050" marB="29050"/>
                </a:tc>
                <a:tc>
                  <a:txBody>
                    <a:bodyPr/>
                    <a:lstStyle/>
                    <a:p>
                      <a:pPr marL="0" marR="0" lvl="0" indent="0" algn="l" rtl="0">
                        <a:lnSpc>
                          <a:spcPct val="100000"/>
                        </a:lnSpc>
                        <a:spcBef>
                          <a:spcPts val="0"/>
                        </a:spcBef>
                        <a:spcAft>
                          <a:spcPts val="0"/>
                        </a:spcAft>
                        <a:buFont typeface="Calibri"/>
                        <a:buNone/>
                      </a:pPr>
                      <a:r>
                        <a:rPr lang="en" sz="1100" u="none" strike="noStrike" cap="none" baseline="0" dirty="0"/>
                        <a:t>Učenici će:</a:t>
                      </a:r>
                    </a:p>
                    <a:p>
                      <a:pPr marL="0" marR="0" lvl="0" indent="0" algn="l">
                        <a:lnSpc>
                          <a:spcPct val="100000"/>
                        </a:lnSpc>
                        <a:spcBef>
                          <a:spcPts val="0"/>
                        </a:spcBef>
                        <a:spcAft>
                          <a:spcPts val="0"/>
                        </a:spcAft>
                        <a:buFont typeface="Calibri"/>
                        <a:buNone/>
                      </a:pPr>
                      <a:r>
                        <a:rPr lang="en" sz="1100" u="none" strike="noStrike" cap="none" baseline="0" dirty="0">
                          <a:sym typeface="Calibri"/>
                        </a:rPr>
                        <a:t>- </a:t>
                      </a:r>
                      <a:r>
                        <a:rPr lang="en" sz="1100" u="none" strike="noStrike" cap="none" baseline="0" dirty="0"/>
                        <a:t>kontinuirano ponavljati gradivo</a:t>
                      </a:r>
                      <a:endParaRPr lang="en" sz="1100" u="none" strike="noStrike" cap="none" baseline="0" dirty="0">
                        <a:sym typeface="Calibri"/>
                      </a:endParaRPr>
                    </a:p>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dirty="0">
                          <a:sym typeface="Calibri"/>
                        </a:rPr>
                        <a:t>- usvojiti sadržaje koji nisu usvojeni na redovnom satu </a:t>
                      </a:r>
                      <a:r>
                        <a:rPr lang="en" sz="1100" u="none" strike="noStrike" cap="none" baseline="0" dirty="0"/>
                        <a:t>fizike</a:t>
                      </a:r>
                      <a:endParaRPr lang="en" sz="1100" u="none" strike="noStrike" cap="none" baseline="0" dirty="0">
                        <a:sym typeface="Calibri"/>
                      </a:endParaRPr>
                    </a:p>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dirty="0">
                          <a:sym typeface="Calibri"/>
                        </a:rPr>
                        <a:t>- vježbom utvrditi već usvojene sadržaje</a:t>
                      </a:r>
                    </a:p>
                    <a:p>
                      <a:pPr marL="0" marR="0" lvl="0" indent="0" algn="l" rtl="0">
                        <a:lnSpc>
                          <a:spcPct val="100000"/>
                        </a:lnSpc>
                        <a:spcBef>
                          <a:spcPts val="0"/>
                        </a:spcBef>
                        <a:spcAft>
                          <a:spcPts val="0"/>
                        </a:spcAft>
                        <a:buFont typeface="Calibri"/>
                        <a:buNone/>
                      </a:pPr>
                      <a:r>
                        <a:rPr lang="en" sz="1100" u="none" strike="noStrike" cap="none" baseline="0" dirty="0">
                          <a:sym typeface="Calibri"/>
                        </a:rPr>
                        <a:t>- razvijati </a:t>
                      </a:r>
                      <a:r>
                        <a:rPr lang="en" sz="1100" u="none" strike="noStrike" cap="none" baseline="0" dirty="0"/>
                        <a:t>fizikalni način razmišljanja</a:t>
                      </a:r>
                      <a:endParaRPr lang="en" sz="1100" u="none" strike="noStrike" cap="none" baseline="0" dirty="0">
                        <a:sym typeface="Calibri"/>
                      </a:endParaRPr>
                    </a:p>
                    <a:p>
                      <a:pPr marL="0" marR="0" lvl="0" indent="0" algn="l" rtl="0">
                        <a:lnSpc>
                          <a:spcPct val="100000"/>
                        </a:lnSpc>
                        <a:spcBef>
                          <a:spcPts val="0"/>
                        </a:spcBef>
                        <a:spcAft>
                          <a:spcPts val="0"/>
                        </a:spcAft>
                        <a:buFont typeface="Calibri"/>
                        <a:buNone/>
                      </a:pPr>
                      <a:r>
                        <a:rPr lang="en" sz="1100" u="none" strike="noStrike" cap="none" baseline="0" dirty="0">
                          <a:sym typeface="Calibri"/>
                        </a:rPr>
                        <a:t>- </a:t>
                      </a:r>
                      <a:r>
                        <a:rPr lang="en" sz="1100" u="none" strike="noStrike" cap="none" baseline="0" dirty="0"/>
                        <a:t>stjecati kompetencije iz područja fizike</a:t>
                      </a:r>
                      <a:endParaRPr lang="en" sz="1100" u="none" strike="noStrike" cap="none" baseline="0" dirty="0">
                        <a:sym typeface="Calibri"/>
                      </a:endParaRPr>
                    </a:p>
                    <a:p>
                      <a:pPr marL="0" marR="0" lvl="0" indent="0" algn="l" rtl="0">
                        <a:lnSpc>
                          <a:spcPct val="100000"/>
                        </a:lnSpc>
                        <a:spcBef>
                          <a:spcPts val="0"/>
                        </a:spcBef>
                        <a:spcAft>
                          <a:spcPts val="0"/>
                        </a:spcAft>
                        <a:buClr>
                          <a:srgbClr val="000000"/>
                        </a:buClr>
                        <a:buSzPct val="25000"/>
                        <a:buFont typeface="Calibri"/>
                        <a:buNone/>
                      </a:pPr>
                      <a:endParaRPr lang="en" sz="1100" u="none" strike="noStrike" cap="none" baseline="0" dirty="0">
                        <a:sym typeface="Calibri"/>
                      </a:endParaRPr>
                    </a:p>
                  </a:txBody>
                  <a:tcPr marL="91450" marR="91450" marT="29050" marB="29050"/>
                </a:tc>
                <a:extLst>
                  <a:ext uri="{0D108BD9-81ED-4DB2-BD59-A6C34878D82A}">
                    <a16:rowId xmlns:a16="http://schemas.microsoft.com/office/drawing/2014/main" val="10000"/>
                  </a:ext>
                </a:extLst>
              </a:tr>
              <a:tr h="316582">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Namjena</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50" marR="91450" marT="29050" marB="29050"/>
                </a:tc>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Pomoći</a:t>
                      </a:r>
                      <a:r>
                        <a:rPr lang="en" sz="1100" u="none" strike="noStrike" cap="none" baseline="0">
                          <a:sym typeface="Calibri"/>
                        </a:rPr>
                        <a:t> </a:t>
                      </a:r>
                      <a:r>
                        <a:rPr lang="en" sz="1100" u="none" strike="noStrike" cap="none" baseline="0" err="1">
                          <a:sym typeface="Calibri"/>
                        </a:rPr>
                        <a:t>učenicima</a:t>
                      </a:r>
                      <a:r>
                        <a:rPr lang="en" sz="1100" u="none" strike="noStrike" cap="none" baseline="0">
                          <a:sym typeface="Calibri"/>
                        </a:rPr>
                        <a:t> u </a:t>
                      </a:r>
                      <a:r>
                        <a:rPr lang="en" sz="1100" u="none" strike="noStrike" cap="none" baseline="0" err="1">
                          <a:sym typeface="Calibri"/>
                        </a:rPr>
                        <a:t>svladavanju</a:t>
                      </a:r>
                      <a:r>
                        <a:rPr lang="en" sz="1100" u="none" strike="noStrike" cap="none" baseline="0">
                          <a:sym typeface="Calibri"/>
                        </a:rPr>
                        <a:t> </a:t>
                      </a:r>
                      <a:r>
                        <a:rPr lang="en" sz="1100" u="none" strike="noStrike" cap="none" baseline="0" err="1">
                          <a:sym typeface="Calibri"/>
                        </a:rPr>
                        <a:t>poteškoća</a:t>
                      </a:r>
                      <a:r>
                        <a:rPr lang="en" sz="1100" u="none" strike="noStrike" cap="none" baseline="0">
                          <a:sym typeface="Calibri"/>
                        </a:rPr>
                        <a:t> </a:t>
                      </a:r>
                      <a:r>
                        <a:rPr lang="en" sz="1100" u="none" strike="noStrike" cap="none" baseline="0" err="1">
                          <a:sym typeface="Calibri"/>
                        </a:rPr>
                        <a:t>koja</a:t>
                      </a:r>
                      <a:r>
                        <a:rPr lang="en" sz="1100" u="none" strike="noStrike" cap="none" baseline="0">
                          <a:sym typeface="Calibri"/>
                        </a:rPr>
                        <a:t> se </a:t>
                      </a:r>
                      <a:r>
                        <a:rPr lang="en" sz="1100" u="none" strike="noStrike" cap="none" baseline="0" err="1">
                          <a:sym typeface="Calibri"/>
                        </a:rPr>
                        <a:t>javljaju</a:t>
                      </a:r>
                      <a:r>
                        <a:rPr lang="en" sz="1100" u="none" strike="noStrike" cap="none" baseline="0">
                          <a:sym typeface="Calibri"/>
                        </a:rPr>
                        <a:t> </a:t>
                      </a:r>
                      <a:r>
                        <a:rPr lang="en" sz="1100" u="none" strike="noStrike" cap="none" baseline="0" err="1">
                          <a:sym typeface="Calibri"/>
                        </a:rPr>
                        <a:t>kod</a:t>
                      </a:r>
                      <a:r>
                        <a:rPr lang="en" sz="1100" u="none" strike="noStrike" cap="none" baseline="0">
                          <a:sym typeface="Calibri"/>
                        </a:rPr>
                        <a:t> </a:t>
                      </a:r>
                      <a:r>
                        <a:rPr lang="en" sz="1100" u="none" strike="noStrike" cap="none" baseline="0" err="1">
                          <a:sym typeface="Calibri"/>
                        </a:rPr>
                        <a:t>usvajanja</a:t>
                      </a:r>
                      <a:r>
                        <a:rPr lang="en" sz="1100" u="none" strike="noStrike" cap="none" baseline="0">
                          <a:sym typeface="Calibri"/>
                        </a:rPr>
                        <a:t> </a:t>
                      </a:r>
                      <a:r>
                        <a:rPr lang="en" sz="1100" u="none" strike="noStrike" cap="none" baseline="0" err="1">
                          <a:sym typeface="Calibri"/>
                        </a:rPr>
                        <a:t>nastavnog</a:t>
                      </a:r>
                      <a:r>
                        <a:rPr lang="en" sz="1100" u="none" strike="noStrike" cap="none" baseline="0">
                          <a:sym typeface="Calibri"/>
                        </a:rPr>
                        <a:t> plana </a:t>
                      </a:r>
                      <a:r>
                        <a:rPr lang="en" sz="1100" u="none" strike="noStrike" cap="none" baseline="0" err="1">
                          <a:sym typeface="Calibri"/>
                        </a:rPr>
                        <a:t>i</a:t>
                      </a:r>
                      <a:r>
                        <a:rPr lang="en" sz="1100" u="none" strike="noStrike" cap="none" baseline="0">
                          <a:sym typeface="Calibri"/>
                        </a:rPr>
                        <a:t> </a:t>
                      </a:r>
                      <a:r>
                        <a:rPr lang="en" sz="1100" u="none" strike="noStrike" cap="none" baseline="0" err="1">
                          <a:sym typeface="Calibri"/>
                        </a:rPr>
                        <a:t>programa</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50" marR="91450" marT="29050" marB="29050"/>
                </a:tc>
                <a:extLst>
                  <a:ext uri="{0D108BD9-81ED-4DB2-BD59-A6C34878D82A}">
                    <a16:rowId xmlns:a16="http://schemas.microsoft.com/office/drawing/2014/main" val="10001"/>
                  </a:ext>
                </a:extLst>
              </a:tr>
              <a:tr h="319363">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Nositelj</a:t>
                      </a:r>
                      <a:r>
                        <a:rPr lang="en" sz="1100" u="none" strike="noStrike" cap="none" baseline="0">
                          <a:sym typeface="Calibri"/>
                        </a:rPr>
                        <a:t> </a:t>
                      </a:r>
                      <a:r>
                        <a:rPr lang="en" sz="1100" u="none" strike="noStrike" cap="none" baseline="0" err="1">
                          <a:sym typeface="Calibri"/>
                        </a:rPr>
                        <a:t>aktivnosti</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50" marR="91450" marT="29050" marB="29050"/>
                </a:tc>
                <a:tc>
                  <a:txBody>
                    <a:bodyPr/>
                    <a:lstStyle/>
                    <a:p>
                      <a:pPr marL="0" marR="0" lvl="0" indent="0" algn="l" rtl="0">
                        <a:lnSpc>
                          <a:spcPct val="100000"/>
                        </a:lnSpc>
                        <a:spcBef>
                          <a:spcPts val="0"/>
                        </a:spcBef>
                        <a:spcAft>
                          <a:spcPts val="0"/>
                        </a:spcAft>
                        <a:buFont typeface="Calibri"/>
                        <a:buNone/>
                      </a:pPr>
                      <a:r>
                        <a:rPr lang="en" sz="1100" u="none" strike="noStrike" cap="none" baseline="0"/>
                        <a:t>Josip </a:t>
                      </a:r>
                      <a:r>
                        <a:rPr lang="en" sz="1100" u="none" strike="noStrike" cap="none" baseline="0" err="1"/>
                        <a:t>Akmačić</a:t>
                      </a:r>
                      <a:r>
                        <a:rPr lang="en" sz="1100" u="none" strike="noStrike" cap="none" baseline="0"/>
                        <a:t> ( online </a:t>
                      </a:r>
                      <a:r>
                        <a:rPr lang="en" sz="1100" u="none" strike="noStrike" cap="none" baseline="0" err="1"/>
                        <a:t>nastava</a:t>
                      </a:r>
                      <a:r>
                        <a:rPr lang="en" sz="1100" u="none" strike="noStrike" cap="none" baseline="0"/>
                        <a:t> </a:t>
                      </a:r>
                      <a:r>
                        <a:rPr lang="en" sz="1100" u="none" strike="noStrike" cap="none" baseline="0" err="1"/>
                        <a:t>ili</a:t>
                      </a:r>
                      <a:r>
                        <a:rPr lang="en" sz="1100" u="none" strike="noStrike" cap="none" baseline="0"/>
                        <a:t> u </a:t>
                      </a:r>
                      <a:r>
                        <a:rPr lang="en" sz="1100" u="none" strike="noStrike" cap="none" baseline="0" err="1"/>
                        <a:t>školskoj</a:t>
                      </a:r>
                      <a:r>
                        <a:rPr lang="en" sz="1100" u="none" strike="noStrike" cap="none" baseline="0"/>
                        <a:t> </a:t>
                      </a:r>
                      <a:r>
                        <a:rPr lang="en" sz="1100" u="none" strike="noStrike" cap="none" baseline="0" err="1"/>
                        <a:t>zgradi</a:t>
                      </a:r>
                      <a:r>
                        <a:rPr lang="en" sz="1100" u="none" strike="noStrike" cap="none" baseline="0"/>
                        <a:t>, </a:t>
                      </a:r>
                      <a:r>
                        <a:rPr lang="en" sz="1100" u="none" strike="noStrike" cap="none" baseline="0" err="1"/>
                        <a:t>ovisno</a:t>
                      </a:r>
                      <a:r>
                        <a:rPr lang="en" sz="1100" u="none" strike="noStrike" cap="none" baseline="0"/>
                        <a:t> o </a:t>
                      </a:r>
                      <a:r>
                        <a:rPr lang="en" sz="1100" u="none" strike="noStrike" cap="none" baseline="0" err="1"/>
                        <a:t>okolnostima</a:t>
                      </a:r>
                      <a:r>
                        <a:rPr lang="en" sz="1100" u="none" strike="noStrike" cap="none" baseline="0"/>
                        <a:t> </a:t>
                      </a:r>
                      <a:r>
                        <a:rPr lang="en" sz="1100" u="none" strike="noStrike" cap="none" baseline="0" err="1"/>
                        <a:t>pandemije</a:t>
                      </a:r>
                      <a:r>
                        <a:rPr lang="en" sz="1100" u="none" strike="noStrike" cap="none" baseline="0"/>
                        <a:t> </a:t>
                      </a:r>
                      <a:r>
                        <a:rPr lang="en" sz="1100" u="none" strike="noStrike" cap="none" baseline="0" err="1"/>
                        <a:t>koronavirusa</a:t>
                      </a:r>
                      <a:r>
                        <a:rPr lang="en" sz="1100" u="none" strike="noStrike" cap="none" baseline="0"/>
                        <a:t>) </a:t>
                      </a:r>
                      <a:endParaRPr lang="en" sz="1100" u="none" strike="noStrike" cap="none" baseline="0" err="1">
                        <a:sym typeface="Calibri"/>
                      </a:endParaRPr>
                    </a:p>
                  </a:txBody>
                  <a:tcPr marL="91450" marR="91450" marT="29050" marB="29050"/>
                </a:tc>
                <a:extLst>
                  <a:ext uri="{0D108BD9-81ED-4DB2-BD59-A6C34878D82A}">
                    <a16:rowId xmlns:a16="http://schemas.microsoft.com/office/drawing/2014/main" val="10002"/>
                  </a:ext>
                </a:extLst>
              </a:tr>
              <a:tr h="317515">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Vremenik</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50" marR="91450" marT="29050" marB="29050"/>
                </a:tc>
                <a:tc>
                  <a:txBody>
                    <a:bodyPr/>
                    <a:lstStyle/>
                    <a:p>
                      <a:pPr marL="0" marR="0" lvl="0" indent="0" algn="l" rtl="0">
                        <a:lnSpc>
                          <a:spcPct val="100000"/>
                        </a:lnSpc>
                        <a:spcBef>
                          <a:spcPts val="0"/>
                        </a:spcBef>
                        <a:spcAft>
                          <a:spcPts val="0"/>
                        </a:spcAft>
                        <a:buFont typeface="Calibri"/>
                        <a:buNone/>
                      </a:pPr>
                      <a:r>
                        <a:rPr lang="en" sz="1100" u="none" strike="noStrike" cap="none" baseline="0" dirty="0"/>
                        <a:t>1 sat </a:t>
                      </a:r>
                      <a:r>
                        <a:rPr lang="en" sz="1100" u="none" strike="noStrike" cap="none" baseline="0" dirty="0">
                          <a:sym typeface="Calibri"/>
                        </a:rPr>
                        <a:t>tjedno t</a:t>
                      </a:r>
                      <a:r>
                        <a:rPr lang="hr-HR" sz="1100" u="none" strike="noStrike" cap="none" baseline="0">
                          <a:sym typeface="Calibri"/>
                        </a:rPr>
                        <a:t>i</a:t>
                      </a:r>
                      <a:r>
                        <a:rPr lang="en" sz="1100" u="none" strike="noStrike" cap="none" baseline="0">
                          <a:sym typeface="Calibri"/>
                        </a:rPr>
                        <a:t>jekom </a:t>
                      </a:r>
                      <a:r>
                        <a:rPr lang="en" sz="1100" u="none" strike="noStrike" cap="none" baseline="0" err="1">
                          <a:sym typeface="Calibri"/>
                        </a:rPr>
                        <a:t>školske</a:t>
                      </a:r>
                      <a:r>
                        <a:rPr lang="en" sz="1100" u="none" strike="noStrike" cap="none" baseline="0">
                          <a:sym typeface="Calibri"/>
                        </a:rPr>
                        <a:t> </a:t>
                      </a:r>
                      <a:r>
                        <a:rPr lang="en" sz="1100" u="none" strike="noStrike" cap="none" baseline="0" err="1">
                          <a:sym typeface="Calibri"/>
                        </a:rPr>
                        <a:t>godine</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50" marR="91450" marT="29050" marB="29050"/>
                </a:tc>
                <a:extLst>
                  <a:ext uri="{0D108BD9-81ED-4DB2-BD59-A6C34878D82A}">
                    <a16:rowId xmlns:a16="http://schemas.microsoft.com/office/drawing/2014/main" val="10003"/>
                  </a:ext>
                </a:extLst>
              </a:tr>
              <a:tr h="318448">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Troškovnik</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50" marR="91450" marT="29050" marB="29050"/>
                </a:tc>
                <a:tc>
                  <a:txBody>
                    <a:bodyPr/>
                    <a:lstStyle/>
                    <a:p>
                      <a:pPr marL="0" marR="0" lvl="0" indent="0" algn="l" rtl="0">
                        <a:lnSpc>
                          <a:spcPct val="100000"/>
                        </a:lnSpc>
                        <a:spcBef>
                          <a:spcPts val="0"/>
                        </a:spcBef>
                        <a:spcAft>
                          <a:spcPts val="0"/>
                        </a:spcAft>
                        <a:buClr>
                          <a:srgbClr val="0D0D0D"/>
                        </a:buClr>
                        <a:buSzPct val="25000"/>
                        <a:buFont typeface="Calibri"/>
                        <a:buNone/>
                      </a:pPr>
                      <a:r>
                        <a:rPr lang="en" sz="1100" u="none" strike="noStrike" cap="none" baseline="0" err="1">
                          <a:sym typeface="Calibri"/>
                        </a:rPr>
                        <a:t>Nije</a:t>
                      </a:r>
                      <a:r>
                        <a:rPr lang="en" sz="1100" u="none" strike="noStrike" cap="none" baseline="0">
                          <a:sym typeface="Calibri"/>
                        </a:rPr>
                        <a:t> </a:t>
                      </a:r>
                      <a:r>
                        <a:rPr lang="en" sz="1100" u="none" strike="noStrike" cap="none" baseline="0" err="1">
                          <a:sym typeface="Calibri"/>
                        </a:rPr>
                        <a:t>potrebno</a:t>
                      </a:r>
                      <a:r>
                        <a:rPr lang="en" sz="1100" u="none" strike="noStrike" cap="none" baseline="0">
                          <a:sym typeface="Calibri"/>
                        </a:rPr>
                        <a:t> </a:t>
                      </a:r>
                      <a:r>
                        <a:rPr lang="en" sz="1100" u="none" strike="noStrike" cap="none" baseline="0" err="1">
                          <a:sym typeface="Calibri"/>
                        </a:rPr>
                        <a:t>dodatno</a:t>
                      </a:r>
                      <a:r>
                        <a:rPr lang="en" sz="1100" u="none" strike="noStrike" cap="none" baseline="0">
                          <a:sym typeface="Calibri"/>
                        </a:rPr>
                        <a:t> </a:t>
                      </a:r>
                      <a:r>
                        <a:rPr lang="en" sz="1100" u="none" strike="noStrike" cap="none" baseline="0" err="1">
                          <a:sym typeface="Calibri"/>
                        </a:rPr>
                        <a:t>financiranje</a:t>
                      </a:r>
                      <a:r>
                        <a:rPr lang="en" sz="1100" u="none" strike="noStrike" cap="none" baseline="0">
                          <a:sym typeface="Calibri"/>
                        </a:rPr>
                        <a:t>.</a:t>
                      </a:r>
                      <a:endParaRPr lang="en" sz="1100" b="0" i="0" u="none" strike="noStrike" cap="none" baseline="0">
                        <a:solidFill>
                          <a:srgbClr val="0D0D0D"/>
                        </a:solidFill>
                        <a:latin typeface="Calibri"/>
                        <a:ea typeface="Calibri"/>
                        <a:cs typeface="Calibri"/>
                        <a:sym typeface="Calibri"/>
                      </a:endParaRPr>
                    </a:p>
                  </a:txBody>
                  <a:tcPr marL="91450" marR="91450" marT="29050" marB="29050"/>
                </a:tc>
                <a:extLst>
                  <a:ext uri="{0D108BD9-81ED-4DB2-BD59-A6C34878D82A}">
                    <a16:rowId xmlns:a16="http://schemas.microsoft.com/office/drawing/2014/main" val="10004"/>
                  </a:ext>
                </a:extLst>
              </a:tr>
              <a:tr h="656316">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Način</a:t>
                      </a:r>
                      <a:r>
                        <a:rPr lang="en" sz="1100" u="none" strike="noStrike" cap="none" baseline="0">
                          <a:sym typeface="Calibri"/>
                        </a:rPr>
                        <a:t> </a:t>
                      </a:r>
                      <a:r>
                        <a:rPr lang="en" sz="1100" u="none" strike="noStrike" cap="none" baseline="0" err="1">
                          <a:sym typeface="Calibri"/>
                        </a:rPr>
                        <a:t>vrednovanja</a:t>
                      </a:r>
                      <a:r>
                        <a:rPr lang="en" sz="1100" u="none" strike="noStrike" cap="none" baseline="0">
                          <a:sym typeface="Calibri"/>
                        </a:rPr>
                        <a:t> </a:t>
                      </a:r>
                      <a:r>
                        <a:rPr lang="en" sz="1100" u="none" strike="noStrike" cap="none" baseline="0" err="1">
                          <a:sym typeface="Calibri"/>
                        </a:rPr>
                        <a:t>i</a:t>
                      </a:r>
                      <a:r>
                        <a:rPr lang="en" sz="1100" u="none" strike="noStrike" cap="none" baseline="0">
                          <a:sym typeface="Calibri"/>
                        </a:rPr>
                        <a:t> </a:t>
                      </a:r>
                      <a:r>
                        <a:rPr lang="en" sz="1100" u="none" strike="noStrike" cap="none" baseline="0" err="1">
                          <a:sym typeface="Calibri"/>
                        </a:rPr>
                        <a:t>korištenja</a:t>
                      </a:r>
                      <a:r>
                        <a:rPr lang="en" sz="1100" u="none" strike="noStrike" cap="none" baseline="0">
                          <a:sym typeface="Calibri"/>
                        </a:rPr>
                        <a:t> </a:t>
                      </a:r>
                      <a:r>
                        <a:rPr lang="en" sz="1100" u="none" strike="noStrike" cap="none" baseline="0" err="1">
                          <a:sym typeface="Calibri"/>
                        </a:rPr>
                        <a:t>rezultata</a:t>
                      </a:r>
                      <a:r>
                        <a:rPr lang="en" sz="1100" u="none" strike="noStrike" cap="none" baseline="0">
                          <a:sym typeface="Calibri"/>
                        </a:rPr>
                        <a:t> </a:t>
                      </a:r>
                      <a:r>
                        <a:rPr lang="en" sz="1100" u="none" strike="noStrike" cap="none" baseline="0" err="1">
                          <a:sym typeface="Calibri"/>
                        </a:rPr>
                        <a:t>vrednovanja</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50" marR="91450" marT="29050" marB="29050"/>
                </a:tc>
                <a:tc>
                  <a:txBody>
                    <a:bodyPr/>
                    <a:lstStyle/>
                    <a:p>
                      <a:pPr marL="0" marR="0" lvl="0" indent="0" algn="l" rtl="0">
                        <a:lnSpc>
                          <a:spcPct val="100000"/>
                        </a:lnSpc>
                        <a:spcBef>
                          <a:spcPts val="0"/>
                        </a:spcBef>
                        <a:spcAft>
                          <a:spcPts val="0"/>
                        </a:spcAft>
                        <a:buClr>
                          <a:srgbClr val="0D0D0D"/>
                        </a:buClr>
                        <a:buSzPct val="25000"/>
                        <a:buFont typeface="Calibri"/>
                        <a:buNone/>
                      </a:pPr>
                      <a:r>
                        <a:rPr lang="en" sz="1100" u="none" strike="noStrike" cap="none" baseline="0" dirty="0">
                          <a:sym typeface="Calibri"/>
                        </a:rPr>
                        <a:t>Praćenje i ocjenjivanje napredovanja učenika u okviru redovne nastave</a:t>
                      </a:r>
                      <a:endParaRPr lang="en" sz="1100" b="0" i="0" u="none" strike="noStrike" cap="none" baseline="0" dirty="0">
                        <a:solidFill>
                          <a:srgbClr val="0D0D0D"/>
                        </a:solidFill>
                        <a:latin typeface="Calibri"/>
                        <a:ea typeface="Calibri"/>
                        <a:cs typeface="Calibri"/>
                        <a:sym typeface="Calibri"/>
                      </a:endParaRPr>
                    </a:p>
                  </a:txBody>
                  <a:tcPr marL="91450" marR="91450" marT="29050" marB="29050"/>
                </a:tc>
                <a:extLst>
                  <a:ext uri="{0D108BD9-81ED-4DB2-BD59-A6C34878D82A}">
                    <a16:rowId xmlns:a16="http://schemas.microsoft.com/office/drawing/2014/main" val="10005"/>
                  </a:ext>
                </a:extLst>
              </a:tr>
            </a:tbl>
          </a:graphicData>
        </a:graphic>
      </p:graphicFrame>
      <p:sp>
        <p:nvSpPr>
          <p:cNvPr id="2" name="Naslov 1"/>
          <p:cNvSpPr>
            <a:spLocks noGrp="1"/>
          </p:cNvSpPr>
          <p:nvPr>
            <p:ph type="title"/>
          </p:nvPr>
        </p:nvSpPr>
        <p:spPr>
          <a:xfrm>
            <a:off x="1070327" y="52330"/>
            <a:ext cx="7886700" cy="691086"/>
          </a:xfrm>
        </p:spPr>
        <p:txBody>
          <a:bodyPr>
            <a:scene3d>
              <a:camera prst="orthographicFront"/>
              <a:lightRig rig="soft" dir="t">
                <a:rot lat="0" lon="0" rev="15600000"/>
              </a:lightRig>
            </a:scene3d>
            <a:sp3d extrusionH="57150" prstMaterial="softEdge">
              <a:bevelT w="25400" h="38100"/>
            </a:sp3d>
          </a:bodyPr>
          <a:lstStyle/>
          <a:p>
            <a:pPr algn="l"/>
            <a:r>
              <a:rPr lang="hr-HR" dirty="0">
                <a:effectLst>
                  <a:outerShdw blurRad="38100" dist="38100" dir="2700000" algn="tl">
                    <a:srgbClr val="000000">
                      <a:alpha val="43137"/>
                    </a:srgbClr>
                  </a:outerShdw>
                </a:effectLst>
                <a:latin typeface="+mn-lt"/>
              </a:rPr>
              <a:t>Fizika</a:t>
            </a:r>
            <a:endParaRPr lang="hr-HR" sz="1800" b="1" dirty="0">
              <a:ln/>
              <a:effectLst>
                <a:outerShdw blurRad="38100" dist="38100" dir="2700000" algn="tl">
                  <a:srgbClr val="000000">
                    <a:alpha val="43137"/>
                  </a:srgbClr>
                </a:outerShdw>
              </a:effectLst>
              <a:latin typeface="+mn-lt"/>
            </a:endParaRPr>
          </a:p>
        </p:txBody>
      </p:sp>
      <p:pic>
        <p:nvPicPr>
          <p:cNvPr id="2050" name="Picture 2">
            <a:extLst>
              <a:ext uri="{FF2B5EF4-FFF2-40B4-BE49-F238E27FC236}">
                <a16:creationId xmlns:a16="http://schemas.microsoft.com/office/drawing/2014/main" id="{6EEF8A45-2ABA-4002-9C67-37FBB0C3E4F0}"/>
              </a:ext>
            </a:extLst>
          </p:cNvPr>
          <p:cNvPicPr>
            <a:picLocks noChangeAspect="1" noChangeArrowheads="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6567018" y="74634"/>
            <a:ext cx="1744548" cy="11973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1248292"/>
      </p:ext>
    </p:extLst>
  </p:cSld>
  <p:clrMapOvr>
    <a:masterClrMapping/>
  </p:clrMapOvr>
  <p:transition spd="slow">
    <p:wipe/>
  </p:transition>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Shape 348"/>
        <p:cNvGrpSpPr/>
        <p:nvPr/>
      </p:nvGrpSpPr>
      <p:grpSpPr>
        <a:xfrm>
          <a:off x="0" y="0"/>
          <a:ext cx="0" cy="0"/>
          <a:chOff x="0" y="0"/>
          <a:chExt cx="0" cy="0"/>
        </a:xfrm>
      </p:grpSpPr>
      <p:sp>
        <p:nvSpPr>
          <p:cNvPr id="4" name="Title 3"/>
          <p:cNvSpPr>
            <a:spLocks noGrp="1"/>
          </p:cNvSpPr>
          <p:nvPr>
            <p:ph type="title"/>
          </p:nvPr>
        </p:nvSpPr>
        <p:spPr>
          <a:xfrm>
            <a:off x="628650" y="1295111"/>
            <a:ext cx="7886700" cy="979738"/>
          </a:xfrm>
        </p:spPr>
        <p:txBody>
          <a:bodyPr>
            <a:scene3d>
              <a:camera prst="orthographicFront"/>
              <a:lightRig rig="threePt" dir="t"/>
            </a:scene3d>
            <a:sp3d extrusionH="57150">
              <a:bevelT w="38100" h="38100"/>
            </a:sp3d>
          </a:bodyPr>
          <a:lstStyle/>
          <a:p>
            <a:pPr algn="ctr"/>
            <a:r>
              <a:rPr lang="hr-HR" dirty="0">
                <a:latin typeface="+mn-lt"/>
              </a:rPr>
              <a:t>Dopunska nastava</a:t>
            </a:r>
          </a:p>
        </p:txBody>
      </p:sp>
      <p:sp>
        <p:nvSpPr>
          <p:cNvPr id="5" name="Text Placeholder 4"/>
          <p:cNvSpPr>
            <a:spLocks noGrp="1"/>
          </p:cNvSpPr>
          <p:nvPr>
            <p:ph type="body" idx="1"/>
          </p:nvPr>
        </p:nvSpPr>
        <p:spPr>
          <a:xfrm>
            <a:off x="628650" y="2274849"/>
            <a:ext cx="7886700" cy="1125140"/>
          </a:xfrm>
        </p:spPr>
        <p:txBody>
          <a:bodyPr/>
          <a:lstStyle/>
          <a:p>
            <a:pPr algn="ctr"/>
            <a:r>
              <a:rPr lang="hr-HR" dirty="0">
                <a:solidFill>
                  <a:schemeClr val="accent2">
                    <a:lumMod val="75000"/>
                  </a:schemeClr>
                </a:solidFill>
                <a:effectLst>
                  <a:outerShdw blurRad="38100" dist="38100" dir="2700000" algn="tl">
                    <a:srgbClr val="000000">
                      <a:alpha val="43137"/>
                    </a:srgbClr>
                  </a:outerShdw>
                </a:effectLst>
              </a:rPr>
              <a:t>Razredna nastava</a:t>
            </a:r>
          </a:p>
        </p:txBody>
      </p:sp>
    </p:spTree>
    <p:extLst>
      <p:ext uri="{BB962C8B-B14F-4D97-AF65-F5344CB8AC3E}">
        <p14:creationId xmlns:p14="http://schemas.microsoft.com/office/powerpoint/2010/main" val="536826450"/>
      </p:ext>
    </p:extLst>
  </p:cSld>
  <p:clrMapOvr>
    <a:masterClrMapping/>
  </p:clrMapOvr>
  <p:transition spd="slow">
    <p:wipe/>
  </p:transition>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Shape 357"/>
        <p:cNvGrpSpPr/>
        <p:nvPr/>
      </p:nvGrpSpPr>
      <p:grpSpPr>
        <a:xfrm>
          <a:off x="0" y="0"/>
          <a:ext cx="0" cy="0"/>
          <a:chOff x="0" y="0"/>
          <a:chExt cx="0" cy="0"/>
        </a:xfrm>
      </p:grpSpPr>
      <p:sp>
        <p:nvSpPr>
          <p:cNvPr id="358" name="Shape 358"/>
          <p:cNvSpPr txBox="1"/>
          <p:nvPr/>
        </p:nvSpPr>
        <p:spPr>
          <a:xfrm>
            <a:off x="508823" y="1475253"/>
            <a:ext cx="3427414" cy="3081879"/>
          </a:xfrm>
          <a:prstGeom prst="rect">
            <a:avLst/>
          </a:prstGeom>
          <a:noFill/>
          <a:ln>
            <a:noFill/>
          </a:ln>
        </p:spPr>
        <p:txBody>
          <a:bodyPr lIns="91425" tIns="45700" rIns="91425" bIns="45700" anchor="t" anchorCtr="0">
            <a:noAutofit/>
          </a:bodyPr>
          <a:lstStyle/>
          <a:p>
            <a:pPr>
              <a:lnSpc>
                <a:spcPct val="150000"/>
              </a:lnSpc>
              <a:buClr>
                <a:srgbClr val="0D0D0D"/>
              </a:buClr>
              <a:buSzPct val="25000"/>
            </a:pPr>
            <a:br>
              <a:rPr lang="en" sz="500" b="1" i="0" u="sng" strike="noStrike" cap="none" baseline="0" dirty="0">
                <a:latin typeface="Calibri"/>
                <a:ea typeface="Calibri"/>
                <a:cs typeface="Calibri"/>
              </a:rPr>
            </a:br>
            <a:br>
              <a:rPr lang="en" sz="500" b="1" i="0" u="sng" strike="noStrike" cap="none" baseline="0" dirty="0">
                <a:latin typeface="Calibri"/>
                <a:ea typeface="Calibri"/>
                <a:cs typeface="Calibri"/>
              </a:rPr>
            </a:br>
            <a:r>
              <a:rPr lang="hr-HR" sz="1000" b="1" i="0" u="none" strike="noStrike" cap="none" baseline="0" dirty="0">
                <a:solidFill>
                  <a:srgbClr val="0D0D0D"/>
                </a:solidFill>
                <a:latin typeface="Calibri"/>
                <a:ea typeface="Calibri"/>
                <a:cs typeface="Calibri"/>
                <a:sym typeface="Calibri"/>
              </a:rPr>
              <a:t>Ishodi</a:t>
            </a:r>
            <a:r>
              <a:rPr lang="en" sz="1000" b="1" i="0" u="none" strike="noStrike" cap="none" baseline="0" dirty="0">
                <a:solidFill>
                  <a:srgbClr val="0D0D0D"/>
                </a:solidFill>
                <a:latin typeface="Calibri"/>
                <a:ea typeface="Calibri"/>
                <a:cs typeface="Calibri"/>
                <a:sym typeface="Calibri"/>
              </a:rPr>
              <a:t> dopunske nastave</a:t>
            </a:r>
            <a:r>
              <a:rPr lang="en" sz="1000" b="0" i="0" u="none" strike="noStrike" cap="none" baseline="0" dirty="0">
                <a:solidFill>
                  <a:srgbClr val="0D0D0D"/>
                </a:solidFill>
                <a:latin typeface="Calibri"/>
                <a:ea typeface="Calibri"/>
                <a:cs typeface="Calibri"/>
                <a:sym typeface="Calibri"/>
              </a:rPr>
              <a:t>: </a:t>
            </a:r>
            <a:r>
              <a:rPr lang="en" sz="1000" dirty="0">
                <a:solidFill>
                  <a:srgbClr val="0D0D0D"/>
                </a:solidFill>
                <a:latin typeface="Calibri"/>
                <a:ea typeface="Calibri"/>
                <a:cs typeface="Calibri"/>
                <a:sym typeface="Calibri"/>
              </a:rPr>
              <a:t>Učenici će dodatno usvajati  nastavne sadržaje</a:t>
            </a:r>
            <a:r>
              <a:rPr lang="en" sz="1000" b="0" i="0" u="none" strike="noStrike" cap="none" baseline="0" dirty="0">
                <a:solidFill>
                  <a:srgbClr val="0D0D0D"/>
                </a:solidFill>
                <a:latin typeface="Calibri"/>
                <a:ea typeface="Calibri"/>
                <a:cs typeface="Calibri"/>
                <a:sym typeface="Calibri"/>
              </a:rPr>
              <a:t> redovne nastave.</a:t>
            </a:r>
            <a:br>
              <a:rPr lang="en" sz="1000" b="0" i="0" u="none" strike="noStrike" cap="none" baseline="0" dirty="0">
                <a:latin typeface="Calibri"/>
                <a:ea typeface="Calibri"/>
                <a:cs typeface="Calibri"/>
              </a:rPr>
            </a:br>
            <a:r>
              <a:rPr lang="en" sz="1000" b="1" i="0" u="none" strike="noStrike" cap="none" baseline="0" dirty="0">
                <a:solidFill>
                  <a:srgbClr val="0D0D0D"/>
                </a:solidFill>
                <a:latin typeface="Calibri"/>
                <a:ea typeface="Calibri"/>
                <a:cs typeface="Calibri"/>
                <a:sym typeface="Calibri"/>
              </a:rPr>
              <a:t>Namjena programa</a:t>
            </a:r>
            <a:r>
              <a:rPr lang="en" sz="1000" b="0" i="0" u="none" strike="noStrike" cap="none" baseline="0" dirty="0">
                <a:solidFill>
                  <a:srgbClr val="0D0D0D"/>
                </a:solidFill>
                <a:latin typeface="Calibri"/>
                <a:ea typeface="Calibri"/>
                <a:cs typeface="Calibri"/>
                <a:sym typeface="Calibri"/>
              </a:rPr>
              <a:t>: </a:t>
            </a:r>
            <a:r>
              <a:rPr lang="hr-HR" sz="1000" b="0" i="0" u="none" strike="noStrike" cap="none" baseline="0" dirty="0">
                <a:solidFill>
                  <a:srgbClr val="0D0D0D"/>
                </a:solidFill>
                <a:latin typeface="Calibri"/>
                <a:ea typeface="Calibri"/>
                <a:cs typeface="Calibri"/>
                <a:sym typeface="Calibri"/>
              </a:rPr>
              <a:t>P</a:t>
            </a:r>
            <a:r>
              <a:rPr lang="en" sz="1000" b="0" i="0" u="none" strike="noStrike" cap="none" baseline="0" dirty="0">
                <a:solidFill>
                  <a:srgbClr val="0D0D0D"/>
                </a:solidFill>
                <a:latin typeface="Calibri"/>
                <a:ea typeface="Calibri"/>
                <a:cs typeface="Calibri"/>
                <a:sym typeface="Calibri"/>
              </a:rPr>
              <a:t>omoći</a:t>
            </a:r>
            <a:r>
              <a:rPr lang="hr-HR" sz="1000" b="0" i="0" u="none" strike="noStrike" cap="none" dirty="0">
                <a:solidFill>
                  <a:srgbClr val="0D0D0D"/>
                </a:solidFill>
                <a:latin typeface="Calibri"/>
                <a:ea typeface="Calibri"/>
                <a:cs typeface="Calibri"/>
                <a:sym typeface="Calibri"/>
              </a:rPr>
              <a:t> </a:t>
            </a:r>
            <a:r>
              <a:rPr lang="en" sz="1000" b="0" i="0" u="none" strike="noStrike" cap="none" baseline="0" dirty="0">
                <a:solidFill>
                  <a:srgbClr val="0D0D0D"/>
                </a:solidFill>
                <a:latin typeface="Calibri"/>
                <a:ea typeface="Calibri"/>
                <a:cs typeface="Calibri"/>
                <a:sym typeface="Calibri"/>
              </a:rPr>
              <a:t>učenicima u svladavanju poteškoća koj</a:t>
            </a:r>
            <a:r>
              <a:rPr lang="hr-HR" sz="1000" b="0" i="0" u="none" strike="noStrike" cap="none" baseline="0" dirty="0">
                <a:solidFill>
                  <a:srgbClr val="0D0D0D"/>
                </a:solidFill>
                <a:latin typeface="Calibri"/>
                <a:ea typeface="Calibri"/>
                <a:cs typeface="Calibri"/>
                <a:sym typeface="Calibri"/>
              </a:rPr>
              <a:t>e</a:t>
            </a:r>
            <a:r>
              <a:rPr lang="en" sz="1000" b="0" i="0" u="none" strike="noStrike" cap="none" baseline="0" dirty="0">
                <a:solidFill>
                  <a:srgbClr val="0D0D0D"/>
                </a:solidFill>
                <a:latin typeface="Calibri"/>
                <a:ea typeface="Calibri"/>
                <a:cs typeface="Calibri"/>
                <a:sym typeface="Calibri"/>
              </a:rPr>
              <a:t> se javljaju kod usvajanja </a:t>
            </a:r>
            <a:r>
              <a:rPr lang="hr-HR" sz="1000" b="0" i="0" u="none" strike="noStrike" cap="none" baseline="0" dirty="0">
                <a:solidFill>
                  <a:srgbClr val="0D0D0D"/>
                </a:solidFill>
                <a:latin typeface="Calibri"/>
                <a:ea typeface="Calibri"/>
                <a:cs typeface="Calibri"/>
                <a:sym typeface="Calibri"/>
              </a:rPr>
              <a:t>nastavnih sadržaja iz pojedinih predmeta.</a:t>
            </a:r>
            <a:br>
              <a:rPr lang="en" sz="1000" b="0" i="0" u="none" strike="noStrike" cap="none" baseline="0" dirty="0">
                <a:latin typeface="Calibri"/>
                <a:ea typeface="Calibri"/>
                <a:cs typeface="Calibri"/>
              </a:rPr>
            </a:br>
            <a:r>
              <a:rPr lang="en" sz="1000" b="1" i="0" u="none" strike="noStrike" cap="none" baseline="0" dirty="0">
                <a:solidFill>
                  <a:srgbClr val="0D0D0D"/>
                </a:solidFill>
                <a:latin typeface="Calibri"/>
                <a:ea typeface="Calibri"/>
                <a:cs typeface="Calibri"/>
                <a:sym typeface="Calibri"/>
              </a:rPr>
              <a:t>Način realizacije</a:t>
            </a:r>
            <a:r>
              <a:rPr lang="en" sz="1000" b="0" i="0" u="none" strike="noStrike" cap="none" baseline="0" dirty="0">
                <a:solidFill>
                  <a:srgbClr val="0D0D0D"/>
                </a:solidFill>
                <a:latin typeface="Calibri"/>
                <a:ea typeface="Calibri"/>
                <a:cs typeface="Calibri"/>
                <a:sym typeface="Calibri"/>
              </a:rPr>
              <a:t>: Učenici se uključuju po potrebi.</a:t>
            </a:r>
            <a:br>
              <a:rPr lang="en" sz="1000" b="0" i="0" u="none" strike="noStrike" cap="none" baseline="0" dirty="0">
                <a:latin typeface="Calibri"/>
                <a:ea typeface="Calibri"/>
                <a:cs typeface="Calibri"/>
              </a:rPr>
            </a:br>
            <a:r>
              <a:rPr lang="en" sz="1000" b="1" i="0" u="none" strike="noStrike" cap="none" baseline="0" dirty="0">
                <a:solidFill>
                  <a:srgbClr val="0D0D0D"/>
                </a:solidFill>
                <a:latin typeface="Calibri"/>
                <a:ea typeface="Calibri"/>
                <a:cs typeface="Calibri"/>
                <a:sym typeface="Calibri"/>
              </a:rPr>
              <a:t>Vremenski okvir</a:t>
            </a:r>
            <a:r>
              <a:rPr lang="en" sz="1000" b="0" i="0" u="none" strike="noStrike" cap="none" baseline="0" dirty="0">
                <a:solidFill>
                  <a:srgbClr val="0D0D0D"/>
                </a:solidFill>
                <a:latin typeface="Calibri"/>
                <a:ea typeface="Calibri"/>
                <a:cs typeface="Calibri"/>
                <a:sym typeface="Calibri"/>
              </a:rPr>
              <a:t>: </a:t>
            </a:r>
            <a:r>
              <a:rPr lang="hr-HR" sz="1000" b="0" i="0" u="none" strike="noStrike" cap="none" baseline="0" dirty="0">
                <a:solidFill>
                  <a:srgbClr val="0D0D0D"/>
                </a:solidFill>
                <a:latin typeface="Calibri"/>
                <a:ea typeface="Calibri"/>
                <a:cs typeface="Calibri"/>
                <a:sym typeface="Calibri"/>
              </a:rPr>
              <a:t>S</a:t>
            </a:r>
            <a:r>
              <a:rPr lang="en" sz="1000" b="0" i="0" u="none" strike="noStrike" cap="none" baseline="0" dirty="0">
                <a:solidFill>
                  <a:srgbClr val="0D0D0D"/>
                </a:solidFill>
                <a:latin typeface="Calibri"/>
                <a:ea typeface="Calibri"/>
                <a:cs typeface="Calibri"/>
                <a:sym typeface="Calibri"/>
              </a:rPr>
              <a:t>vaki predmet održava se jednom tjedno po</a:t>
            </a:r>
            <a:r>
              <a:rPr lang="hr-HR" sz="1000" b="0" i="0" u="none" strike="noStrike" cap="none" baseline="0" dirty="0">
                <a:solidFill>
                  <a:srgbClr val="0D0D0D"/>
                </a:solidFill>
                <a:latin typeface="Calibri"/>
                <a:ea typeface="Calibri"/>
                <a:cs typeface="Calibri"/>
                <a:sym typeface="Calibri"/>
              </a:rPr>
              <a:t> jedan školski sat.</a:t>
            </a:r>
            <a:endParaRPr lang="hr-HR" sz="1000" dirty="0">
              <a:solidFill>
                <a:srgbClr val="0D0D0D"/>
              </a:solidFill>
              <a:latin typeface="Calibri"/>
              <a:ea typeface="Calibri"/>
              <a:cs typeface="Calibri"/>
              <a:sym typeface="Calibri"/>
            </a:endParaRPr>
          </a:p>
          <a:p>
            <a:pPr marL="0" marR="0" lvl="0" indent="0" algn="l" rtl="0">
              <a:lnSpc>
                <a:spcPct val="150000"/>
              </a:lnSpc>
              <a:spcBef>
                <a:spcPts val="0"/>
              </a:spcBef>
              <a:spcAft>
                <a:spcPts val="0"/>
              </a:spcAft>
              <a:buClr>
                <a:srgbClr val="0D0D0D"/>
              </a:buClr>
              <a:buSzPct val="25000"/>
              <a:buFont typeface="Calibri"/>
              <a:buNone/>
            </a:pPr>
            <a:r>
              <a:rPr lang="en" sz="1000" b="1" i="0" u="none" strike="noStrike" cap="none" baseline="0" dirty="0">
                <a:solidFill>
                  <a:srgbClr val="0D0D0D"/>
                </a:solidFill>
                <a:latin typeface="Calibri"/>
                <a:ea typeface="Calibri"/>
                <a:cs typeface="Calibri"/>
                <a:sym typeface="Calibri"/>
              </a:rPr>
              <a:t>Troškovnik</a:t>
            </a:r>
            <a:r>
              <a:rPr lang="en" sz="1000" b="0" i="0" u="none" strike="noStrike" cap="none" baseline="0" dirty="0">
                <a:solidFill>
                  <a:srgbClr val="0D0D0D"/>
                </a:solidFill>
                <a:latin typeface="Calibri"/>
                <a:ea typeface="Calibri"/>
                <a:cs typeface="Calibri"/>
                <a:sym typeface="Calibri"/>
              </a:rPr>
              <a:t>: </a:t>
            </a:r>
            <a:r>
              <a:rPr lang="hr-HR" sz="1000" b="0" i="0" u="none" strike="noStrike" cap="none" baseline="0" dirty="0">
                <a:solidFill>
                  <a:srgbClr val="0D0D0D"/>
                </a:solidFill>
                <a:latin typeface="Calibri"/>
                <a:ea typeface="Calibri"/>
                <a:cs typeface="Calibri"/>
                <a:sym typeface="Calibri"/>
              </a:rPr>
              <a:t>N</a:t>
            </a:r>
            <a:r>
              <a:rPr lang="en" sz="1000" b="0" i="0" u="none" strike="noStrike" cap="none" baseline="0" dirty="0">
                <a:solidFill>
                  <a:srgbClr val="0D0D0D"/>
                </a:solidFill>
                <a:latin typeface="Calibri"/>
                <a:ea typeface="Calibri"/>
                <a:cs typeface="Calibri"/>
                <a:sym typeface="Calibri"/>
              </a:rPr>
              <a:t>ije potrebno dodatno financiranje.</a:t>
            </a:r>
            <a:br>
              <a:rPr lang="en" sz="1000" b="0" i="0" u="none" strike="noStrike" cap="none" baseline="0" dirty="0">
                <a:latin typeface="Calibri"/>
                <a:ea typeface="Calibri"/>
                <a:cs typeface="Calibri"/>
              </a:rPr>
            </a:br>
            <a:r>
              <a:rPr lang="en" sz="1000" b="1" i="0" u="none" strike="noStrike" cap="none" baseline="0" dirty="0">
                <a:solidFill>
                  <a:srgbClr val="0D0D0D"/>
                </a:solidFill>
                <a:latin typeface="Calibri"/>
                <a:ea typeface="Calibri"/>
                <a:cs typeface="Calibri"/>
                <a:sym typeface="Calibri"/>
              </a:rPr>
              <a:t>Način vrjednovanja</a:t>
            </a:r>
            <a:r>
              <a:rPr lang="en" sz="1000" b="0" i="0" u="none" strike="noStrike" cap="none" baseline="0" dirty="0">
                <a:solidFill>
                  <a:srgbClr val="0D0D0D"/>
                </a:solidFill>
                <a:latin typeface="Calibri"/>
                <a:ea typeface="Calibri"/>
                <a:cs typeface="Calibri"/>
                <a:sym typeface="Calibri"/>
              </a:rPr>
              <a:t>: </a:t>
            </a:r>
            <a:r>
              <a:rPr lang="hr-HR" sz="1000" b="0" i="0" u="none" strike="noStrike" cap="none" baseline="0" dirty="0">
                <a:solidFill>
                  <a:srgbClr val="0D0D0D"/>
                </a:solidFill>
                <a:latin typeface="Calibri"/>
                <a:ea typeface="Calibri"/>
                <a:cs typeface="Calibri"/>
                <a:sym typeface="Calibri"/>
              </a:rPr>
              <a:t>P</a:t>
            </a:r>
            <a:r>
              <a:rPr lang="en" sz="1000" b="0" i="0" u="none" strike="noStrike" cap="none" baseline="0" dirty="0">
                <a:solidFill>
                  <a:srgbClr val="0D0D0D"/>
                </a:solidFill>
                <a:latin typeface="Calibri"/>
                <a:ea typeface="Calibri"/>
                <a:cs typeface="Calibri"/>
                <a:sym typeface="Calibri"/>
              </a:rPr>
              <a:t>raćenje i ocjenjivanje napredovanja učenika u okviru redovne nastave.</a:t>
            </a:r>
            <a:br>
              <a:rPr lang="en" sz="1000" b="0" i="0" u="none" strike="noStrike" cap="none" baseline="0" dirty="0">
                <a:latin typeface="Calibri"/>
                <a:ea typeface="Calibri"/>
                <a:cs typeface="Calibri"/>
              </a:rPr>
            </a:br>
            <a:endParaRPr lang="en" sz="1000" b="0" i="0" u="none" strike="noStrike" cap="none" baseline="0" dirty="0">
              <a:solidFill>
                <a:srgbClr val="0D0D0D"/>
              </a:solidFill>
              <a:latin typeface="Calibri"/>
              <a:ea typeface="Calibri"/>
              <a:cs typeface="Calibri"/>
              <a:sym typeface="Calibri"/>
            </a:endParaRPr>
          </a:p>
        </p:txBody>
      </p:sp>
      <p:sp>
        <p:nvSpPr>
          <p:cNvPr id="359" name="Shape 359"/>
          <p:cNvSpPr txBox="1"/>
          <p:nvPr/>
        </p:nvSpPr>
        <p:spPr>
          <a:xfrm>
            <a:off x="3936237" y="1485979"/>
            <a:ext cx="5176836" cy="3424247"/>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D0D0D"/>
              </a:buClr>
              <a:buSzPct val="25000"/>
              <a:buFont typeface="Calibri"/>
              <a:buNone/>
            </a:pPr>
            <a:r>
              <a:rPr lang="en" sz="1400" b="1" i="1" u="none" strike="noStrike" cap="none" baseline="0" dirty="0">
                <a:solidFill>
                  <a:schemeClr val="accent2">
                    <a:lumMod val="75000"/>
                  </a:schemeClr>
                </a:solidFill>
                <a:latin typeface="Calibri"/>
                <a:ea typeface="Calibri"/>
                <a:cs typeface="Calibri"/>
                <a:sym typeface="Calibri"/>
              </a:rPr>
              <a:t>Razredna nastava</a:t>
            </a:r>
            <a:endParaRPr lang="en" sz="1400" b="1" i="1" u="none" strike="noStrike" cap="none" baseline="0" dirty="0">
              <a:solidFill>
                <a:schemeClr val="accent2">
                  <a:lumMod val="75000"/>
                </a:schemeClr>
              </a:solidFill>
              <a:latin typeface="Calibri"/>
              <a:ea typeface="Calibri"/>
              <a:cs typeface="Calibri"/>
            </a:endParaRPr>
          </a:p>
          <a:p>
            <a:pPr>
              <a:buClr>
                <a:srgbClr val="0D0D0D"/>
              </a:buClr>
              <a:buSzPct val="25000"/>
              <a:buFont typeface="Calibri"/>
            </a:pPr>
            <a:r>
              <a:rPr lang="en" sz="1400" i="1" dirty="0">
                <a:solidFill>
                  <a:srgbClr val="0D0D0D"/>
                </a:solidFill>
                <a:latin typeface="Calibri"/>
                <a:ea typeface="Calibri"/>
                <a:cs typeface="Calibri"/>
              </a:rPr>
              <a:t>1.r. A</a:t>
            </a:r>
            <a:r>
              <a:rPr lang="en" sz="1200" i="1" dirty="0">
                <a:solidFill>
                  <a:srgbClr val="0D0D0D"/>
                </a:solidFill>
                <a:latin typeface="Calibri"/>
                <a:ea typeface="Calibri"/>
                <a:cs typeface="Calibri"/>
              </a:rPr>
              <a:t>džamovci – T</a:t>
            </a:r>
            <a:r>
              <a:rPr lang="hr-HR" sz="1200" i="1" dirty="0" err="1">
                <a:solidFill>
                  <a:srgbClr val="0D0D0D"/>
                </a:solidFill>
                <a:latin typeface="Calibri"/>
                <a:ea typeface="Calibri"/>
                <a:cs typeface="Calibri"/>
              </a:rPr>
              <a:t>ihana</a:t>
            </a:r>
            <a:r>
              <a:rPr lang="hr-HR" sz="1200" i="1" dirty="0">
                <a:solidFill>
                  <a:srgbClr val="0D0D0D"/>
                </a:solidFill>
                <a:latin typeface="Calibri"/>
                <a:ea typeface="Calibri"/>
                <a:cs typeface="Calibri"/>
              </a:rPr>
              <a:t> </a:t>
            </a:r>
            <a:r>
              <a:rPr lang="hr-HR" sz="1200" i="1" dirty="0" err="1">
                <a:solidFill>
                  <a:srgbClr val="0D0D0D"/>
                </a:solidFill>
                <a:latin typeface="Calibri"/>
                <a:ea typeface="Calibri"/>
                <a:cs typeface="Calibri"/>
              </a:rPr>
              <a:t>Čočić</a:t>
            </a:r>
            <a:r>
              <a:rPr lang="hr-HR" sz="1200" i="1" dirty="0">
                <a:solidFill>
                  <a:srgbClr val="0D0D0D"/>
                </a:solidFill>
                <a:latin typeface="Calibri"/>
                <a:ea typeface="Calibri"/>
                <a:cs typeface="Calibri"/>
              </a:rPr>
              <a:t> Butina</a:t>
            </a:r>
            <a:r>
              <a:rPr lang="en" sz="1200" i="1" dirty="0">
                <a:solidFill>
                  <a:srgbClr val="0D0D0D"/>
                </a:solidFill>
                <a:latin typeface="Calibri"/>
                <a:ea typeface="Calibri"/>
                <a:cs typeface="Calibri"/>
              </a:rPr>
              <a:t> (hrvatski jezik, matematika )</a:t>
            </a:r>
          </a:p>
          <a:p>
            <a:pPr>
              <a:buClr>
                <a:srgbClr val="0D0D0D"/>
              </a:buClr>
              <a:buSzPct val="25000"/>
            </a:pPr>
            <a:r>
              <a:rPr lang="hr-HR" sz="1200" i="0" u="none" strike="noStrike" cap="none" baseline="0" dirty="0">
                <a:solidFill>
                  <a:srgbClr val="0D0D0D"/>
                </a:solidFill>
                <a:latin typeface="Calibri"/>
                <a:ea typeface="Calibri"/>
                <a:cs typeface="Calibri"/>
                <a:sym typeface="Calibri"/>
              </a:rPr>
              <a:t>2</a:t>
            </a:r>
            <a:r>
              <a:rPr lang="en" sz="1200" i="0" u="none" strike="noStrike" cap="none" baseline="0" dirty="0">
                <a:solidFill>
                  <a:srgbClr val="0D0D0D"/>
                </a:solidFill>
                <a:latin typeface="Calibri"/>
                <a:ea typeface="Calibri"/>
                <a:cs typeface="Calibri"/>
                <a:sym typeface="Calibri"/>
              </a:rPr>
              <a:t>.r. Adžamovci </a:t>
            </a:r>
            <a:r>
              <a:rPr lang="en" sz="1200" dirty="0">
                <a:solidFill>
                  <a:srgbClr val="0D0D0D"/>
                </a:solidFill>
                <a:latin typeface="Calibri"/>
                <a:ea typeface="Calibri"/>
                <a:cs typeface="Calibri"/>
                <a:sym typeface="Calibri"/>
              </a:rPr>
              <a:t>–</a:t>
            </a:r>
            <a:r>
              <a:rPr lang="hr-HR" sz="1200" dirty="0" err="1">
                <a:solidFill>
                  <a:srgbClr val="0D0D0D"/>
                </a:solidFill>
                <a:latin typeface="Calibri"/>
                <a:ea typeface="Calibri"/>
                <a:cs typeface="Calibri"/>
                <a:sym typeface="Calibri"/>
              </a:rPr>
              <a:t>Tonka</a:t>
            </a:r>
            <a:r>
              <a:rPr lang="hr-HR" sz="1200" dirty="0">
                <a:solidFill>
                  <a:srgbClr val="0D0D0D"/>
                </a:solidFill>
                <a:latin typeface="Calibri"/>
                <a:ea typeface="Calibri"/>
                <a:cs typeface="Calibri"/>
                <a:sym typeface="Calibri"/>
              </a:rPr>
              <a:t> </a:t>
            </a:r>
            <a:r>
              <a:rPr lang="hr-HR" sz="1200" dirty="0" err="1">
                <a:solidFill>
                  <a:srgbClr val="0D0D0D"/>
                </a:solidFill>
                <a:latin typeface="Calibri"/>
                <a:ea typeface="Calibri"/>
                <a:cs typeface="Calibri"/>
                <a:sym typeface="Calibri"/>
              </a:rPr>
              <a:t>Došlić</a:t>
            </a:r>
            <a:r>
              <a:rPr lang="hr-HR" sz="1200" dirty="0">
                <a:solidFill>
                  <a:srgbClr val="0D0D0D"/>
                </a:solidFill>
                <a:latin typeface="Calibri"/>
                <a:ea typeface="Calibri"/>
                <a:cs typeface="Calibri"/>
                <a:sym typeface="Calibri"/>
              </a:rPr>
              <a:t> </a:t>
            </a:r>
            <a:r>
              <a:rPr lang="en" sz="1200" dirty="0">
                <a:solidFill>
                  <a:srgbClr val="0D0D0D"/>
                </a:solidFill>
                <a:latin typeface="Calibri"/>
                <a:ea typeface="Calibri"/>
                <a:cs typeface="Calibri"/>
                <a:sym typeface="Calibri"/>
              </a:rPr>
              <a:t>(</a:t>
            </a:r>
            <a:r>
              <a:rPr lang="en" sz="1200" i="0" u="none" strike="noStrike" cap="none" baseline="0" dirty="0">
                <a:solidFill>
                  <a:srgbClr val="0D0D0D"/>
                </a:solidFill>
                <a:latin typeface="Calibri"/>
                <a:ea typeface="Calibri"/>
                <a:cs typeface="Calibri"/>
                <a:sym typeface="Calibri"/>
              </a:rPr>
              <a:t>hrvatski jezik,matematika)</a:t>
            </a:r>
            <a:endParaRPr lang="en" sz="1200" i="0" u="none" strike="noStrike" cap="none" baseline="0" dirty="0">
              <a:solidFill>
                <a:srgbClr val="0D0D0D"/>
              </a:solidFill>
              <a:latin typeface="Calibri"/>
              <a:ea typeface="Calibri"/>
              <a:cs typeface="Calibri"/>
            </a:endParaRPr>
          </a:p>
          <a:p>
            <a:pPr>
              <a:buClr>
                <a:srgbClr val="0D0D0D"/>
              </a:buClr>
              <a:buSzPct val="25000"/>
            </a:pPr>
            <a:r>
              <a:rPr lang="hr-HR" sz="1200" dirty="0">
                <a:solidFill>
                  <a:srgbClr val="0D0D0D"/>
                </a:solidFill>
                <a:latin typeface="Calibri"/>
                <a:ea typeface="Calibri"/>
                <a:cs typeface="Calibri"/>
                <a:sym typeface="Calibri"/>
              </a:rPr>
              <a:t>3</a:t>
            </a:r>
            <a:r>
              <a:rPr lang="en" sz="1200" b="0" i="0" u="none" strike="noStrike" cap="none" baseline="0" dirty="0">
                <a:solidFill>
                  <a:srgbClr val="0D0D0D"/>
                </a:solidFill>
                <a:latin typeface="Calibri"/>
                <a:ea typeface="Calibri"/>
                <a:cs typeface="Calibri"/>
                <a:sym typeface="Calibri"/>
              </a:rPr>
              <a:t>.r. Adžamovci –</a:t>
            </a:r>
            <a:r>
              <a:rPr lang="hr-HR" sz="1200" b="0" i="0" u="none" strike="noStrike" cap="none" baseline="0" dirty="0">
                <a:solidFill>
                  <a:srgbClr val="0D0D0D"/>
                </a:solidFill>
                <a:latin typeface="Calibri"/>
                <a:ea typeface="Calibri"/>
                <a:cs typeface="Calibri"/>
                <a:sym typeface="Calibri"/>
              </a:rPr>
              <a:t> Martina</a:t>
            </a:r>
            <a:r>
              <a:rPr lang="hr-HR" sz="1200" b="0" i="0" u="none" strike="noStrike" cap="none" dirty="0">
                <a:solidFill>
                  <a:srgbClr val="0D0D0D"/>
                </a:solidFill>
                <a:latin typeface="Calibri"/>
                <a:ea typeface="Calibri"/>
                <a:cs typeface="Calibri"/>
                <a:sym typeface="Calibri"/>
              </a:rPr>
              <a:t> </a:t>
            </a:r>
            <a:r>
              <a:rPr lang="hr-HR" sz="1200" dirty="0" err="1">
                <a:solidFill>
                  <a:srgbClr val="0D0D0D"/>
                </a:solidFill>
                <a:latin typeface="Calibri"/>
                <a:ea typeface="Calibri"/>
                <a:cs typeface="Calibri"/>
                <a:sym typeface="Calibri"/>
              </a:rPr>
              <a:t>K</a:t>
            </a:r>
            <a:r>
              <a:rPr lang="hr-HR" sz="1200" b="0" i="0" u="none" strike="noStrike" cap="none" dirty="0" err="1">
                <a:solidFill>
                  <a:srgbClr val="0D0D0D"/>
                </a:solidFill>
                <a:latin typeface="Calibri"/>
                <a:ea typeface="Calibri"/>
                <a:cs typeface="Calibri"/>
                <a:sym typeface="Calibri"/>
              </a:rPr>
              <a:t>raus</a:t>
            </a:r>
            <a:r>
              <a:rPr lang="hr-HR" sz="1200" b="0" i="0" u="none" strike="noStrike" cap="none" baseline="0" dirty="0">
                <a:solidFill>
                  <a:srgbClr val="0D0D0D"/>
                </a:solidFill>
                <a:latin typeface="Calibri"/>
                <a:ea typeface="Calibri"/>
                <a:cs typeface="Calibri"/>
                <a:sym typeface="Calibri"/>
              </a:rPr>
              <a:t>( </a:t>
            </a:r>
            <a:r>
              <a:rPr lang="en" sz="1200" dirty="0">
                <a:solidFill>
                  <a:srgbClr val="0D0D0D"/>
                </a:solidFill>
                <a:latin typeface="Calibri"/>
                <a:ea typeface="Calibri"/>
                <a:cs typeface="Calibri"/>
                <a:sym typeface="Calibri"/>
              </a:rPr>
              <a:t>hrvatski jezik, matematika)</a:t>
            </a:r>
            <a:endParaRPr lang="hr-HR" sz="1200" b="0" i="0" u="none" strike="noStrike" cap="none" baseline="0" dirty="0">
              <a:solidFill>
                <a:srgbClr val="0D0D0D"/>
              </a:solidFill>
              <a:latin typeface="Calibri"/>
              <a:ea typeface="Calibri"/>
              <a:cs typeface="Calibri"/>
            </a:endParaRPr>
          </a:p>
          <a:p>
            <a:pPr>
              <a:buClr>
                <a:srgbClr val="0D0D0D"/>
              </a:buClr>
              <a:buSzPct val="25000"/>
            </a:pPr>
            <a:r>
              <a:rPr lang="hr-HR" sz="1200" b="0" i="0" u="none" strike="noStrike" cap="none" baseline="0" dirty="0">
                <a:solidFill>
                  <a:srgbClr val="0D0D0D"/>
                </a:solidFill>
                <a:latin typeface="Calibri"/>
                <a:ea typeface="Calibri"/>
                <a:cs typeface="Calibri"/>
                <a:sym typeface="Calibri"/>
              </a:rPr>
              <a:t>4</a:t>
            </a:r>
            <a:r>
              <a:rPr lang="en" sz="1200" b="0" i="0" u="none" strike="noStrike" cap="none" baseline="0" dirty="0">
                <a:solidFill>
                  <a:srgbClr val="0D0D0D"/>
                </a:solidFill>
                <a:latin typeface="Calibri"/>
                <a:ea typeface="Calibri"/>
                <a:cs typeface="Calibri"/>
                <a:sym typeface="Calibri"/>
              </a:rPr>
              <a:t>.r. Adžamovci- </a:t>
            </a:r>
            <a:r>
              <a:rPr lang="hr-HR" sz="1200" b="0" i="0" u="none" strike="noStrike" cap="none" baseline="0" dirty="0">
                <a:solidFill>
                  <a:srgbClr val="0D0D0D"/>
                </a:solidFill>
                <a:latin typeface="Calibri"/>
                <a:ea typeface="Calibri"/>
                <a:cs typeface="Calibri"/>
                <a:sym typeface="Calibri"/>
              </a:rPr>
              <a:t>Koraljka</a:t>
            </a:r>
            <a:r>
              <a:rPr lang="hr-HR" sz="1200" b="0" i="0" u="none" strike="noStrike" cap="none" dirty="0">
                <a:solidFill>
                  <a:srgbClr val="0D0D0D"/>
                </a:solidFill>
                <a:latin typeface="Calibri"/>
                <a:ea typeface="Calibri"/>
                <a:cs typeface="Calibri"/>
                <a:sym typeface="Calibri"/>
              </a:rPr>
              <a:t> Šimić</a:t>
            </a:r>
            <a:r>
              <a:rPr lang="en" sz="1200" dirty="0">
                <a:solidFill>
                  <a:srgbClr val="0D0D0D"/>
                </a:solidFill>
                <a:latin typeface="Calibri"/>
                <a:ea typeface="Calibri"/>
                <a:cs typeface="Calibri"/>
                <a:sym typeface="Calibri"/>
              </a:rPr>
              <a:t> (hrvatski jezik, matematika)</a:t>
            </a:r>
            <a:endParaRPr lang="en" sz="1200" dirty="0">
              <a:solidFill>
                <a:srgbClr val="0D0D0D"/>
              </a:solidFill>
              <a:latin typeface="Calibri"/>
              <a:ea typeface="Calibri"/>
              <a:cs typeface="Calibri"/>
            </a:endParaRPr>
          </a:p>
          <a:p>
            <a:pPr marL="0" marR="0" lvl="0" indent="0" algn="l" rtl="0">
              <a:lnSpc>
                <a:spcPct val="100000"/>
              </a:lnSpc>
              <a:spcBef>
                <a:spcPts val="0"/>
              </a:spcBef>
              <a:spcAft>
                <a:spcPts val="0"/>
              </a:spcAft>
              <a:buClr>
                <a:srgbClr val="0D0D0D"/>
              </a:buClr>
              <a:buSzPct val="25000"/>
              <a:buFont typeface="Calibri"/>
              <a:buNone/>
            </a:pPr>
            <a:r>
              <a:rPr lang="hr-HR" sz="1200" dirty="0">
                <a:solidFill>
                  <a:srgbClr val="0D0D0D"/>
                </a:solidFill>
                <a:latin typeface="Calibri"/>
                <a:ea typeface="Calibri"/>
                <a:cs typeface="Calibri"/>
                <a:sym typeface="Calibri"/>
              </a:rPr>
              <a:t>3./4. </a:t>
            </a:r>
            <a:r>
              <a:rPr lang="hr-HR" sz="1200" dirty="0" err="1">
                <a:solidFill>
                  <a:srgbClr val="0D0D0D"/>
                </a:solidFill>
                <a:latin typeface="Calibri"/>
                <a:ea typeface="Calibri"/>
                <a:cs typeface="Calibri"/>
                <a:sym typeface="Calibri"/>
              </a:rPr>
              <a:t>Bodovaljci</a:t>
            </a:r>
            <a:r>
              <a:rPr lang="hr-HR" sz="1200" dirty="0">
                <a:solidFill>
                  <a:srgbClr val="0D0D0D"/>
                </a:solidFill>
                <a:latin typeface="Calibri"/>
                <a:ea typeface="Calibri"/>
                <a:cs typeface="Calibri"/>
                <a:sym typeface="Calibri"/>
              </a:rPr>
              <a:t>-Anita </a:t>
            </a:r>
            <a:r>
              <a:rPr lang="hr-HR" sz="1200" dirty="0" err="1">
                <a:solidFill>
                  <a:srgbClr val="0D0D0D"/>
                </a:solidFill>
                <a:latin typeface="Calibri"/>
                <a:ea typeface="Calibri"/>
                <a:cs typeface="Calibri"/>
                <a:sym typeface="Calibri"/>
              </a:rPr>
              <a:t>Rostohar</a:t>
            </a:r>
            <a:r>
              <a:rPr lang="hr-HR" sz="1200" dirty="0">
                <a:solidFill>
                  <a:srgbClr val="0D0D0D"/>
                </a:solidFill>
                <a:latin typeface="Calibri"/>
                <a:ea typeface="Calibri"/>
                <a:cs typeface="Calibri"/>
                <a:sym typeface="Calibri"/>
              </a:rPr>
              <a:t> ( hrvatski jezik, matematika)</a:t>
            </a:r>
            <a:endParaRPr lang="hr-HR" sz="1200" dirty="0">
              <a:solidFill>
                <a:srgbClr val="0D0D0D"/>
              </a:solidFill>
              <a:latin typeface="Calibri"/>
              <a:ea typeface="Calibri"/>
              <a:cs typeface="Calibri"/>
            </a:endParaRPr>
          </a:p>
          <a:p>
            <a:pPr>
              <a:buClr>
                <a:srgbClr val="0D0D0D"/>
              </a:buClr>
              <a:buSzPct val="25000"/>
            </a:pPr>
            <a:r>
              <a:rPr lang="hr-HR" sz="1200" dirty="0">
                <a:solidFill>
                  <a:srgbClr val="0D0D0D"/>
                </a:solidFill>
                <a:latin typeface="Calibri"/>
                <a:ea typeface="Calibri"/>
                <a:cs typeface="Calibri"/>
                <a:sym typeface="Calibri"/>
              </a:rPr>
              <a:t>1</a:t>
            </a:r>
            <a:r>
              <a:rPr lang="en" sz="1200" dirty="0">
                <a:solidFill>
                  <a:srgbClr val="0D0D0D"/>
                </a:solidFill>
                <a:latin typeface="Calibri"/>
                <a:ea typeface="Calibri"/>
                <a:cs typeface="Calibri"/>
                <a:sym typeface="Calibri"/>
              </a:rPr>
              <a:t>./</a:t>
            </a:r>
            <a:r>
              <a:rPr lang="hr-HR" sz="1200" dirty="0">
                <a:solidFill>
                  <a:srgbClr val="0D0D0D"/>
                </a:solidFill>
                <a:latin typeface="Calibri"/>
                <a:ea typeface="Calibri"/>
                <a:cs typeface="Calibri"/>
                <a:sym typeface="Calibri"/>
              </a:rPr>
              <a:t>2</a:t>
            </a:r>
            <a:r>
              <a:rPr lang="en" sz="1200" dirty="0">
                <a:solidFill>
                  <a:srgbClr val="0D0D0D"/>
                </a:solidFill>
                <a:latin typeface="Calibri"/>
                <a:ea typeface="Calibri"/>
                <a:cs typeface="Calibri"/>
                <a:sym typeface="Calibri"/>
              </a:rPr>
              <a:t>.r.</a:t>
            </a:r>
            <a:r>
              <a:rPr lang="en" sz="1200" b="0" i="0" u="none" strike="noStrike" cap="none" baseline="0" dirty="0">
                <a:solidFill>
                  <a:srgbClr val="0D0D0D"/>
                </a:solidFill>
                <a:latin typeface="Calibri"/>
                <a:ea typeface="Calibri"/>
                <a:cs typeface="Calibri"/>
                <a:sym typeface="Calibri"/>
              </a:rPr>
              <a:t> </a:t>
            </a:r>
            <a:r>
              <a:rPr lang="hr-HR" sz="1200" dirty="0" err="1">
                <a:solidFill>
                  <a:srgbClr val="0D0D0D"/>
                </a:solidFill>
                <a:latin typeface="Calibri"/>
                <a:ea typeface="Calibri"/>
                <a:cs typeface="Calibri"/>
                <a:sym typeface="Calibri"/>
              </a:rPr>
              <a:t>Bodovaljci</a:t>
            </a:r>
            <a:r>
              <a:rPr lang="en" sz="1200" b="0" i="0" u="none" strike="noStrike" cap="none" baseline="0" dirty="0">
                <a:solidFill>
                  <a:srgbClr val="0D0D0D"/>
                </a:solidFill>
                <a:latin typeface="Calibri"/>
                <a:ea typeface="Calibri"/>
                <a:cs typeface="Calibri"/>
                <a:sym typeface="Calibri"/>
              </a:rPr>
              <a:t> – </a:t>
            </a:r>
            <a:r>
              <a:rPr lang="en" sz="1200" dirty="0">
                <a:solidFill>
                  <a:srgbClr val="0D0D0D"/>
                </a:solidFill>
                <a:latin typeface="Calibri"/>
                <a:ea typeface="Calibri"/>
                <a:cs typeface="Calibri"/>
                <a:sym typeface="Calibri"/>
              </a:rPr>
              <a:t>Marina Milković </a:t>
            </a:r>
            <a:r>
              <a:rPr lang="en" sz="1200" b="0" i="0" u="none" strike="noStrike" cap="none" baseline="0" dirty="0">
                <a:solidFill>
                  <a:srgbClr val="0D0D0D"/>
                </a:solidFill>
                <a:latin typeface="Calibri"/>
                <a:ea typeface="Calibri"/>
                <a:cs typeface="Calibri"/>
                <a:sym typeface="Calibri"/>
              </a:rPr>
              <a:t>(hrvatski jezik, matematika)</a:t>
            </a:r>
            <a:endParaRPr lang="en" sz="1200" b="0" i="0" u="none" strike="noStrike" cap="none" baseline="0" dirty="0">
              <a:solidFill>
                <a:srgbClr val="0D0D0D"/>
              </a:solidFill>
              <a:latin typeface="Calibri"/>
              <a:ea typeface="Calibri"/>
              <a:cs typeface="Calibri"/>
            </a:endParaRPr>
          </a:p>
          <a:p>
            <a:pPr>
              <a:buClr>
                <a:srgbClr val="0D0D0D"/>
              </a:buClr>
              <a:buSzPct val="25000"/>
            </a:pPr>
            <a:r>
              <a:rPr lang="en" sz="1200" dirty="0">
                <a:solidFill>
                  <a:srgbClr val="0D0D0D"/>
                </a:solidFill>
                <a:latin typeface="Calibri"/>
                <a:ea typeface="Calibri"/>
                <a:cs typeface="Calibri"/>
                <a:sym typeface="Calibri"/>
              </a:rPr>
              <a:t>1.</a:t>
            </a:r>
            <a:r>
              <a:rPr lang="hr-HR" sz="1200" dirty="0">
                <a:solidFill>
                  <a:srgbClr val="0D0D0D"/>
                </a:solidFill>
                <a:latin typeface="Calibri"/>
                <a:ea typeface="Calibri"/>
                <a:cs typeface="Calibri"/>
                <a:sym typeface="Calibri"/>
              </a:rPr>
              <a:t>/</a:t>
            </a:r>
            <a:r>
              <a:rPr lang="en" sz="1200" dirty="0">
                <a:solidFill>
                  <a:srgbClr val="0D0D0D"/>
                </a:solidFill>
                <a:latin typeface="Calibri"/>
                <a:ea typeface="Calibri"/>
                <a:cs typeface="Calibri"/>
                <a:sym typeface="Calibri"/>
              </a:rPr>
              <a:t>2.</a:t>
            </a:r>
            <a:r>
              <a:rPr lang="en" sz="1200" b="0" i="0" u="none" strike="noStrike" cap="none" baseline="0" dirty="0">
                <a:solidFill>
                  <a:srgbClr val="0D0D0D"/>
                </a:solidFill>
                <a:latin typeface="Calibri"/>
                <a:ea typeface="Calibri"/>
                <a:cs typeface="Calibri"/>
                <a:sym typeface="Calibri"/>
              </a:rPr>
              <a:t> </a:t>
            </a:r>
            <a:r>
              <a:rPr lang="hr-HR" sz="1200" b="0" i="0" u="none" strike="noStrike" cap="none" baseline="0" dirty="0">
                <a:solidFill>
                  <a:srgbClr val="0D0D0D"/>
                </a:solidFill>
                <a:latin typeface="Calibri"/>
                <a:ea typeface="Calibri"/>
                <a:cs typeface="Calibri"/>
                <a:sym typeface="Calibri"/>
              </a:rPr>
              <a:t>/</a:t>
            </a:r>
            <a:r>
              <a:rPr lang="hr-HR" sz="1200" b="0" i="0" u="none" strike="noStrike" cap="none" dirty="0">
                <a:solidFill>
                  <a:srgbClr val="0D0D0D"/>
                </a:solidFill>
                <a:latin typeface="Calibri"/>
                <a:ea typeface="Calibri"/>
                <a:cs typeface="Calibri"/>
                <a:sym typeface="Calibri"/>
              </a:rPr>
              <a:t>3.r.</a:t>
            </a:r>
            <a:r>
              <a:rPr lang="en" sz="1200" b="0" i="0" u="none" strike="noStrike" cap="none" baseline="0" dirty="0">
                <a:solidFill>
                  <a:srgbClr val="0D0D0D"/>
                </a:solidFill>
                <a:latin typeface="Calibri"/>
                <a:ea typeface="Calibri"/>
                <a:cs typeface="Calibri"/>
                <a:sym typeface="Calibri"/>
              </a:rPr>
              <a:t> Drežnik</a:t>
            </a:r>
            <a:r>
              <a:rPr lang="en" sz="1200" dirty="0">
                <a:solidFill>
                  <a:srgbClr val="0D0D0D"/>
                </a:solidFill>
                <a:latin typeface="Calibri"/>
                <a:ea typeface="Calibri"/>
                <a:cs typeface="Calibri"/>
                <a:sym typeface="Calibri"/>
              </a:rPr>
              <a:t> </a:t>
            </a:r>
            <a:r>
              <a:rPr lang="en" sz="1200" b="0" i="0" u="none" strike="noStrike" cap="none" baseline="0" dirty="0">
                <a:solidFill>
                  <a:srgbClr val="0D0D0D"/>
                </a:solidFill>
                <a:latin typeface="Calibri"/>
                <a:ea typeface="Calibri"/>
                <a:cs typeface="Calibri"/>
                <a:sym typeface="Calibri"/>
              </a:rPr>
              <a:t> - Monika Vlaović (hrvatski jezik, matematika)</a:t>
            </a:r>
            <a:endParaRPr lang="en" sz="1200" b="0" i="0" u="none" strike="noStrike" cap="none" baseline="0" dirty="0">
              <a:solidFill>
                <a:srgbClr val="0D0D0D"/>
              </a:solidFill>
              <a:latin typeface="Calibri"/>
              <a:ea typeface="Calibri"/>
              <a:cs typeface="Calibri"/>
            </a:endParaRPr>
          </a:p>
          <a:p>
            <a:pPr>
              <a:buClr>
                <a:srgbClr val="0D0D0D"/>
              </a:buClr>
              <a:buSzPct val="25000"/>
            </a:pPr>
            <a:r>
              <a:rPr lang="hr-HR" sz="1200" b="0" i="0" u="none" strike="noStrike" cap="none" baseline="0" dirty="0">
                <a:solidFill>
                  <a:srgbClr val="0D0D0D"/>
                </a:solidFill>
                <a:latin typeface="Calibri"/>
                <a:ea typeface="Calibri"/>
                <a:cs typeface="Calibri"/>
                <a:sym typeface="Calibri"/>
              </a:rPr>
              <a:t>1</a:t>
            </a:r>
            <a:r>
              <a:rPr lang="en" sz="1200" b="0" i="0" u="none" strike="noStrike" cap="none" baseline="0" dirty="0">
                <a:solidFill>
                  <a:srgbClr val="0D0D0D"/>
                </a:solidFill>
                <a:latin typeface="Calibri"/>
                <a:ea typeface="Calibri"/>
                <a:cs typeface="Calibri"/>
                <a:sym typeface="Calibri"/>
              </a:rPr>
              <a:t>./</a:t>
            </a:r>
            <a:r>
              <a:rPr lang="hr-HR" sz="1200" dirty="0">
                <a:solidFill>
                  <a:srgbClr val="0D0D0D"/>
                </a:solidFill>
                <a:latin typeface="Calibri"/>
                <a:ea typeface="Calibri"/>
                <a:cs typeface="Calibri"/>
                <a:sym typeface="Calibri"/>
              </a:rPr>
              <a:t>4</a:t>
            </a:r>
            <a:r>
              <a:rPr lang="en" sz="1200" b="0" i="0" u="none" strike="noStrike" cap="none" baseline="0" dirty="0">
                <a:solidFill>
                  <a:srgbClr val="0D0D0D"/>
                </a:solidFill>
                <a:latin typeface="Calibri"/>
                <a:ea typeface="Calibri"/>
                <a:cs typeface="Calibri"/>
                <a:sym typeface="Calibri"/>
              </a:rPr>
              <a:t>.r. Gunjavci – </a:t>
            </a:r>
            <a:r>
              <a:rPr lang="en" sz="1200" dirty="0">
                <a:solidFill>
                  <a:srgbClr val="0D0D0D"/>
                </a:solidFill>
                <a:latin typeface="Calibri"/>
                <a:ea typeface="Calibri"/>
                <a:cs typeface="Calibri"/>
                <a:sym typeface="Calibri"/>
              </a:rPr>
              <a:t>Kristina Jelančić</a:t>
            </a:r>
            <a:r>
              <a:rPr lang="hr-HR" sz="1200" dirty="0">
                <a:solidFill>
                  <a:srgbClr val="0D0D0D"/>
                </a:solidFill>
                <a:latin typeface="Calibri"/>
                <a:ea typeface="Calibri"/>
                <a:cs typeface="Calibri"/>
                <a:sym typeface="Calibri"/>
              </a:rPr>
              <a:t> </a:t>
            </a:r>
            <a:r>
              <a:rPr lang="en" sz="1200" b="0" i="0" u="none" strike="noStrike" cap="none" baseline="0" dirty="0">
                <a:solidFill>
                  <a:srgbClr val="0D0D0D"/>
                </a:solidFill>
                <a:latin typeface="Calibri"/>
                <a:ea typeface="Calibri"/>
                <a:cs typeface="Calibri"/>
                <a:sym typeface="Calibri"/>
              </a:rPr>
              <a:t>(hrvatski jezik, matematika)</a:t>
            </a:r>
            <a:endParaRPr lang="en" sz="1200" b="0" i="0" u="none" strike="noStrike" cap="none" baseline="0" dirty="0">
              <a:solidFill>
                <a:srgbClr val="0D0D0D"/>
              </a:solidFill>
              <a:latin typeface="Calibri"/>
              <a:ea typeface="Calibri"/>
              <a:cs typeface="Calibri"/>
            </a:endParaRPr>
          </a:p>
          <a:p>
            <a:pPr>
              <a:buClr>
                <a:srgbClr val="0D0D0D"/>
              </a:buClr>
              <a:buSzPct val="25000"/>
            </a:pPr>
            <a:r>
              <a:rPr lang="hr-HR" sz="1200" dirty="0">
                <a:solidFill>
                  <a:srgbClr val="0D0D0D"/>
                </a:solidFill>
                <a:latin typeface="Calibri"/>
                <a:ea typeface="Calibri"/>
                <a:cs typeface="Calibri"/>
                <a:sym typeface="Calibri"/>
              </a:rPr>
              <a:t>2./3</a:t>
            </a:r>
            <a:r>
              <a:rPr lang="en" sz="1200" dirty="0">
                <a:solidFill>
                  <a:srgbClr val="0D0D0D"/>
                </a:solidFill>
                <a:latin typeface="Calibri"/>
                <a:ea typeface="Calibri"/>
                <a:cs typeface="Calibri"/>
                <a:sym typeface="Calibri"/>
              </a:rPr>
              <a:t>.</a:t>
            </a:r>
            <a:r>
              <a:rPr lang="en" sz="1200" b="0" i="0" u="none" strike="noStrike" cap="none" baseline="0" dirty="0">
                <a:solidFill>
                  <a:srgbClr val="0D0D0D"/>
                </a:solidFill>
                <a:latin typeface="Calibri"/>
                <a:ea typeface="Calibri"/>
                <a:cs typeface="Calibri"/>
                <a:sym typeface="Calibri"/>
              </a:rPr>
              <a:t>r. Gunjavci – </a:t>
            </a:r>
            <a:r>
              <a:rPr lang="en" sz="1200" dirty="0">
                <a:solidFill>
                  <a:srgbClr val="0D0D0D"/>
                </a:solidFill>
                <a:latin typeface="Calibri"/>
                <a:ea typeface="Calibri"/>
                <a:cs typeface="Calibri"/>
                <a:sym typeface="Calibri"/>
              </a:rPr>
              <a:t>Ivana Filipović </a:t>
            </a:r>
            <a:r>
              <a:rPr lang="en" sz="1200" b="0" i="0" u="none" strike="noStrike" cap="none" baseline="0" dirty="0">
                <a:solidFill>
                  <a:srgbClr val="0D0D0D"/>
                </a:solidFill>
                <a:latin typeface="Calibri"/>
                <a:ea typeface="Calibri"/>
                <a:cs typeface="Calibri"/>
                <a:sym typeface="Calibri"/>
              </a:rPr>
              <a:t>(hrvatski jezik, matematika)</a:t>
            </a:r>
            <a:endParaRPr lang="en" sz="1200" b="0" i="0" u="none" strike="noStrike" cap="none" baseline="0" dirty="0">
              <a:solidFill>
                <a:srgbClr val="0D0D0D"/>
              </a:solidFill>
              <a:latin typeface="Calibri"/>
              <a:ea typeface="Calibri"/>
              <a:cs typeface="Calibri"/>
            </a:endParaRPr>
          </a:p>
          <a:p>
            <a:pPr>
              <a:buClr>
                <a:srgbClr val="0D0D0D"/>
              </a:buClr>
              <a:buSzPct val="25000"/>
            </a:pPr>
            <a:r>
              <a:rPr lang="hr-HR" sz="1200" b="0" i="0" u="none" strike="noStrike" cap="none" baseline="0" dirty="0">
                <a:solidFill>
                  <a:srgbClr val="0D0D0D"/>
                </a:solidFill>
                <a:latin typeface="Calibri"/>
                <a:ea typeface="Calibri"/>
                <a:cs typeface="Calibri"/>
                <a:sym typeface="Calibri"/>
              </a:rPr>
              <a:t>2</a:t>
            </a:r>
            <a:r>
              <a:rPr lang="en" sz="1200" b="0" i="0" u="none" strike="noStrike" cap="none" baseline="0" dirty="0">
                <a:solidFill>
                  <a:srgbClr val="0D0D0D"/>
                </a:solidFill>
                <a:latin typeface="Calibri"/>
                <a:ea typeface="Calibri"/>
                <a:cs typeface="Calibri"/>
                <a:sym typeface="Calibri"/>
              </a:rPr>
              <a:t>.</a:t>
            </a:r>
            <a:r>
              <a:rPr lang="hr-HR" sz="1200" dirty="0">
                <a:solidFill>
                  <a:srgbClr val="0D0D0D"/>
                </a:solidFill>
                <a:latin typeface="Calibri"/>
                <a:ea typeface="Calibri"/>
                <a:cs typeface="Calibri"/>
                <a:sym typeface="Calibri"/>
              </a:rPr>
              <a:t>/3</a:t>
            </a:r>
            <a:r>
              <a:rPr lang="en" sz="1200" b="0" i="0" u="none" strike="noStrike" cap="none" baseline="0" dirty="0">
                <a:solidFill>
                  <a:srgbClr val="0D0D0D"/>
                </a:solidFill>
                <a:latin typeface="Calibri"/>
                <a:ea typeface="Calibri"/>
                <a:cs typeface="Calibri"/>
                <a:sym typeface="Calibri"/>
              </a:rPr>
              <a:t>.r. </a:t>
            </a:r>
            <a:r>
              <a:rPr lang="en" sz="1200" dirty="0">
                <a:solidFill>
                  <a:srgbClr val="0D0D0D"/>
                </a:solidFill>
                <a:latin typeface="Calibri"/>
                <a:ea typeface="Calibri"/>
                <a:cs typeface="Calibri"/>
                <a:sym typeface="Calibri"/>
              </a:rPr>
              <a:t>Laze – </a:t>
            </a:r>
            <a:r>
              <a:rPr lang="hr-HR" sz="1200" dirty="0">
                <a:solidFill>
                  <a:srgbClr val="0D0D0D"/>
                </a:solidFill>
                <a:latin typeface="Calibri"/>
                <a:ea typeface="Calibri"/>
                <a:cs typeface="Calibri"/>
                <a:sym typeface="Calibri"/>
              </a:rPr>
              <a:t>Maja Marjanović </a:t>
            </a:r>
            <a:r>
              <a:rPr lang="en" sz="1200" dirty="0">
                <a:solidFill>
                  <a:srgbClr val="0D0D0D"/>
                </a:solidFill>
                <a:latin typeface="Calibri"/>
                <a:ea typeface="Calibri"/>
                <a:cs typeface="Calibri"/>
                <a:sym typeface="Calibri"/>
              </a:rPr>
              <a:t>(</a:t>
            </a:r>
            <a:r>
              <a:rPr lang="en" sz="1200" b="0" i="0" u="none" strike="noStrike" cap="none" baseline="0" dirty="0">
                <a:solidFill>
                  <a:srgbClr val="0D0D0D"/>
                </a:solidFill>
                <a:latin typeface="Calibri"/>
                <a:ea typeface="Calibri"/>
                <a:cs typeface="Calibri"/>
                <a:sym typeface="Calibri"/>
              </a:rPr>
              <a:t>hrvatski jezik, matematika)</a:t>
            </a:r>
            <a:endParaRPr lang="hr-HR" sz="1200" b="0" i="0" u="none" strike="noStrike" cap="none" baseline="0" dirty="0">
              <a:solidFill>
                <a:srgbClr val="0D0D0D"/>
              </a:solidFill>
              <a:latin typeface="Calibri"/>
              <a:ea typeface="Calibri"/>
              <a:cs typeface="Calibri"/>
            </a:endParaRPr>
          </a:p>
          <a:p>
            <a:pPr>
              <a:buClr>
                <a:srgbClr val="0D0D0D"/>
              </a:buClr>
              <a:buSzPct val="25000"/>
            </a:pPr>
            <a:r>
              <a:rPr lang="hr-HR" sz="1200" dirty="0">
                <a:solidFill>
                  <a:srgbClr val="0D0D0D"/>
                </a:solidFill>
                <a:latin typeface="Calibri"/>
                <a:ea typeface="Calibri"/>
                <a:cs typeface="Calibri"/>
                <a:sym typeface="Calibri"/>
              </a:rPr>
              <a:t>1./4.r.</a:t>
            </a:r>
            <a:r>
              <a:rPr lang="hr-HR" sz="1200" b="0" i="0" u="none" strike="noStrike" cap="none" baseline="0" dirty="0">
                <a:solidFill>
                  <a:srgbClr val="0D0D0D"/>
                </a:solidFill>
                <a:latin typeface="Calibri"/>
                <a:ea typeface="Calibri"/>
                <a:cs typeface="Calibri"/>
                <a:sym typeface="Calibri"/>
              </a:rPr>
              <a:t> Laze</a:t>
            </a:r>
            <a:r>
              <a:rPr lang="hr-HR" sz="1200" dirty="0">
                <a:solidFill>
                  <a:srgbClr val="0D0D0D"/>
                </a:solidFill>
                <a:latin typeface="Calibri"/>
                <a:ea typeface="Calibri"/>
                <a:cs typeface="Calibri"/>
                <a:sym typeface="Calibri"/>
              </a:rPr>
              <a:t> – Jelena </a:t>
            </a:r>
            <a:r>
              <a:rPr lang="hr-HR" sz="1200" dirty="0" err="1">
                <a:solidFill>
                  <a:srgbClr val="0D0D0D"/>
                </a:solidFill>
                <a:latin typeface="Calibri"/>
                <a:ea typeface="Calibri"/>
                <a:cs typeface="Calibri"/>
                <a:sym typeface="Calibri"/>
              </a:rPr>
              <a:t>Bradašić</a:t>
            </a:r>
            <a:r>
              <a:rPr lang="hr-HR" sz="1200" dirty="0">
                <a:solidFill>
                  <a:srgbClr val="0D0D0D"/>
                </a:solidFill>
                <a:latin typeface="Calibri"/>
                <a:ea typeface="Calibri"/>
                <a:cs typeface="Calibri"/>
                <a:sym typeface="Calibri"/>
              </a:rPr>
              <a:t> ( hrvatski jezik, matematika)</a:t>
            </a:r>
            <a:endParaRPr lang="en" sz="1200" dirty="0">
              <a:solidFill>
                <a:srgbClr val="0D0D0D"/>
              </a:solidFill>
              <a:latin typeface="Calibri"/>
              <a:ea typeface="Calibri"/>
              <a:cs typeface="Calibri"/>
            </a:endParaRPr>
          </a:p>
          <a:p>
            <a:pPr>
              <a:buClr>
                <a:srgbClr val="0D0D0D"/>
              </a:buClr>
              <a:buSzPct val="25000"/>
            </a:pPr>
            <a:r>
              <a:rPr lang="en" sz="1200" dirty="0">
                <a:solidFill>
                  <a:srgbClr val="0D0D0D"/>
                </a:solidFill>
                <a:latin typeface="Calibri"/>
                <a:ea typeface="Calibri"/>
                <a:cs typeface="Calibri"/>
                <a:sym typeface="Calibri"/>
              </a:rPr>
              <a:t>1.- 4. r Bodovaljci - Ivana</a:t>
            </a:r>
            <a:r>
              <a:rPr lang="en" sz="1200" b="0" i="0" u="none" strike="noStrike" cap="none" baseline="0" dirty="0">
                <a:solidFill>
                  <a:srgbClr val="0D0D0D"/>
                </a:solidFill>
                <a:latin typeface="Calibri"/>
                <a:ea typeface="Calibri"/>
                <a:cs typeface="Calibri"/>
                <a:sym typeface="Calibri"/>
              </a:rPr>
              <a:t> Jevak (engleski jezik)</a:t>
            </a:r>
            <a:endParaRPr lang="en" sz="1200" b="0" i="0" u="none" strike="noStrike" cap="none" baseline="0" dirty="0">
              <a:solidFill>
                <a:srgbClr val="0D0D0D"/>
              </a:solidFill>
              <a:latin typeface="Calibri"/>
              <a:ea typeface="Calibri"/>
              <a:cs typeface="Calibri"/>
            </a:endParaRPr>
          </a:p>
          <a:p>
            <a:pPr marL="0" marR="0" lvl="0" indent="0" algn="l" rtl="0">
              <a:lnSpc>
                <a:spcPct val="100000"/>
              </a:lnSpc>
              <a:spcBef>
                <a:spcPts val="0"/>
              </a:spcBef>
              <a:spcAft>
                <a:spcPts val="0"/>
              </a:spcAft>
              <a:buClr>
                <a:schemeClr val="dk1"/>
              </a:buClr>
              <a:buFont typeface="Arial"/>
              <a:buNone/>
            </a:pPr>
            <a:endParaRPr sz="1400" b="0" i="0" u="none" strike="noStrike" cap="none" baseline="0" dirty="0">
              <a:solidFill>
                <a:srgbClr val="0D0D0D"/>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Font typeface="Arial"/>
              <a:buNone/>
            </a:pPr>
            <a:endParaRPr sz="1400" b="0" i="0" u="none" strike="noStrike" cap="none" baseline="0" dirty="0">
              <a:solidFill>
                <a:srgbClr val="0D0D0D"/>
              </a:solidFill>
              <a:latin typeface="Calibri"/>
              <a:ea typeface="Calibri"/>
              <a:cs typeface="Calibri"/>
              <a:sym typeface="Calibri"/>
            </a:endParaRPr>
          </a:p>
          <a:p>
            <a:pPr marL="0" marR="0" lvl="0" indent="0" algn="l" rtl="0">
              <a:lnSpc>
                <a:spcPct val="100000"/>
              </a:lnSpc>
              <a:spcBef>
                <a:spcPts val="0"/>
              </a:spcBef>
              <a:spcAft>
                <a:spcPts val="0"/>
              </a:spcAft>
              <a:buNone/>
            </a:pPr>
            <a:endParaRPr sz="1400" b="0" i="0" u="none" strike="noStrike" cap="none" baseline="0" dirty="0">
              <a:solidFill>
                <a:srgbClr val="0D0D0D"/>
              </a:solidFill>
              <a:latin typeface="Calibri"/>
              <a:ea typeface="Calibri"/>
              <a:cs typeface="Calibri"/>
              <a:sym typeface="Calibri"/>
            </a:endParaRPr>
          </a:p>
        </p:txBody>
      </p:sp>
      <p:pic>
        <p:nvPicPr>
          <p:cNvPr id="361" name="Shape 361"/>
          <p:cNvPicPr preferRelativeResize="0"/>
          <p:nvPr/>
        </p:nvPicPr>
        <p:blipFill rotWithShape="1">
          <a:blip r:embed="rId3">
            <a:alphaModFix/>
          </a:blip>
          <a:srcRect/>
          <a:stretch/>
        </p:blipFill>
        <p:spPr>
          <a:xfrm>
            <a:off x="6508905" y="172726"/>
            <a:ext cx="1682449" cy="1302527"/>
          </a:xfrm>
          <a:prstGeom prst="rect">
            <a:avLst/>
          </a:prstGeom>
          <a:noFill/>
          <a:ln>
            <a:noFill/>
          </a:ln>
        </p:spPr>
      </p:pic>
    </p:spTree>
    <p:extLst>
      <p:ext uri="{BB962C8B-B14F-4D97-AF65-F5344CB8AC3E}">
        <p14:creationId xmlns:p14="http://schemas.microsoft.com/office/powerpoint/2010/main" val="4106019200"/>
      </p:ext>
    </p:extLst>
  </p:cSld>
  <p:clrMapOvr>
    <a:masterClrMapping/>
  </p:clrMapOvr>
  <p:transition spd="slow">
    <p:wipe/>
  </p:transition>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Shape 365"/>
        <p:cNvGrpSpPr/>
        <p:nvPr/>
      </p:nvGrpSpPr>
      <p:grpSpPr>
        <a:xfrm>
          <a:off x="0" y="0"/>
          <a:ext cx="0" cy="0"/>
          <a:chOff x="0" y="0"/>
          <a:chExt cx="0" cy="0"/>
        </a:xfrm>
      </p:grpSpPr>
      <p:sp>
        <p:nvSpPr>
          <p:cNvPr id="7" name="Title 6"/>
          <p:cNvSpPr>
            <a:spLocks noGrp="1"/>
          </p:cNvSpPr>
          <p:nvPr>
            <p:ph type="title"/>
          </p:nvPr>
        </p:nvSpPr>
        <p:spPr>
          <a:xfrm>
            <a:off x="628650" y="1302546"/>
            <a:ext cx="7886700" cy="979738"/>
          </a:xfrm>
        </p:spPr>
        <p:txBody>
          <a:bodyPr>
            <a:scene3d>
              <a:camera prst="orthographicFront"/>
              <a:lightRig rig="threePt" dir="t"/>
            </a:scene3d>
            <a:sp3d extrusionH="57150">
              <a:bevelT w="38100" h="38100"/>
            </a:sp3d>
          </a:bodyPr>
          <a:lstStyle/>
          <a:p>
            <a:pPr algn="ctr"/>
            <a:r>
              <a:rPr lang="hr-HR" dirty="0">
                <a:latin typeface="+mn-lt"/>
              </a:rPr>
              <a:t>Izvannastavne aktivnosti</a:t>
            </a:r>
          </a:p>
        </p:txBody>
      </p:sp>
    </p:spTree>
    <p:extLst>
      <p:ext uri="{BB962C8B-B14F-4D97-AF65-F5344CB8AC3E}">
        <p14:creationId xmlns:p14="http://schemas.microsoft.com/office/powerpoint/2010/main" val="1491088587"/>
      </p:ext>
    </p:extLst>
  </p:cSld>
  <p:clrMapOvr>
    <a:masterClrMapping/>
  </p:clrMapOvr>
  <p:transition spd="slow">
    <p:wipe/>
  </p:transition>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Shape 394"/>
        <p:cNvGrpSpPr/>
        <p:nvPr/>
      </p:nvGrpSpPr>
      <p:grpSpPr>
        <a:xfrm>
          <a:off x="0" y="0"/>
          <a:ext cx="0" cy="0"/>
          <a:chOff x="0" y="0"/>
          <a:chExt cx="0" cy="0"/>
        </a:xfrm>
      </p:grpSpPr>
      <p:graphicFrame>
        <p:nvGraphicFramePr>
          <p:cNvPr id="396" name="Shape 396"/>
          <p:cNvGraphicFramePr/>
          <p:nvPr>
            <p:extLst>
              <p:ext uri="{D42A27DB-BD31-4B8C-83A1-F6EECF244321}">
                <p14:modId xmlns:p14="http://schemas.microsoft.com/office/powerpoint/2010/main" val="734693140"/>
              </p:ext>
            </p:extLst>
          </p:nvPr>
        </p:nvGraphicFramePr>
        <p:xfrm>
          <a:off x="471855" y="870508"/>
          <a:ext cx="8367346" cy="3711342"/>
        </p:xfrm>
        <a:graphic>
          <a:graphicData uri="http://schemas.openxmlformats.org/drawingml/2006/table">
            <a:tbl>
              <a:tblPr>
                <a:tableStyleId>{0E3FDE45-AF77-4B5C-9715-49D594BDF05E}</a:tableStyleId>
              </a:tblPr>
              <a:tblGrid>
                <a:gridCol w="2690404">
                  <a:extLst>
                    <a:ext uri="{9D8B030D-6E8A-4147-A177-3AD203B41FA5}">
                      <a16:colId xmlns:a16="http://schemas.microsoft.com/office/drawing/2014/main" val="20000"/>
                    </a:ext>
                  </a:extLst>
                </a:gridCol>
                <a:gridCol w="5676942">
                  <a:extLst>
                    <a:ext uri="{9D8B030D-6E8A-4147-A177-3AD203B41FA5}">
                      <a16:colId xmlns:a16="http://schemas.microsoft.com/office/drawing/2014/main" val="20001"/>
                    </a:ext>
                  </a:extLst>
                </a:gridCol>
              </a:tblGrid>
              <a:tr h="686747">
                <a:tc>
                  <a:txBody>
                    <a:bodyPr/>
                    <a:lstStyle/>
                    <a:p>
                      <a:pPr marL="0" marR="0" lvl="0" indent="0" algn="l" rtl="0">
                        <a:lnSpc>
                          <a:spcPct val="100000"/>
                        </a:lnSpc>
                        <a:spcBef>
                          <a:spcPts val="0"/>
                        </a:spcBef>
                        <a:spcAft>
                          <a:spcPts val="0"/>
                        </a:spcAft>
                        <a:buClr>
                          <a:srgbClr val="000000"/>
                        </a:buClr>
                        <a:buSzPct val="25000"/>
                        <a:buFont typeface="Calibri"/>
                        <a:buNone/>
                      </a:pPr>
                      <a:r>
                        <a:rPr lang="hr-HR" sz="1100" u="none" strike="noStrike" cap="none" baseline="0" dirty="0">
                          <a:sym typeface="Calibri"/>
                        </a:rPr>
                        <a:t>Ishodi</a:t>
                      </a:r>
                      <a:r>
                        <a:rPr lang="en" sz="1100" u="none" strike="noStrike" cap="none" baseline="0" dirty="0">
                          <a:sym typeface="Calibri"/>
                        </a:rPr>
                        <a:t>:</a:t>
                      </a:r>
                      <a:endParaRPr lang="en" sz="1100" b="0" i="0" u="none" strike="noStrike" cap="none" baseline="0" dirty="0">
                        <a:solidFill>
                          <a:srgbClr val="000000"/>
                        </a:solidFill>
                        <a:latin typeface="Calibri"/>
                        <a:ea typeface="Calibri"/>
                        <a:cs typeface="Calibri"/>
                        <a:sym typeface="Calibri"/>
                      </a:endParaRPr>
                    </a:p>
                  </a:txBody>
                  <a:tcPr marL="91450" marR="91450" marT="32650" marB="32650"/>
                </a:tc>
                <a:tc>
                  <a:txBody>
                    <a:bodyPr/>
                    <a:lstStyle/>
                    <a:p>
                      <a:pPr marL="0" marR="0" lvl="0" indent="0" algn="l">
                        <a:lnSpc>
                          <a:spcPct val="100000"/>
                        </a:lnSpc>
                        <a:spcBef>
                          <a:spcPts val="0"/>
                        </a:spcBef>
                        <a:spcAft>
                          <a:spcPts val="0"/>
                        </a:spcAft>
                        <a:buNone/>
                      </a:pPr>
                      <a:r>
                        <a:rPr lang="en" sz="1100" u="none" strike="noStrike" cap="none" baseline="0" dirty="0"/>
                        <a:t>Učenici će:</a:t>
                      </a:r>
                      <a:endParaRPr lang="en-US" dirty="0"/>
                    </a:p>
                    <a:p>
                      <a:pPr marL="0" marR="0" lvl="0" indent="0" algn="l">
                        <a:lnSpc>
                          <a:spcPct val="100000"/>
                        </a:lnSpc>
                        <a:spcBef>
                          <a:spcPts val="0"/>
                        </a:spcBef>
                        <a:spcAft>
                          <a:spcPts val="0"/>
                        </a:spcAft>
                        <a:buNone/>
                      </a:pPr>
                      <a:r>
                        <a:rPr lang="en" sz="1100" u="none" strike="noStrike" cap="none" baseline="0" dirty="0"/>
                        <a:t>- upoznati stare sorte jabuka iz školskog voćnjaka</a:t>
                      </a:r>
                    </a:p>
                    <a:p>
                      <a:pPr marL="0" marR="0" lvl="0" indent="0" algn="l">
                        <a:lnSpc>
                          <a:spcPct val="100000"/>
                        </a:lnSpc>
                        <a:spcBef>
                          <a:spcPts val="0"/>
                        </a:spcBef>
                        <a:spcAft>
                          <a:spcPts val="0"/>
                        </a:spcAft>
                        <a:buNone/>
                      </a:pPr>
                      <a:r>
                        <a:rPr lang="en" sz="1100" u="none" strike="noStrike" cap="none" baseline="0" dirty="0"/>
                        <a:t>- prepoznati značaj očuvanja autohtonih domaćih sorti jabuka</a:t>
                      </a:r>
                    </a:p>
                    <a:p>
                      <a:pPr marL="0" marR="0" lvl="0" indent="0" algn="l">
                        <a:lnSpc>
                          <a:spcPct val="100000"/>
                        </a:lnSpc>
                        <a:spcBef>
                          <a:spcPts val="0"/>
                        </a:spcBef>
                        <a:spcAft>
                          <a:spcPts val="0"/>
                        </a:spcAft>
                        <a:buNone/>
                      </a:pPr>
                      <a:r>
                        <a:rPr lang="en" sz="1100" u="none" strike="noStrike" cap="none" baseline="0" dirty="0"/>
                        <a:t>- razvijati svijest o važnosti ekološkog uzgoja voća</a:t>
                      </a:r>
                    </a:p>
                    <a:p>
                      <a:pPr marL="0" marR="0" lvl="0" indent="0" algn="l">
                        <a:lnSpc>
                          <a:spcPct val="100000"/>
                        </a:lnSpc>
                        <a:spcBef>
                          <a:spcPts val="0"/>
                        </a:spcBef>
                        <a:spcAft>
                          <a:spcPts val="0"/>
                        </a:spcAft>
                        <a:buNone/>
                      </a:pPr>
                      <a:r>
                        <a:rPr lang="en" sz="1100" u="none" strike="noStrike" cap="none" baseline="0" dirty="0"/>
                        <a:t>- aktivno sudjelovati u radovima u školskom voćnjaku</a:t>
                      </a:r>
                    </a:p>
                  </a:txBody>
                  <a:tcPr marL="91450" marR="91450" marT="32650" marB="32650"/>
                </a:tc>
                <a:extLst>
                  <a:ext uri="{0D108BD9-81ED-4DB2-BD59-A6C34878D82A}">
                    <a16:rowId xmlns:a16="http://schemas.microsoft.com/office/drawing/2014/main" val="10000"/>
                  </a:ext>
                </a:extLst>
              </a:tr>
              <a:tr h="528984">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Namjena</a:t>
                      </a:r>
                      <a:r>
                        <a:rPr lang="en" sz="1100" u="none" strike="noStrike" cap="none" baseline="0">
                          <a:sym typeface="Calibri"/>
                        </a:rPr>
                        <a:t>:</a:t>
                      </a:r>
                    </a:p>
                    <a:p>
                      <a:pPr marL="0" marR="0" lvl="0" indent="0" algn="l">
                        <a:lnSpc>
                          <a:spcPct val="100000"/>
                        </a:lnSpc>
                        <a:spcBef>
                          <a:spcPts val="0"/>
                        </a:spcBef>
                        <a:spcAft>
                          <a:spcPts val="0"/>
                        </a:spcAft>
                        <a:buFont typeface="Calibri"/>
                        <a:buNone/>
                      </a:pPr>
                      <a:endParaRPr lang="en" sz="1100" u="none" strike="noStrike" cap="none" baseline="0"/>
                    </a:p>
                    <a:p>
                      <a:pPr marL="0" marR="0" lvl="0" indent="0" algn="l">
                        <a:lnSpc>
                          <a:spcPct val="100000"/>
                        </a:lnSpc>
                        <a:spcBef>
                          <a:spcPts val="0"/>
                        </a:spcBef>
                        <a:spcAft>
                          <a:spcPts val="0"/>
                        </a:spcAft>
                        <a:buFont typeface="Calibri"/>
                        <a:buNone/>
                      </a:pPr>
                      <a:endParaRPr lang="en" sz="1100" u="none" strike="noStrike" cap="none" baseline="0"/>
                    </a:p>
                    <a:p>
                      <a:pPr marL="0" marR="0" lvl="0" indent="0" algn="l">
                        <a:lnSpc>
                          <a:spcPct val="100000"/>
                        </a:lnSpc>
                        <a:spcBef>
                          <a:spcPts val="0"/>
                        </a:spcBef>
                        <a:spcAft>
                          <a:spcPts val="0"/>
                        </a:spcAft>
                        <a:buFont typeface="Calibri"/>
                        <a:buNone/>
                      </a:pPr>
                      <a:r>
                        <a:rPr lang="en" sz="1100" u="none" strike="noStrike" cap="none" baseline="0" err="1"/>
                        <a:t>Način</a:t>
                      </a:r>
                      <a:r>
                        <a:rPr lang="en" sz="1100" u="none" strike="noStrike" cap="none" baseline="0"/>
                        <a:t> </a:t>
                      </a:r>
                      <a:r>
                        <a:rPr lang="en" sz="1100" u="none" strike="noStrike" cap="none" baseline="0" err="1"/>
                        <a:t>realizacije</a:t>
                      </a:r>
                      <a:r>
                        <a:rPr lang="en" sz="1100" u="none" strike="noStrike" cap="none" baseline="0"/>
                        <a:t>:</a:t>
                      </a:r>
                    </a:p>
                  </a:txBody>
                  <a:tcPr marL="91450" marR="91450" marT="32650" marB="32650"/>
                </a:tc>
                <a:tc>
                  <a:txBody>
                    <a:bodyPr/>
                    <a:lstStyle/>
                    <a:p>
                      <a:pPr marL="0" marR="0" lvl="0" indent="0" algn="l" rtl="0">
                        <a:lnSpc>
                          <a:spcPct val="100000"/>
                        </a:lnSpc>
                        <a:spcBef>
                          <a:spcPts val="0"/>
                        </a:spcBef>
                        <a:spcAft>
                          <a:spcPts val="0"/>
                        </a:spcAft>
                        <a:buFont typeface="Calibri"/>
                        <a:buNone/>
                      </a:pPr>
                      <a:r>
                        <a:rPr lang="en" sz="1100" u="none" strike="noStrike" cap="none" baseline="0" dirty="0">
                          <a:sym typeface="Calibri"/>
                        </a:rPr>
                        <a:t>Aktivnost se provodi sa </a:t>
                      </a:r>
                      <a:r>
                        <a:rPr lang="en" sz="1100" u="none" strike="noStrike" cap="none" baseline="0" dirty="0"/>
                        <a:t>ciljem</a:t>
                      </a:r>
                      <a:r>
                        <a:rPr lang="hr-HR" sz="1100" u="none" strike="noStrike" cap="none" baseline="0" dirty="0"/>
                        <a:t> </a:t>
                      </a:r>
                      <a:r>
                        <a:rPr lang="en" sz="1100" u="none" strike="noStrike" cap="none" baseline="0" dirty="0">
                          <a:sym typeface="Calibri"/>
                        </a:rPr>
                        <a:t>pobuđivanja svijesti učenika o potrebi prirodnog uzgoja voća uz mogućnost kreativnog osmišljavanja radionica, plakata i slično.</a:t>
                      </a:r>
                    </a:p>
                    <a:p>
                      <a:pPr marL="0" marR="0" lvl="0" indent="0" algn="l">
                        <a:lnSpc>
                          <a:spcPct val="100000"/>
                        </a:lnSpc>
                        <a:spcBef>
                          <a:spcPts val="0"/>
                        </a:spcBef>
                        <a:spcAft>
                          <a:spcPts val="0"/>
                        </a:spcAft>
                        <a:buFont typeface="Calibri"/>
                        <a:buNone/>
                      </a:pPr>
                      <a:endParaRPr lang="en" sz="1100" u="none" strike="noStrike" cap="none" baseline="0" dirty="0"/>
                    </a:p>
                    <a:p>
                      <a:pPr marL="0" marR="0" lvl="0" indent="0" algn="l">
                        <a:lnSpc>
                          <a:spcPct val="100000"/>
                        </a:lnSpc>
                        <a:spcBef>
                          <a:spcPts val="0"/>
                        </a:spcBef>
                        <a:spcAft>
                          <a:spcPts val="0"/>
                        </a:spcAft>
                        <a:buFont typeface="Calibri"/>
                        <a:buNone/>
                      </a:pPr>
                      <a:r>
                        <a:rPr lang="hr-HR" sz="1100" u="none" strike="noStrike" cap="none" baseline="0" dirty="0"/>
                        <a:t>Nastava u učionici</a:t>
                      </a:r>
                      <a:r>
                        <a:rPr lang="en" sz="1100" u="none" strike="noStrike" cap="none" baseline="0" dirty="0"/>
                        <a:t> / povremeno odrađivanje praktičnih radova u školskom voćnjaku</a:t>
                      </a:r>
                    </a:p>
                  </a:txBody>
                  <a:tcPr marL="91450" marR="91450" marT="32650" marB="32650"/>
                </a:tc>
                <a:extLst>
                  <a:ext uri="{0D108BD9-81ED-4DB2-BD59-A6C34878D82A}">
                    <a16:rowId xmlns:a16="http://schemas.microsoft.com/office/drawing/2014/main" val="10001"/>
                  </a:ext>
                </a:extLst>
              </a:tr>
              <a:tr h="409886">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Nositelj</a:t>
                      </a:r>
                      <a:r>
                        <a:rPr lang="en" sz="1100" u="none" strike="noStrike" cap="none" baseline="0">
                          <a:sym typeface="Calibri"/>
                        </a:rPr>
                        <a:t> </a:t>
                      </a:r>
                      <a:r>
                        <a:rPr lang="en" sz="1100" u="none" strike="noStrike" cap="none" baseline="0" err="1">
                          <a:sym typeface="Calibri"/>
                        </a:rPr>
                        <a:t>aktivnosti</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50" marR="91450" marT="32650" marB="32650"/>
                </a:tc>
                <a:tc>
                  <a:txBody>
                    <a:bodyPr/>
                    <a:lstStyle/>
                    <a:p>
                      <a:pPr marL="0" marR="0" lvl="0" indent="0" algn="l" rtl="0">
                        <a:lnSpc>
                          <a:spcPct val="100000"/>
                        </a:lnSpc>
                        <a:spcBef>
                          <a:spcPts val="0"/>
                        </a:spcBef>
                        <a:spcAft>
                          <a:spcPts val="0"/>
                        </a:spcAft>
                        <a:buFont typeface="Calibri"/>
                        <a:buNone/>
                      </a:pPr>
                      <a:r>
                        <a:rPr lang="en" sz="1100" u="none" strike="noStrike" cap="none" baseline="0" dirty="0">
                          <a:sym typeface="Calibri"/>
                        </a:rPr>
                        <a:t>M</a:t>
                      </a:r>
                      <a:r>
                        <a:rPr lang="hr-HR" sz="1100" u="none" strike="noStrike" cap="none" baseline="0" dirty="0">
                          <a:sym typeface="Calibri"/>
                        </a:rPr>
                        <a:t>arko </a:t>
                      </a:r>
                      <a:r>
                        <a:rPr lang="hr-HR" sz="1100" u="none" strike="noStrike" cap="none" baseline="0" dirty="0" err="1">
                          <a:sym typeface="Calibri"/>
                        </a:rPr>
                        <a:t>Iličić</a:t>
                      </a:r>
                      <a:r>
                        <a:rPr lang="en" sz="1100" u="none" strike="noStrike" cap="none" baseline="0" dirty="0"/>
                        <a:t>- voditelj, učenici.</a:t>
                      </a:r>
                      <a:endParaRPr lang="en" sz="1100" u="none" strike="noStrike" cap="none" baseline="0" dirty="0">
                        <a:sym typeface="Calibri"/>
                      </a:endParaRPr>
                    </a:p>
                  </a:txBody>
                  <a:tcPr marL="91450" marR="91450" marT="32650" marB="32650"/>
                </a:tc>
                <a:extLst>
                  <a:ext uri="{0D108BD9-81ED-4DB2-BD59-A6C34878D82A}">
                    <a16:rowId xmlns:a16="http://schemas.microsoft.com/office/drawing/2014/main" val="10002"/>
                  </a:ext>
                </a:extLst>
              </a:tr>
              <a:tr h="408804">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Vremenik</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50" marR="91450" marT="32650" marB="32650"/>
                </a:tc>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dirty="0">
                          <a:sym typeface="Calibri"/>
                        </a:rPr>
                        <a:t>Tijekom školske godine </a:t>
                      </a:r>
                      <a:r>
                        <a:rPr lang="en" sz="1100" u="none" strike="noStrike" cap="none" baseline="0" dirty="0"/>
                        <a:t>202</a:t>
                      </a:r>
                      <a:r>
                        <a:rPr lang="hr-HR" sz="1100" u="none" strike="noStrike" cap="none" baseline="0" dirty="0"/>
                        <a:t>1</a:t>
                      </a:r>
                      <a:r>
                        <a:rPr lang="en" sz="1100" u="none" strike="noStrike" cap="none" baseline="0" dirty="0"/>
                        <a:t>./202</a:t>
                      </a:r>
                      <a:r>
                        <a:rPr lang="hr-HR" sz="1100" u="none" strike="noStrike" cap="none" baseline="0" dirty="0"/>
                        <a:t>2</a:t>
                      </a:r>
                      <a:r>
                        <a:rPr lang="en" sz="1100" u="none" strike="noStrike" cap="none" baseline="0" dirty="0">
                          <a:sym typeface="Calibri"/>
                        </a:rPr>
                        <a:t>.</a:t>
                      </a:r>
                      <a:endParaRPr lang="en" sz="1100" b="0" i="0" u="none" strike="noStrike" cap="none" baseline="0" dirty="0">
                        <a:solidFill>
                          <a:srgbClr val="000000"/>
                        </a:solidFill>
                        <a:latin typeface="Calibri"/>
                        <a:ea typeface="Calibri"/>
                        <a:cs typeface="Calibri"/>
                        <a:sym typeface="Calibri"/>
                      </a:endParaRPr>
                    </a:p>
                  </a:txBody>
                  <a:tcPr marL="91450" marR="91450" marT="32650" marB="32650"/>
                </a:tc>
                <a:extLst>
                  <a:ext uri="{0D108BD9-81ED-4DB2-BD59-A6C34878D82A}">
                    <a16:rowId xmlns:a16="http://schemas.microsoft.com/office/drawing/2014/main" val="10003"/>
                  </a:ext>
                </a:extLst>
              </a:tr>
              <a:tr h="409886">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Troškovnik</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50" marR="91450" marT="32650" marB="32650"/>
                </a:tc>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Materijalna</a:t>
                      </a:r>
                      <a:r>
                        <a:rPr lang="en" sz="1100" u="none" strike="noStrike" cap="none" baseline="0">
                          <a:sym typeface="Calibri"/>
                        </a:rPr>
                        <a:t> </a:t>
                      </a:r>
                      <a:r>
                        <a:rPr lang="en" sz="1100" u="none" strike="noStrike" cap="none" baseline="0" err="1">
                          <a:sym typeface="Calibri"/>
                        </a:rPr>
                        <a:t>sredstva</a:t>
                      </a:r>
                      <a:r>
                        <a:rPr lang="en" sz="1100" u="none" strike="noStrike" cap="none" baseline="0">
                          <a:sym typeface="Calibri"/>
                        </a:rPr>
                        <a:t> </a:t>
                      </a:r>
                      <a:r>
                        <a:rPr lang="en" sz="1100" u="none" strike="noStrike" cap="none" baseline="0" err="1">
                          <a:sym typeface="Calibri"/>
                        </a:rPr>
                        <a:t>osigurat</a:t>
                      </a:r>
                      <a:r>
                        <a:rPr lang="en" sz="1100" u="none" strike="noStrike" cap="none" baseline="0">
                          <a:sym typeface="Calibri"/>
                        </a:rPr>
                        <a:t> </a:t>
                      </a:r>
                      <a:r>
                        <a:rPr lang="en" sz="1100" u="none" strike="noStrike" cap="none" baseline="0" err="1">
                          <a:sym typeface="Calibri"/>
                        </a:rPr>
                        <a:t>će</a:t>
                      </a:r>
                      <a:r>
                        <a:rPr lang="en" sz="1100" u="none" strike="noStrike" cap="none" baseline="0">
                          <a:sym typeface="Calibri"/>
                        </a:rPr>
                        <a:t> se </a:t>
                      </a:r>
                      <a:r>
                        <a:rPr lang="en" sz="1100" u="none" strike="noStrike" cap="none" baseline="0" err="1">
                          <a:sym typeface="Calibri"/>
                        </a:rPr>
                        <a:t>iz</a:t>
                      </a:r>
                      <a:r>
                        <a:rPr lang="en" sz="1100" u="none" strike="noStrike" cap="none" baseline="0">
                          <a:sym typeface="Calibri"/>
                        </a:rPr>
                        <a:t> </a:t>
                      </a:r>
                      <a:r>
                        <a:rPr lang="en" sz="1100" u="none" strike="noStrike" cap="none" baseline="0" err="1">
                          <a:sym typeface="Calibri"/>
                        </a:rPr>
                        <a:t>materijalnih</a:t>
                      </a:r>
                      <a:r>
                        <a:rPr lang="en" sz="1100" u="none" strike="noStrike" cap="none" baseline="0">
                          <a:sym typeface="Calibri"/>
                        </a:rPr>
                        <a:t> </a:t>
                      </a:r>
                      <a:r>
                        <a:rPr lang="en" sz="1100" u="none" strike="noStrike" cap="none" baseline="0" err="1">
                          <a:sym typeface="Calibri"/>
                        </a:rPr>
                        <a:t>sredstava</a:t>
                      </a:r>
                      <a:r>
                        <a:rPr lang="en" sz="1100" u="none" strike="noStrike" cap="none" baseline="0">
                          <a:sym typeface="Calibri"/>
                        </a:rPr>
                        <a:t> </a:t>
                      </a:r>
                      <a:r>
                        <a:rPr lang="en" sz="1100" u="none" strike="noStrike" cap="none" baseline="0" err="1">
                          <a:sym typeface="Calibri"/>
                        </a:rPr>
                        <a:t>škole</a:t>
                      </a:r>
                      <a:r>
                        <a:rPr lang="en" sz="1100" u="none" strike="noStrike" cap="none" baseline="0">
                          <a:sym typeface="Calibri"/>
                        </a:rPr>
                        <a:t> </a:t>
                      </a:r>
                      <a:r>
                        <a:rPr lang="en" sz="1100" u="none" strike="noStrike" cap="none" baseline="0" err="1">
                          <a:sym typeface="Calibri"/>
                        </a:rPr>
                        <a:t>i</a:t>
                      </a:r>
                      <a:r>
                        <a:rPr lang="en" sz="1100" u="none" strike="noStrike" cap="none" baseline="0">
                          <a:sym typeface="Calibri"/>
                        </a:rPr>
                        <a:t> </a:t>
                      </a:r>
                      <a:r>
                        <a:rPr lang="en" sz="1100" u="none" strike="noStrike" cap="none" baseline="0" err="1">
                          <a:sym typeface="Calibri"/>
                        </a:rPr>
                        <a:t>donacija</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50" marR="91450" marT="32650" marB="32650"/>
                </a:tc>
                <a:extLst>
                  <a:ext uri="{0D108BD9-81ED-4DB2-BD59-A6C34878D82A}">
                    <a16:rowId xmlns:a16="http://schemas.microsoft.com/office/drawing/2014/main" val="10004"/>
                  </a:ext>
                </a:extLst>
              </a:tr>
              <a:tr h="843406">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Način</a:t>
                      </a:r>
                      <a:r>
                        <a:rPr lang="en" sz="1100" u="none" strike="noStrike" cap="none" baseline="0">
                          <a:sym typeface="Calibri"/>
                        </a:rPr>
                        <a:t> </a:t>
                      </a:r>
                      <a:r>
                        <a:rPr lang="en" sz="1100" u="none" strike="noStrike" cap="none" baseline="0" err="1">
                          <a:sym typeface="Calibri"/>
                        </a:rPr>
                        <a:t>vrednovanja</a:t>
                      </a:r>
                      <a:r>
                        <a:rPr lang="en" sz="1100" u="none" strike="noStrike" cap="none" baseline="0">
                          <a:sym typeface="Calibri"/>
                        </a:rPr>
                        <a:t> </a:t>
                      </a:r>
                      <a:r>
                        <a:rPr lang="en" sz="1100" u="none" strike="noStrike" cap="none" baseline="0" err="1">
                          <a:sym typeface="Calibri"/>
                        </a:rPr>
                        <a:t>i</a:t>
                      </a:r>
                      <a:r>
                        <a:rPr lang="en" sz="1100" u="none" strike="noStrike" cap="none" baseline="0">
                          <a:sym typeface="Calibri"/>
                        </a:rPr>
                        <a:t> </a:t>
                      </a:r>
                      <a:r>
                        <a:rPr lang="en" sz="1100" u="none" strike="noStrike" cap="none" baseline="0" err="1">
                          <a:sym typeface="Calibri"/>
                        </a:rPr>
                        <a:t>korištenja</a:t>
                      </a:r>
                      <a:r>
                        <a:rPr lang="en" sz="1100" u="none" strike="noStrike" cap="none" baseline="0">
                          <a:sym typeface="Calibri"/>
                        </a:rPr>
                        <a:t> </a:t>
                      </a:r>
                      <a:r>
                        <a:rPr lang="en" sz="1100" u="none" strike="noStrike" cap="none" baseline="0" err="1">
                          <a:sym typeface="Calibri"/>
                        </a:rPr>
                        <a:t>rezultata</a:t>
                      </a:r>
                      <a:r>
                        <a:rPr lang="en" sz="1100" u="none" strike="noStrike" cap="none" baseline="0">
                          <a:sym typeface="Calibri"/>
                        </a:rPr>
                        <a:t> </a:t>
                      </a:r>
                      <a:r>
                        <a:rPr lang="en" sz="1100" u="none" strike="noStrike" cap="none" baseline="0" err="1">
                          <a:sym typeface="Calibri"/>
                        </a:rPr>
                        <a:t>vrednovanja</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50" marR="91450" marT="32650" marB="32650"/>
                </a:tc>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dirty="0">
                          <a:sym typeface="Calibri"/>
                        </a:rPr>
                        <a:t>Rezultati će biti vidljivi na izložbama, školskom listu,web-u škole.</a:t>
                      </a:r>
                      <a:endParaRPr lang="en" sz="1100" b="0" i="0" u="none" strike="noStrike" cap="none" baseline="0" dirty="0">
                        <a:solidFill>
                          <a:srgbClr val="000000"/>
                        </a:solidFill>
                        <a:latin typeface="Calibri"/>
                        <a:ea typeface="Calibri"/>
                        <a:cs typeface="Calibri"/>
                        <a:sym typeface="Calibri"/>
                      </a:endParaRPr>
                    </a:p>
                  </a:txBody>
                  <a:tcPr marL="91450" marR="91450" marT="32650" marB="32650"/>
                </a:tc>
                <a:extLst>
                  <a:ext uri="{0D108BD9-81ED-4DB2-BD59-A6C34878D82A}">
                    <a16:rowId xmlns:a16="http://schemas.microsoft.com/office/drawing/2014/main" val="10005"/>
                  </a:ext>
                </a:extLst>
              </a:tr>
            </a:tbl>
          </a:graphicData>
        </a:graphic>
      </p:graphicFrame>
      <p:sp>
        <p:nvSpPr>
          <p:cNvPr id="3" name="Naslov 2">
            <a:extLst>
              <a:ext uri="{FF2B5EF4-FFF2-40B4-BE49-F238E27FC236}">
                <a16:creationId xmlns:a16="http://schemas.microsoft.com/office/drawing/2014/main" id="{EA269550-BA2D-4BDF-8093-DC11AAA65320}"/>
              </a:ext>
            </a:extLst>
          </p:cNvPr>
          <p:cNvSpPr>
            <a:spLocks noGrp="1"/>
          </p:cNvSpPr>
          <p:nvPr>
            <p:ph type="title"/>
          </p:nvPr>
        </p:nvSpPr>
        <p:spPr>
          <a:xfrm>
            <a:off x="1082812" y="21083"/>
            <a:ext cx="7886700" cy="692595"/>
          </a:xfrm>
        </p:spPr>
        <p:txBody>
          <a:bodyPr>
            <a:noAutofit/>
            <a:scene3d>
              <a:camera prst="orthographicFront"/>
              <a:lightRig rig="threePt" dir="t"/>
            </a:scene3d>
            <a:sp3d extrusionH="57150">
              <a:bevelT w="38100" h="38100"/>
            </a:sp3d>
          </a:bodyPr>
          <a:lstStyle/>
          <a:p>
            <a:pPr algn="l"/>
            <a:r>
              <a:rPr lang="hr-HR" dirty="0">
                <a:effectLst>
                  <a:outerShdw blurRad="38100" dist="38100" dir="2700000" algn="tl">
                    <a:srgbClr val="000000">
                      <a:alpha val="43137"/>
                    </a:srgbClr>
                  </a:outerShdw>
                </a:effectLst>
                <a:latin typeface="+mn-lt"/>
              </a:rPr>
              <a:t>Voćarska skupina</a:t>
            </a:r>
          </a:p>
        </p:txBody>
      </p:sp>
      <p:pic>
        <p:nvPicPr>
          <p:cNvPr id="395" name="Shape 395"/>
          <p:cNvPicPr preferRelativeResize="0"/>
          <p:nvPr/>
        </p:nvPicPr>
        <p:blipFill rotWithShape="1">
          <a:blip r:embed="rId3">
            <a:alphaModFix/>
          </a:blip>
          <a:srcRect/>
          <a:stretch/>
        </p:blipFill>
        <p:spPr>
          <a:xfrm>
            <a:off x="6836526" y="195429"/>
            <a:ext cx="1449044" cy="1193328"/>
          </a:xfrm>
          <a:prstGeom prst="rect">
            <a:avLst/>
          </a:prstGeom>
          <a:noFill/>
          <a:ln>
            <a:noFill/>
          </a:ln>
        </p:spPr>
      </p:pic>
    </p:spTree>
    <p:extLst>
      <p:ext uri="{BB962C8B-B14F-4D97-AF65-F5344CB8AC3E}">
        <p14:creationId xmlns:p14="http://schemas.microsoft.com/office/powerpoint/2010/main" val="2059995479"/>
      </p:ext>
    </p:extLst>
  </p:cSld>
  <p:clrMapOvr>
    <a:masterClrMapping/>
  </p:clrMapOvr>
  <p:transition spd="slow">
    <p:wipe/>
  </p:transition>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9" name="Shape 396">
            <a:extLst>
              <a:ext uri="{FF2B5EF4-FFF2-40B4-BE49-F238E27FC236}">
                <a16:creationId xmlns:a16="http://schemas.microsoft.com/office/drawing/2014/main" id="{A467C13B-2D5E-4B3C-BF4A-92A45E891BCB}"/>
              </a:ext>
            </a:extLst>
          </p:cNvPr>
          <p:cNvGraphicFramePr/>
          <p:nvPr>
            <p:extLst>
              <p:ext uri="{D42A27DB-BD31-4B8C-83A1-F6EECF244321}">
                <p14:modId xmlns:p14="http://schemas.microsoft.com/office/powerpoint/2010/main" val="2742490630"/>
              </p:ext>
            </p:extLst>
          </p:nvPr>
        </p:nvGraphicFramePr>
        <p:xfrm>
          <a:off x="453484" y="905972"/>
          <a:ext cx="8389872" cy="3585264"/>
        </p:xfrm>
        <a:graphic>
          <a:graphicData uri="http://schemas.openxmlformats.org/drawingml/2006/table">
            <a:tbl>
              <a:tblPr>
                <a:tableStyleId>{0E3FDE45-AF77-4B5C-9715-49D594BDF05E}</a:tableStyleId>
              </a:tblPr>
              <a:tblGrid>
                <a:gridCol w="1992350">
                  <a:extLst>
                    <a:ext uri="{9D8B030D-6E8A-4147-A177-3AD203B41FA5}">
                      <a16:colId xmlns:a16="http://schemas.microsoft.com/office/drawing/2014/main" val="20000"/>
                    </a:ext>
                  </a:extLst>
                </a:gridCol>
                <a:gridCol w="6397522">
                  <a:extLst>
                    <a:ext uri="{9D8B030D-6E8A-4147-A177-3AD203B41FA5}">
                      <a16:colId xmlns:a16="http://schemas.microsoft.com/office/drawing/2014/main" val="20001"/>
                    </a:ext>
                  </a:extLst>
                </a:gridCol>
              </a:tblGrid>
              <a:tr h="951544">
                <a:tc>
                  <a:txBody>
                    <a:bodyPr/>
                    <a:lstStyle/>
                    <a:p>
                      <a:pPr marL="0" marR="0" lvl="0" indent="0" algn="l" rtl="0">
                        <a:lnSpc>
                          <a:spcPct val="100000"/>
                        </a:lnSpc>
                        <a:spcBef>
                          <a:spcPts val="0"/>
                        </a:spcBef>
                        <a:spcAft>
                          <a:spcPts val="0"/>
                        </a:spcAft>
                        <a:buClr>
                          <a:srgbClr val="000000"/>
                        </a:buClr>
                        <a:buSzPct val="25000"/>
                        <a:buFont typeface="Calibri"/>
                        <a:buNone/>
                      </a:pPr>
                      <a:r>
                        <a:rPr lang="hr-HR" sz="1100" u="none" strike="noStrike" cap="none" baseline="0" dirty="0">
                          <a:sym typeface="Calibri"/>
                        </a:rPr>
                        <a:t>Ishodi</a:t>
                      </a:r>
                      <a:r>
                        <a:rPr lang="en" sz="1100" u="none" strike="noStrike" cap="none" baseline="0" dirty="0">
                          <a:sym typeface="Calibri"/>
                        </a:rPr>
                        <a:t>:</a:t>
                      </a:r>
                      <a:endParaRPr lang="en" sz="1100" b="1" i="0" u="none" strike="noStrike" cap="none" baseline="0" dirty="0">
                        <a:solidFill>
                          <a:srgbClr val="000000"/>
                        </a:solidFill>
                        <a:latin typeface="Calibri"/>
                        <a:ea typeface="Calibri"/>
                        <a:cs typeface="Calibri"/>
                        <a:sym typeface="Calibri"/>
                      </a:endParaRPr>
                    </a:p>
                  </a:txBody>
                  <a:tcPr marL="91450" marR="91450" marT="32650" marB="32650"/>
                </a:tc>
                <a:tc>
                  <a:txBody>
                    <a:bodyPr/>
                    <a:lstStyle/>
                    <a:p>
                      <a:pPr lvl="0" algn="just">
                        <a:lnSpc>
                          <a:spcPct val="100000"/>
                        </a:lnSpc>
                        <a:spcBef>
                          <a:spcPts val="0"/>
                        </a:spcBef>
                        <a:spcAft>
                          <a:spcPts val="0"/>
                        </a:spcAft>
                        <a:buNone/>
                      </a:pPr>
                      <a:r>
                        <a:rPr lang="en" sz="1100" u="none" strike="noStrike" cap="none" baseline="0" noProof="0" dirty="0"/>
                        <a:t>Učenici će:</a:t>
                      </a:r>
                    </a:p>
                    <a:p>
                      <a:pPr lvl="0" algn="just">
                        <a:lnSpc>
                          <a:spcPct val="100000"/>
                        </a:lnSpc>
                        <a:spcBef>
                          <a:spcPts val="0"/>
                        </a:spcBef>
                        <a:spcAft>
                          <a:spcPts val="0"/>
                        </a:spcAft>
                        <a:buNone/>
                      </a:pPr>
                      <a:r>
                        <a:rPr lang="en" sz="1100" u="none" strike="noStrike" cap="none" baseline="0" noProof="0" dirty="0"/>
                        <a:t>- razviti ljubav i pravilan odnos prema prirodi</a:t>
                      </a:r>
                      <a:endParaRPr lang="en" dirty="0"/>
                    </a:p>
                    <a:p>
                      <a:pPr lvl="0" algn="just">
                        <a:lnSpc>
                          <a:spcPct val="100000"/>
                        </a:lnSpc>
                        <a:spcBef>
                          <a:spcPts val="0"/>
                        </a:spcBef>
                        <a:spcAft>
                          <a:spcPts val="0"/>
                        </a:spcAft>
                        <a:buNone/>
                      </a:pPr>
                      <a:r>
                        <a:rPr lang="en" sz="1100" u="none" strike="noStrike" cap="none" baseline="0" noProof="0" dirty="0"/>
                        <a:t>- razumjeti važnost pojedinih ekosustava za život čovjeka</a:t>
                      </a:r>
                    </a:p>
                    <a:p>
                      <a:pPr lvl="0" algn="just">
                        <a:lnSpc>
                          <a:spcPct val="100000"/>
                        </a:lnSpc>
                        <a:spcBef>
                          <a:spcPts val="0"/>
                        </a:spcBef>
                        <a:spcAft>
                          <a:spcPts val="0"/>
                        </a:spcAft>
                        <a:buNone/>
                      </a:pPr>
                      <a:r>
                        <a:rPr lang="en" sz="1100" u="none" strike="noStrike" cap="none" baseline="0" noProof="0" dirty="0"/>
                        <a:t>- razumjeti važnost recikliranja</a:t>
                      </a:r>
                    </a:p>
                    <a:p>
                      <a:pPr lvl="0" algn="just">
                        <a:lnSpc>
                          <a:spcPct val="100000"/>
                        </a:lnSpc>
                        <a:spcBef>
                          <a:spcPts val="0"/>
                        </a:spcBef>
                        <a:spcAft>
                          <a:spcPts val="0"/>
                        </a:spcAft>
                        <a:buNone/>
                      </a:pPr>
                      <a:r>
                        <a:rPr lang="en" sz="1100" u="none" strike="noStrike" cap="none" baseline="0" noProof="0" dirty="0"/>
                        <a:t>-  naučiti najbitnije datume u zaštiti prirode</a:t>
                      </a:r>
                    </a:p>
                    <a:p>
                      <a:pPr lvl="0" algn="just">
                        <a:lnSpc>
                          <a:spcPct val="100000"/>
                        </a:lnSpc>
                        <a:spcBef>
                          <a:spcPts val="0"/>
                        </a:spcBef>
                        <a:spcAft>
                          <a:spcPts val="0"/>
                        </a:spcAft>
                        <a:buNone/>
                      </a:pPr>
                      <a:r>
                        <a:rPr lang="en" sz="1100" u="none" strike="noStrike" cap="none" baseline="0" noProof="0" dirty="0"/>
                        <a:t>- shvatiti važnost zdrave prehrane za zdrav život</a:t>
                      </a:r>
                      <a:endParaRPr lang="en" sz="1100" b="0" i="0" u="none" strike="noStrike" cap="none" baseline="0" noProof="0" dirty="0"/>
                    </a:p>
                  </a:txBody>
                  <a:tcPr marL="91450" marR="91450" marT="32650" marB="32650"/>
                </a:tc>
                <a:extLst>
                  <a:ext uri="{0D108BD9-81ED-4DB2-BD59-A6C34878D82A}">
                    <a16:rowId xmlns:a16="http://schemas.microsoft.com/office/drawing/2014/main" val="10000"/>
                  </a:ext>
                </a:extLst>
              </a:tr>
              <a:tr h="504777">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a:sym typeface="Calibri"/>
                        </a:rPr>
                        <a:t>Namjena:</a:t>
                      </a:r>
                      <a:endParaRPr lang="en" sz="1100" b="1" i="0" u="none" strike="noStrike" cap="none" baseline="0">
                        <a:solidFill>
                          <a:srgbClr val="000000"/>
                        </a:solidFill>
                        <a:latin typeface="Calibri"/>
                        <a:ea typeface="Calibri"/>
                        <a:cs typeface="Calibri"/>
                        <a:sym typeface="Calibri"/>
                      </a:endParaRPr>
                    </a:p>
                  </a:txBody>
                  <a:tcPr marL="91450" marR="91450" marT="32650" marB="32650"/>
                </a:tc>
                <a:tc>
                  <a:txBody>
                    <a:bodyPr/>
                    <a:lstStyle/>
                    <a:p>
                      <a:pPr marL="0" marR="0" lvl="0" indent="0" algn="l" rtl="0">
                        <a:lnSpc>
                          <a:spcPct val="100000"/>
                        </a:lnSpc>
                        <a:spcBef>
                          <a:spcPts val="0"/>
                        </a:spcBef>
                        <a:spcAft>
                          <a:spcPts val="0"/>
                        </a:spcAft>
                        <a:buFont typeface="Calibri"/>
                        <a:buNone/>
                      </a:pPr>
                      <a:r>
                        <a:rPr lang="en" sz="1100" u="none" strike="noStrike" cap="none" baseline="0" dirty="0"/>
                        <a:t>Razumjeti značenje korisnih kukaca za različite biljne vrste, razviti otvorenost prema istraživačkom učenju i prema novim biljnim vrstama u našim krajevima, razviti kritičko mišljenje prema pojedinim aktivnostima čovjeka u prirodi – bilo pozitivnih, bilo negativnih</a:t>
                      </a:r>
                      <a:endParaRPr lang="en" sz="1100" u="none" strike="noStrike" cap="none" baseline="0" dirty="0">
                        <a:sym typeface="Calibri"/>
                      </a:endParaRPr>
                    </a:p>
                  </a:txBody>
                  <a:tcPr marL="91450" marR="91450" marT="32650" marB="32650"/>
                </a:tc>
                <a:extLst>
                  <a:ext uri="{0D108BD9-81ED-4DB2-BD59-A6C34878D82A}">
                    <a16:rowId xmlns:a16="http://schemas.microsoft.com/office/drawing/2014/main" val="10001"/>
                  </a:ext>
                </a:extLst>
              </a:tr>
              <a:tr h="355854">
                <a:tc>
                  <a:txBody>
                    <a:bodyPr/>
                    <a:lstStyle/>
                    <a:p>
                      <a:pPr marL="0" lvl="0" indent="0" algn="l">
                        <a:lnSpc>
                          <a:spcPct val="100000"/>
                        </a:lnSpc>
                        <a:spcBef>
                          <a:spcPts val="0"/>
                        </a:spcBef>
                        <a:spcAft>
                          <a:spcPts val="0"/>
                        </a:spcAft>
                        <a:buNone/>
                      </a:pPr>
                      <a:r>
                        <a:rPr lang="en" sz="1100" u="none" strike="noStrike" cap="none" baseline="0" err="1"/>
                        <a:t>Način</a:t>
                      </a:r>
                      <a:r>
                        <a:rPr lang="en" sz="1100" u="none" strike="noStrike" cap="none" baseline="0"/>
                        <a:t> </a:t>
                      </a:r>
                      <a:r>
                        <a:rPr lang="en" sz="1100" u="none" strike="noStrike" cap="none" baseline="0" err="1"/>
                        <a:t>realizacije</a:t>
                      </a:r>
                      <a:r>
                        <a:rPr lang="en" sz="1100" u="none" strike="noStrike" cap="none" baseline="0"/>
                        <a:t>:</a:t>
                      </a:r>
                      <a:endParaRPr lang="en" sz="1100" b="1" u="none" strike="noStrike" cap="none" baseline="0">
                        <a:sym typeface="Calibri"/>
                      </a:endParaRPr>
                    </a:p>
                  </a:txBody>
                  <a:tcPr marL="91450" marR="91450" marT="32650" marB="32650"/>
                </a:tc>
                <a:tc>
                  <a:txBody>
                    <a:bodyPr/>
                    <a:lstStyle/>
                    <a:p>
                      <a:pPr marL="0" lvl="0" indent="0" algn="l">
                        <a:lnSpc>
                          <a:spcPct val="100000"/>
                        </a:lnSpc>
                        <a:spcBef>
                          <a:spcPts val="0"/>
                        </a:spcBef>
                        <a:spcAft>
                          <a:spcPts val="0"/>
                        </a:spcAft>
                        <a:buNone/>
                      </a:pPr>
                      <a:r>
                        <a:rPr lang="hr-HR" sz="1100" u="none" strike="noStrike" cap="none" baseline="0" dirty="0"/>
                        <a:t>Uživo u školi i na terenu uz odrađivanje praktičnih radova i pokusa te izradu plakata i </a:t>
                      </a:r>
                    </a:p>
                    <a:p>
                      <a:pPr marL="0" lvl="0" indent="0" algn="l">
                        <a:lnSpc>
                          <a:spcPct val="100000"/>
                        </a:lnSpc>
                        <a:spcBef>
                          <a:spcPts val="0"/>
                        </a:spcBef>
                        <a:spcAft>
                          <a:spcPts val="0"/>
                        </a:spcAft>
                        <a:buNone/>
                      </a:pPr>
                      <a:r>
                        <a:rPr lang="hr-HR" sz="1100" u="none" strike="noStrike" cap="none" baseline="0" dirty="0"/>
                        <a:t>prezentacija</a:t>
                      </a:r>
                      <a:endParaRPr lang="en" sz="1100" u="none" strike="noStrike" cap="none" baseline="0" dirty="0">
                        <a:sym typeface="Calibri"/>
                      </a:endParaRPr>
                    </a:p>
                  </a:txBody>
                  <a:tcPr marL="91450" marR="91450" marT="32650" marB="32650"/>
                </a:tc>
                <a:extLst>
                  <a:ext uri="{0D108BD9-81ED-4DB2-BD59-A6C34878D82A}">
                    <a16:rowId xmlns:a16="http://schemas.microsoft.com/office/drawing/2014/main" val="1076456890"/>
                  </a:ext>
                </a:extLst>
              </a:tr>
              <a:tr h="298860">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Nositelj</a:t>
                      </a:r>
                      <a:r>
                        <a:rPr lang="en" sz="1100" u="none" strike="noStrike" cap="none" baseline="0">
                          <a:sym typeface="Calibri"/>
                        </a:rPr>
                        <a:t> </a:t>
                      </a:r>
                      <a:r>
                        <a:rPr lang="en" sz="1100" u="none" strike="noStrike" cap="none" baseline="0" err="1">
                          <a:sym typeface="Calibri"/>
                        </a:rPr>
                        <a:t>aktivnosti</a:t>
                      </a:r>
                      <a:r>
                        <a:rPr lang="en" sz="1100" u="none" strike="noStrike" cap="none" baseline="0">
                          <a:sym typeface="Calibri"/>
                        </a:rPr>
                        <a:t>:</a:t>
                      </a:r>
                      <a:endParaRPr lang="en" sz="1100" b="1" i="0" u="none" strike="noStrike" cap="none" baseline="0">
                        <a:solidFill>
                          <a:srgbClr val="000000"/>
                        </a:solidFill>
                        <a:latin typeface="Calibri"/>
                        <a:ea typeface="Calibri"/>
                        <a:cs typeface="Calibri"/>
                        <a:sym typeface="Calibri"/>
                      </a:endParaRPr>
                    </a:p>
                  </a:txBody>
                  <a:tcPr marL="91450" marR="91450" marT="32650" marB="32650"/>
                </a:tc>
                <a:tc>
                  <a:txBody>
                    <a:bodyPr/>
                    <a:lstStyle/>
                    <a:p>
                      <a:pPr marL="0" marR="0" lvl="0" indent="0" algn="l" rtl="0">
                        <a:lnSpc>
                          <a:spcPct val="100000"/>
                        </a:lnSpc>
                        <a:spcBef>
                          <a:spcPts val="0"/>
                        </a:spcBef>
                        <a:spcAft>
                          <a:spcPts val="0"/>
                        </a:spcAft>
                        <a:buFont typeface="Calibri"/>
                        <a:buNone/>
                      </a:pPr>
                      <a:r>
                        <a:rPr lang="en" sz="1100" u="none" strike="noStrike" cap="none" baseline="0"/>
                        <a:t>Valentina </a:t>
                      </a:r>
                      <a:r>
                        <a:rPr lang="en" sz="1100" u="none" strike="noStrike" cap="none" baseline="0" err="1"/>
                        <a:t>Lepan</a:t>
                      </a:r>
                      <a:endParaRPr lang="en" sz="1100" u="none" strike="noStrike" cap="none" baseline="0" err="1">
                        <a:sym typeface="Calibri"/>
                      </a:endParaRPr>
                    </a:p>
                  </a:txBody>
                  <a:tcPr marL="91450" marR="91450" marT="32650" marB="32650"/>
                </a:tc>
                <a:extLst>
                  <a:ext uri="{0D108BD9-81ED-4DB2-BD59-A6C34878D82A}">
                    <a16:rowId xmlns:a16="http://schemas.microsoft.com/office/drawing/2014/main" val="10002"/>
                  </a:ext>
                </a:extLst>
              </a:tr>
              <a:tr h="206932">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Vremenik</a:t>
                      </a:r>
                      <a:r>
                        <a:rPr lang="en" sz="1100" u="none" strike="noStrike" cap="none" baseline="0">
                          <a:sym typeface="Calibri"/>
                        </a:rPr>
                        <a:t>:</a:t>
                      </a:r>
                      <a:endParaRPr lang="en" sz="1100" b="1" i="0" u="none" strike="noStrike" cap="none" baseline="0">
                        <a:solidFill>
                          <a:srgbClr val="000000"/>
                        </a:solidFill>
                        <a:latin typeface="Calibri"/>
                        <a:ea typeface="Calibri"/>
                        <a:cs typeface="Calibri"/>
                        <a:sym typeface="Calibri"/>
                      </a:endParaRPr>
                    </a:p>
                  </a:txBody>
                  <a:tcPr marL="91450" marR="91450" marT="32650" marB="32650"/>
                </a:tc>
                <a:tc>
                  <a:txBody>
                    <a:bodyPr/>
                    <a:lstStyle/>
                    <a:p>
                      <a:pPr marL="0" marR="0" lvl="0" indent="0" algn="l" rtl="0">
                        <a:lnSpc>
                          <a:spcPct val="100000"/>
                        </a:lnSpc>
                        <a:spcBef>
                          <a:spcPts val="0"/>
                        </a:spcBef>
                        <a:spcAft>
                          <a:spcPts val="0"/>
                        </a:spcAft>
                        <a:buFont typeface="Calibri"/>
                        <a:buNone/>
                      </a:pPr>
                      <a:r>
                        <a:rPr lang="en" sz="1100" u="none" strike="noStrike" cap="none" baseline="0" dirty="0">
                          <a:sym typeface="Calibri"/>
                        </a:rPr>
                        <a:t>Tijekom školske godine 202</a:t>
                      </a:r>
                      <a:r>
                        <a:rPr lang="hr-HR" sz="1100" u="none" strike="noStrike" cap="none" baseline="0" dirty="0">
                          <a:sym typeface="Calibri"/>
                        </a:rPr>
                        <a:t>1</a:t>
                      </a:r>
                      <a:r>
                        <a:rPr lang="en" sz="1100" u="none" strike="noStrike" cap="none" baseline="0" dirty="0"/>
                        <a:t>./202</a:t>
                      </a:r>
                      <a:r>
                        <a:rPr lang="hr-HR" sz="1100" u="none" strike="noStrike" cap="none" baseline="0" dirty="0"/>
                        <a:t>2</a:t>
                      </a:r>
                      <a:r>
                        <a:rPr lang="en" sz="1100" u="none" strike="noStrike" cap="none" baseline="0" dirty="0"/>
                        <a:t>., dva sata tjedno </a:t>
                      </a:r>
                      <a:endParaRPr lang="en" sz="1100" u="none" strike="noStrike" cap="none" baseline="0" dirty="0">
                        <a:sym typeface="Calibri"/>
                      </a:endParaRPr>
                    </a:p>
                  </a:txBody>
                  <a:tcPr marL="91450" marR="91450" marT="32650" marB="32650"/>
                </a:tc>
                <a:extLst>
                  <a:ext uri="{0D108BD9-81ED-4DB2-BD59-A6C34878D82A}">
                    <a16:rowId xmlns:a16="http://schemas.microsoft.com/office/drawing/2014/main" val="10003"/>
                  </a:ext>
                </a:extLst>
              </a:tr>
              <a:tr h="402810">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Troškovnik</a:t>
                      </a:r>
                      <a:r>
                        <a:rPr lang="en" sz="1100" u="none" strike="noStrike" cap="none" baseline="0">
                          <a:sym typeface="Calibri"/>
                        </a:rPr>
                        <a:t>:</a:t>
                      </a:r>
                      <a:endParaRPr lang="en" sz="1100" b="1" i="0" u="none" strike="noStrike" cap="none" baseline="0">
                        <a:solidFill>
                          <a:srgbClr val="000000"/>
                        </a:solidFill>
                        <a:latin typeface="Calibri"/>
                        <a:ea typeface="Calibri"/>
                        <a:cs typeface="Calibri"/>
                        <a:sym typeface="Calibri"/>
                      </a:endParaRPr>
                    </a:p>
                  </a:txBody>
                  <a:tcPr marL="91450" marR="91450" marT="32650" marB="32650"/>
                </a:tc>
                <a:tc>
                  <a:txBody>
                    <a:bodyPr/>
                    <a:lstStyle/>
                    <a:p>
                      <a:pPr lvl="0" algn="just">
                        <a:lnSpc>
                          <a:spcPct val="100000"/>
                        </a:lnSpc>
                        <a:spcBef>
                          <a:spcPts val="0"/>
                        </a:spcBef>
                        <a:spcAft>
                          <a:spcPts val="0"/>
                        </a:spcAft>
                        <a:buNone/>
                      </a:pPr>
                      <a:r>
                        <a:rPr lang="hr-HR" sz="1100" u="none" strike="noStrike" cap="none" baseline="0" noProof="0" dirty="0"/>
                        <a:t>Predmeti i materijali iz svakodnevne upotrebe, hamer papir, ljepilo, markeri</a:t>
                      </a:r>
                      <a:endParaRPr lang="en" sz="1100" u="none" strike="noStrike" cap="none" baseline="0" noProof="0" dirty="0"/>
                    </a:p>
                    <a:p>
                      <a:pPr marL="0" marR="0" lvl="0" indent="0" algn="l">
                        <a:lnSpc>
                          <a:spcPct val="100000"/>
                        </a:lnSpc>
                        <a:spcBef>
                          <a:spcPts val="0"/>
                        </a:spcBef>
                        <a:spcAft>
                          <a:spcPts val="0"/>
                        </a:spcAft>
                        <a:buNone/>
                      </a:pPr>
                      <a:r>
                        <a:rPr lang="en" sz="1100" u="none" strike="noStrike" cap="none" baseline="0" noProof="0" dirty="0"/>
                        <a:t>                         </a:t>
                      </a:r>
                      <a:endParaRPr lang="en" dirty="0">
                        <a:sym typeface="Calibri"/>
                      </a:endParaRPr>
                    </a:p>
                  </a:txBody>
                  <a:tcPr marL="91450" marR="91450" marT="32650" marB="32650"/>
                </a:tc>
                <a:extLst>
                  <a:ext uri="{0D108BD9-81ED-4DB2-BD59-A6C34878D82A}">
                    <a16:rowId xmlns:a16="http://schemas.microsoft.com/office/drawing/2014/main" val="10004"/>
                  </a:ext>
                </a:extLst>
              </a:tr>
              <a:tr h="610714">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Način</a:t>
                      </a:r>
                      <a:r>
                        <a:rPr lang="en" sz="1100" u="none" strike="noStrike" cap="none" baseline="0">
                          <a:sym typeface="Calibri"/>
                        </a:rPr>
                        <a:t> </a:t>
                      </a:r>
                      <a:r>
                        <a:rPr lang="en" sz="1100" u="none" strike="noStrike" cap="none" baseline="0" err="1">
                          <a:sym typeface="Calibri"/>
                        </a:rPr>
                        <a:t>vrednovanja</a:t>
                      </a:r>
                      <a:r>
                        <a:rPr lang="en" sz="1100" u="none" strike="noStrike" cap="none" baseline="0">
                          <a:sym typeface="Calibri"/>
                        </a:rPr>
                        <a:t> </a:t>
                      </a:r>
                      <a:r>
                        <a:rPr lang="en" sz="1100" u="none" strike="noStrike" cap="none" baseline="0" err="1">
                          <a:sym typeface="Calibri"/>
                        </a:rPr>
                        <a:t>i</a:t>
                      </a:r>
                      <a:r>
                        <a:rPr lang="en" sz="1100" u="none" strike="noStrike" cap="none" baseline="0">
                          <a:sym typeface="Calibri"/>
                        </a:rPr>
                        <a:t> </a:t>
                      </a:r>
                      <a:r>
                        <a:rPr lang="en" sz="1100" u="none" strike="noStrike" cap="none" baseline="0" err="1">
                          <a:sym typeface="Calibri"/>
                        </a:rPr>
                        <a:t>korištenja</a:t>
                      </a:r>
                      <a:r>
                        <a:rPr lang="en" sz="1100" u="none" strike="noStrike" cap="none" baseline="0">
                          <a:sym typeface="Calibri"/>
                        </a:rPr>
                        <a:t> </a:t>
                      </a:r>
                      <a:r>
                        <a:rPr lang="en" sz="1100" u="none" strike="noStrike" cap="none" baseline="0" err="1">
                          <a:sym typeface="Calibri"/>
                        </a:rPr>
                        <a:t>rezultata</a:t>
                      </a:r>
                      <a:r>
                        <a:rPr lang="en" sz="1100" u="none" strike="noStrike" cap="none" baseline="0">
                          <a:sym typeface="Calibri"/>
                        </a:rPr>
                        <a:t> </a:t>
                      </a:r>
                      <a:r>
                        <a:rPr lang="en" sz="1100" u="none" strike="noStrike" cap="none" baseline="0" err="1">
                          <a:sym typeface="Calibri"/>
                        </a:rPr>
                        <a:t>vrednovanja</a:t>
                      </a:r>
                      <a:r>
                        <a:rPr lang="en" sz="1100" u="none" strike="noStrike" cap="none" baseline="0">
                          <a:sym typeface="Calibri"/>
                        </a:rPr>
                        <a:t>:</a:t>
                      </a:r>
                      <a:endParaRPr lang="en" sz="1100" b="1" i="0" u="none" strike="noStrike" cap="none" baseline="0">
                        <a:solidFill>
                          <a:srgbClr val="000000"/>
                        </a:solidFill>
                        <a:latin typeface="Calibri"/>
                        <a:ea typeface="Calibri"/>
                        <a:cs typeface="Calibri"/>
                        <a:sym typeface="Calibri"/>
                      </a:endParaRPr>
                    </a:p>
                  </a:txBody>
                  <a:tcPr marL="91450" marR="91450" marT="32650" marB="32650"/>
                </a:tc>
                <a:tc>
                  <a:txBody>
                    <a:bodyPr/>
                    <a:lstStyle/>
                    <a:p>
                      <a:pPr lvl="0" algn="just">
                        <a:lnSpc>
                          <a:spcPct val="100000"/>
                        </a:lnSpc>
                        <a:spcBef>
                          <a:spcPts val="0"/>
                        </a:spcBef>
                        <a:spcAft>
                          <a:spcPts val="0"/>
                        </a:spcAft>
                        <a:buNone/>
                      </a:pPr>
                      <a:r>
                        <a:rPr lang="en" sz="1100" u="none" strike="noStrike" cap="none" baseline="0" noProof="0" dirty="0"/>
                        <a:t>Individualno praćenje učeničkih ostvarenja, vrednovanje putem izrade plakata, prezentacija i objavljivanja članaka na web stranicama škole. Rezultate koristimo za povećavanje motiviranosti učenika za individualan i grupni rad u svrhu stvaranja ugodnijeg okruženja škole</a:t>
                      </a:r>
                      <a:endParaRPr lang="en" dirty="0">
                        <a:sym typeface="Calibri"/>
                      </a:endParaRPr>
                    </a:p>
                  </a:txBody>
                  <a:tcPr marL="91450" marR="91450" marT="32650" marB="32650"/>
                </a:tc>
                <a:extLst>
                  <a:ext uri="{0D108BD9-81ED-4DB2-BD59-A6C34878D82A}">
                    <a16:rowId xmlns:a16="http://schemas.microsoft.com/office/drawing/2014/main" val="10005"/>
                  </a:ext>
                </a:extLst>
              </a:tr>
            </a:tbl>
          </a:graphicData>
        </a:graphic>
      </p:graphicFrame>
      <p:sp>
        <p:nvSpPr>
          <p:cNvPr id="2" name="Naslov 1">
            <a:extLst>
              <a:ext uri="{FF2B5EF4-FFF2-40B4-BE49-F238E27FC236}">
                <a16:creationId xmlns:a16="http://schemas.microsoft.com/office/drawing/2014/main" id="{DEB6D10D-BD8D-4FEF-B81C-986C629659D2}"/>
              </a:ext>
            </a:extLst>
          </p:cNvPr>
          <p:cNvSpPr>
            <a:spLocks noGrp="1"/>
          </p:cNvSpPr>
          <p:nvPr>
            <p:ph type="title"/>
          </p:nvPr>
        </p:nvSpPr>
        <p:spPr>
          <a:xfrm>
            <a:off x="1090246" y="54107"/>
            <a:ext cx="7886700" cy="658416"/>
          </a:xfrm>
        </p:spPr>
        <p:txBody>
          <a:bodyPr>
            <a:normAutofit/>
            <a:scene3d>
              <a:camera prst="orthographicFront"/>
              <a:lightRig rig="threePt" dir="t"/>
            </a:scene3d>
            <a:sp3d extrusionH="57150">
              <a:bevelT w="38100" h="38100"/>
            </a:sp3d>
          </a:bodyPr>
          <a:lstStyle/>
          <a:p>
            <a:pPr algn="l"/>
            <a:r>
              <a:rPr lang="hr-HR" dirty="0">
                <a:effectLst>
                  <a:outerShdw blurRad="38100" dist="38100" dir="2700000" algn="tl">
                    <a:srgbClr val="000000">
                      <a:alpha val="43137"/>
                    </a:srgbClr>
                  </a:outerShdw>
                </a:effectLst>
                <a:latin typeface="+mn-lt"/>
              </a:rPr>
              <a:t>Ekolozi</a:t>
            </a:r>
          </a:p>
        </p:txBody>
      </p:sp>
      <p:pic>
        <p:nvPicPr>
          <p:cNvPr id="4" name="Picture 4" descr="A close up of a sign&#10;&#10;Description generated with high confidence">
            <a:extLst>
              <a:ext uri="{FF2B5EF4-FFF2-40B4-BE49-F238E27FC236}">
                <a16:creationId xmlns:a16="http://schemas.microsoft.com/office/drawing/2014/main" id="{3490A331-A507-4845-8928-72C84AE4B185}"/>
              </a:ext>
            </a:extLst>
          </p:cNvPr>
          <p:cNvPicPr>
            <a:picLocks noChangeAspect="1"/>
          </p:cNvPicPr>
          <p:nvPr/>
        </p:nvPicPr>
        <p:blipFill>
          <a:blip r:embed="rId2"/>
          <a:stretch>
            <a:fillRect/>
          </a:stretch>
        </p:blipFill>
        <p:spPr>
          <a:xfrm>
            <a:off x="6984797" y="247556"/>
            <a:ext cx="1373757" cy="776703"/>
          </a:xfrm>
          <a:prstGeom prst="rect">
            <a:avLst/>
          </a:prstGeom>
        </p:spPr>
      </p:pic>
    </p:spTree>
    <p:extLst>
      <p:ext uri="{BB962C8B-B14F-4D97-AF65-F5344CB8AC3E}">
        <p14:creationId xmlns:p14="http://schemas.microsoft.com/office/powerpoint/2010/main" val="25581083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Shape 401"/>
        <p:cNvGrpSpPr/>
        <p:nvPr/>
      </p:nvGrpSpPr>
      <p:grpSpPr>
        <a:xfrm>
          <a:off x="0" y="0"/>
          <a:ext cx="0" cy="0"/>
          <a:chOff x="0" y="0"/>
          <a:chExt cx="0" cy="0"/>
        </a:xfrm>
      </p:grpSpPr>
      <p:graphicFrame>
        <p:nvGraphicFramePr>
          <p:cNvPr id="402" name="Shape 402"/>
          <p:cNvGraphicFramePr/>
          <p:nvPr>
            <p:extLst>
              <p:ext uri="{D42A27DB-BD31-4B8C-83A1-F6EECF244321}">
                <p14:modId xmlns:p14="http://schemas.microsoft.com/office/powerpoint/2010/main" val="2014273478"/>
              </p:ext>
            </p:extLst>
          </p:nvPr>
        </p:nvGraphicFramePr>
        <p:xfrm>
          <a:off x="468351" y="899171"/>
          <a:ext cx="8419029" cy="4090882"/>
        </p:xfrm>
        <a:graphic>
          <a:graphicData uri="http://schemas.openxmlformats.org/drawingml/2006/table">
            <a:tbl>
              <a:tblPr>
                <a:tableStyleId>{0E3FDE45-AF77-4B5C-9715-49D594BDF05E}</a:tableStyleId>
              </a:tblPr>
              <a:tblGrid>
                <a:gridCol w="2845475">
                  <a:extLst>
                    <a:ext uri="{9D8B030D-6E8A-4147-A177-3AD203B41FA5}">
                      <a16:colId xmlns:a16="http://schemas.microsoft.com/office/drawing/2014/main" val="20000"/>
                    </a:ext>
                  </a:extLst>
                </a:gridCol>
                <a:gridCol w="5573554">
                  <a:extLst>
                    <a:ext uri="{9D8B030D-6E8A-4147-A177-3AD203B41FA5}">
                      <a16:colId xmlns:a16="http://schemas.microsoft.com/office/drawing/2014/main" val="20001"/>
                    </a:ext>
                  </a:extLst>
                </a:gridCol>
              </a:tblGrid>
              <a:tr h="945534">
                <a:tc>
                  <a:txBody>
                    <a:bodyPr/>
                    <a:lstStyle/>
                    <a:p>
                      <a:pPr marL="0" marR="0" lvl="0" indent="0" algn="l" rtl="0">
                        <a:lnSpc>
                          <a:spcPct val="100000"/>
                        </a:lnSpc>
                        <a:spcBef>
                          <a:spcPts val="0"/>
                        </a:spcBef>
                        <a:spcAft>
                          <a:spcPts val="0"/>
                        </a:spcAft>
                        <a:buClr>
                          <a:srgbClr val="000000"/>
                        </a:buClr>
                        <a:buSzPct val="25000"/>
                        <a:buFont typeface="Calibri"/>
                        <a:buNone/>
                      </a:pPr>
                      <a:r>
                        <a:rPr lang="hr-HR" sz="1200" u="none" strike="noStrike" cap="none" baseline="0" dirty="0">
                          <a:sym typeface="Calibri"/>
                        </a:rPr>
                        <a:t>Ishodi</a:t>
                      </a:r>
                      <a:r>
                        <a:rPr lang="en" sz="1200" u="none" strike="noStrike" cap="none" baseline="0" dirty="0">
                          <a:sym typeface="Calibri"/>
                        </a:rPr>
                        <a:t>:</a:t>
                      </a:r>
                      <a:endParaRPr lang="en" sz="1200" b="0" i="0" u="none" strike="noStrike" cap="none" baseline="0" dirty="0">
                        <a:solidFill>
                          <a:srgbClr val="000000"/>
                        </a:solidFill>
                        <a:latin typeface="Calibri"/>
                        <a:ea typeface="Calibri"/>
                        <a:cs typeface="Calibri"/>
                        <a:sym typeface="Calibri"/>
                      </a:endParaRPr>
                    </a:p>
                  </a:txBody>
                  <a:tcPr marL="91450" marR="91450" marT="33325" marB="33325"/>
                </a:tc>
                <a:tc>
                  <a:txBody>
                    <a:bodyPr/>
                    <a:lstStyle/>
                    <a:p>
                      <a:pPr marL="0" marR="0" lvl="0" indent="0" algn="l" rtl="0">
                        <a:lnSpc>
                          <a:spcPct val="100000"/>
                        </a:lnSpc>
                        <a:spcBef>
                          <a:spcPts val="0"/>
                        </a:spcBef>
                        <a:spcAft>
                          <a:spcPts val="0"/>
                        </a:spcAft>
                        <a:buFont typeface="Calibri"/>
                        <a:buNone/>
                      </a:pPr>
                      <a:r>
                        <a:rPr lang="en" sz="1200" u="none" strike="noStrike" cap="none" baseline="0" dirty="0"/>
                        <a:t>Učenici će: - razviti ljubav prema umjetničkoj, tradicijskoj i popularnoj glazbi. </a:t>
                      </a:r>
                    </a:p>
                    <a:p>
                      <a:pPr marL="0" marR="0" lvl="0" indent="0" algn="l">
                        <a:lnSpc>
                          <a:spcPct val="100000"/>
                        </a:lnSpc>
                        <a:spcBef>
                          <a:spcPts val="0"/>
                        </a:spcBef>
                        <a:spcAft>
                          <a:spcPts val="0"/>
                        </a:spcAft>
                        <a:buFont typeface="Calibri"/>
                        <a:buNone/>
                      </a:pPr>
                      <a:r>
                        <a:rPr lang="en" sz="1200" u="none" strike="noStrike" cap="none" baseline="0" dirty="0"/>
                        <a:t>                     -upoznati načine pravilne vokalne</a:t>
                      </a:r>
                      <a:r>
                        <a:rPr lang="en" sz="1200" u="none" strike="noStrike" cap="none" baseline="0" dirty="0">
                          <a:sym typeface="Calibri"/>
                        </a:rPr>
                        <a:t> tehnike</a:t>
                      </a:r>
                      <a:r>
                        <a:rPr lang="en" sz="1200" u="none" strike="noStrike" cap="none" baseline="0" dirty="0"/>
                        <a:t> i slušne percepcije</a:t>
                      </a:r>
                    </a:p>
                    <a:p>
                      <a:pPr marL="0" marR="0" lvl="0" indent="0" algn="l">
                        <a:lnSpc>
                          <a:spcPct val="100000"/>
                        </a:lnSpc>
                        <a:spcBef>
                          <a:spcPts val="0"/>
                        </a:spcBef>
                        <a:spcAft>
                          <a:spcPts val="0"/>
                        </a:spcAft>
                        <a:buFont typeface="Calibri"/>
                        <a:buNone/>
                      </a:pPr>
                      <a:r>
                        <a:rPr lang="en" sz="1200" u="none" strike="noStrike" cap="none" baseline="0" dirty="0"/>
                        <a:t>                     -  shvatiti važnost skladatelja, pjevača i muzikološkog stvaranja</a:t>
                      </a:r>
                    </a:p>
                    <a:p>
                      <a:pPr marL="0" marR="0" lvl="0" indent="0" algn="l">
                        <a:lnSpc>
                          <a:spcPct val="100000"/>
                        </a:lnSpc>
                        <a:spcBef>
                          <a:spcPts val="0"/>
                        </a:spcBef>
                        <a:spcAft>
                          <a:spcPts val="0"/>
                        </a:spcAft>
                        <a:buFont typeface="Calibri"/>
                        <a:buNone/>
                      </a:pPr>
                      <a:r>
                        <a:rPr lang="en" sz="1200" u="none" strike="noStrike" cap="none" baseline="0" dirty="0"/>
                        <a:t>                     - razvijati svoju kreativnost</a:t>
                      </a:r>
                      <a:endParaRPr lang="hr-HR" sz="1200" u="none" strike="noStrike" cap="none" baseline="0" dirty="0"/>
                    </a:p>
                    <a:p>
                      <a:pPr marL="0" marR="0" lvl="0" indent="0" algn="l">
                        <a:lnSpc>
                          <a:spcPct val="100000"/>
                        </a:lnSpc>
                        <a:spcBef>
                          <a:spcPts val="0"/>
                        </a:spcBef>
                        <a:spcAft>
                          <a:spcPts val="0"/>
                        </a:spcAft>
                        <a:buFont typeface="Calibri"/>
                        <a:buNone/>
                      </a:pPr>
                      <a:r>
                        <a:rPr lang="hr-HR" sz="1200" u="none" strike="noStrike" cap="none" baseline="0" dirty="0"/>
                        <a:t>                      - usvojiti pjesme stranih naroda</a:t>
                      </a:r>
                      <a:endParaRPr lang="en" sz="1200" u="none" strike="noStrike" cap="none" baseline="0" dirty="0"/>
                    </a:p>
                  </a:txBody>
                  <a:tcPr marL="91450" marR="91450" marT="33325" marB="33325"/>
                </a:tc>
                <a:extLst>
                  <a:ext uri="{0D108BD9-81ED-4DB2-BD59-A6C34878D82A}">
                    <a16:rowId xmlns:a16="http://schemas.microsoft.com/office/drawing/2014/main" val="10000"/>
                  </a:ext>
                </a:extLst>
              </a:tr>
              <a:tr h="419164">
                <a:tc>
                  <a:txBody>
                    <a:bodyPr/>
                    <a:lstStyle/>
                    <a:p>
                      <a:pPr marL="0" marR="0" lvl="0" indent="0" algn="l" rtl="0">
                        <a:lnSpc>
                          <a:spcPct val="100000"/>
                        </a:lnSpc>
                        <a:spcBef>
                          <a:spcPts val="0"/>
                        </a:spcBef>
                        <a:spcAft>
                          <a:spcPts val="0"/>
                        </a:spcAft>
                        <a:buClr>
                          <a:srgbClr val="000000"/>
                        </a:buClr>
                        <a:buSzPct val="25000"/>
                        <a:buFont typeface="Calibri"/>
                        <a:buNone/>
                      </a:pPr>
                      <a:r>
                        <a:rPr lang="en" sz="1200" u="none" strike="noStrike" cap="none" baseline="0" err="1">
                          <a:sym typeface="Calibri"/>
                        </a:rPr>
                        <a:t>Namjena</a:t>
                      </a:r>
                      <a:r>
                        <a:rPr lang="en" sz="1200" u="none" strike="noStrike" cap="none" baseline="0">
                          <a:sym typeface="Calibri"/>
                        </a:rPr>
                        <a:t>:</a:t>
                      </a:r>
                      <a:endParaRPr lang="en" sz="1200" b="0" i="0" u="none" strike="noStrike" cap="none" baseline="0">
                        <a:solidFill>
                          <a:srgbClr val="000000"/>
                        </a:solidFill>
                        <a:latin typeface="Calibri"/>
                        <a:ea typeface="Calibri"/>
                        <a:cs typeface="Calibri"/>
                        <a:sym typeface="Calibri"/>
                      </a:endParaRPr>
                    </a:p>
                  </a:txBody>
                  <a:tcPr marL="91450" marR="91450" marT="33325" marB="33325"/>
                </a:tc>
                <a:tc>
                  <a:txBody>
                    <a:bodyPr/>
                    <a:lstStyle/>
                    <a:p>
                      <a:pPr marL="0" marR="0" lvl="0" indent="0" algn="l" defTabSz="685800" rtl="0" eaLnBrk="1" fontAlgn="auto" latinLnBrk="0" hangingPunct="1">
                        <a:lnSpc>
                          <a:spcPct val="100000"/>
                        </a:lnSpc>
                        <a:spcBef>
                          <a:spcPts val="0"/>
                        </a:spcBef>
                        <a:spcAft>
                          <a:spcPts val="0"/>
                        </a:spcAft>
                        <a:buClrTx/>
                        <a:buSzTx/>
                        <a:buFont typeface="Calibri"/>
                        <a:buNone/>
                        <a:tabLst/>
                        <a:defRPr/>
                      </a:pPr>
                      <a:r>
                        <a:rPr lang="en" sz="1200" u="none" strike="noStrike" cap="none" baseline="0" dirty="0">
                          <a:sym typeface="Calibri"/>
                        </a:rPr>
                        <a:t>Učenici će raditi na temama – Dani kruha, Sv. Nikola, Božić, himna, Dan škole, Majčin dan, Valentinovo; Njega i obrazovanje glasa(disanje, postava glasa, dikcija, intonacija, osjećanja ritma, tempo, dinamika, umjetnička izražajnost).</a:t>
                      </a:r>
                      <a:r>
                        <a:rPr lang="en" sz="1200" u="none" strike="noStrike" cap="none" baseline="0" dirty="0"/>
                        <a:t>Suradničko učenje,rad u skupini.</a:t>
                      </a:r>
                      <a:endParaRPr lang="en" sz="1200" u="none" strike="noStrike" cap="none" baseline="0" dirty="0">
                        <a:sym typeface="Calibri"/>
                      </a:endParaRPr>
                    </a:p>
                    <a:p>
                      <a:pPr marL="0" marR="0" lvl="0" indent="0" algn="l" rtl="0">
                        <a:lnSpc>
                          <a:spcPct val="100000"/>
                        </a:lnSpc>
                        <a:spcBef>
                          <a:spcPts val="0"/>
                        </a:spcBef>
                        <a:spcAft>
                          <a:spcPts val="0"/>
                        </a:spcAft>
                        <a:buFont typeface="Calibri"/>
                        <a:buNone/>
                      </a:pPr>
                      <a:endParaRPr lang="en" sz="1200" u="none" strike="noStrike" cap="none" baseline="0" dirty="0">
                        <a:sym typeface="Calibri"/>
                      </a:endParaRPr>
                    </a:p>
                  </a:txBody>
                  <a:tcPr marL="91450" marR="91450" marT="33325" marB="33325"/>
                </a:tc>
                <a:extLst>
                  <a:ext uri="{0D108BD9-81ED-4DB2-BD59-A6C34878D82A}">
                    <a16:rowId xmlns:a16="http://schemas.microsoft.com/office/drawing/2014/main" val="10001"/>
                  </a:ext>
                </a:extLst>
              </a:tr>
              <a:tr h="421099">
                <a:tc>
                  <a:txBody>
                    <a:bodyPr/>
                    <a:lstStyle/>
                    <a:p>
                      <a:pPr marL="0" marR="0" lvl="0" indent="0" algn="l" rtl="0">
                        <a:lnSpc>
                          <a:spcPct val="100000"/>
                        </a:lnSpc>
                        <a:spcBef>
                          <a:spcPts val="0"/>
                        </a:spcBef>
                        <a:spcAft>
                          <a:spcPts val="0"/>
                        </a:spcAft>
                        <a:buClr>
                          <a:srgbClr val="000000"/>
                        </a:buClr>
                        <a:buSzPct val="25000"/>
                        <a:buFont typeface="Calibri"/>
                        <a:buNone/>
                      </a:pPr>
                      <a:r>
                        <a:rPr lang="en" sz="1200" u="none" strike="noStrike" cap="none" baseline="0" err="1">
                          <a:sym typeface="Calibri"/>
                        </a:rPr>
                        <a:t>Nositelj</a:t>
                      </a:r>
                      <a:r>
                        <a:rPr lang="en" sz="1200" u="none" strike="noStrike" cap="none" baseline="0">
                          <a:sym typeface="Calibri"/>
                        </a:rPr>
                        <a:t> </a:t>
                      </a:r>
                      <a:r>
                        <a:rPr lang="en" sz="1200" u="none" strike="noStrike" cap="none" baseline="0" err="1">
                          <a:sym typeface="Calibri"/>
                        </a:rPr>
                        <a:t>aktivnosti</a:t>
                      </a:r>
                      <a:r>
                        <a:rPr lang="en" sz="1200" u="none" strike="noStrike" cap="none" baseline="0">
                          <a:sym typeface="Calibri"/>
                        </a:rPr>
                        <a:t>:</a:t>
                      </a:r>
                      <a:endParaRPr lang="en" sz="1200" b="0" i="0" u="none" strike="noStrike" cap="none" baseline="0">
                        <a:solidFill>
                          <a:srgbClr val="000000"/>
                        </a:solidFill>
                        <a:latin typeface="Calibri"/>
                        <a:ea typeface="Calibri"/>
                        <a:cs typeface="Calibri"/>
                        <a:sym typeface="Calibri"/>
                      </a:endParaRPr>
                    </a:p>
                  </a:txBody>
                  <a:tcPr marL="91450" marR="91450" marT="33325" marB="33325"/>
                </a:tc>
                <a:tc>
                  <a:txBody>
                    <a:bodyPr/>
                    <a:lstStyle/>
                    <a:p>
                      <a:pPr marL="0" marR="0" lvl="0" indent="0" algn="l" rtl="0">
                        <a:lnSpc>
                          <a:spcPct val="100000"/>
                        </a:lnSpc>
                        <a:spcBef>
                          <a:spcPts val="0"/>
                        </a:spcBef>
                        <a:spcAft>
                          <a:spcPts val="0"/>
                        </a:spcAft>
                        <a:buFont typeface="Calibri"/>
                        <a:buNone/>
                      </a:pPr>
                      <a:r>
                        <a:rPr lang="en" sz="1200" err="1">
                          <a:sym typeface="Calibri"/>
                        </a:rPr>
                        <a:t>U</a:t>
                      </a:r>
                      <a:r>
                        <a:rPr lang="en" sz="1200" u="none" strike="noStrike" cap="none" baseline="0" err="1">
                          <a:sym typeface="Calibri"/>
                        </a:rPr>
                        <a:t>čiteljica</a:t>
                      </a:r>
                      <a:r>
                        <a:rPr lang="en" sz="1200" u="none" strike="noStrike" cap="none" baseline="0">
                          <a:sym typeface="Calibri"/>
                        </a:rPr>
                        <a:t> </a:t>
                      </a:r>
                      <a:r>
                        <a:rPr lang="en" sz="1200" u="none" strike="noStrike" cap="none" baseline="0" err="1">
                          <a:sym typeface="Calibri"/>
                        </a:rPr>
                        <a:t>glazbene</a:t>
                      </a:r>
                      <a:r>
                        <a:rPr lang="en" sz="1200" u="none" strike="noStrike" cap="none" baseline="0">
                          <a:sym typeface="Calibri"/>
                        </a:rPr>
                        <a:t> </a:t>
                      </a:r>
                      <a:r>
                        <a:rPr lang="en" sz="1200" u="none" strike="noStrike" cap="none" baseline="0" err="1">
                          <a:sym typeface="Calibri"/>
                        </a:rPr>
                        <a:t>kulture</a:t>
                      </a:r>
                      <a:r>
                        <a:rPr lang="hr-HR" sz="1200" u="none" strike="noStrike" cap="none" baseline="0">
                          <a:sym typeface="Calibri"/>
                        </a:rPr>
                        <a:t>: </a:t>
                      </a:r>
                      <a:r>
                        <a:rPr lang="hr-HR" sz="1200" u="none" strike="noStrike" cap="none" baseline="0"/>
                        <a:t>Marija Šimić</a:t>
                      </a:r>
                      <a:endParaRPr lang="hr-HR" sz="1200" u="none" strike="noStrike" cap="none" baseline="0">
                        <a:sym typeface="Calibri"/>
                      </a:endParaRPr>
                    </a:p>
                  </a:txBody>
                  <a:tcPr marL="91450" marR="91450" marT="33325" marB="33325"/>
                </a:tc>
                <a:extLst>
                  <a:ext uri="{0D108BD9-81ED-4DB2-BD59-A6C34878D82A}">
                    <a16:rowId xmlns:a16="http://schemas.microsoft.com/office/drawing/2014/main" val="10002"/>
                  </a:ext>
                </a:extLst>
              </a:tr>
              <a:tr h="419164">
                <a:tc>
                  <a:txBody>
                    <a:bodyPr/>
                    <a:lstStyle/>
                    <a:p>
                      <a:pPr marL="0" marR="0" lvl="0" indent="0" algn="l" rtl="0">
                        <a:lnSpc>
                          <a:spcPct val="100000"/>
                        </a:lnSpc>
                        <a:spcBef>
                          <a:spcPts val="0"/>
                        </a:spcBef>
                        <a:spcAft>
                          <a:spcPts val="0"/>
                        </a:spcAft>
                        <a:buClr>
                          <a:srgbClr val="000000"/>
                        </a:buClr>
                        <a:buSzPct val="25000"/>
                        <a:buFont typeface="Calibri"/>
                        <a:buNone/>
                      </a:pPr>
                      <a:r>
                        <a:rPr lang="en" sz="1200" u="none" strike="noStrike" cap="none" baseline="0" err="1">
                          <a:sym typeface="Calibri"/>
                        </a:rPr>
                        <a:t>Vremenik</a:t>
                      </a:r>
                      <a:r>
                        <a:rPr lang="en" sz="1200" u="none" strike="noStrike" cap="none" baseline="0">
                          <a:sym typeface="Calibri"/>
                        </a:rPr>
                        <a:t>:</a:t>
                      </a:r>
                      <a:endParaRPr lang="en" sz="1200" b="0" i="0" u="none" strike="noStrike" cap="none" baseline="0">
                        <a:solidFill>
                          <a:srgbClr val="000000"/>
                        </a:solidFill>
                        <a:latin typeface="Calibri"/>
                        <a:ea typeface="Calibri"/>
                        <a:cs typeface="Calibri"/>
                        <a:sym typeface="Calibri"/>
                      </a:endParaRPr>
                    </a:p>
                  </a:txBody>
                  <a:tcPr marL="91450" marR="91450" marT="33325" marB="33325"/>
                </a:tc>
                <a:tc>
                  <a:txBody>
                    <a:bodyPr/>
                    <a:lstStyle/>
                    <a:p>
                      <a:pPr marL="0" marR="0" lvl="0" indent="0" algn="l" rtl="0">
                        <a:lnSpc>
                          <a:spcPct val="100000"/>
                        </a:lnSpc>
                        <a:spcBef>
                          <a:spcPts val="0"/>
                        </a:spcBef>
                        <a:spcAft>
                          <a:spcPts val="0"/>
                        </a:spcAft>
                        <a:buFont typeface="Calibri"/>
                        <a:buNone/>
                      </a:pPr>
                      <a:r>
                        <a:rPr lang="hr-HR" sz="1200" dirty="0">
                          <a:sym typeface="Calibri"/>
                        </a:rPr>
                        <a:t>Tijekom</a:t>
                      </a:r>
                      <a:r>
                        <a:rPr lang="hr-HR" sz="1200" baseline="0" dirty="0">
                          <a:sym typeface="Calibri"/>
                        </a:rPr>
                        <a:t> školske godine</a:t>
                      </a:r>
                      <a:endParaRPr lang="en" sz="1200" dirty="0">
                        <a:sym typeface="Calibri"/>
                      </a:endParaRPr>
                    </a:p>
                  </a:txBody>
                  <a:tcPr marL="91450" marR="91450" marT="33325" marB="33325"/>
                </a:tc>
                <a:extLst>
                  <a:ext uri="{0D108BD9-81ED-4DB2-BD59-A6C34878D82A}">
                    <a16:rowId xmlns:a16="http://schemas.microsoft.com/office/drawing/2014/main" val="10003"/>
                  </a:ext>
                </a:extLst>
              </a:tr>
              <a:tr h="421099">
                <a:tc>
                  <a:txBody>
                    <a:bodyPr/>
                    <a:lstStyle/>
                    <a:p>
                      <a:pPr marL="0" marR="0" lvl="0" indent="0" algn="l" rtl="0">
                        <a:lnSpc>
                          <a:spcPct val="100000"/>
                        </a:lnSpc>
                        <a:spcBef>
                          <a:spcPts val="0"/>
                        </a:spcBef>
                        <a:spcAft>
                          <a:spcPts val="0"/>
                        </a:spcAft>
                        <a:buClr>
                          <a:srgbClr val="000000"/>
                        </a:buClr>
                        <a:buSzPct val="25000"/>
                        <a:buFont typeface="Calibri"/>
                        <a:buNone/>
                      </a:pPr>
                      <a:r>
                        <a:rPr lang="en" sz="1200" u="none" strike="noStrike" cap="none" baseline="0" err="1">
                          <a:sym typeface="Calibri"/>
                        </a:rPr>
                        <a:t>Troškovnik</a:t>
                      </a:r>
                      <a:r>
                        <a:rPr lang="en" sz="1200" u="none" strike="noStrike" cap="none" baseline="0">
                          <a:sym typeface="Calibri"/>
                        </a:rPr>
                        <a:t>:</a:t>
                      </a:r>
                      <a:endParaRPr lang="en" sz="1200" b="0" i="0" u="none" strike="noStrike" cap="none" baseline="0">
                        <a:solidFill>
                          <a:srgbClr val="000000"/>
                        </a:solidFill>
                        <a:latin typeface="Calibri"/>
                        <a:ea typeface="Calibri"/>
                        <a:cs typeface="Calibri"/>
                        <a:sym typeface="Calibri"/>
                      </a:endParaRPr>
                    </a:p>
                  </a:txBody>
                  <a:tcPr marL="91450" marR="91450" marT="33325" marB="33325"/>
                </a:tc>
                <a:tc>
                  <a:txBody>
                    <a:bodyPr/>
                    <a:lstStyle/>
                    <a:p>
                      <a:pPr marL="0" marR="0" lvl="0" indent="0" algn="l" rtl="0">
                        <a:lnSpc>
                          <a:spcPct val="100000"/>
                        </a:lnSpc>
                        <a:spcBef>
                          <a:spcPts val="0"/>
                        </a:spcBef>
                        <a:spcAft>
                          <a:spcPts val="0"/>
                        </a:spcAft>
                        <a:buFont typeface="Calibri"/>
                        <a:buNone/>
                      </a:pPr>
                      <a:r>
                        <a:rPr lang="hr-HR" sz="1200" u="none" strike="noStrike" cap="none" baseline="0" dirty="0">
                          <a:sym typeface="Calibri"/>
                        </a:rPr>
                        <a:t>Papir </a:t>
                      </a:r>
                      <a:endParaRPr lang="en" sz="1200" u="none" strike="noStrike" cap="none" baseline="0" dirty="0">
                        <a:sym typeface="Calibri"/>
                      </a:endParaRPr>
                    </a:p>
                  </a:txBody>
                  <a:tcPr marL="91450" marR="91450" marT="33325" marB="33325"/>
                </a:tc>
                <a:extLst>
                  <a:ext uri="{0D108BD9-81ED-4DB2-BD59-A6C34878D82A}">
                    <a16:rowId xmlns:a16="http://schemas.microsoft.com/office/drawing/2014/main" val="10004"/>
                  </a:ext>
                </a:extLst>
              </a:tr>
              <a:tr h="867420">
                <a:tc>
                  <a:txBody>
                    <a:bodyPr/>
                    <a:lstStyle/>
                    <a:p>
                      <a:pPr marL="0" marR="0" lvl="0" indent="0" algn="l" rtl="0">
                        <a:lnSpc>
                          <a:spcPct val="100000"/>
                        </a:lnSpc>
                        <a:spcBef>
                          <a:spcPts val="0"/>
                        </a:spcBef>
                        <a:spcAft>
                          <a:spcPts val="0"/>
                        </a:spcAft>
                        <a:buClr>
                          <a:srgbClr val="000000"/>
                        </a:buClr>
                        <a:buSzPct val="25000"/>
                        <a:buFont typeface="Calibri"/>
                        <a:buNone/>
                      </a:pPr>
                      <a:r>
                        <a:rPr lang="en" sz="1200" u="none" strike="noStrike" cap="none" baseline="0" err="1">
                          <a:sym typeface="Calibri"/>
                        </a:rPr>
                        <a:t>Način</a:t>
                      </a:r>
                      <a:r>
                        <a:rPr lang="en" sz="1200" u="none" strike="noStrike" cap="none" baseline="0">
                          <a:sym typeface="Calibri"/>
                        </a:rPr>
                        <a:t> </a:t>
                      </a:r>
                      <a:r>
                        <a:rPr lang="en" sz="1200" u="none" strike="noStrike" cap="none" baseline="0" err="1">
                          <a:sym typeface="Calibri"/>
                        </a:rPr>
                        <a:t>vrednovanja</a:t>
                      </a:r>
                      <a:r>
                        <a:rPr lang="en" sz="1200" u="none" strike="noStrike" cap="none" baseline="0">
                          <a:sym typeface="Calibri"/>
                        </a:rPr>
                        <a:t> </a:t>
                      </a:r>
                      <a:r>
                        <a:rPr lang="en" sz="1200" u="none" strike="noStrike" cap="none" baseline="0" err="1">
                          <a:sym typeface="Calibri"/>
                        </a:rPr>
                        <a:t>i</a:t>
                      </a:r>
                      <a:r>
                        <a:rPr lang="en" sz="1200" u="none" strike="noStrike" cap="none" baseline="0">
                          <a:sym typeface="Calibri"/>
                        </a:rPr>
                        <a:t> </a:t>
                      </a:r>
                      <a:r>
                        <a:rPr lang="en" sz="1200" u="none" strike="noStrike" cap="none" baseline="0" err="1">
                          <a:sym typeface="Calibri"/>
                        </a:rPr>
                        <a:t>korištenja</a:t>
                      </a:r>
                      <a:r>
                        <a:rPr lang="en" sz="1200" u="none" strike="noStrike" cap="none" baseline="0">
                          <a:sym typeface="Calibri"/>
                        </a:rPr>
                        <a:t> </a:t>
                      </a:r>
                      <a:r>
                        <a:rPr lang="en" sz="1200" u="none" strike="noStrike" cap="none" baseline="0" err="1">
                          <a:sym typeface="Calibri"/>
                        </a:rPr>
                        <a:t>rezultata</a:t>
                      </a:r>
                      <a:r>
                        <a:rPr lang="en" sz="1200" u="none" strike="noStrike" cap="none" baseline="0">
                          <a:sym typeface="Calibri"/>
                        </a:rPr>
                        <a:t> </a:t>
                      </a:r>
                      <a:r>
                        <a:rPr lang="en" sz="1200" u="none" strike="noStrike" cap="none" baseline="0" err="1">
                          <a:sym typeface="Calibri"/>
                        </a:rPr>
                        <a:t>vrednovanja</a:t>
                      </a:r>
                      <a:r>
                        <a:rPr lang="en" sz="1200" u="none" strike="noStrike" cap="none" baseline="0">
                          <a:sym typeface="Calibri"/>
                        </a:rPr>
                        <a:t>:</a:t>
                      </a:r>
                      <a:endParaRPr lang="en" sz="1200" b="0" i="0" u="none" strike="noStrike" cap="none" baseline="0">
                        <a:solidFill>
                          <a:srgbClr val="000000"/>
                        </a:solidFill>
                        <a:latin typeface="Calibri"/>
                        <a:ea typeface="Calibri"/>
                        <a:cs typeface="Calibri"/>
                        <a:sym typeface="Calibri"/>
                      </a:endParaRPr>
                    </a:p>
                  </a:txBody>
                  <a:tcPr marL="91450" marR="91450" marT="33325" marB="33325"/>
                </a:tc>
                <a:tc>
                  <a:txBody>
                    <a:bodyPr/>
                    <a:lstStyle/>
                    <a:p>
                      <a:pPr marL="0" marR="0" lvl="0" indent="0" algn="l" rtl="0">
                        <a:lnSpc>
                          <a:spcPct val="100000"/>
                        </a:lnSpc>
                        <a:spcBef>
                          <a:spcPts val="0"/>
                        </a:spcBef>
                        <a:spcAft>
                          <a:spcPts val="0"/>
                        </a:spcAft>
                        <a:buFont typeface="Calibri"/>
                        <a:buNone/>
                      </a:pPr>
                      <a:r>
                        <a:rPr lang="en" sz="1200" u="none" strike="noStrike" cap="none" baseline="0" dirty="0"/>
                        <a:t> Vrednuje se motiviranost, samostalnost, kreativnost</a:t>
                      </a:r>
                      <a:r>
                        <a:rPr lang="hr-HR" sz="1200" u="none" strike="noStrike" cap="none" baseline="0" dirty="0"/>
                        <a:t>, suradnja u grupnom muziciranju </a:t>
                      </a:r>
                      <a:endParaRPr lang="en" sz="1200" u="none" strike="noStrike" cap="none" baseline="0" dirty="0">
                        <a:sym typeface="Calibri"/>
                      </a:endParaRPr>
                    </a:p>
                  </a:txBody>
                  <a:tcPr marL="91450" marR="91450" marT="33325" marB="33325"/>
                </a:tc>
                <a:extLst>
                  <a:ext uri="{0D108BD9-81ED-4DB2-BD59-A6C34878D82A}">
                    <a16:rowId xmlns:a16="http://schemas.microsoft.com/office/drawing/2014/main" val="10005"/>
                  </a:ext>
                </a:extLst>
              </a:tr>
            </a:tbl>
          </a:graphicData>
        </a:graphic>
      </p:graphicFrame>
      <p:pic>
        <p:nvPicPr>
          <p:cNvPr id="404" name="Shape 404"/>
          <p:cNvPicPr preferRelativeResize="0"/>
          <p:nvPr/>
        </p:nvPicPr>
        <p:blipFill rotWithShape="1">
          <a:blip r:embed="rId3">
            <a:alphaModFix/>
          </a:blip>
          <a:srcRect/>
          <a:stretch/>
        </p:blipFill>
        <p:spPr>
          <a:xfrm>
            <a:off x="6809679" y="0"/>
            <a:ext cx="1343810" cy="899171"/>
          </a:xfrm>
          <a:prstGeom prst="rect">
            <a:avLst/>
          </a:prstGeom>
          <a:noFill/>
          <a:ln>
            <a:noFill/>
          </a:ln>
        </p:spPr>
      </p:pic>
      <p:sp>
        <p:nvSpPr>
          <p:cNvPr id="2" name="Title 1"/>
          <p:cNvSpPr>
            <a:spLocks noGrp="1"/>
          </p:cNvSpPr>
          <p:nvPr>
            <p:ph type="title"/>
          </p:nvPr>
        </p:nvSpPr>
        <p:spPr>
          <a:xfrm>
            <a:off x="1057419" y="0"/>
            <a:ext cx="7886700" cy="750849"/>
          </a:xfrm>
        </p:spPr>
        <p:txBody>
          <a:bodyPr>
            <a:scene3d>
              <a:camera prst="orthographicFront"/>
              <a:lightRig rig="soft" dir="t">
                <a:rot lat="0" lon="0" rev="15600000"/>
              </a:lightRig>
            </a:scene3d>
            <a:sp3d extrusionH="57150" prstMaterial="softEdge">
              <a:bevelT w="25400" h="38100"/>
            </a:sp3d>
          </a:bodyPr>
          <a:lstStyle/>
          <a:p>
            <a:pPr algn="l"/>
            <a:r>
              <a:rPr lang="hr-HR" dirty="0">
                <a:effectLst>
                  <a:outerShdw blurRad="38100" dist="38100" dir="2700000" algn="tl">
                    <a:srgbClr val="000000">
                      <a:alpha val="43137"/>
                    </a:srgbClr>
                  </a:outerShdw>
                </a:effectLst>
                <a:latin typeface="+mn-lt"/>
              </a:rPr>
              <a:t>Pjevački zbor</a:t>
            </a:r>
          </a:p>
        </p:txBody>
      </p:sp>
    </p:spTree>
    <p:extLst>
      <p:ext uri="{BB962C8B-B14F-4D97-AF65-F5344CB8AC3E}">
        <p14:creationId xmlns:p14="http://schemas.microsoft.com/office/powerpoint/2010/main" val="2345829912"/>
      </p:ext>
    </p:extLst>
  </p:cSld>
  <p:clrMapOvr>
    <a:masterClrMapping/>
  </p:clrMapOvr>
  <p:transition spd="slow">
    <p:wipe/>
  </p:transition>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Shape 408"/>
        <p:cNvGrpSpPr/>
        <p:nvPr/>
      </p:nvGrpSpPr>
      <p:grpSpPr>
        <a:xfrm>
          <a:off x="0" y="0"/>
          <a:ext cx="0" cy="0"/>
          <a:chOff x="0" y="0"/>
          <a:chExt cx="0" cy="0"/>
        </a:xfrm>
      </p:grpSpPr>
      <p:graphicFrame>
        <p:nvGraphicFramePr>
          <p:cNvPr id="410" name="Shape 410"/>
          <p:cNvGraphicFramePr/>
          <p:nvPr>
            <p:extLst>
              <p:ext uri="{D42A27DB-BD31-4B8C-83A1-F6EECF244321}">
                <p14:modId xmlns:p14="http://schemas.microsoft.com/office/powerpoint/2010/main" val="965622193"/>
              </p:ext>
            </p:extLst>
          </p:nvPr>
        </p:nvGraphicFramePr>
        <p:xfrm>
          <a:off x="460917" y="883862"/>
          <a:ext cx="8421298" cy="3267125"/>
        </p:xfrm>
        <a:graphic>
          <a:graphicData uri="http://schemas.openxmlformats.org/drawingml/2006/table">
            <a:tbl>
              <a:tblPr>
                <a:tableStyleId>{0E3FDE45-AF77-4B5C-9715-49D594BDF05E}</a:tableStyleId>
              </a:tblPr>
              <a:tblGrid>
                <a:gridCol w="2842565">
                  <a:extLst>
                    <a:ext uri="{9D8B030D-6E8A-4147-A177-3AD203B41FA5}">
                      <a16:colId xmlns:a16="http://schemas.microsoft.com/office/drawing/2014/main" val="20000"/>
                    </a:ext>
                  </a:extLst>
                </a:gridCol>
                <a:gridCol w="5578733">
                  <a:extLst>
                    <a:ext uri="{9D8B030D-6E8A-4147-A177-3AD203B41FA5}">
                      <a16:colId xmlns:a16="http://schemas.microsoft.com/office/drawing/2014/main" val="20001"/>
                    </a:ext>
                  </a:extLst>
                </a:gridCol>
              </a:tblGrid>
              <a:tr h="371121">
                <a:tc>
                  <a:txBody>
                    <a:bodyPr/>
                    <a:lstStyle/>
                    <a:p>
                      <a:pPr marL="0" marR="0" lvl="0" indent="0" algn="l" rtl="0">
                        <a:lnSpc>
                          <a:spcPct val="100000"/>
                        </a:lnSpc>
                        <a:spcBef>
                          <a:spcPts val="0"/>
                        </a:spcBef>
                        <a:spcAft>
                          <a:spcPts val="0"/>
                        </a:spcAft>
                        <a:buClr>
                          <a:srgbClr val="000000"/>
                        </a:buClr>
                        <a:buSzPct val="25000"/>
                        <a:buFont typeface="Calibri"/>
                        <a:buNone/>
                      </a:pPr>
                      <a:r>
                        <a:rPr lang="hr-HR" sz="1100" u="none" strike="noStrike" cap="none" baseline="0" dirty="0">
                          <a:sym typeface="Calibri"/>
                        </a:rPr>
                        <a:t>Ishodi</a:t>
                      </a:r>
                      <a:r>
                        <a:rPr lang="en" sz="1100" u="none" strike="noStrike" cap="none" baseline="0" dirty="0">
                          <a:sym typeface="Calibri"/>
                        </a:rPr>
                        <a:t>:</a:t>
                      </a:r>
                      <a:endParaRPr lang="en" sz="1100" b="0" i="0" u="none" strike="noStrike" cap="none" baseline="0" dirty="0">
                        <a:solidFill>
                          <a:srgbClr val="000000"/>
                        </a:solidFill>
                        <a:latin typeface="Calibri"/>
                        <a:ea typeface="Calibri"/>
                        <a:cs typeface="Calibri"/>
                        <a:sym typeface="Calibri"/>
                      </a:endParaRPr>
                    </a:p>
                  </a:txBody>
                  <a:tcPr marL="91425" marR="91425" marT="34300" marB="34300"/>
                </a:tc>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Učenici</a:t>
                      </a:r>
                      <a:r>
                        <a:rPr lang="en" sz="1100" u="none" strike="noStrike" cap="none" baseline="0">
                          <a:sym typeface="Calibri"/>
                        </a:rPr>
                        <a:t> </a:t>
                      </a:r>
                      <a:r>
                        <a:rPr lang="en" sz="1100" u="none" strike="noStrike" cap="none" baseline="0" err="1">
                          <a:sym typeface="Calibri"/>
                        </a:rPr>
                        <a:t>će</a:t>
                      </a:r>
                      <a:r>
                        <a:rPr lang="en" sz="1100" u="none" strike="noStrike" cap="none" baseline="0">
                          <a:sym typeface="Calibri"/>
                        </a:rPr>
                        <a:t> </a:t>
                      </a:r>
                      <a:r>
                        <a:rPr lang="en" sz="1100" u="none" strike="noStrike" cap="none" baseline="0" err="1">
                          <a:sym typeface="Calibri"/>
                        </a:rPr>
                        <a:t>raditi</a:t>
                      </a:r>
                      <a:r>
                        <a:rPr lang="en" sz="1100" u="none" strike="noStrike" cap="none" baseline="0">
                          <a:sym typeface="Calibri"/>
                        </a:rPr>
                        <a:t> u </a:t>
                      </a:r>
                      <a:r>
                        <a:rPr lang="en" sz="1100" u="none" strike="noStrike" cap="none" baseline="0" err="1">
                          <a:sym typeface="Calibri"/>
                        </a:rPr>
                        <a:t>timu</a:t>
                      </a:r>
                      <a:r>
                        <a:rPr lang="en" sz="1100" u="none" strike="noStrike" cap="none" baseline="0">
                          <a:sym typeface="Calibri"/>
                        </a:rPr>
                        <a:t> </a:t>
                      </a:r>
                      <a:r>
                        <a:rPr lang="en" sz="1100" u="none" strike="noStrike" cap="none" baseline="0" err="1">
                          <a:sym typeface="Calibri"/>
                        </a:rPr>
                        <a:t>te</a:t>
                      </a:r>
                      <a:r>
                        <a:rPr lang="en" sz="1100" u="none" strike="noStrike" cap="none" baseline="0">
                          <a:sym typeface="Calibri"/>
                        </a:rPr>
                        <a:t> </a:t>
                      </a:r>
                      <a:r>
                        <a:rPr lang="en" sz="1100" u="none" strike="noStrike" cap="none" baseline="0" err="1">
                          <a:sym typeface="Calibri"/>
                        </a:rPr>
                        <a:t>koristiti</a:t>
                      </a:r>
                      <a:r>
                        <a:rPr lang="en" sz="1100" u="none" strike="noStrike" cap="none" baseline="0">
                          <a:sym typeface="Calibri"/>
                        </a:rPr>
                        <a:t> CMS </a:t>
                      </a:r>
                      <a:r>
                        <a:rPr lang="en" sz="1100" u="none" strike="noStrike" cap="none" baseline="0" err="1">
                          <a:sym typeface="Calibri"/>
                        </a:rPr>
                        <a:t>alat</a:t>
                      </a:r>
                      <a:r>
                        <a:rPr lang="en" sz="1100" u="none" strike="noStrike" cap="none" baseline="0">
                          <a:sym typeface="Calibri"/>
                        </a:rPr>
                        <a:t> za </a:t>
                      </a:r>
                      <a:r>
                        <a:rPr lang="en" sz="1100" u="none" strike="noStrike" cap="none" baseline="0" err="1">
                          <a:sym typeface="Calibri"/>
                        </a:rPr>
                        <a:t>izradu</a:t>
                      </a:r>
                      <a:r>
                        <a:rPr lang="en" sz="1100" u="none" strike="noStrike" cap="none" baseline="0">
                          <a:sym typeface="Calibri"/>
                        </a:rPr>
                        <a:t> </a:t>
                      </a:r>
                      <a:r>
                        <a:rPr lang="en" sz="1100" u="none" strike="noStrike" cap="none" baseline="0" err="1">
                          <a:sym typeface="Calibri"/>
                        </a:rPr>
                        <a:t>i</a:t>
                      </a:r>
                      <a:r>
                        <a:rPr lang="en" sz="1100" u="none" strike="noStrike" cap="none" baseline="0">
                          <a:sym typeface="Calibri"/>
                        </a:rPr>
                        <a:t> </a:t>
                      </a:r>
                      <a:r>
                        <a:rPr lang="en" sz="1100" u="none" strike="noStrike" cap="none" baseline="0" err="1">
                          <a:sym typeface="Calibri"/>
                        </a:rPr>
                        <a:t>održavanje</a:t>
                      </a:r>
                      <a:r>
                        <a:rPr lang="en" sz="1100" u="none" strike="noStrike" cap="none" baseline="0">
                          <a:sym typeface="Calibri"/>
                        </a:rPr>
                        <a:t> web </a:t>
                      </a:r>
                      <a:r>
                        <a:rPr lang="en" sz="1100" u="none" strike="noStrike" cap="none" baseline="0" err="1">
                          <a:sym typeface="Calibri"/>
                        </a:rPr>
                        <a:t>stranica</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25" marR="91425" marT="34300" marB="34300"/>
                </a:tc>
                <a:extLst>
                  <a:ext uri="{0D108BD9-81ED-4DB2-BD59-A6C34878D82A}">
                    <a16:rowId xmlns:a16="http://schemas.microsoft.com/office/drawing/2014/main" val="10000"/>
                  </a:ext>
                </a:extLst>
              </a:tr>
              <a:tr h="386567">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Namjena</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25" marR="91425" marT="34300" marB="34300"/>
                </a:tc>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Održavanje</a:t>
                      </a:r>
                      <a:r>
                        <a:rPr lang="en" sz="1100" u="none" strike="noStrike" cap="none" baseline="0">
                          <a:sym typeface="Calibri"/>
                        </a:rPr>
                        <a:t> web </a:t>
                      </a:r>
                      <a:r>
                        <a:rPr lang="en" sz="1100" u="none" strike="noStrike" cap="none" baseline="0" err="1">
                          <a:sym typeface="Calibri"/>
                        </a:rPr>
                        <a:t>stranice</a:t>
                      </a:r>
                      <a:r>
                        <a:rPr lang="en" sz="1100" u="none" strike="noStrike" cap="none" baseline="0">
                          <a:sym typeface="Calibri"/>
                        </a:rPr>
                        <a:t> </a:t>
                      </a:r>
                      <a:r>
                        <a:rPr lang="en" sz="1100" u="none" strike="noStrike" cap="none" baseline="0" err="1">
                          <a:sym typeface="Calibri"/>
                        </a:rPr>
                        <a:t>škole</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25" marR="91425" marT="34300" marB="34300"/>
                </a:tc>
                <a:extLst>
                  <a:ext uri="{0D108BD9-81ED-4DB2-BD59-A6C34878D82A}">
                    <a16:rowId xmlns:a16="http://schemas.microsoft.com/office/drawing/2014/main" val="10001"/>
                  </a:ext>
                </a:extLst>
              </a:tr>
              <a:tr h="835010">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a:sym typeface="Calibri"/>
                        </a:rPr>
                        <a:t>Način realizacije:</a:t>
                      </a:r>
                      <a:endParaRPr lang="en" sz="1100" b="0" i="0" u="none" strike="noStrike" cap="none" baseline="0">
                        <a:solidFill>
                          <a:srgbClr val="000000"/>
                        </a:solidFill>
                        <a:latin typeface="Calibri"/>
                        <a:ea typeface="Calibri"/>
                        <a:cs typeface="Calibri"/>
                        <a:sym typeface="Calibri"/>
                      </a:endParaRPr>
                    </a:p>
                  </a:txBody>
                  <a:tcPr marL="91425" marR="91425" marT="34300" marB="34300"/>
                </a:tc>
                <a:tc>
                  <a:txBody>
                    <a:bodyPr/>
                    <a:lstStyle/>
                    <a:p>
                      <a:pPr marL="0" marR="0" lvl="0" indent="0" algn="l" rtl="0">
                        <a:lnSpc>
                          <a:spcPct val="100000"/>
                        </a:lnSpc>
                        <a:spcBef>
                          <a:spcPts val="0"/>
                        </a:spcBef>
                        <a:spcAft>
                          <a:spcPts val="0"/>
                        </a:spcAft>
                        <a:buFont typeface="Calibri"/>
                        <a:buNone/>
                      </a:pPr>
                      <a:r>
                        <a:rPr lang="en" sz="1100" u="none" strike="noStrike" cap="none" baseline="0" dirty="0"/>
                        <a:t>Online nastava,  izvannastavna</a:t>
                      </a:r>
                      <a:r>
                        <a:rPr lang="en" sz="1100" u="none" strike="noStrike" cap="none" baseline="0" dirty="0">
                          <a:sym typeface="Calibri"/>
                        </a:rPr>
                        <a:t> aktivnost za učenike od 5.</a:t>
                      </a:r>
                      <a:r>
                        <a:rPr lang="hr-HR" sz="1100" u="none" strike="noStrike" cap="none" baseline="0" dirty="0">
                          <a:sym typeface="Calibri"/>
                        </a:rPr>
                        <a:t> i 6.</a:t>
                      </a:r>
                      <a:r>
                        <a:rPr lang="en" sz="1100" u="none" strike="noStrike" cap="none" baseline="0" dirty="0">
                          <a:sym typeface="Calibri"/>
                        </a:rPr>
                        <a:t> razreda.</a:t>
                      </a:r>
                    </a:p>
                    <a:p>
                      <a:pPr marL="0" marR="0" lvl="0" indent="0" algn="l" rtl="0">
                        <a:lnSpc>
                          <a:spcPct val="100000"/>
                        </a:lnSpc>
                        <a:spcBef>
                          <a:spcPts val="200"/>
                        </a:spcBef>
                        <a:spcAft>
                          <a:spcPts val="0"/>
                        </a:spcAft>
                        <a:buClr>
                          <a:srgbClr val="000000"/>
                        </a:buClr>
                        <a:buSzPct val="25000"/>
                        <a:buFont typeface="Calibri"/>
                        <a:buNone/>
                      </a:pPr>
                      <a:r>
                        <a:rPr lang="en" sz="1100" u="none" strike="noStrike" cap="none" baseline="0" dirty="0">
                          <a:sym typeface="Calibri"/>
                        </a:rPr>
                        <a:t>Sastavljanje tima i podjela uloga u timu. Voditelj tima preuzima obveze upravljanja timom. Svaki član tima iznosi svoje ideje koje realizira. Cijeli tim sudjeluje u izradi  zajedničke web stranice.</a:t>
                      </a:r>
                    </a:p>
                  </a:txBody>
                  <a:tcPr marL="91425" marR="91425" marT="34300" marB="34300"/>
                </a:tc>
                <a:extLst>
                  <a:ext uri="{0D108BD9-81ED-4DB2-BD59-A6C34878D82A}">
                    <a16:rowId xmlns:a16="http://schemas.microsoft.com/office/drawing/2014/main" val="10002"/>
                  </a:ext>
                </a:extLst>
              </a:tr>
              <a:tr h="388793">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Nositelj</a:t>
                      </a:r>
                      <a:r>
                        <a:rPr lang="en" sz="1100" u="none" strike="noStrike" cap="none" baseline="0">
                          <a:sym typeface="Calibri"/>
                        </a:rPr>
                        <a:t> </a:t>
                      </a:r>
                      <a:r>
                        <a:rPr lang="en" sz="1100" u="none" strike="noStrike" cap="none" baseline="0" err="1">
                          <a:sym typeface="Calibri"/>
                        </a:rPr>
                        <a:t>aktivnosti</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25" marR="91425" marT="34300" marB="34300"/>
                </a:tc>
                <a:tc>
                  <a:txBody>
                    <a:bodyPr/>
                    <a:lstStyle/>
                    <a:p>
                      <a:pPr marL="0" marR="0" lvl="0" indent="0" algn="l" rtl="0">
                        <a:lnSpc>
                          <a:spcPct val="100000"/>
                        </a:lnSpc>
                        <a:spcBef>
                          <a:spcPts val="0"/>
                        </a:spcBef>
                        <a:spcAft>
                          <a:spcPts val="0"/>
                        </a:spcAft>
                        <a:buFont typeface="Calibri"/>
                        <a:buNone/>
                      </a:pPr>
                      <a:r>
                        <a:rPr lang="en" sz="1100" u="none" strike="noStrike" cap="none" baseline="0" dirty="0"/>
                        <a:t>Karolina Klarić Crljenković</a:t>
                      </a:r>
                      <a:endParaRPr lang="en" sz="1100" u="none" strike="noStrike" cap="none" baseline="0" dirty="0">
                        <a:sym typeface="Calibri"/>
                      </a:endParaRPr>
                    </a:p>
                  </a:txBody>
                  <a:tcPr marL="91425" marR="91425" marT="34300" marB="34300"/>
                </a:tc>
                <a:extLst>
                  <a:ext uri="{0D108BD9-81ED-4DB2-BD59-A6C34878D82A}">
                    <a16:rowId xmlns:a16="http://schemas.microsoft.com/office/drawing/2014/main" val="10003"/>
                  </a:ext>
                </a:extLst>
              </a:tr>
              <a:tr h="387680">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Vremenik</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25" marR="91425" marT="34300" marB="34300"/>
                </a:tc>
                <a:tc>
                  <a:txBody>
                    <a:bodyPr/>
                    <a:lstStyle/>
                    <a:p>
                      <a:pPr marL="0" marR="0" lvl="0" indent="0" algn="l" rtl="0">
                        <a:lnSpc>
                          <a:spcPct val="100000"/>
                        </a:lnSpc>
                        <a:spcBef>
                          <a:spcPts val="0"/>
                        </a:spcBef>
                        <a:spcAft>
                          <a:spcPts val="0"/>
                        </a:spcAft>
                        <a:buClr>
                          <a:srgbClr val="000000"/>
                        </a:buClr>
                        <a:buSzPct val="25000"/>
                        <a:buFont typeface="Calibri"/>
                        <a:buNone/>
                      </a:pPr>
                      <a:r>
                        <a:rPr lang="hr-HR" sz="1100" u="none" strike="noStrike" cap="none" baseline="0" dirty="0">
                          <a:sym typeface="Calibri"/>
                        </a:rPr>
                        <a:t>1</a:t>
                      </a:r>
                      <a:r>
                        <a:rPr lang="en" sz="1100" u="none" strike="noStrike" cap="none" baseline="0" dirty="0">
                          <a:sym typeface="Calibri"/>
                        </a:rPr>
                        <a:t> sata tjedno, </a:t>
                      </a:r>
                      <a:r>
                        <a:rPr lang="hr-HR" sz="1100" u="none" strike="noStrike" cap="none" baseline="0" dirty="0">
                          <a:sym typeface="Calibri"/>
                        </a:rPr>
                        <a:t>35</a:t>
                      </a:r>
                      <a:r>
                        <a:rPr lang="en" sz="1100" u="none" strike="noStrike" cap="none" baseline="0" dirty="0">
                          <a:sym typeface="Calibri"/>
                        </a:rPr>
                        <a:t> sati godišnje</a:t>
                      </a:r>
                      <a:endParaRPr lang="en" sz="1100" b="0" i="0" u="none" strike="noStrike" cap="none" baseline="0" dirty="0">
                        <a:solidFill>
                          <a:srgbClr val="000000"/>
                        </a:solidFill>
                        <a:latin typeface="+mn-lt"/>
                        <a:ea typeface="Calibri"/>
                        <a:cs typeface="Calibri"/>
                        <a:sym typeface="Calibri"/>
                      </a:endParaRPr>
                    </a:p>
                  </a:txBody>
                  <a:tcPr marL="91425" marR="91425" marT="34300" marB="34300"/>
                </a:tc>
                <a:extLst>
                  <a:ext uri="{0D108BD9-81ED-4DB2-BD59-A6C34878D82A}">
                    <a16:rowId xmlns:a16="http://schemas.microsoft.com/office/drawing/2014/main" val="10004"/>
                  </a:ext>
                </a:extLst>
              </a:tr>
              <a:tr h="388793">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Troškovnik</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25" marR="91425" marT="34300" marB="34300"/>
                </a:tc>
                <a:tc>
                  <a:txBody>
                    <a:bodyPr/>
                    <a:lstStyle/>
                    <a:p>
                      <a:pPr lvl="0" algn="l">
                        <a:spcBef>
                          <a:spcPts val="0"/>
                        </a:spcBef>
                        <a:spcAft>
                          <a:spcPts val="0"/>
                        </a:spcAft>
                        <a:buNone/>
                      </a:pPr>
                      <a:r>
                        <a:rPr lang="en" sz="1100" u="none" strike="noStrike" cap="none" baseline="0" noProof="1">
                          <a:sym typeface="Calibri"/>
                        </a:rPr>
                        <a:t>Troškovi </a:t>
                      </a:r>
                      <a:r>
                        <a:rPr lang="hr-HR" sz="1100" u="none" strike="noStrike" cap="none" baseline="0" noProof="1">
                          <a:sym typeface="Calibri"/>
                        </a:rPr>
                        <a:t>potrošnog </a:t>
                      </a:r>
                      <a:r>
                        <a:rPr lang="en" sz="1100" u="none" strike="noStrike" cap="none" baseline="0" noProof="1">
                          <a:sym typeface="Calibri"/>
                        </a:rPr>
                        <a:t>materijala</a:t>
                      </a:r>
                      <a:endParaRPr lang="en-US">
                        <a:sym typeface="Calibri"/>
                      </a:endParaRPr>
                    </a:p>
                  </a:txBody>
                  <a:tcPr marL="91425" marR="91425" marT="34300" marB="34300"/>
                </a:tc>
                <a:extLst>
                  <a:ext uri="{0D108BD9-81ED-4DB2-BD59-A6C34878D82A}">
                    <a16:rowId xmlns:a16="http://schemas.microsoft.com/office/drawing/2014/main" val="10005"/>
                  </a:ext>
                </a:extLst>
              </a:tr>
              <a:tr h="509161">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Način</a:t>
                      </a:r>
                      <a:r>
                        <a:rPr lang="en" sz="1100" u="none" strike="noStrike" cap="none" baseline="0">
                          <a:sym typeface="Calibri"/>
                        </a:rPr>
                        <a:t> </a:t>
                      </a:r>
                      <a:r>
                        <a:rPr lang="en" sz="1100" u="none" strike="noStrike" cap="none" baseline="0" err="1">
                          <a:sym typeface="Calibri"/>
                        </a:rPr>
                        <a:t>vrednovanja</a:t>
                      </a:r>
                      <a:r>
                        <a:rPr lang="en" sz="1100" u="none" strike="noStrike" cap="none" baseline="0">
                          <a:sym typeface="Calibri"/>
                        </a:rPr>
                        <a:t> </a:t>
                      </a:r>
                      <a:r>
                        <a:rPr lang="en" sz="1100" u="none" strike="noStrike" cap="none" baseline="0" err="1">
                          <a:sym typeface="Calibri"/>
                        </a:rPr>
                        <a:t>i</a:t>
                      </a:r>
                      <a:r>
                        <a:rPr lang="en" sz="1100" u="none" strike="noStrike" cap="none" baseline="0">
                          <a:sym typeface="Calibri"/>
                        </a:rPr>
                        <a:t> </a:t>
                      </a:r>
                      <a:r>
                        <a:rPr lang="en" sz="1100" u="none" strike="noStrike" cap="none" baseline="0" err="1">
                          <a:sym typeface="Calibri"/>
                        </a:rPr>
                        <a:t>korištenja</a:t>
                      </a:r>
                      <a:r>
                        <a:rPr lang="en" sz="1100" u="none" strike="noStrike" cap="none" baseline="0">
                          <a:sym typeface="Calibri"/>
                        </a:rPr>
                        <a:t> </a:t>
                      </a:r>
                      <a:r>
                        <a:rPr lang="en" sz="1100" u="none" strike="noStrike" cap="none" baseline="0" err="1">
                          <a:sym typeface="Calibri"/>
                        </a:rPr>
                        <a:t>rezultata</a:t>
                      </a:r>
                      <a:r>
                        <a:rPr lang="en" sz="1100" u="none" strike="noStrike" cap="none" baseline="0">
                          <a:sym typeface="Calibri"/>
                        </a:rPr>
                        <a:t> </a:t>
                      </a:r>
                      <a:r>
                        <a:rPr lang="en" sz="1100" u="none" strike="noStrike" cap="none" baseline="0" err="1">
                          <a:sym typeface="Calibri"/>
                        </a:rPr>
                        <a:t>vrednovanja</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25" marR="91425" marT="34300" marB="34300"/>
                </a:tc>
                <a:tc>
                  <a:txBody>
                    <a:bodyPr/>
                    <a:lstStyle/>
                    <a:p>
                      <a:pPr marL="0" marR="0" lvl="0" indent="0" algn="l" rtl="0">
                        <a:lnSpc>
                          <a:spcPct val="100000"/>
                        </a:lnSpc>
                        <a:spcBef>
                          <a:spcPts val="0"/>
                        </a:spcBef>
                        <a:spcAft>
                          <a:spcPts val="0"/>
                        </a:spcAft>
                        <a:buClr>
                          <a:srgbClr val="000000"/>
                        </a:buClr>
                        <a:buSzPct val="25000"/>
                        <a:buFont typeface="Calibri"/>
                        <a:buNone/>
                      </a:pPr>
                      <a:r>
                        <a:rPr lang="en-US" sz="1100" u="none" strike="noStrike" cap="none" baseline="0" dirty="0" err="1">
                          <a:sym typeface="Calibri"/>
                        </a:rPr>
                        <a:t>Ocjenjivanje</a:t>
                      </a:r>
                      <a:r>
                        <a:rPr lang="en-US" sz="1100" u="none" strike="noStrike" cap="none" baseline="0" dirty="0">
                          <a:sym typeface="Calibri"/>
                        </a:rPr>
                        <a:t> </a:t>
                      </a:r>
                      <a:r>
                        <a:rPr lang="en-US" sz="1100" u="none" strike="noStrike" cap="none" baseline="0" dirty="0" err="1">
                          <a:sym typeface="Calibri"/>
                        </a:rPr>
                        <a:t>kvalitete</a:t>
                      </a:r>
                      <a:r>
                        <a:rPr lang="en-US" sz="1100" u="none" strike="noStrike" cap="none" baseline="0" dirty="0">
                          <a:sym typeface="Calibri"/>
                        </a:rPr>
                        <a:t> web </a:t>
                      </a:r>
                      <a:r>
                        <a:rPr lang="en-US" sz="1100" u="none" strike="noStrike" cap="none" baseline="0" dirty="0" err="1">
                          <a:sym typeface="Calibri"/>
                        </a:rPr>
                        <a:t>stranice</a:t>
                      </a:r>
                      <a:r>
                        <a:rPr lang="en-US" sz="1100" u="none" strike="noStrike" cap="none" baseline="0" dirty="0">
                          <a:sym typeface="Calibri"/>
                        </a:rPr>
                        <a:t> </a:t>
                      </a:r>
                      <a:r>
                        <a:rPr lang="en-US" sz="1100" u="none" strike="noStrike" cap="none" baseline="0" dirty="0" err="1">
                          <a:sym typeface="Calibri"/>
                        </a:rPr>
                        <a:t>škole</a:t>
                      </a:r>
                      <a:r>
                        <a:rPr lang="en-US" sz="1100" u="none" strike="noStrike" cap="none" baseline="0" dirty="0">
                          <a:sym typeface="Calibri"/>
                        </a:rPr>
                        <a:t>.</a:t>
                      </a:r>
                    </a:p>
                    <a:p>
                      <a:pPr marL="0" marR="0" lvl="0" indent="0" algn="l" rtl="0">
                        <a:spcBef>
                          <a:spcPts val="0"/>
                        </a:spcBef>
                        <a:buNone/>
                      </a:pPr>
                      <a:endParaRPr lang="en-US" sz="1100" b="0" i="0" u="none" strike="noStrike" cap="none" baseline="0" dirty="0">
                        <a:solidFill>
                          <a:srgbClr val="000000"/>
                        </a:solidFill>
                        <a:latin typeface="Calibri"/>
                        <a:ea typeface="Calibri"/>
                        <a:cs typeface="Calibri"/>
                        <a:sym typeface="Calibri"/>
                      </a:endParaRPr>
                    </a:p>
                  </a:txBody>
                  <a:tcPr marL="91425" marR="91425" marT="34300" marB="34300"/>
                </a:tc>
                <a:extLst>
                  <a:ext uri="{0D108BD9-81ED-4DB2-BD59-A6C34878D82A}">
                    <a16:rowId xmlns:a16="http://schemas.microsoft.com/office/drawing/2014/main" val="10006"/>
                  </a:ext>
                </a:extLst>
              </a:tr>
            </a:tbl>
          </a:graphicData>
        </a:graphic>
      </p:graphicFrame>
      <p:sp>
        <p:nvSpPr>
          <p:cNvPr id="2" name="Title 1"/>
          <p:cNvSpPr>
            <a:spLocks noGrp="1"/>
          </p:cNvSpPr>
          <p:nvPr>
            <p:ph type="title"/>
          </p:nvPr>
        </p:nvSpPr>
        <p:spPr>
          <a:xfrm>
            <a:off x="1070517" y="8693"/>
            <a:ext cx="8229600" cy="857250"/>
          </a:xfrm>
        </p:spPr>
        <p:txBody>
          <a:bodyPr>
            <a:scene3d>
              <a:camera prst="orthographicFront"/>
              <a:lightRig rig="soft" dir="t">
                <a:rot lat="0" lon="0" rev="15600000"/>
              </a:lightRig>
            </a:scene3d>
            <a:sp3d extrusionH="57150" prstMaterial="softEdge">
              <a:bevelT w="25400" h="38100"/>
            </a:sp3d>
          </a:bodyPr>
          <a:lstStyle/>
          <a:p>
            <a:r>
              <a:rPr lang="hr-HR" dirty="0">
                <a:effectLst>
                  <a:outerShdw blurRad="38100" dist="38100" dir="2700000" algn="tl">
                    <a:srgbClr val="000000">
                      <a:alpha val="43137"/>
                    </a:srgbClr>
                  </a:outerShdw>
                </a:effectLst>
                <a:latin typeface="+mn-lt"/>
              </a:rPr>
              <a:t>Web tim</a:t>
            </a:r>
          </a:p>
        </p:txBody>
      </p:sp>
      <p:pic>
        <p:nvPicPr>
          <p:cNvPr id="411" name="Shape 411"/>
          <p:cNvPicPr preferRelativeResize="0"/>
          <p:nvPr/>
        </p:nvPicPr>
        <p:blipFill rotWithShape="1">
          <a:blip r:embed="rId3">
            <a:alphaModFix/>
          </a:blip>
          <a:srcRect/>
          <a:stretch/>
        </p:blipFill>
        <p:spPr>
          <a:xfrm>
            <a:off x="6727902" y="8693"/>
            <a:ext cx="1595325" cy="857250"/>
          </a:xfrm>
          <a:prstGeom prst="rect">
            <a:avLst/>
          </a:prstGeom>
          <a:noFill/>
          <a:ln>
            <a:noFill/>
          </a:ln>
        </p:spPr>
      </p:pic>
    </p:spTree>
    <p:extLst>
      <p:ext uri="{BB962C8B-B14F-4D97-AF65-F5344CB8AC3E}">
        <p14:creationId xmlns:p14="http://schemas.microsoft.com/office/powerpoint/2010/main" val="706994055"/>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Shape 108"/>
        <p:cNvGrpSpPr/>
        <p:nvPr/>
      </p:nvGrpSpPr>
      <p:grpSpPr>
        <a:xfrm>
          <a:off x="0" y="0"/>
          <a:ext cx="0" cy="0"/>
          <a:chOff x="0" y="0"/>
          <a:chExt cx="0" cy="0"/>
        </a:xfrm>
      </p:grpSpPr>
      <p:sp>
        <p:nvSpPr>
          <p:cNvPr id="2" name="Naslov 1"/>
          <p:cNvSpPr>
            <a:spLocks noGrp="1"/>
          </p:cNvSpPr>
          <p:nvPr>
            <p:ph type="title"/>
          </p:nvPr>
        </p:nvSpPr>
        <p:spPr>
          <a:xfrm>
            <a:off x="838200" y="-1"/>
            <a:ext cx="7886700" cy="961121"/>
          </a:xfrm>
        </p:spPr>
        <p:txBody>
          <a:bodyPr>
            <a:normAutofit/>
            <a:scene3d>
              <a:camera prst="orthographicFront"/>
              <a:lightRig rig="soft" dir="t">
                <a:rot lat="0" lon="0" rev="15600000"/>
              </a:lightRig>
            </a:scene3d>
            <a:sp3d extrusionH="57150" prstMaterial="softEdge">
              <a:bevelT w="25400" h="38100"/>
            </a:sp3d>
          </a:bodyPr>
          <a:lstStyle/>
          <a:p>
            <a:pPr algn="ctr"/>
            <a:r>
              <a:rPr lang="hr-HR" sz="4000" b="1">
                <a:ln/>
                <a:effectLst>
                  <a:outerShdw blurRad="38100" dist="38100" dir="2700000" algn="tl">
                    <a:srgbClr val="000000">
                      <a:alpha val="43137"/>
                    </a:srgbClr>
                  </a:outerShdw>
                </a:effectLst>
                <a:latin typeface="Calibri (tijelo)"/>
              </a:rPr>
              <a:t>Sadržaj</a:t>
            </a:r>
          </a:p>
        </p:txBody>
      </p:sp>
      <p:sp>
        <p:nvSpPr>
          <p:cNvPr id="7" name="Rezervirano mjesto sadržaja 6">
            <a:extLst>
              <a:ext uri="{FF2B5EF4-FFF2-40B4-BE49-F238E27FC236}">
                <a16:creationId xmlns:a16="http://schemas.microsoft.com/office/drawing/2014/main" id="{F63E6A7A-BD85-4533-9988-0F9F536D25BD}"/>
              </a:ext>
            </a:extLst>
          </p:cNvPr>
          <p:cNvSpPr>
            <a:spLocks noGrp="1"/>
          </p:cNvSpPr>
          <p:nvPr>
            <p:ph sz="half" idx="1"/>
          </p:nvPr>
        </p:nvSpPr>
        <p:spPr>
          <a:xfrm>
            <a:off x="838200" y="886778"/>
            <a:ext cx="3886200" cy="4182379"/>
          </a:xfrm>
        </p:spPr>
        <p:txBody>
          <a:bodyPr>
            <a:normAutofit/>
          </a:bodyPr>
          <a:lstStyle/>
          <a:p>
            <a:r>
              <a:rPr lang="hr-HR" sz="1600" b="1" dirty="0">
                <a:solidFill>
                  <a:schemeClr val="accent2">
                    <a:lumMod val="75000"/>
                  </a:schemeClr>
                </a:solidFill>
                <a:effectLst>
                  <a:outerShdw blurRad="50800" dist="38100" dir="2700000" algn="tl" rotWithShape="0">
                    <a:prstClr val="black">
                      <a:alpha val="40000"/>
                    </a:prstClr>
                  </a:outerShdw>
                </a:effectLst>
              </a:rPr>
              <a:t>UVOD</a:t>
            </a:r>
          </a:p>
          <a:p>
            <a:r>
              <a:rPr lang="hr-HR" sz="1600" b="1" dirty="0">
                <a:solidFill>
                  <a:schemeClr val="accent2">
                    <a:lumMod val="75000"/>
                  </a:schemeClr>
                </a:solidFill>
                <a:effectLst>
                  <a:outerShdw blurRad="50800" dist="38100" dir="2700000" algn="tl" rotWithShape="0">
                    <a:prstClr val="black">
                      <a:alpha val="40000"/>
                    </a:prstClr>
                  </a:outerShdw>
                </a:effectLst>
              </a:rPr>
              <a:t>VIZIJA ŠKOLE</a:t>
            </a:r>
          </a:p>
          <a:p>
            <a:r>
              <a:rPr lang="hr-HR" sz="1600" b="1" dirty="0">
                <a:solidFill>
                  <a:schemeClr val="accent2">
                    <a:lumMod val="75000"/>
                  </a:schemeClr>
                </a:solidFill>
                <a:effectLst>
                  <a:outerShdw blurRad="50800" dist="38100" dir="2700000" algn="tl" rotWithShape="0">
                    <a:prstClr val="black">
                      <a:alpha val="40000"/>
                    </a:prstClr>
                  </a:outerShdw>
                </a:effectLst>
              </a:rPr>
              <a:t>MISIJA ŠKOLE</a:t>
            </a:r>
          </a:p>
          <a:p>
            <a:r>
              <a:rPr lang="hr-HR" sz="1600" b="1" dirty="0">
                <a:solidFill>
                  <a:schemeClr val="accent2">
                    <a:lumMod val="75000"/>
                  </a:schemeClr>
                </a:solidFill>
                <a:effectLst>
                  <a:outerShdw blurRad="50800" dist="38100" dir="2700000" algn="tl" rotWithShape="0">
                    <a:prstClr val="black">
                      <a:alpha val="40000"/>
                    </a:prstClr>
                  </a:outerShdw>
                </a:effectLst>
              </a:rPr>
              <a:t>RAZVOJNI PLAN ŠKOLE</a:t>
            </a:r>
          </a:p>
          <a:p>
            <a:r>
              <a:rPr lang="hr-HR" sz="1600" b="1" dirty="0">
                <a:solidFill>
                  <a:schemeClr val="accent2">
                    <a:lumMod val="75000"/>
                  </a:schemeClr>
                </a:solidFill>
                <a:effectLst>
                  <a:outerShdw blurRad="50800" dist="38100" dir="2700000" algn="tl" rotWithShape="0">
                    <a:prstClr val="black">
                      <a:alpha val="40000"/>
                    </a:prstClr>
                  </a:outerShdw>
                </a:effectLst>
              </a:rPr>
              <a:t>DIFERENCIJALNI (RAZLIKOVNI) DIO KURIKULUMA</a:t>
            </a:r>
          </a:p>
          <a:p>
            <a:r>
              <a:rPr lang="hr-HR" sz="1600" b="1" dirty="0">
                <a:solidFill>
                  <a:schemeClr val="accent2">
                    <a:lumMod val="75000"/>
                  </a:schemeClr>
                </a:solidFill>
                <a:effectLst>
                  <a:outerShdw blurRad="50800" dist="38100" dir="2700000" algn="tl" rotWithShape="0">
                    <a:prstClr val="black">
                      <a:alpha val="40000"/>
                    </a:prstClr>
                  </a:outerShdw>
                </a:effectLst>
              </a:rPr>
              <a:t>IZBORNA NASTAVA</a:t>
            </a:r>
          </a:p>
          <a:p>
            <a:r>
              <a:rPr lang="hr-HR" sz="1600" b="1" dirty="0">
                <a:solidFill>
                  <a:schemeClr val="accent2">
                    <a:lumMod val="75000"/>
                  </a:schemeClr>
                </a:solidFill>
                <a:effectLst>
                  <a:outerShdw blurRad="50800" dist="38100" dir="2700000" algn="tl" rotWithShape="0">
                    <a:prstClr val="black">
                      <a:alpha val="40000"/>
                    </a:prstClr>
                  </a:outerShdw>
                </a:effectLst>
              </a:rPr>
              <a:t>  NJEMAČKI JEZIK</a:t>
            </a:r>
          </a:p>
          <a:p>
            <a:r>
              <a:rPr lang="hr-HR" sz="1600" b="1" dirty="0">
                <a:solidFill>
                  <a:schemeClr val="accent2">
                    <a:lumMod val="75000"/>
                  </a:schemeClr>
                </a:solidFill>
                <a:effectLst>
                  <a:outerShdw blurRad="50800" dist="38100" dir="2700000" algn="tl" rotWithShape="0">
                    <a:prstClr val="black">
                      <a:alpha val="40000"/>
                    </a:prstClr>
                  </a:outerShdw>
                </a:effectLst>
              </a:rPr>
              <a:t>  VJERONAUK</a:t>
            </a:r>
          </a:p>
          <a:p>
            <a:r>
              <a:rPr lang="hr-HR" sz="1600" b="1" dirty="0">
                <a:solidFill>
                  <a:schemeClr val="accent2">
                    <a:lumMod val="75000"/>
                  </a:schemeClr>
                </a:solidFill>
                <a:effectLst>
                  <a:outerShdw blurRad="50800" dist="38100" dir="2700000" algn="tl" rotWithShape="0">
                    <a:prstClr val="black">
                      <a:alpha val="40000"/>
                    </a:prstClr>
                  </a:outerShdw>
                </a:effectLst>
              </a:rPr>
              <a:t>  INFORMATIKA</a:t>
            </a:r>
          </a:p>
          <a:p>
            <a:r>
              <a:rPr lang="hr-HR" sz="1600" b="1" dirty="0">
                <a:solidFill>
                  <a:schemeClr val="accent2">
                    <a:lumMod val="75000"/>
                  </a:schemeClr>
                </a:solidFill>
                <a:effectLst>
                  <a:outerShdw blurRad="50800" dist="38100" dir="2700000" algn="tl" rotWithShape="0">
                    <a:prstClr val="black">
                      <a:alpha val="40000"/>
                    </a:prstClr>
                  </a:outerShdw>
                </a:effectLst>
              </a:rPr>
              <a:t>POSEBNI – ŠKOLSKI DIO KURIKULUMA</a:t>
            </a:r>
          </a:p>
          <a:p>
            <a:pPr marL="0" indent="0">
              <a:buNone/>
            </a:pPr>
            <a:endParaRPr lang="hr-HR" sz="1600" b="1" dirty="0">
              <a:solidFill>
                <a:schemeClr val="accent2">
                  <a:lumMod val="75000"/>
                </a:schemeClr>
              </a:solidFill>
              <a:effectLst>
                <a:outerShdw blurRad="50800" dist="38100" dir="2700000" algn="tl" rotWithShape="0">
                  <a:prstClr val="black">
                    <a:alpha val="40000"/>
                  </a:prstClr>
                </a:outerShdw>
              </a:effectLst>
            </a:endParaRPr>
          </a:p>
        </p:txBody>
      </p:sp>
      <p:sp>
        <p:nvSpPr>
          <p:cNvPr id="8" name="Rezervirano mjesto sadržaja 7">
            <a:extLst>
              <a:ext uri="{FF2B5EF4-FFF2-40B4-BE49-F238E27FC236}">
                <a16:creationId xmlns:a16="http://schemas.microsoft.com/office/drawing/2014/main" id="{7F296F6F-CB21-417D-BD39-2DE3DB500A3B}"/>
              </a:ext>
            </a:extLst>
          </p:cNvPr>
          <p:cNvSpPr>
            <a:spLocks noGrp="1"/>
          </p:cNvSpPr>
          <p:nvPr>
            <p:ph sz="half" idx="2"/>
          </p:nvPr>
        </p:nvSpPr>
        <p:spPr>
          <a:xfrm>
            <a:off x="4838700" y="961120"/>
            <a:ext cx="3886200" cy="3671603"/>
          </a:xfrm>
        </p:spPr>
        <p:txBody>
          <a:bodyPr>
            <a:noAutofit/>
          </a:bodyPr>
          <a:lstStyle/>
          <a:p>
            <a:r>
              <a:rPr lang="hr-HR" sz="1600" b="1" dirty="0">
                <a:solidFill>
                  <a:schemeClr val="accent2">
                    <a:lumMod val="75000"/>
                  </a:schemeClr>
                </a:solidFill>
                <a:effectLst>
                  <a:outerShdw blurRad="50800" dist="38100" dir="2700000" algn="tl" rotWithShape="0">
                    <a:prstClr val="black">
                      <a:alpha val="40000"/>
                    </a:prstClr>
                  </a:outerShdw>
                </a:effectLst>
              </a:rPr>
              <a:t>DODATNA NASTAVA</a:t>
            </a:r>
          </a:p>
          <a:p>
            <a:r>
              <a:rPr lang="hr-HR" sz="1600" b="1" dirty="0">
                <a:solidFill>
                  <a:schemeClr val="accent2">
                    <a:lumMod val="75000"/>
                  </a:schemeClr>
                </a:solidFill>
                <a:effectLst>
                  <a:outerShdw blurRad="50800" dist="38100" dir="2700000" algn="tl" rotWithShape="0">
                    <a:prstClr val="black">
                      <a:alpha val="40000"/>
                    </a:prstClr>
                  </a:outerShdw>
                </a:effectLst>
              </a:rPr>
              <a:t>DOPUNSKA NASTAVA</a:t>
            </a:r>
          </a:p>
          <a:p>
            <a:r>
              <a:rPr lang="hr-HR" sz="1600" b="1" dirty="0">
                <a:solidFill>
                  <a:schemeClr val="accent2">
                    <a:lumMod val="75000"/>
                  </a:schemeClr>
                </a:solidFill>
                <a:effectLst>
                  <a:outerShdw blurRad="50800" dist="38100" dir="2700000" algn="tl" rotWithShape="0">
                    <a:prstClr val="black">
                      <a:alpha val="40000"/>
                    </a:prstClr>
                  </a:outerShdw>
                </a:effectLst>
              </a:rPr>
              <a:t>IZVANNASTAVNE AKTIVNOSTI</a:t>
            </a:r>
          </a:p>
          <a:p>
            <a:endParaRPr lang="hr-HR" sz="1600" b="1" dirty="0">
              <a:solidFill>
                <a:schemeClr val="accent2">
                  <a:lumMod val="75000"/>
                </a:schemeClr>
              </a:solidFill>
              <a:effectLst>
                <a:outerShdw blurRad="50800" dist="38100" dir="2700000" algn="tl" rotWithShape="0">
                  <a:prstClr val="black">
                    <a:alpha val="40000"/>
                  </a:prstClr>
                </a:outerShdw>
              </a:effectLst>
            </a:endParaRPr>
          </a:p>
          <a:p>
            <a:r>
              <a:rPr lang="hr-HR" sz="1600" b="1" dirty="0">
                <a:solidFill>
                  <a:schemeClr val="accent2">
                    <a:lumMod val="75000"/>
                  </a:schemeClr>
                </a:solidFill>
                <a:effectLst>
                  <a:outerShdw blurRad="50800" dist="38100" dir="2700000" algn="tl" rotWithShape="0">
                    <a:prstClr val="black">
                      <a:alpha val="40000"/>
                    </a:prstClr>
                  </a:outerShdw>
                </a:effectLst>
              </a:rPr>
              <a:t>IZVANUČIONIČKA NASTAVA</a:t>
            </a:r>
          </a:p>
          <a:p>
            <a:r>
              <a:rPr lang="hr-HR" sz="1600" b="1" dirty="0">
                <a:solidFill>
                  <a:schemeClr val="accent2">
                    <a:lumMod val="75000"/>
                  </a:schemeClr>
                </a:solidFill>
                <a:effectLst>
                  <a:outerShdw blurRad="50800" dist="38100" dir="2700000" algn="tl" rotWithShape="0">
                    <a:prstClr val="black">
                      <a:alpha val="40000"/>
                    </a:prstClr>
                  </a:outerShdw>
                </a:effectLst>
              </a:rPr>
              <a:t>ŠKOLSKA KNJIŽNICA</a:t>
            </a:r>
          </a:p>
          <a:p>
            <a:r>
              <a:rPr lang="hr-HR" sz="1600" b="1" dirty="0">
                <a:solidFill>
                  <a:schemeClr val="accent2">
                    <a:lumMod val="75000"/>
                  </a:schemeClr>
                </a:solidFill>
                <a:effectLst>
                  <a:outerShdw blurRad="50800" dist="38100" dir="2700000" algn="tl" rotWithShape="0">
                    <a:prstClr val="black">
                      <a:alpha val="40000"/>
                    </a:prstClr>
                  </a:outerShdw>
                </a:effectLst>
              </a:rPr>
              <a:t>PROJEKTI</a:t>
            </a:r>
          </a:p>
          <a:p>
            <a:r>
              <a:rPr lang="hr-HR" sz="1600" b="1" dirty="0">
                <a:solidFill>
                  <a:schemeClr val="accent2">
                    <a:lumMod val="75000"/>
                  </a:schemeClr>
                </a:solidFill>
                <a:effectLst>
                  <a:outerShdw blurRad="50800" dist="38100" dir="2700000" algn="tl" rotWithShape="0">
                    <a:prstClr val="black">
                      <a:alpha val="40000"/>
                    </a:prstClr>
                  </a:outerShdw>
                </a:effectLst>
              </a:rPr>
              <a:t>OSTALE AKTIVNOSTI</a:t>
            </a:r>
          </a:p>
          <a:p>
            <a:r>
              <a:rPr lang="hr-HR" sz="1600" b="1" dirty="0">
                <a:solidFill>
                  <a:schemeClr val="accent2">
                    <a:lumMod val="75000"/>
                  </a:schemeClr>
                </a:solidFill>
                <a:effectLst>
                  <a:outerShdw blurRad="50800" dist="38100" dir="2700000" algn="tl" rotWithShape="0">
                    <a:prstClr val="black">
                      <a:alpha val="40000"/>
                    </a:prstClr>
                  </a:outerShdw>
                </a:effectLst>
              </a:rPr>
              <a:t>KULTURNA I JAVNA DJELATNOST ŠKOLE</a:t>
            </a:r>
          </a:p>
        </p:txBody>
      </p:sp>
    </p:spTree>
    <p:extLst>
      <p:ext uri="{BB962C8B-B14F-4D97-AF65-F5344CB8AC3E}">
        <p14:creationId xmlns:p14="http://schemas.microsoft.com/office/powerpoint/2010/main" val="3012133663"/>
      </p:ext>
    </p:extLst>
  </p:cSld>
  <p:clrMapOvr>
    <a:masterClrMapping/>
  </p:clrMapOvr>
  <p:transition spd="slow">
    <p:wipe/>
  </p:transition>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Shape 415"/>
        <p:cNvGrpSpPr/>
        <p:nvPr/>
      </p:nvGrpSpPr>
      <p:grpSpPr>
        <a:xfrm>
          <a:off x="0" y="0"/>
          <a:ext cx="0" cy="0"/>
          <a:chOff x="0" y="0"/>
          <a:chExt cx="0" cy="0"/>
        </a:xfrm>
      </p:grpSpPr>
      <p:graphicFrame>
        <p:nvGraphicFramePr>
          <p:cNvPr id="417" name="Shape 417"/>
          <p:cNvGraphicFramePr/>
          <p:nvPr>
            <p:extLst>
              <p:ext uri="{D42A27DB-BD31-4B8C-83A1-F6EECF244321}">
                <p14:modId xmlns:p14="http://schemas.microsoft.com/office/powerpoint/2010/main" val="433833158"/>
              </p:ext>
            </p:extLst>
          </p:nvPr>
        </p:nvGraphicFramePr>
        <p:xfrm>
          <a:off x="460374" y="892662"/>
          <a:ext cx="8437207" cy="3477876"/>
        </p:xfrm>
        <a:graphic>
          <a:graphicData uri="http://schemas.openxmlformats.org/drawingml/2006/table">
            <a:tbl>
              <a:tblPr>
                <a:tableStyleId>{0E3FDE45-AF77-4B5C-9715-49D594BDF05E}</a:tableStyleId>
              </a:tblPr>
              <a:tblGrid>
                <a:gridCol w="2561059">
                  <a:extLst>
                    <a:ext uri="{9D8B030D-6E8A-4147-A177-3AD203B41FA5}">
                      <a16:colId xmlns:a16="http://schemas.microsoft.com/office/drawing/2014/main" val="20000"/>
                    </a:ext>
                  </a:extLst>
                </a:gridCol>
                <a:gridCol w="5876148">
                  <a:extLst>
                    <a:ext uri="{9D8B030D-6E8A-4147-A177-3AD203B41FA5}">
                      <a16:colId xmlns:a16="http://schemas.microsoft.com/office/drawing/2014/main" val="20001"/>
                    </a:ext>
                  </a:extLst>
                </a:gridCol>
              </a:tblGrid>
              <a:tr h="584037">
                <a:tc>
                  <a:txBody>
                    <a:bodyPr/>
                    <a:lstStyle/>
                    <a:p>
                      <a:pPr marL="0" marR="0" lvl="0" indent="0" algn="l" rtl="0">
                        <a:lnSpc>
                          <a:spcPct val="100000"/>
                        </a:lnSpc>
                        <a:spcBef>
                          <a:spcPts val="0"/>
                        </a:spcBef>
                        <a:spcAft>
                          <a:spcPts val="0"/>
                        </a:spcAft>
                        <a:buClr>
                          <a:srgbClr val="000000"/>
                        </a:buClr>
                        <a:buSzPct val="25000"/>
                        <a:buFont typeface="Calibri"/>
                        <a:buNone/>
                      </a:pPr>
                      <a:r>
                        <a:rPr lang="hr-HR" sz="1000" u="none" strike="noStrike" cap="none" baseline="0">
                          <a:sym typeface="Calibri"/>
                        </a:rPr>
                        <a:t>Ishodi</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1550" marB="31550"/>
                </a:tc>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Poticati</a:t>
                      </a:r>
                      <a:r>
                        <a:rPr lang="en" sz="1000" u="none" strike="noStrike" cap="none" baseline="0">
                          <a:sym typeface="Calibri"/>
                        </a:rPr>
                        <a:t> </a:t>
                      </a:r>
                      <a:r>
                        <a:rPr lang="en" sz="1000" u="none" strike="noStrike" cap="none" baseline="0" err="1">
                          <a:sym typeface="Calibri"/>
                        </a:rPr>
                        <a:t>dječiji</a:t>
                      </a:r>
                      <a:r>
                        <a:rPr lang="en" sz="1000" u="none" strike="noStrike" cap="none" baseline="0">
                          <a:sym typeface="Calibri"/>
                        </a:rPr>
                        <a:t> </a:t>
                      </a:r>
                      <a:r>
                        <a:rPr lang="en" sz="1000" u="none" strike="noStrike" cap="none" baseline="0" err="1">
                          <a:sym typeface="Calibri"/>
                        </a:rPr>
                        <a:t>interes</a:t>
                      </a:r>
                      <a:r>
                        <a:rPr lang="en" sz="1000" u="none" strike="noStrike" cap="none" baseline="0">
                          <a:sym typeface="Calibri"/>
                        </a:rPr>
                        <a:t> za </a:t>
                      </a:r>
                      <a:r>
                        <a:rPr lang="en" sz="1000" u="none" strike="noStrike" cap="none" baseline="0" err="1">
                          <a:sym typeface="Calibri"/>
                        </a:rPr>
                        <a:t>plesne</a:t>
                      </a:r>
                      <a:r>
                        <a:rPr lang="en" sz="1000" u="none" strike="noStrike" cap="none" baseline="0">
                          <a:sym typeface="Calibri"/>
                        </a:rPr>
                        <a:t> </a:t>
                      </a:r>
                      <a:r>
                        <a:rPr lang="en" sz="1000" u="none" strike="noStrike" cap="none" baseline="0" err="1">
                          <a:sym typeface="Calibri"/>
                        </a:rPr>
                        <a:t>i</a:t>
                      </a:r>
                      <a:r>
                        <a:rPr lang="en" sz="1000" u="none" strike="noStrike" cap="none" baseline="0">
                          <a:sym typeface="Calibri"/>
                        </a:rPr>
                        <a:t> </a:t>
                      </a:r>
                      <a:r>
                        <a:rPr lang="en" sz="1000" u="none" strike="noStrike" cap="none" baseline="0" err="1">
                          <a:sym typeface="Calibri"/>
                        </a:rPr>
                        <a:t>glazbene</a:t>
                      </a:r>
                      <a:r>
                        <a:rPr lang="en" sz="1000" u="none" strike="noStrike" cap="none" baseline="0">
                          <a:sym typeface="Calibri"/>
                        </a:rPr>
                        <a:t> </a:t>
                      </a:r>
                      <a:r>
                        <a:rPr lang="en" sz="1000" u="none" strike="noStrike" cap="none" baseline="0" err="1">
                          <a:sym typeface="Calibri"/>
                        </a:rPr>
                        <a:t>aktivnosti</a:t>
                      </a:r>
                      <a:r>
                        <a:rPr lang="en" sz="1000" u="none" strike="noStrike" cap="none" baseline="0">
                          <a:sym typeface="Calibri"/>
                        </a:rPr>
                        <a:t>, </a:t>
                      </a:r>
                      <a:r>
                        <a:rPr lang="en" sz="1000" u="none" strike="noStrike" cap="none" baseline="0" err="1">
                          <a:sym typeface="Calibri"/>
                        </a:rPr>
                        <a:t>poticati</a:t>
                      </a:r>
                      <a:r>
                        <a:rPr lang="en" sz="1000" u="none" strike="noStrike" cap="none" baseline="0">
                          <a:sym typeface="Calibri"/>
                        </a:rPr>
                        <a:t> </a:t>
                      </a:r>
                      <a:r>
                        <a:rPr lang="en" sz="1000" u="none" strike="noStrike" cap="none" baseline="0" err="1">
                          <a:sym typeface="Calibri"/>
                        </a:rPr>
                        <a:t>djecu</a:t>
                      </a:r>
                      <a:r>
                        <a:rPr lang="en" sz="1000" u="none" strike="noStrike" cap="none" baseline="0">
                          <a:sym typeface="Calibri"/>
                        </a:rPr>
                        <a:t> </a:t>
                      </a:r>
                      <a:r>
                        <a:rPr lang="en" sz="1000" u="none" strike="noStrike" cap="none" baseline="0" err="1">
                          <a:sym typeface="Calibri"/>
                        </a:rPr>
                        <a:t>na</a:t>
                      </a:r>
                      <a:r>
                        <a:rPr lang="en" sz="1000" u="none" strike="noStrike" cap="none" baseline="0">
                          <a:sym typeface="Calibri"/>
                        </a:rPr>
                        <a:t> </a:t>
                      </a:r>
                      <a:r>
                        <a:rPr lang="en" sz="1000" u="none" strike="noStrike" cap="none" baseline="0" err="1">
                          <a:sym typeface="Calibri"/>
                        </a:rPr>
                        <a:t>tjelesnu</a:t>
                      </a:r>
                      <a:r>
                        <a:rPr lang="en" sz="1000" u="none" strike="noStrike" cap="none" baseline="0">
                          <a:sym typeface="Calibri"/>
                        </a:rPr>
                        <a:t> </a:t>
                      </a:r>
                      <a:r>
                        <a:rPr lang="en" sz="1000" u="none" strike="noStrike" cap="none" baseline="0" err="1">
                          <a:sym typeface="Calibri"/>
                        </a:rPr>
                        <a:t>aktivnost</a:t>
                      </a:r>
                      <a:r>
                        <a:rPr lang="en" sz="1000" u="none" strike="noStrike" cap="none" baseline="0">
                          <a:sym typeface="Calibri"/>
                        </a:rPr>
                        <a:t>, </a:t>
                      </a:r>
                      <a:r>
                        <a:rPr lang="en" sz="1000" u="none" strike="noStrike" cap="none" baseline="0" err="1">
                          <a:sym typeface="Calibri"/>
                        </a:rPr>
                        <a:t>te</a:t>
                      </a:r>
                      <a:r>
                        <a:rPr lang="en" sz="1000" u="none" strike="noStrike" cap="none" baseline="0">
                          <a:sym typeface="Calibri"/>
                        </a:rPr>
                        <a:t> </a:t>
                      </a:r>
                      <a:r>
                        <a:rPr lang="en" sz="1000" u="none" strike="noStrike" cap="none" baseline="0" err="1">
                          <a:sym typeface="Calibri"/>
                        </a:rPr>
                        <a:t>voditi</a:t>
                      </a:r>
                      <a:r>
                        <a:rPr lang="en" sz="1000" u="none" strike="noStrike" cap="none" baseline="0">
                          <a:sym typeface="Calibri"/>
                        </a:rPr>
                        <a:t> </a:t>
                      </a:r>
                      <a:r>
                        <a:rPr lang="en" sz="1000" u="none" strike="noStrike" cap="none" baseline="0" err="1">
                          <a:sym typeface="Calibri"/>
                        </a:rPr>
                        <a:t>brigu</a:t>
                      </a:r>
                      <a:r>
                        <a:rPr lang="en" sz="1000" u="none" strike="noStrike" cap="none" baseline="0">
                          <a:sym typeface="Calibri"/>
                        </a:rPr>
                        <a:t> o </a:t>
                      </a:r>
                      <a:r>
                        <a:rPr lang="en" sz="1000" u="none" strike="noStrike" cap="none" baseline="0" err="1">
                          <a:sym typeface="Calibri"/>
                        </a:rPr>
                        <a:t>zdravom</a:t>
                      </a:r>
                      <a:r>
                        <a:rPr lang="en" sz="1000" u="none" strike="noStrike" cap="none" baseline="0">
                          <a:sym typeface="Calibri"/>
                        </a:rPr>
                        <a:t> </a:t>
                      </a:r>
                      <a:r>
                        <a:rPr lang="en" sz="1000" u="none" strike="noStrike" cap="none" baseline="0" err="1">
                          <a:sym typeface="Calibri"/>
                        </a:rPr>
                        <a:t>tjelesnom</a:t>
                      </a:r>
                      <a:r>
                        <a:rPr lang="en" sz="1000" u="none" strike="noStrike" cap="none" baseline="0">
                          <a:sym typeface="Calibri"/>
                        </a:rPr>
                        <a:t> </a:t>
                      </a:r>
                      <a:r>
                        <a:rPr lang="en" sz="1000" u="none" strike="noStrike" cap="none" baseline="0" err="1">
                          <a:sym typeface="Calibri"/>
                        </a:rPr>
                        <a:t>razvoju,razvijati</a:t>
                      </a:r>
                      <a:r>
                        <a:rPr lang="en" sz="1000" u="none" strike="noStrike" cap="none" baseline="0">
                          <a:sym typeface="Calibri"/>
                        </a:rPr>
                        <a:t> </a:t>
                      </a:r>
                      <a:r>
                        <a:rPr lang="en" sz="1000" u="none" strike="noStrike" cap="none" baseline="0" err="1">
                          <a:sym typeface="Calibri"/>
                        </a:rPr>
                        <a:t>osjećaj</a:t>
                      </a:r>
                      <a:r>
                        <a:rPr lang="en" sz="1000" u="none" strike="noStrike" cap="none" baseline="0">
                          <a:sym typeface="Calibri"/>
                        </a:rPr>
                        <a:t> za </a:t>
                      </a:r>
                      <a:r>
                        <a:rPr lang="en" sz="1000" u="none" strike="noStrike" cap="none" baseline="0" err="1">
                          <a:sym typeface="Calibri"/>
                        </a:rPr>
                        <a:t>ritam</a:t>
                      </a:r>
                      <a:r>
                        <a:rPr lang="en" sz="1000" u="none" strike="noStrike" cap="none" baseline="0">
                          <a:sym typeface="Calibri"/>
                        </a:rPr>
                        <a:t>, </a:t>
                      </a:r>
                      <a:r>
                        <a:rPr lang="en" sz="1000" u="none" strike="noStrike" cap="none" baseline="0" err="1">
                          <a:sym typeface="Calibri"/>
                        </a:rPr>
                        <a:t>skladnosti</a:t>
                      </a:r>
                      <a:r>
                        <a:rPr lang="en" sz="1000" u="none" strike="noStrike" cap="none" baseline="0">
                          <a:sym typeface="Calibri"/>
                        </a:rPr>
                        <a:t> </a:t>
                      </a:r>
                      <a:r>
                        <a:rPr lang="en" sz="1000" u="none" strike="noStrike" cap="none" baseline="0" err="1">
                          <a:sym typeface="Calibri"/>
                        </a:rPr>
                        <a:t>pokreta</a:t>
                      </a:r>
                      <a:r>
                        <a:rPr lang="en" sz="1000" u="none" strike="noStrike" cap="none" baseline="0">
                          <a:sym typeface="Calibri"/>
                        </a:rPr>
                        <a:t>, </a:t>
                      </a:r>
                      <a:r>
                        <a:rPr lang="en" sz="1000" u="none" strike="noStrike" cap="none" baseline="0" err="1">
                          <a:sym typeface="Calibri"/>
                        </a:rPr>
                        <a:t>koordinaciju</a:t>
                      </a:r>
                      <a:r>
                        <a:rPr lang="en" sz="1000" u="none" strike="noStrike" cap="none" baseline="0">
                          <a:sym typeface="Calibri"/>
                        </a:rPr>
                        <a:t> </a:t>
                      </a:r>
                      <a:r>
                        <a:rPr lang="en" sz="1000" u="none" strike="noStrike" cap="none" baseline="0" err="1">
                          <a:sym typeface="Calibri"/>
                        </a:rPr>
                        <a:t>ruku</a:t>
                      </a:r>
                      <a:r>
                        <a:rPr lang="en" sz="1000" u="none" strike="noStrike" cap="none" baseline="0">
                          <a:sym typeface="Calibri"/>
                        </a:rPr>
                        <a:t> </a:t>
                      </a:r>
                      <a:r>
                        <a:rPr lang="en" sz="1000" u="none" strike="noStrike" cap="none" baseline="0" err="1">
                          <a:sym typeface="Calibri"/>
                        </a:rPr>
                        <a:t>i</a:t>
                      </a:r>
                      <a:r>
                        <a:rPr lang="en" sz="1000" u="none" strike="noStrike" cap="none" baseline="0">
                          <a:sym typeface="Calibri"/>
                        </a:rPr>
                        <a:t> </a:t>
                      </a:r>
                      <a:r>
                        <a:rPr lang="en" sz="1000" u="none" strike="noStrike" cap="none" baseline="0" err="1">
                          <a:sym typeface="Calibri"/>
                        </a:rPr>
                        <a:t>nogu</a:t>
                      </a:r>
                      <a:r>
                        <a:rPr lang="en" sz="1000" u="none" strike="noStrike" cap="none" baseline="0">
                          <a:sym typeface="Calibri"/>
                        </a:rPr>
                        <a:t>, </a:t>
                      </a:r>
                      <a:r>
                        <a:rPr lang="en" sz="1000" u="none" strike="noStrike" cap="none" baseline="0" err="1">
                          <a:sym typeface="Calibri"/>
                        </a:rPr>
                        <a:t>smisao</a:t>
                      </a:r>
                      <a:r>
                        <a:rPr lang="en" sz="1000" u="none" strike="noStrike" cap="none" baseline="0">
                          <a:sym typeface="Calibri"/>
                        </a:rPr>
                        <a:t> za </a:t>
                      </a:r>
                      <a:r>
                        <a:rPr lang="en" sz="1000" u="none" strike="noStrike" cap="none" baseline="0" err="1">
                          <a:sym typeface="Calibri"/>
                        </a:rPr>
                        <a:t>lijepo</a:t>
                      </a:r>
                      <a:r>
                        <a:rPr lang="en" sz="1000" u="none" strike="noStrike" cap="none" baseline="0">
                          <a:sym typeface="Calibri"/>
                        </a:rPr>
                        <a:t> </a:t>
                      </a:r>
                      <a:r>
                        <a:rPr lang="en" sz="1000" u="none" strike="noStrike" cap="none" baseline="0" err="1">
                          <a:sym typeface="Calibri"/>
                        </a:rPr>
                        <a:t>izvođenje</a:t>
                      </a:r>
                      <a:r>
                        <a:rPr lang="en" sz="1000" u="none" strike="noStrike" cap="none" baseline="0">
                          <a:sym typeface="Calibri"/>
                        </a:rPr>
                        <a:t> </a:t>
                      </a:r>
                      <a:r>
                        <a:rPr lang="en" sz="1000" u="none" strike="noStrike" cap="none" baseline="0" err="1">
                          <a:sym typeface="Calibri"/>
                        </a:rPr>
                        <a:t>pokreta</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1550" marB="31550"/>
                </a:tc>
                <a:extLst>
                  <a:ext uri="{0D108BD9-81ED-4DB2-BD59-A6C34878D82A}">
                    <a16:rowId xmlns:a16="http://schemas.microsoft.com/office/drawing/2014/main" val="10000"/>
                  </a:ext>
                </a:extLst>
              </a:tr>
              <a:tr h="340683">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Namjena</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1550" marB="31550"/>
                </a:tc>
                <a:tc>
                  <a:txBody>
                    <a:bodyPr/>
                    <a:lstStyle/>
                    <a:p>
                      <a:pPr marL="0" marR="0" lvl="0" indent="0" algn="l" rtl="0">
                        <a:lnSpc>
                          <a:spcPct val="100000"/>
                        </a:lnSpc>
                        <a:spcBef>
                          <a:spcPts val="0"/>
                        </a:spcBef>
                        <a:spcAft>
                          <a:spcPts val="0"/>
                        </a:spcAft>
                        <a:buFont typeface="Calibri"/>
                        <a:buNone/>
                      </a:pPr>
                      <a:r>
                        <a:rPr lang="en" sz="1000" u="none" strike="noStrike" cap="none" baseline="0" err="1">
                          <a:sym typeface="Calibri"/>
                        </a:rPr>
                        <a:t>Stvoriti</a:t>
                      </a:r>
                      <a:r>
                        <a:rPr lang="en" sz="1000" u="none" strike="noStrike" cap="none" baseline="0">
                          <a:sym typeface="Calibri"/>
                        </a:rPr>
                        <a:t> </a:t>
                      </a:r>
                      <a:r>
                        <a:rPr lang="en" sz="1000" u="none" strike="noStrike" cap="none" baseline="0" err="1">
                          <a:sym typeface="Calibri"/>
                        </a:rPr>
                        <a:t>ugodnu</a:t>
                      </a:r>
                      <a:r>
                        <a:rPr lang="en" sz="1000" u="none" strike="noStrike" cap="none" baseline="0"/>
                        <a:t> </a:t>
                      </a:r>
                      <a:r>
                        <a:rPr lang="en" sz="1000" u="none" strike="noStrike" cap="none" baseline="0" err="1"/>
                        <a:t>i</a:t>
                      </a:r>
                      <a:r>
                        <a:rPr lang="en" sz="1000" u="none" strike="noStrike" cap="none" baseline="0"/>
                        <a:t> </a:t>
                      </a:r>
                      <a:r>
                        <a:rPr lang="en" sz="1000" u="none" strike="noStrike" cap="none" baseline="0" err="1">
                          <a:sym typeface="Calibri"/>
                        </a:rPr>
                        <a:t>vedru</a:t>
                      </a:r>
                      <a:r>
                        <a:rPr lang="en" sz="1000" u="none" strike="noStrike" cap="none" baseline="0">
                          <a:sym typeface="Calibri"/>
                        </a:rPr>
                        <a:t> </a:t>
                      </a:r>
                      <a:r>
                        <a:rPr lang="en" sz="1000" u="none" strike="noStrike" cap="none" baseline="0" err="1">
                          <a:sym typeface="Calibri"/>
                        </a:rPr>
                        <a:t>atmosferu</a:t>
                      </a:r>
                      <a:r>
                        <a:rPr lang="en" sz="1000" u="none" strike="noStrike" cap="none" baseline="0">
                          <a:sym typeface="Calibri"/>
                        </a:rPr>
                        <a:t> </a:t>
                      </a:r>
                      <a:r>
                        <a:rPr lang="en" sz="1000" u="none" strike="noStrike" cap="none" baseline="0" err="1">
                          <a:sym typeface="Calibri"/>
                        </a:rPr>
                        <a:t>među</a:t>
                      </a:r>
                      <a:r>
                        <a:rPr lang="en" sz="1000" u="none" strike="noStrike" cap="none" baseline="0">
                          <a:sym typeface="Calibri"/>
                        </a:rPr>
                        <a:t> </a:t>
                      </a:r>
                      <a:r>
                        <a:rPr lang="en" sz="1000" u="none" strike="noStrike" cap="none" baseline="0" err="1">
                          <a:sym typeface="Calibri"/>
                        </a:rPr>
                        <a:t>učenicima</a:t>
                      </a:r>
                      <a:r>
                        <a:rPr lang="en" sz="1000" u="none" strike="noStrike" cap="none" baseline="0">
                          <a:sym typeface="Calibri"/>
                        </a:rPr>
                        <a:t> </a:t>
                      </a:r>
                      <a:r>
                        <a:rPr lang="en" sz="1000" u="none" strike="noStrike" cap="none" baseline="0" err="1">
                          <a:sym typeface="Calibri"/>
                        </a:rPr>
                        <a:t>škola,prezentirati</a:t>
                      </a:r>
                      <a:r>
                        <a:rPr lang="en" sz="1000" u="none" strike="noStrike" cap="none" baseline="0">
                          <a:sym typeface="Calibri"/>
                        </a:rPr>
                        <a:t> </a:t>
                      </a:r>
                      <a:r>
                        <a:rPr lang="en" sz="1000" u="none" strike="noStrike" cap="none" baseline="0" err="1">
                          <a:sym typeface="Calibri"/>
                        </a:rPr>
                        <a:t>svoje</a:t>
                      </a:r>
                      <a:r>
                        <a:rPr lang="en" sz="1000" u="none" strike="noStrike" cap="none" baseline="0">
                          <a:sym typeface="Calibri"/>
                        </a:rPr>
                        <a:t> </a:t>
                      </a:r>
                      <a:r>
                        <a:rPr lang="en" sz="1000" u="none" strike="noStrike" cap="none" baseline="0" err="1">
                          <a:sym typeface="Calibri"/>
                        </a:rPr>
                        <a:t>aktivnosti</a:t>
                      </a:r>
                      <a:r>
                        <a:rPr lang="en" sz="1000" u="none" strike="noStrike" cap="none" baseline="0">
                          <a:sym typeface="Calibri"/>
                        </a:rPr>
                        <a:t> </a:t>
                      </a:r>
                      <a:r>
                        <a:rPr lang="en" sz="1000" u="none" strike="noStrike" cap="none" baseline="0" err="1">
                          <a:sym typeface="Calibri"/>
                        </a:rPr>
                        <a:t>na</a:t>
                      </a:r>
                      <a:r>
                        <a:rPr lang="en" sz="1000" u="none" strike="noStrike" cap="none" baseline="0">
                          <a:sym typeface="Calibri"/>
                        </a:rPr>
                        <a:t> </a:t>
                      </a:r>
                      <a:r>
                        <a:rPr lang="en" sz="1000" u="none" strike="noStrike" cap="none" baseline="0" err="1">
                          <a:sym typeface="Calibri"/>
                        </a:rPr>
                        <a:t>prigodnim</a:t>
                      </a:r>
                      <a:r>
                        <a:rPr lang="en" sz="1000" u="none" strike="noStrike" cap="none" baseline="0">
                          <a:sym typeface="Calibri"/>
                        </a:rPr>
                        <a:t> </a:t>
                      </a:r>
                      <a:r>
                        <a:rPr lang="en" sz="1000" u="none" strike="noStrike" cap="none" baseline="0" err="1">
                          <a:sym typeface="Calibri"/>
                        </a:rPr>
                        <a:t>svečanostima</a:t>
                      </a:r>
                      <a:r>
                        <a:rPr lang="en" sz="1000" u="none" strike="noStrike" cap="none" baseline="0">
                          <a:sym typeface="Calibri"/>
                        </a:rPr>
                        <a:t> u </a:t>
                      </a:r>
                      <a:r>
                        <a:rPr lang="en" sz="1000" u="none" strike="noStrike" cap="none" baseline="0" err="1">
                          <a:sym typeface="Calibri"/>
                        </a:rPr>
                        <a:t>školi</a:t>
                      </a:r>
                      <a:r>
                        <a:rPr lang="en" sz="1000" u="none" strike="noStrike" cap="none" baseline="0">
                          <a:sym typeface="Calibri"/>
                        </a:rPr>
                        <a:t> I </a:t>
                      </a:r>
                      <a:r>
                        <a:rPr lang="en" sz="1000" u="none" strike="noStrike" cap="none" baseline="0" err="1">
                          <a:sym typeface="Calibri"/>
                        </a:rPr>
                        <a:t>izvan</a:t>
                      </a:r>
                      <a:r>
                        <a:rPr lang="en" sz="1000" u="none" strike="noStrike" cap="none" baseline="0">
                          <a:sym typeface="Calibri"/>
                        </a:rPr>
                        <a:t> </a:t>
                      </a:r>
                      <a:r>
                        <a:rPr lang="en" sz="1000" u="none" strike="noStrike" cap="none" baseline="0" err="1">
                          <a:sym typeface="Calibri"/>
                        </a:rPr>
                        <a:t>nje</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1550" marB="31550"/>
                </a:tc>
                <a:extLst>
                  <a:ext uri="{0D108BD9-81ED-4DB2-BD59-A6C34878D82A}">
                    <a16:rowId xmlns:a16="http://schemas.microsoft.com/office/drawing/2014/main" val="10001"/>
                  </a:ext>
                </a:extLst>
              </a:tr>
              <a:tr h="478222">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Način</a:t>
                      </a:r>
                      <a:r>
                        <a:rPr lang="en" sz="1000" u="none" strike="noStrike" cap="none" baseline="0">
                          <a:sym typeface="Calibri"/>
                        </a:rPr>
                        <a:t> </a:t>
                      </a:r>
                      <a:r>
                        <a:rPr lang="en" sz="1000" u="none" strike="noStrike" cap="none" baseline="0" err="1">
                          <a:sym typeface="Calibri"/>
                        </a:rPr>
                        <a:t>realizacije</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1550" marB="31550"/>
                </a:tc>
                <a:tc>
                  <a:txBody>
                    <a:bodyPr/>
                    <a:lstStyle/>
                    <a:p>
                      <a:pPr marL="0" marR="0" lvl="0" indent="0" algn="l">
                        <a:lnSpc>
                          <a:spcPct val="100000"/>
                        </a:lnSpc>
                        <a:spcBef>
                          <a:spcPts val="0"/>
                        </a:spcBef>
                        <a:spcAft>
                          <a:spcPts val="0"/>
                        </a:spcAft>
                        <a:buNone/>
                      </a:pPr>
                      <a:r>
                        <a:rPr lang="hr-HR" sz="1000" b="0" i="0" u="none" strike="noStrike" cap="none" baseline="0" noProof="0" dirty="0">
                          <a:latin typeface="Calibri"/>
                        </a:rPr>
                        <a:t>I</a:t>
                      </a:r>
                      <a:r>
                        <a:rPr lang="en" sz="1000" b="0" i="0" u="none" strike="noStrike" cap="none" baseline="0" noProof="0" dirty="0">
                          <a:latin typeface="Calibri"/>
                        </a:rPr>
                        <a:t>zvannastavna aktivnost za učenike od 5.-8. razreda.</a:t>
                      </a:r>
                      <a:endParaRPr lang="en-US" dirty="0"/>
                    </a:p>
                    <a:p>
                      <a:pPr marL="0" marR="0" lvl="0" indent="0" algn="l">
                        <a:lnSpc>
                          <a:spcPct val="100000"/>
                        </a:lnSpc>
                        <a:spcBef>
                          <a:spcPts val="0"/>
                        </a:spcBef>
                        <a:spcAft>
                          <a:spcPts val="0"/>
                        </a:spcAft>
                        <a:buNone/>
                      </a:pPr>
                      <a:r>
                        <a:rPr lang="en" sz="1000" b="0" i="0" u="none" strike="noStrike" cap="none" baseline="0" noProof="0" dirty="0">
                          <a:latin typeface="Calibri"/>
                        </a:rPr>
                        <a:t>Upoznavanje s različitim vrstama plesa i mijenjanjem plesa tijekom različitih vremenskih razdoblja.</a:t>
                      </a:r>
                    </a:p>
                    <a:p>
                      <a:pPr marL="0" marR="0" lvl="0" indent="0" algn="l">
                        <a:lnSpc>
                          <a:spcPct val="100000"/>
                        </a:lnSpc>
                        <a:spcBef>
                          <a:spcPts val="0"/>
                        </a:spcBef>
                        <a:spcAft>
                          <a:spcPts val="0"/>
                        </a:spcAft>
                        <a:buNone/>
                      </a:pPr>
                      <a:r>
                        <a:rPr lang="en" sz="1000" b="0" i="0" u="none" strike="noStrike" cap="none" baseline="0" noProof="0" dirty="0">
                          <a:latin typeface="Calibri"/>
                        </a:rPr>
                        <a:t>Osmišljavanje koreografija na različite skladbe. Online izrada plesnih video uradaka.</a:t>
                      </a:r>
                    </a:p>
                  </a:txBody>
                  <a:tcPr marL="91450" marR="91450" marT="31550" marB="31550"/>
                </a:tc>
                <a:extLst>
                  <a:ext uri="{0D108BD9-81ED-4DB2-BD59-A6C34878D82A}">
                    <a16:rowId xmlns:a16="http://schemas.microsoft.com/office/drawing/2014/main" val="10002"/>
                  </a:ext>
                </a:extLst>
              </a:tr>
              <a:tr h="507502">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Nositelj</a:t>
                      </a:r>
                      <a:r>
                        <a:rPr lang="en" sz="1000" u="none" strike="noStrike" cap="none" baseline="0">
                          <a:sym typeface="Calibri"/>
                        </a:rPr>
                        <a:t> </a:t>
                      </a:r>
                      <a:r>
                        <a:rPr lang="en" sz="1000" u="none" strike="noStrike" cap="none" baseline="0" err="1">
                          <a:sym typeface="Calibri"/>
                        </a:rPr>
                        <a:t>aktivnosti</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1550" marB="31550"/>
                </a:tc>
                <a:tc>
                  <a:txBody>
                    <a:bodyPr/>
                    <a:lstStyle/>
                    <a:p>
                      <a:pPr marL="0" marR="0" lvl="0" indent="0" algn="l" rtl="0">
                        <a:lnSpc>
                          <a:spcPct val="100000"/>
                        </a:lnSpc>
                        <a:spcBef>
                          <a:spcPts val="0"/>
                        </a:spcBef>
                        <a:spcAft>
                          <a:spcPts val="0"/>
                        </a:spcAft>
                        <a:buFont typeface="Calibri"/>
                        <a:buNone/>
                      </a:pPr>
                      <a:r>
                        <a:rPr lang="en" sz="1000" u="none" strike="noStrike" cap="none" baseline="0" dirty="0">
                          <a:sym typeface="Calibri"/>
                        </a:rPr>
                        <a:t>Učitelj</a:t>
                      </a:r>
                      <a:r>
                        <a:rPr lang="hr-HR" sz="1000" u="none" strike="noStrike" cap="none" baseline="0" dirty="0" err="1">
                          <a:sym typeface="Calibri"/>
                        </a:rPr>
                        <a:t>ica</a:t>
                      </a:r>
                      <a:r>
                        <a:rPr lang="en" sz="1000" u="none" strike="noStrike" cap="none" baseline="0" dirty="0">
                          <a:sym typeface="Calibri"/>
                        </a:rPr>
                        <a:t> informatike, </a:t>
                      </a:r>
                      <a:r>
                        <a:rPr lang="en" sz="1000" u="none" strike="noStrike" cap="none" baseline="0" dirty="0"/>
                        <a:t>Sanja Bićanić</a:t>
                      </a:r>
                      <a:endParaRPr lang="en" sz="1000" u="none" strike="noStrike" cap="none" baseline="0" dirty="0">
                        <a:sym typeface="Calibri"/>
                      </a:endParaRPr>
                    </a:p>
                    <a:p>
                      <a:pPr marL="0" marR="0" lvl="0" indent="0" algn="l">
                        <a:lnSpc>
                          <a:spcPct val="100000"/>
                        </a:lnSpc>
                        <a:spcBef>
                          <a:spcPts val="200"/>
                        </a:spcBef>
                        <a:spcAft>
                          <a:spcPts val="0"/>
                        </a:spcAft>
                        <a:buFont typeface="Calibri"/>
                        <a:buNone/>
                      </a:pPr>
                      <a:endParaRPr lang="en" sz="1000" u="none" strike="noStrike" cap="none" baseline="0" dirty="0"/>
                    </a:p>
                  </a:txBody>
                  <a:tcPr marL="91450" marR="91450" marT="31550" marB="31550"/>
                </a:tc>
                <a:extLst>
                  <a:ext uri="{0D108BD9-81ED-4DB2-BD59-A6C34878D82A}">
                    <a16:rowId xmlns:a16="http://schemas.microsoft.com/office/drawing/2014/main" val="10003"/>
                  </a:ext>
                </a:extLst>
              </a:tr>
              <a:tr h="341726">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Vremenik</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1550" marB="31550"/>
                </a:tc>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a:sym typeface="Calibri"/>
                        </a:rPr>
                        <a:t>2 </a:t>
                      </a:r>
                      <a:r>
                        <a:rPr lang="en" sz="1000" u="none" strike="noStrike" cap="none" baseline="0" err="1">
                          <a:sym typeface="Calibri"/>
                        </a:rPr>
                        <a:t>sata</a:t>
                      </a:r>
                      <a:r>
                        <a:rPr lang="en" sz="1000" u="none" strike="noStrike" cap="none" baseline="0">
                          <a:sym typeface="Calibri"/>
                        </a:rPr>
                        <a:t> </a:t>
                      </a:r>
                      <a:r>
                        <a:rPr lang="en" sz="1000" u="none" strike="noStrike" cap="none" baseline="0" err="1">
                          <a:sym typeface="Calibri"/>
                        </a:rPr>
                        <a:t>tjedno</a:t>
                      </a:r>
                      <a:r>
                        <a:rPr lang="en" sz="1000" u="none" strike="noStrike" cap="none" baseline="0">
                          <a:sym typeface="Calibri"/>
                        </a:rPr>
                        <a:t>, 70 sati </a:t>
                      </a:r>
                      <a:r>
                        <a:rPr lang="en" sz="1000" u="none" strike="noStrike" cap="none" baseline="0" err="1">
                          <a:sym typeface="Calibri"/>
                        </a:rPr>
                        <a:t>godišnje</a:t>
                      </a:r>
                      <a:endParaRPr lang="en" sz="1000" b="0" i="0" u="none" strike="noStrike" cap="none" baseline="0" err="1">
                        <a:solidFill>
                          <a:srgbClr val="000000"/>
                        </a:solidFill>
                        <a:latin typeface="Calibri"/>
                        <a:ea typeface="Calibri"/>
                        <a:cs typeface="Calibri"/>
                        <a:sym typeface="Calibri"/>
                      </a:endParaRPr>
                    </a:p>
                  </a:txBody>
                  <a:tcPr marL="91450" marR="91450" marT="31550" marB="31550"/>
                </a:tc>
                <a:extLst>
                  <a:ext uri="{0D108BD9-81ED-4DB2-BD59-A6C34878D82A}">
                    <a16:rowId xmlns:a16="http://schemas.microsoft.com/office/drawing/2014/main" val="10004"/>
                  </a:ext>
                </a:extLst>
              </a:tr>
              <a:tr h="440144">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Troškovnik</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1550" marB="31550"/>
                </a:tc>
                <a:tc>
                  <a:txBody>
                    <a:bodyPr/>
                    <a:lstStyle/>
                    <a:p>
                      <a:pPr marL="0" marR="0" lvl="0" indent="0" algn="l">
                        <a:lnSpc>
                          <a:spcPct val="100000"/>
                        </a:lnSpc>
                        <a:spcBef>
                          <a:spcPts val="0"/>
                        </a:spcBef>
                        <a:spcAft>
                          <a:spcPts val="0"/>
                        </a:spcAft>
                        <a:buNone/>
                      </a:pPr>
                      <a:r>
                        <a:rPr lang="en" sz="1000" b="0" i="0" u="none" strike="noStrike" cap="none" baseline="0" noProof="0" dirty="0">
                          <a:latin typeface="Calibri"/>
                        </a:rPr>
                        <a:t>Sredstva za rad</a:t>
                      </a:r>
                      <a:r>
                        <a:rPr lang="en" sz="1000" b="0" i="0" u="none" strike="noStrike" cap="none" baseline="0" noProof="0" dirty="0"/>
                        <a:t> omogućuju roditelj</a:t>
                      </a:r>
                      <a:r>
                        <a:rPr lang="hr-HR" sz="1000" b="0" i="0" u="none" strike="noStrike" cap="none" baseline="0" noProof="0"/>
                        <a:t>i.</a:t>
                      </a:r>
                      <a:endParaRPr lang="en-US" b="0" i="0" noProof="0" dirty="0">
                        <a:sym typeface="Calibri"/>
                      </a:endParaRPr>
                    </a:p>
                  </a:txBody>
                  <a:tcPr marL="91450" marR="91450" marT="31550" marB="31550"/>
                </a:tc>
                <a:extLst>
                  <a:ext uri="{0D108BD9-81ED-4DB2-BD59-A6C34878D82A}">
                    <a16:rowId xmlns:a16="http://schemas.microsoft.com/office/drawing/2014/main" val="10005"/>
                  </a:ext>
                </a:extLst>
              </a:tr>
              <a:tr h="716267">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Način</a:t>
                      </a:r>
                      <a:r>
                        <a:rPr lang="en" sz="1000" u="none" strike="noStrike" cap="none" baseline="0">
                          <a:sym typeface="Calibri"/>
                        </a:rPr>
                        <a:t> </a:t>
                      </a:r>
                      <a:r>
                        <a:rPr lang="en" sz="1000" u="none" strike="noStrike" cap="none" baseline="0" err="1">
                          <a:sym typeface="Calibri"/>
                        </a:rPr>
                        <a:t>vrednovanja</a:t>
                      </a:r>
                      <a:r>
                        <a:rPr lang="en" sz="1000" u="none" strike="noStrike" cap="none" baseline="0">
                          <a:sym typeface="Calibri"/>
                        </a:rPr>
                        <a:t> </a:t>
                      </a:r>
                      <a:r>
                        <a:rPr lang="en" sz="1000" u="none" strike="noStrike" cap="none" baseline="0" err="1">
                          <a:sym typeface="Calibri"/>
                        </a:rPr>
                        <a:t>i</a:t>
                      </a:r>
                      <a:r>
                        <a:rPr lang="en" sz="1000" u="none" strike="noStrike" cap="none" baseline="0">
                          <a:sym typeface="Calibri"/>
                        </a:rPr>
                        <a:t> </a:t>
                      </a:r>
                      <a:r>
                        <a:rPr lang="en" sz="1000" u="none" strike="noStrike" cap="none" baseline="0" err="1">
                          <a:sym typeface="Calibri"/>
                        </a:rPr>
                        <a:t>korištenja</a:t>
                      </a:r>
                      <a:r>
                        <a:rPr lang="en" sz="1000" u="none" strike="noStrike" cap="none" baseline="0">
                          <a:sym typeface="Calibri"/>
                        </a:rPr>
                        <a:t> </a:t>
                      </a:r>
                      <a:r>
                        <a:rPr lang="en" sz="1000" u="none" strike="noStrike" cap="none" baseline="0" err="1">
                          <a:sym typeface="Calibri"/>
                        </a:rPr>
                        <a:t>rezultata</a:t>
                      </a:r>
                      <a:r>
                        <a:rPr lang="en" sz="1000" u="none" strike="noStrike" cap="none" baseline="0">
                          <a:sym typeface="Calibri"/>
                        </a:rPr>
                        <a:t> </a:t>
                      </a:r>
                      <a:r>
                        <a:rPr lang="en" sz="1000" u="none" strike="noStrike" cap="none" baseline="0" err="1">
                          <a:sym typeface="Calibri"/>
                        </a:rPr>
                        <a:t>vrednovanja</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1550" marB="31550"/>
                </a:tc>
                <a:tc>
                  <a:txBody>
                    <a:bodyPr/>
                    <a:lstStyle/>
                    <a:p>
                      <a:pPr marL="0" marR="0" lvl="0" indent="0" algn="l" rtl="0">
                        <a:lnSpc>
                          <a:spcPct val="100000"/>
                        </a:lnSpc>
                        <a:spcBef>
                          <a:spcPts val="0"/>
                        </a:spcBef>
                        <a:spcAft>
                          <a:spcPts val="0"/>
                        </a:spcAft>
                        <a:buFont typeface="Calibri"/>
                        <a:buNone/>
                      </a:pPr>
                      <a:r>
                        <a:rPr lang="en" sz="1000" u="none" strike="noStrike" cap="none" baseline="0" dirty="0"/>
                        <a:t>Ocjenjivanje online plesnih video uradaka.</a:t>
                      </a:r>
                      <a:endParaRPr lang="en" sz="1000" u="none" strike="noStrike" cap="none" baseline="0" dirty="0">
                        <a:sym typeface="Calibri"/>
                      </a:endParaRPr>
                    </a:p>
                  </a:txBody>
                  <a:tcPr marL="91450" marR="91450" marT="31550" marB="31550"/>
                </a:tc>
                <a:extLst>
                  <a:ext uri="{0D108BD9-81ED-4DB2-BD59-A6C34878D82A}">
                    <a16:rowId xmlns:a16="http://schemas.microsoft.com/office/drawing/2014/main" val="10006"/>
                  </a:ext>
                </a:extLst>
              </a:tr>
            </a:tbl>
          </a:graphicData>
        </a:graphic>
      </p:graphicFrame>
      <p:sp>
        <p:nvSpPr>
          <p:cNvPr id="418" name="Shape 418"/>
          <p:cNvSpPr txBox="1"/>
          <p:nvPr/>
        </p:nvSpPr>
        <p:spPr>
          <a:xfrm>
            <a:off x="155575" y="-108346"/>
            <a:ext cx="304799" cy="2286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Arial"/>
              <a:ea typeface="Arial"/>
              <a:cs typeface="Arial"/>
              <a:sym typeface="Arial"/>
            </a:endParaRPr>
          </a:p>
        </p:txBody>
      </p:sp>
      <p:sp>
        <p:nvSpPr>
          <p:cNvPr id="419" name="Shape 419"/>
          <p:cNvSpPr txBox="1"/>
          <p:nvPr/>
        </p:nvSpPr>
        <p:spPr>
          <a:xfrm>
            <a:off x="155575" y="-108346"/>
            <a:ext cx="304799" cy="2286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Arial"/>
              <a:ea typeface="Arial"/>
              <a:cs typeface="Arial"/>
              <a:sym typeface="Arial"/>
            </a:endParaRPr>
          </a:p>
        </p:txBody>
      </p:sp>
      <p:sp>
        <p:nvSpPr>
          <p:cNvPr id="420" name="Shape 420"/>
          <p:cNvSpPr txBox="1"/>
          <p:nvPr/>
        </p:nvSpPr>
        <p:spPr>
          <a:xfrm>
            <a:off x="155575" y="-108346"/>
            <a:ext cx="304799" cy="2286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Arial"/>
              <a:ea typeface="Arial"/>
              <a:cs typeface="Arial"/>
              <a:sym typeface="Arial"/>
            </a:endParaRPr>
          </a:p>
        </p:txBody>
      </p:sp>
      <p:sp>
        <p:nvSpPr>
          <p:cNvPr id="2" name="Title 1"/>
          <p:cNvSpPr>
            <a:spLocks noGrp="1"/>
          </p:cNvSpPr>
          <p:nvPr>
            <p:ph type="title"/>
          </p:nvPr>
        </p:nvSpPr>
        <p:spPr>
          <a:xfrm>
            <a:off x="1081880" y="16070"/>
            <a:ext cx="8062120" cy="876592"/>
          </a:xfrm>
        </p:spPr>
        <p:txBody>
          <a:bodyPr>
            <a:scene3d>
              <a:camera prst="orthographicFront"/>
              <a:lightRig rig="soft" dir="t">
                <a:rot lat="0" lon="0" rev="15600000"/>
              </a:lightRig>
            </a:scene3d>
            <a:sp3d extrusionH="57150" prstMaterial="softEdge">
              <a:bevelT w="25400" h="38100"/>
            </a:sp3d>
          </a:bodyPr>
          <a:lstStyle/>
          <a:p>
            <a:r>
              <a:rPr lang="hr-HR" dirty="0">
                <a:effectLst>
                  <a:outerShdw blurRad="38100" dist="38100" dir="2700000" algn="tl">
                    <a:srgbClr val="000000">
                      <a:alpha val="43137"/>
                    </a:srgbClr>
                  </a:outerShdw>
                </a:effectLst>
                <a:latin typeface="+mn-lt"/>
              </a:rPr>
              <a:t>Plesna</a:t>
            </a:r>
            <a:r>
              <a:rPr lang="hr-HR" sz="1800" b="1" dirty="0">
                <a:ln/>
                <a:effectLst>
                  <a:outerShdw blurRad="38100" dist="38100" dir="2700000" algn="tl">
                    <a:srgbClr val="000000">
                      <a:alpha val="43137"/>
                    </a:srgbClr>
                  </a:outerShdw>
                </a:effectLst>
                <a:latin typeface="+mn-lt"/>
              </a:rPr>
              <a:t> </a:t>
            </a:r>
            <a:r>
              <a:rPr lang="hr-HR" dirty="0">
                <a:effectLst>
                  <a:outerShdw blurRad="38100" dist="38100" dir="2700000" algn="tl">
                    <a:srgbClr val="000000">
                      <a:alpha val="43137"/>
                    </a:srgbClr>
                  </a:outerShdw>
                </a:effectLst>
                <a:latin typeface="+mn-lt"/>
              </a:rPr>
              <a:t>skupina</a:t>
            </a:r>
            <a:endParaRPr lang="hr-HR" sz="1800" b="1" dirty="0">
              <a:ln/>
              <a:effectLst>
                <a:outerShdw blurRad="38100" dist="38100" dir="2700000" algn="tl">
                  <a:srgbClr val="000000">
                    <a:alpha val="43137"/>
                  </a:srgbClr>
                </a:outerShdw>
              </a:effectLst>
              <a:latin typeface="+mn-lt"/>
            </a:endParaRPr>
          </a:p>
        </p:txBody>
      </p:sp>
      <p:pic>
        <p:nvPicPr>
          <p:cNvPr id="421" name="Shape 421"/>
          <p:cNvPicPr preferRelativeResize="0"/>
          <p:nvPr/>
        </p:nvPicPr>
        <p:blipFill rotWithShape="1">
          <a:blip r:embed="rId3">
            <a:clrChange>
              <a:clrFrom>
                <a:srgbClr val="FCFEFB"/>
              </a:clrFrom>
              <a:clrTo>
                <a:srgbClr val="FCFEFB">
                  <a:alpha val="0"/>
                </a:srgbClr>
              </a:clrTo>
            </a:clrChange>
            <a:alphaModFix/>
          </a:blip>
          <a:srcRect/>
          <a:stretch/>
        </p:blipFill>
        <p:spPr>
          <a:xfrm>
            <a:off x="6690732" y="0"/>
            <a:ext cx="1461689" cy="892662"/>
          </a:xfrm>
          <a:prstGeom prst="rect">
            <a:avLst/>
          </a:prstGeom>
          <a:noFill/>
          <a:ln>
            <a:noFill/>
          </a:ln>
        </p:spPr>
      </p:pic>
    </p:spTree>
    <p:extLst>
      <p:ext uri="{BB962C8B-B14F-4D97-AF65-F5344CB8AC3E}">
        <p14:creationId xmlns:p14="http://schemas.microsoft.com/office/powerpoint/2010/main" val="367081011"/>
      </p:ext>
    </p:extLst>
  </p:cSld>
  <p:clrMapOvr>
    <a:masterClrMapping/>
  </p:clrMapOvr>
  <p:transition spd="slow">
    <p:wipe/>
  </p:transition>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Shape 432"/>
        <p:cNvGrpSpPr/>
        <p:nvPr/>
      </p:nvGrpSpPr>
      <p:grpSpPr>
        <a:xfrm>
          <a:off x="0" y="0"/>
          <a:ext cx="0" cy="0"/>
          <a:chOff x="0" y="0"/>
          <a:chExt cx="0" cy="0"/>
        </a:xfrm>
      </p:grpSpPr>
      <p:graphicFrame>
        <p:nvGraphicFramePr>
          <p:cNvPr id="434" name="Shape 434"/>
          <p:cNvGraphicFramePr/>
          <p:nvPr>
            <p:extLst>
              <p:ext uri="{D42A27DB-BD31-4B8C-83A1-F6EECF244321}">
                <p14:modId xmlns:p14="http://schemas.microsoft.com/office/powerpoint/2010/main" val="3937970636"/>
              </p:ext>
            </p:extLst>
          </p:nvPr>
        </p:nvGraphicFramePr>
        <p:xfrm>
          <a:off x="453484" y="933680"/>
          <a:ext cx="8419806" cy="3726589"/>
        </p:xfrm>
        <a:graphic>
          <a:graphicData uri="http://schemas.openxmlformats.org/drawingml/2006/table">
            <a:tbl>
              <a:tblPr>
                <a:tableStyleId>{0E3FDE45-AF77-4B5C-9715-49D594BDF05E}</a:tableStyleId>
              </a:tblPr>
              <a:tblGrid>
                <a:gridCol w="2632075">
                  <a:extLst>
                    <a:ext uri="{9D8B030D-6E8A-4147-A177-3AD203B41FA5}">
                      <a16:colId xmlns:a16="http://schemas.microsoft.com/office/drawing/2014/main" val="20000"/>
                    </a:ext>
                  </a:extLst>
                </a:gridCol>
                <a:gridCol w="5787731">
                  <a:extLst>
                    <a:ext uri="{9D8B030D-6E8A-4147-A177-3AD203B41FA5}">
                      <a16:colId xmlns:a16="http://schemas.microsoft.com/office/drawing/2014/main" val="20001"/>
                    </a:ext>
                  </a:extLst>
                </a:gridCol>
              </a:tblGrid>
              <a:tr h="850944">
                <a:tc>
                  <a:txBody>
                    <a:bodyPr/>
                    <a:lstStyle/>
                    <a:p>
                      <a:pPr marL="0" marR="0" lvl="0" indent="0" algn="l" rtl="0">
                        <a:lnSpc>
                          <a:spcPct val="100000"/>
                        </a:lnSpc>
                        <a:spcBef>
                          <a:spcPts val="0"/>
                        </a:spcBef>
                        <a:spcAft>
                          <a:spcPts val="0"/>
                        </a:spcAft>
                        <a:buClr>
                          <a:srgbClr val="000000"/>
                        </a:buClr>
                        <a:buSzPct val="25000"/>
                        <a:buFont typeface="Calibri"/>
                        <a:buNone/>
                      </a:pPr>
                      <a:r>
                        <a:rPr lang="hr-HR" sz="1000" u="none" strike="noStrike" cap="none" baseline="0" dirty="0">
                          <a:sym typeface="Calibri"/>
                        </a:rPr>
                        <a:t>Ishodi</a:t>
                      </a:r>
                      <a:r>
                        <a:rPr lang="en" sz="1000" u="none" strike="noStrike" cap="none" baseline="0" dirty="0">
                          <a:sym typeface="Calibri"/>
                        </a:rPr>
                        <a:t>:</a:t>
                      </a:r>
                      <a:endParaRPr lang="en" sz="1000" b="0" i="0" u="none" strike="noStrike" cap="none" baseline="0" dirty="0">
                        <a:solidFill>
                          <a:srgbClr val="000000"/>
                        </a:solidFill>
                        <a:latin typeface="Calibri"/>
                        <a:ea typeface="Calibri"/>
                        <a:cs typeface="Calibri"/>
                        <a:sym typeface="Calibri"/>
                      </a:endParaRPr>
                    </a:p>
                  </a:txBody>
                  <a:tcPr marL="91425" marR="91425" marT="32850" marB="32850"/>
                </a:tc>
                <a:tc>
                  <a:txBody>
                    <a:bodyPr/>
                    <a:lstStyle/>
                    <a:p>
                      <a:pPr marL="0" marR="0" lvl="0" indent="0" algn="l" rtl="0">
                        <a:lnSpc>
                          <a:spcPct val="100000"/>
                        </a:lnSpc>
                        <a:spcBef>
                          <a:spcPts val="0"/>
                        </a:spcBef>
                        <a:spcAft>
                          <a:spcPts val="0"/>
                        </a:spcAft>
                        <a:buFont typeface="Calibri"/>
                        <a:buNone/>
                      </a:pPr>
                      <a:r>
                        <a:rPr lang="en" sz="1000" u="none" strike="noStrike" cap="none" baseline="0" dirty="0"/>
                        <a:t>Učenici će: - </a:t>
                      </a:r>
                      <a:r>
                        <a:rPr lang="hr-HR" sz="1000" u="none" strike="noStrike" cap="none" baseline="0" dirty="0"/>
                        <a:t>Istražiti i interpretirati različite sadržaje oblikujući ideje koje će izraziti služeći se likovno      vizualnim jezikom</a:t>
                      </a:r>
                      <a:endParaRPr lang="en" sz="1000" u="none" strike="noStrike" cap="none" baseline="0" dirty="0"/>
                    </a:p>
                    <a:p>
                      <a:pPr marL="0" marR="0" lvl="0" indent="0" algn="l">
                        <a:lnSpc>
                          <a:spcPct val="100000"/>
                        </a:lnSpc>
                        <a:spcBef>
                          <a:spcPts val="0"/>
                        </a:spcBef>
                        <a:spcAft>
                          <a:spcPts val="0"/>
                        </a:spcAft>
                        <a:buFont typeface="Calibri"/>
                        <a:buNone/>
                      </a:pPr>
                      <a:r>
                        <a:rPr lang="en" sz="1000" u="none" strike="noStrike" cap="none" baseline="0" dirty="0"/>
                        <a:t>                     - razvijati kreativnost i maštovitost</a:t>
                      </a:r>
                    </a:p>
                    <a:p>
                      <a:pPr marL="0" marR="0" lvl="0" indent="0" algn="l">
                        <a:lnSpc>
                          <a:spcPct val="100000"/>
                        </a:lnSpc>
                        <a:spcBef>
                          <a:spcPts val="0"/>
                        </a:spcBef>
                        <a:spcAft>
                          <a:spcPts val="0"/>
                        </a:spcAft>
                        <a:buFont typeface="Calibri"/>
                        <a:buNone/>
                      </a:pPr>
                      <a:r>
                        <a:rPr lang="en" sz="1000" u="none" strike="noStrike" cap="none" baseline="0" dirty="0"/>
                        <a:t>                     - </a:t>
                      </a:r>
                      <a:r>
                        <a:rPr lang="hr-HR" sz="1000" u="none" strike="noStrike" cap="none" baseline="0" dirty="0"/>
                        <a:t>istraživati, kombinirati i </a:t>
                      </a:r>
                      <a:r>
                        <a:rPr lang="en" sz="1000" u="none" strike="noStrike" cap="none" baseline="0" dirty="0"/>
                        <a:t>primijeniti znanje o likovnim tehnikama</a:t>
                      </a:r>
                    </a:p>
                    <a:p>
                      <a:pPr marL="0" marR="0" lvl="0" indent="0" algn="l">
                        <a:lnSpc>
                          <a:spcPct val="100000"/>
                        </a:lnSpc>
                        <a:spcBef>
                          <a:spcPts val="0"/>
                        </a:spcBef>
                        <a:spcAft>
                          <a:spcPts val="0"/>
                        </a:spcAft>
                        <a:buFont typeface="Calibri"/>
                        <a:buNone/>
                      </a:pPr>
                      <a:r>
                        <a:rPr lang="en" sz="1000" u="none" strike="noStrike" cap="none" baseline="0" dirty="0"/>
                        <a:t>                     - </a:t>
                      </a:r>
                      <a:r>
                        <a:rPr lang="hr-HR" sz="1000" u="none" strike="noStrike" cap="none" baseline="0" dirty="0"/>
                        <a:t>razvijati i </a:t>
                      </a:r>
                      <a:r>
                        <a:rPr lang="hr-HR" sz="1000" u="none" strike="noStrike" cap="none" baseline="0" dirty="0" err="1"/>
                        <a:t>demostrirati</a:t>
                      </a:r>
                      <a:r>
                        <a:rPr lang="hr-HR" sz="1000" u="none" strike="noStrike" cap="none" baseline="0" dirty="0"/>
                        <a:t> fine motoričke vještine uporabom različitih likovnih materijala i tehnika</a:t>
                      </a:r>
                      <a:endParaRPr lang="en" sz="1000" u="none" strike="noStrike" cap="none" baseline="0" dirty="0"/>
                    </a:p>
                    <a:p>
                      <a:pPr marL="0" marR="0" lvl="0" indent="0" algn="l">
                        <a:lnSpc>
                          <a:spcPct val="100000"/>
                        </a:lnSpc>
                        <a:spcBef>
                          <a:spcPts val="0"/>
                        </a:spcBef>
                        <a:spcAft>
                          <a:spcPts val="0"/>
                        </a:spcAft>
                        <a:buFont typeface="Calibri"/>
                        <a:buNone/>
                      </a:pPr>
                      <a:r>
                        <a:rPr lang="en" sz="1000" u="none" strike="noStrike" cap="none" baseline="0" dirty="0"/>
                        <a:t>                     - izgraditi odgovornost prema radu</a:t>
                      </a:r>
                    </a:p>
                    <a:p>
                      <a:pPr marL="0" marR="0" lvl="0" indent="0" algn="l">
                        <a:lnSpc>
                          <a:spcPct val="100000"/>
                        </a:lnSpc>
                        <a:spcBef>
                          <a:spcPts val="0"/>
                        </a:spcBef>
                        <a:spcAft>
                          <a:spcPts val="0"/>
                        </a:spcAft>
                        <a:buFont typeface="Calibri"/>
                        <a:buNone/>
                      </a:pPr>
                      <a:r>
                        <a:rPr lang="en" sz="1000" u="none" strike="noStrike" cap="none" baseline="0" dirty="0"/>
                        <a:t>                     - </a:t>
                      </a:r>
                      <a:r>
                        <a:rPr lang="hr-HR" sz="1000" u="none" strike="noStrike" cap="none" baseline="0" dirty="0"/>
                        <a:t>u vlastitom radu koristiti tehničke i izražajne mogućnosti </a:t>
                      </a:r>
                      <a:r>
                        <a:rPr lang="hr-HR" sz="1000" u="none" strike="noStrike" cap="none" baseline="0" dirty="0" err="1"/>
                        <a:t>novomedijskih</a:t>
                      </a:r>
                      <a:r>
                        <a:rPr lang="hr-HR" sz="1000" u="none" strike="noStrike" cap="none" baseline="0" dirty="0"/>
                        <a:t> tehnologija</a:t>
                      </a:r>
                    </a:p>
                  </a:txBody>
                  <a:tcPr marL="91425" marR="91425" marT="32850" marB="32850"/>
                </a:tc>
                <a:extLst>
                  <a:ext uri="{0D108BD9-81ED-4DB2-BD59-A6C34878D82A}">
                    <a16:rowId xmlns:a16="http://schemas.microsoft.com/office/drawing/2014/main" val="10000"/>
                  </a:ext>
                </a:extLst>
              </a:tr>
              <a:tr h="398279">
                <a:tc>
                  <a:txBody>
                    <a:bodyPr/>
                    <a:lstStyle/>
                    <a:p>
                      <a:pPr marL="0" marR="0" lvl="0" indent="0" algn="l" rtl="0">
                        <a:lnSpc>
                          <a:spcPct val="100000"/>
                        </a:lnSpc>
                        <a:spcBef>
                          <a:spcPts val="0"/>
                        </a:spcBef>
                        <a:spcAft>
                          <a:spcPts val="0"/>
                        </a:spcAft>
                        <a:buClr>
                          <a:srgbClr val="000000"/>
                        </a:buClr>
                        <a:buSzPct val="25000"/>
                        <a:buFont typeface="Calibri"/>
                        <a:buNone/>
                      </a:pPr>
                      <a:endParaRPr lang="hr-HR" sz="1000" u="none" strike="noStrike" cap="none" baseline="0" dirty="0">
                        <a:sym typeface="Calibri"/>
                      </a:endParaRPr>
                    </a:p>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dirty="0">
                          <a:sym typeface="Calibri"/>
                        </a:rPr>
                        <a:t>Namjena:</a:t>
                      </a:r>
                      <a:endParaRPr lang="en" sz="1000" b="0" i="0" u="none" strike="noStrike" cap="none" baseline="0" dirty="0">
                        <a:solidFill>
                          <a:srgbClr val="000000"/>
                        </a:solidFill>
                        <a:latin typeface="Calibri"/>
                        <a:ea typeface="Calibri"/>
                        <a:cs typeface="Calibri"/>
                        <a:sym typeface="Calibri"/>
                      </a:endParaRPr>
                    </a:p>
                  </a:txBody>
                  <a:tcPr marL="91425" marR="91425" marT="32850" marB="32850"/>
                </a:tc>
                <a:tc>
                  <a:txBody>
                    <a:bodyPr/>
                    <a:lstStyle/>
                    <a:p>
                      <a:pPr marL="0" marR="0" lvl="0" indent="0" algn="l" rtl="0">
                        <a:lnSpc>
                          <a:spcPct val="100000"/>
                        </a:lnSpc>
                        <a:spcBef>
                          <a:spcPts val="0"/>
                        </a:spcBef>
                        <a:spcAft>
                          <a:spcPts val="0"/>
                        </a:spcAft>
                        <a:buFont typeface="Calibri"/>
                        <a:buNone/>
                      </a:pPr>
                      <a:r>
                        <a:rPr lang="en" sz="1000" u="none" strike="noStrike" cap="none" baseline="0" dirty="0">
                          <a:sym typeface="Calibri"/>
                        </a:rPr>
                        <a:t>Izrada likovno-kreativnih radova,</a:t>
                      </a:r>
                      <a:r>
                        <a:rPr lang="hr-HR" sz="1000" u="none" strike="noStrike" cap="none" baseline="0" dirty="0">
                          <a:sym typeface="Calibri"/>
                        </a:rPr>
                        <a:t> stop animacija, fotografija, dizajn, </a:t>
                      </a:r>
                      <a:r>
                        <a:rPr lang="hr-HR" sz="1000" u="none" strike="noStrike" cap="none" baseline="0" dirty="0" err="1">
                          <a:sym typeface="Calibri"/>
                        </a:rPr>
                        <a:t>origami</a:t>
                      </a:r>
                      <a:r>
                        <a:rPr lang="hr-HR" sz="1000" u="none" strike="noStrike" cap="none" baseline="0" dirty="0">
                          <a:sym typeface="Calibri"/>
                        </a:rPr>
                        <a:t>,</a:t>
                      </a:r>
                      <a:r>
                        <a:rPr lang="en" sz="1000" u="none" strike="noStrike" cap="none" baseline="0" dirty="0">
                          <a:sym typeface="Calibri"/>
                        </a:rPr>
                        <a:t> estetsko uređenje škole, izrada gotovih materijala za prodajne sajmove i izložbe</a:t>
                      </a:r>
                      <a:r>
                        <a:rPr lang="en" sz="1000" u="none" strike="noStrike" cap="none" baseline="0" dirty="0"/>
                        <a:t> (ukoliko ih bude).</a:t>
                      </a:r>
                      <a:endParaRPr lang="en" sz="1000" b="0" i="0" u="none" strike="noStrike" cap="none" baseline="0" dirty="0">
                        <a:solidFill>
                          <a:srgbClr val="000000"/>
                        </a:solidFill>
                        <a:latin typeface="Calibri"/>
                        <a:ea typeface="Calibri"/>
                        <a:cs typeface="Calibri"/>
                        <a:sym typeface="Calibri"/>
                      </a:endParaRPr>
                    </a:p>
                  </a:txBody>
                  <a:tcPr marL="91425" marR="91425" marT="32850" marB="32850"/>
                </a:tc>
                <a:extLst>
                  <a:ext uri="{0D108BD9-81ED-4DB2-BD59-A6C34878D82A}">
                    <a16:rowId xmlns:a16="http://schemas.microsoft.com/office/drawing/2014/main" val="10001"/>
                  </a:ext>
                </a:extLst>
              </a:tr>
              <a:tr h="400380">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a:sym typeface="Calibri"/>
                        </a:rPr>
                        <a:t>Nositelj aktivnosti:</a:t>
                      </a:r>
                      <a:endParaRPr lang="en" sz="1000" b="0" i="0" u="none" strike="noStrike" cap="none" baseline="0">
                        <a:solidFill>
                          <a:srgbClr val="000000"/>
                        </a:solidFill>
                        <a:latin typeface="Calibri"/>
                        <a:ea typeface="Calibri"/>
                        <a:cs typeface="Calibri"/>
                        <a:sym typeface="Calibri"/>
                      </a:endParaRPr>
                    </a:p>
                  </a:txBody>
                  <a:tcPr marL="91425" marR="91425" marT="32850" marB="32850"/>
                </a:tc>
                <a:tc>
                  <a:txBody>
                    <a:bodyPr/>
                    <a:lstStyle/>
                    <a:p>
                      <a:pPr marL="0" marR="0" lvl="0" indent="0" algn="l" rtl="0">
                        <a:lnSpc>
                          <a:spcPct val="100000"/>
                        </a:lnSpc>
                        <a:spcBef>
                          <a:spcPts val="0"/>
                        </a:spcBef>
                        <a:spcAft>
                          <a:spcPts val="0"/>
                        </a:spcAft>
                        <a:buFont typeface="Calibri"/>
                        <a:buNone/>
                      </a:pPr>
                      <a:r>
                        <a:rPr lang="en" sz="1000" u="none" strike="noStrike" cap="none" baseline="0" dirty="0"/>
                        <a:t>An</a:t>
                      </a:r>
                      <a:r>
                        <a:rPr lang="hr-HR" sz="1000" u="none" strike="noStrike" cap="none" baseline="0" dirty="0"/>
                        <a:t>ja </a:t>
                      </a:r>
                      <a:r>
                        <a:rPr lang="hr-HR" sz="1000" u="none" strike="noStrike" cap="none" baseline="0" dirty="0" err="1"/>
                        <a:t>Slivar</a:t>
                      </a:r>
                      <a:endParaRPr lang="en" sz="1000" u="none" strike="noStrike" cap="none" baseline="0" dirty="0">
                        <a:sym typeface="Calibri"/>
                      </a:endParaRPr>
                    </a:p>
                  </a:txBody>
                  <a:tcPr marL="91425" marR="91425" marT="32850" marB="32850"/>
                </a:tc>
                <a:extLst>
                  <a:ext uri="{0D108BD9-81ED-4DB2-BD59-A6C34878D82A}">
                    <a16:rowId xmlns:a16="http://schemas.microsoft.com/office/drawing/2014/main" val="10002"/>
                  </a:ext>
                </a:extLst>
              </a:tr>
              <a:tr h="401410">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Način</a:t>
                      </a:r>
                      <a:r>
                        <a:rPr lang="en" sz="1000" u="none" strike="noStrike" cap="none" baseline="0">
                          <a:sym typeface="Calibri"/>
                        </a:rPr>
                        <a:t> </a:t>
                      </a:r>
                      <a:r>
                        <a:rPr lang="en" sz="1000" u="none" strike="noStrike" cap="none" baseline="0" err="1">
                          <a:sym typeface="Calibri"/>
                        </a:rPr>
                        <a:t>realizacije</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25" marR="91425" marT="32850" marB="32850"/>
                </a:tc>
                <a:tc>
                  <a:txBody>
                    <a:bodyPr/>
                    <a:lstStyle/>
                    <a:p>
                      <a:pPr marL="0" marR="0" lvl="0" indent="0" algn="l" rtl="0">
                        <a:lnSpc>
                          <a:spcPct val="100000"/>
                        </a:lnSpc>
                        <a:spcBef>
                          <a:spcPts val="0"/>
                        </a:spcBef>
                        <a:spcAft>
                          <a:spcPts val="0"/>
                        </a:spcAft>
                        <a:buFont typeface="Calibri"/>
                        <a:buNone/>
                      </a:pPr>
                      <a:r>
                        <a:rPr lang="hr-HR" sz="1000" u="none" strike="noStrike" cap="none" baseline="0" dirty="0"/>
                        <a:t>Rad u školi, o</a:t>
                      </a:r>
                      <a:r>
                        <a:rPr lang="en" sz="1000" u="none" strike="noStrike" cap="none" baseline="0" dirty="0"/>
                        <a:t>nline nastava i praktični rad od kuće</a:t>
                      </a:r>
                      <a:r>
                        <a:rPr lang="hr-HR" sz="1000" u="none" strike="noStrike" cap="none" baseline="0" dirty="0"/>
                        <a:t> po potrebi</a:t>
                      </a:r>
                      <a:r>
                        <a:rPr lang="en" sz="1000" u="none" strike="noStrike" cap="none" baseline="0" dirty="0"/>
                        <a:t>.</a:t>
                      </a:r>
                      <a:endParaRPr lang="en" sz="1000" u="none" strike="noStrike" cap="none" baseline="0" dirty="0">
                        <a:sym typeface="Calibri"/>
                      </a:endParaRPr>
                    </a:p>
                  </a:txBody>
                  <a:tcPr marL="91425" marR="91425" marT="32850" marB="32850"/>
                </a:tc>
                <a:extLst>
                  <a:ext uri="{0D108BD9-81ED-4DB2-BD59-A6C34878D82A}">
                    <a16:rowId xmlns:a16="http://schemas.microsoft.com/office/drawing/2014/main" val="10003"/>
                  </a:ext>
                </a:extLst>
              </a:tr>
              <a:tr h="399330">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Vremenik</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25" marR="91425" marT="32850" marB="32850"/>
                </a:tc>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dirty="0">
                          <a:sym typeface="Calibri"/>
                        </a:rPr>
                        <a:t>2 sata tjedno</a:t>
                      </a:r>
                      <a:r>
                        <a:rPr lang="hr-HR" sz="1000" u="none" strike="noStrike" cap="none" baseline="0" dirty="0">
                          <a:sym typeface="Calibri"/>
                        </a:rPr>
                        <a:t>, 70 sati godišnje</a:t>
                      </a:r>
                      <a:endParaRPr lang="en" sz="1000" u="none" strike="noStrike" cap="none" baseline="0" dirty="0">
                        <a:sym typeface="Calibri"/>
                      </a:endParaRPr>
                    </a:p>
                  </a:txBody>
                  <a:tcPr marL="91425" marR="91425" marT="32850" marB="32850"/>
                </a:tc>
                <a:extLst>
                  <a:ext uri="{0D108BD9-81ED-4DB2-BD59-A6C34878D82A}">
                    <a16:rowId xmlns:a16="http://schemas.microsoft.com/office/drawing/2014/main" val="10004"/>
                  </a:ext>
                </a:extLst>
              </a:tr>
              <a:tr h="400380">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Troškovnik</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25" marR="91425" marT="32850" marB="32850"/>
                </a:tc>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dirty="0">
                          <a:sym typeface="Calibri"/>
                        </a:rPr>
                        <a:t>Sredstva osigurava škola</a:t>
                      </a:r>
                      <a:r>
                        <a:rPr lang="hr-HR" sz="1000" u="none" strike="noStrike" cap="none" baseline="0" dirty="0">
                          <a:sym typeface="Calibri"/>
                        </a:rPr>
                        <a:t>, majice kratkih rukava, boje i markeri za tekstil, veće pakiranje tempera, kistovi, krep traka, papir za </a:t>
                      </a:r>
                      <a:r>
                        <a:rPr lang="hr-HR" sz="1000" u="none" strike="noStrike" cap="none" baseline="0" dirty="0" err="1">
                          <a:sym typeface="Calibri"/>
                        </a:rPr>
                        <a:t>origami</a:t>
                      </a:r>
                      <a:r>
                        <a:rPr lang="hr-HR" sz="1000" u="none" strike="noStrike" cap="none" baseline="0" dirty="0">
                          <a:sym typeface="Calibri"/>
                        </a:rPr>
                        <a:t>, blok gline 20 kg</a:t>
                      </a:r>
                      <a:r>
                        <a:rPr lang="hr-HR" sz="1000" u="none" strike="noStrike" cap="none" baseline="0">
                          <a:sym typeface="Calibri"/>
                        </a:rPr>
                        <a:t>,  krep papir</a:t>
                      </a:r>
                      <a:endParaRPr lang="en" sz="1000" b="0" i="0" u="none" strike="noStrike" cap="none" baseline="0" dirty="0">
                        <a:solidFill>
                          <a:srgbClr val="000000"/>
                        </a:solidFill>
                        <a:latin typeface="Calibri"/>
                        <a:ea typeface="Calibri"/>
                        <a:cs typeface="Calibri"/>
                        <a:sym typeface="Calibri"/>
                      </a:endParaRPr>
                    </a:p>
                  </a:txBody>
                  <a:tcPr marL="91425" marR="91425" marT="32850" marB="32850"/>
                </a:tc>
                <a:extLst>
                  <a:ext uri="{0D108BD9-81ED-4DB2-BD59-A6C34878D82A}">
                    <a16:rowId xmlns:a16="http://schemas.microsoft.com/office/drawing/2014/main" val="10005"/>
                  </a:ext>
                </a:extLst>
              </a:tr>
              <a:tr h="594310">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Način</a:t>
                      </a:r>
                      <a:r>
                        <a:rPr lang="en" sz="1000" u="none" strike="noStrike" cap="none" baseline="0">
                          <a:sym typeface="Calibri"/>
                        </a:rPr>
                        <a:t> </a:t>
                      </a:r>
                      <a:r>
                        <a:rPr lang="en" sz="1000" u="none" strike="noStrike" cap="none" baseline="0" err="1">
                          <a:sym typeface="Calibri"/>
                        </a:rPr>
                        <a:t>vrednovanja</a:t>
                      </a:r>
                      <a:r>
                        <a:rPr lang="en" sz="1000" u="none" strike="noStrike" cap="none" baseline="0">
                          <a:sym typeface="Calibri"/>
                        </a:rPr>
                        <a:t> </a:t>
                      </a:r>
                      <a:r>
                        <a:rPr lang="en" sz="1000" u="none" strike="noStrike" cap="none" baseline="0" err="1">
                          <a:sym typeface="Calibri"/>
                        </a:rPr>
                        <a:t>i</a:t>
                      </a:r>
                      <a:r>
                        <a:rPr lang="en" sz="1000" u="none" strike="noStrike" cap="none" baseline="0">
                          <a:sym typeface="Calibri"/>
                        </a:rPr>
                        <a:t> </a:t>
                      </a:r>
                      <a:r>
                        <a:rPr lang="en" sz="1000" u="none" strike="noStrike" cap="none" baseline="0" err="1">
                          <a:sym typeface="Calibri"/>
                        </a:rPr>
                        <a:t>korištenja</a:t>
                      </a:r>
                      <a:r>
                        <a:rPr lang="en" sz="1000" u="none" strike="noStrike" cap="none" baseline="0">
                          <a:sym typeface="Calibri"/>
                        </a:rPr>
                        <a:t> </a:t>
                      </a:r>
                      <a:r>
                        <a:rPr lang="en" sz="1000" u="none" strike="noStrike" cap="none" baseline="0" err="1">
                          <a:sym typeface="Calibri"/>
                        </a:rPr>
                        <a:t>rezultata</a:t>
                      </a:r>
                      <a:r>
                        <a:rPr lang="en" sz="1000" u="none" strike="noStrike" cap="none" baseline="0">
                          <a:sym typeface="Calibri"/>
                        </a:rPr>
                        <a:t> </a:t>
                      </a:r>
                      <a:r>
                        <a:rPr lang="en" sz="1000" u="none" strike="noStrike" cap="none" baseline="0" err="1">
                          <a:sym typeface="Calibri"/>
                        </a:rPr>
                        <a:t>vrednovanja</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25" marR="91425" marT="32850" marB="32850"/>
                </a:tc>
                <a:tc>
                  <a:txBody>
                    <a:bodyPr/>
                    <a:lstStyle/>
                    <a:p>
                      <a:pPr marL="0" marR="0" lvl="0" indent="0" algn="l" rtl="0">
                        <a:lnSpc>
                          <a:spcPct val="100000"/>
                        </a:lnSpc>
                        <a:spcBef>
                          <a:spcPts val="0"/>
                        </a:spcBef>
                        <a:spcAft>
                          <a:spcPts val="0"/>
                        </a:spcAft>
                        <a:buFont typeface="Calibri"/>
                        <a:buNone/>
                      </a:pPr>
                      <a:r>
                        <a:rPr lang="en" sz="1000" u="none" strike="noStrike" cap="none" baseline="0" dirty="0">
                          <a:sym typeface="Calibri"/>
                        </a:rPr>
                        <a:t>Izložbe učeničkih radova u učionici,  u holu na školskim panoima, količina prodanih radova na sajmovima i izložbama</a:t>
                      </a:r>
                      <a:r>
                        <a:rPr lang="en" sz="1000" u="none" strike="noStrike" cap="none" baseline="0" dirty="0"/>
                        <a:t> </a:t>
                      </a:r>
                      <a:r>
                        <a:rPr lang="en" sz="1000" b="0" i="0" u="none" strike="noStrike" cap="none" baseline="0" noProof="0" dirty="0">
                          <a:latin typeface="Calibri"/>
                        </a:rPr>
                        <a:t>(ukoliko ih bude)</a:t>
                      </a:r>
                      <a:r>
                        <a:rPr lang="en" sz="1000" u="none" strike="noStrike" cap="none" baseline="0" dirty="0"/>
                        <a:t>.</a:t>
                      </a:r>
                      <a:endParaRPr lang="en" sz="1000" b="0" i="0" u="none" strike="noStrike" cap="none" baseline="0" dirty="0">
                        <a:solidFill>
                          <a:srgbClr val="000000"/>
                        </a:solidFill>
                        <a:latin typeface="Calibri"/>
                        <a:ea typeface="Calibri"/>
                        <a:cs typeface="Calibri"/>
                        <a:sym typeface="Calibri"/>
                      </a:endParaRPr>
                    </a:p>
                  </a:txBody>
                  <a:tcPr marL="91425" marR="91425" marT="32850" marB="32850"/>
                </a:tc>
                <a:extLst>
                  <a:ext uri="{0D108BD9-81ED-4DB2-BD59-A6C34878D82A}">
                    <a16:rowId xmlns:a16="http://schemas.microsoft.com/office/drawing/2014/main" val="10006"/>
                  </a:ext>
                </a:extLst>
              </a:tr>
            </a:tbl>
          </a:graphicData>
        </a:graphic>
      </p:graphicFrame>
      <p:sp>
        <p:nvSpPr>
          <p:cNvPr id="2" name="Title 1"/>
          <p:cNvSpPr>
            <a:spLocks noGrp="1"/>
          </p:cNvSpPr>
          <p:nvPr>
            <p:ph type="title"/>
          </p:nvPr>
        </p:nvSpPr>
        <p:spPr>
          <a:xfrm>
            <a:off x="1081905" y="1"/>
            <a:ext cx="7886700" cy="817756"/>
          </a:xfrm>
        </p:spPr>
        <p:txBody>
          <a:bodyPr>
            <a:scene3d>
              <a:camera prst="orthographicFront"/>
              <a:lightRig rig="soft" dir="t">
                <a:rot lat="0" lon="0" rev="15600000"/>
              </a:lightRig>
            </a:scene3d>
            <a:sp3d extrusionH="57150" prstMaterial="softEdge">
              <a:bevelT w="25400" h="38100"/>
            </a:sp3d>
          </a:bodyPr>
          <a:lstStyle/>
          <a:p>
            <a:r>
              <a:rPr lang="hr-HR" dirty="0">
                <a:effectLst>
                  <a:outerShdw blurRad="38100" dist="38100" dir="2700000" algn="tl">
                    <a:srgbClr val="000000">
                      <a:alpha val="43137"/>
                    </a:srgbClr>
                  </a:outerShdw>
                </a:effectLst>
                <a:latin typeface="Calibri (tijelo)"/>
              </a:rPr>
              <a:t>Likovna skupina</a:t>
            </a:r>
          </a:p>
        </p:txBody>
      </p:sp>
      <p:pic>
        <p:nvPicPr>
          <p:cNvPr id="433" name="Shape 433"/>
          <p:cNvPicPr preferRelativeResize="0"/>
          <p:nvPr/>
        </p:nvPicPr>
        <p:blipFill rotWithShape="1">
          <a:blip r:embed="rId3">
            <a:alphaModFix/>
          </a:blip>
          <a:srcRect/>
          <a:stretch/>
        </p:blipFill>
        <p:spPr>
          <a:xfrm>
            <a:off x="7209945" y="115924"/>
            <a:ext cx="1314391" cy="943732"/>
          </a:xfrm>
          <a:prstGeom prst="rect">
            <a:avLst/>
          </a:prstGeom>
          <a:noFill/>
          <a:ln>
            <a:noFill/>
          </a:ln>
        </p:spPr>
      </p:pic>
    </p:spTree>
    <p:extLst>
      <p:ext uri="{BB962C8B-B14F-4D97-AF65-F5344CB8AC3E}">
        <p14:creationId xmlns:p14="http://schemas.microsoft.com/office/powerpoint/2010/main" val="943780118"/>
      </p:ext>
    </p:extLst>
  </p:cSld>
  <p:clrMapOvr>
    <a:masterClrMapping/>
  </p:clrMapOvr>
  <p:transition spd="slow">
    <p:wipe/>
  </p:transition>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Shape 432"/>
        <p:cNvGrpSpPr/>
        <p:nvPr/>
      </p:nvGrpSpPr>
      <p:grpSpPr>
        <a:xfrm>
          <a:off x="0" y="0"/>
          <a:ext cx="0" cy="0"/>
          <a:chOff x="0" y="0"/>
          <a:chExt cx="0" cy="0"/>
        </a:xfrm>
      </p:grpSpPr>
      <p:graphicFrame>
        <p:nvGraphicFramePr>
          <p:cNvPr id="434" name="Shape 434"/>
          <p:cNvGraphicFramePr/>
          <p:nvPr>
            <p:extLst>
              <p:ext uri="{D42A27DB-BD31-4B8C-83A1-F6EECF244321}">
                <p14:modId xmlns:p14="http://schemas.microsoft.com/office/powerpoint/2010/main" val="266974713"/>
              </p:ext>
            </p:extLst>
          </p:nvPr>
        </p:nvGraphicFramePr>
        <p:xfrm>
          <a:off x="490654" y="896105"/>
          <a:ext cx="8381423" cy="3672334"/>
        </p:xfrm>
        <a:graphic>
          <a:graphicData uri="http://schemas.openxmlformats.org/drawingml/2006/table">
            <a:tbl>
              <a:tblPr>
                <a:tableStyleId>{0E3FDE45-AF77-4B5C-9715-49D594BDF05E}</a:tableStyleId>
              </a:tblPr>
              <a:tblGrid>
                <a:gridCol w="2620076">
                  <a:extLst>
                    <a:ext uri="{9D8B030D-6E8A-4147-A177-3AD203B41FA5}">
                      <a16:colId xmlns:a16="http://schemas.microsoft.com/office/drawing/2014/main" val="20000"/>
                    </a:ext>
                  </a:extLst>
                </a:gridCol>
                <a:gridCol w="5761347">
                  <a:extLst>
                    <a:ext uri="{9D8B030D-6E8A-4147-A177-3AD203B41FA5}">
                      <a16:colId xmlns:a16="http://schemas.microsoft.com/office/drawing/2014/main" val="20001"/>
                    </a:ext>
                  </a:extLst>
                </a:gridCol>
              </a:tblGrid>
              <a:tr h="684514">
                <a:tc>
                  <a:txBody>
                    <a:bodyPr/>
                    <a:lstStyle/>
                    <a:p>
                      <a:pPr marL="0" marR="0" lvl="0" indent="0" algn="l" rtl="0">
                        <a:lnSpc>
                          <a:spcPct val="100000"/>
                        </a:lnSpc>
                        <a:spcBef>
                          <a:spcPts val="0"/>
                        </a:spcBef>
                        <a:spcAft>
                          <a:spcPts val="0"/>
                        </a:spcAft>
                        <a:buClr>
                          <a:srgbClr val="000000"/>
                        </a:buClr>
                        <a:buSzPct val="25000"/>
                        <a:buFont typeface="Calibri"/>
                        <a:buNone/>
                      </a:pPr>
                      <a:r>
                        <a:rPr lang="hr-HR" sz="1000" u="none" strike="noStrike" cap="none" baseline="0" dirty="0">
                          <a:sym typeface="Calibri"/>
                        </a:rPr>
                        <a:t>Ishodi</a:t>
                      </a:r>
                      <a:r>
                        <a:rPr lang="en" sz="1000" u="none" strike="noStrike" cap="none" baseline="0" dirty="0">
                          <a:sym typeface="Calibri"/>
                        </a:rPr>
                        <a:t>:</a:t>
                      </a:r>
                      <a:endParaRPr lang="en" sz="1000" b="0" i="0" u="none" strike="noStrike" cap="none" baseline="0" dirty="0">
                        <a:solidFill>
                          <a:srgbClr val="000000"/>
                        </a:solidFill>
                        <a:latin typeface="Calibri"/>
                        <a:ea typeface="Calibri"/>
                        <a:cs typeface="Calibri"/>
                        <a:sym typeface="Calibri"/>
                      </a:endParaRPr>
                    </a:p>
                  </a:txBody>
                  <a:tcPr marL="91425" marR="91425" marT="32850" marB="32850"/>
                </a:tc>
                <a:tc>
                  <a:txBody>
                    <a:bodyPr/>
                    <a:lstStyle/>
                    <a:p>
                      <a:pPr lvl="0" algn="l">
                        <a:spcBef>
                          <a:spcPts val="0"/>
                        </a:spcBef>
                        <a:spcAft>
                          <a:spcPts val="0"/>
                        </a:spcAft>
                        <a:buNone/>
                      </a:pPr>
                      <a:r>
                        <a:rPr lang="en" sz="1000" u="none" strike="noStrike" cap="none" baseline="0" noProof="0" dirty="0"/>
                        <a:t>Učenik će:</a:t>
                      </a:r>
                      <a:endParaRPr lang="en-US" dirty="0"/>
                    </a:p>
                    <a:p>
                      <a:pPr lvl="0" algn="l">
                        <a:spcBef>
                          <a:spcPts val="0"/>
                        </a:spcBef>
                        <a:spcAft>
                          <a:spcPts val="0"/>
                        </a:spcAft>
                        <a:buNone/>
                      </a:pPr>
                      <a:r>
                        <a:rPr lang="en" sz="1000" u="none" strike="noStrike" cap="none" baseline="0" noProof="0" dirty="0"/>
                        <a:t>- usvojiti</a:t>
                      </a:r>
                      <a:r>
                        <a:rPr lang="en" sz="1000" u="none" strike="noStrike" cap="none" baseline="0" noProof="0" dirty="0">
                          <a:sym typeface="Calibri"/>
                        </a:rPr>
                        <a:t> osnovna znanja o prometnim propisima i kulturi ponašanja u prometu,</a:t>
                      </a:r>
                      <a:endParaRPr lang="en-US" dirty="0"/>
                    </a:p>
                    <a:p>
                      <a:pPr lvl="0" algn="l">
                        <a:spcBef>
                          <a:spcPts val="0"/>
                        </a:spcBef>
                        <a:spcAft>
                          <a:spcPts val="0"/>
                        </a:spcAft>
                        <a:buNone/>
                      </a:pPr>
                      <a:r>
                        <a:rPr lang="en" sz="1000" u="none" strike="noStrike" cap="none" baseline="0" noProof="0" dirty="0"/>
                        <a:t>- steći</a:t>
                      </a:r>
                      <a:r>
                        <a:rPr lang="en" sz="1000" u="none" strike="noStrike" cap="none" baseline="0" noProof="0" dirty="0">
                          <a:sym typeface="Calibri"/>
                        </a:rPr>
                        <a:t> praktične vještine vožnje bicikla u simuliranim prometnim situacijama</a:t>
                      </a:r>
                      <a:r>
                        <a:rPr lang="en" sz="1000" u="none" strike="noStrike" cap="none" baseline="0" noProof="0" dirty="0"/>
                        <a:t> </a:t>
                      </a:r>
                      <a:endParaRPr lang="en" sz="1000" u="none" strike="noStrike" cap="none" baseline="0" noProof="0" dirty="0">
                        <a:sym typeface="Calibri"/>
                      </a:endParaRPr>
                    </a:p>
                  </a:txBody>
                  <a:tcPr marL="91425" marR="91425" marT="32850" marB="32850"/>
                </a:tc>
                <a:extLst>
                  <a:ext uri="{0D108BD9-81ED-4DB2-BD59-A6C34878D82A}">
                    <a16:rowId xmlns:a16="http://schemas.microsoft.com/office/drawing/2014/main" val="10000"/>
                  </a:ext>
                </a:extLst>
              </a:tr>
              <a:tr h="458730">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Namjena</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25" marR="91425" marT="32850" marB="32850"/>
                </a:tc>
                <a:tc>
                  <a:txBody>
                    <a:bodyPr/>
                    <a:lstStyle/>
                    <a:p>
                      <a:pPr lvl="0" algn="l">
                        <a:spcBef>
                          <a:spcPts val="0"/>
                        </a:spcBef>
                        <a:spcAft>
                          <a:spcPts val="0"/>
                        </a:spcAft>
                        <a:buNone/>
                      </a:pPr>
                      <a:r>
                        <a:rPr lang="en" sz="1000" u="none" strike="noStrike" cap="none" baseline="0" noProof="0" err="1">
                          <a:sym typeface="Calibri"/>
                        </a:rPr>
                        <a:t>Pripremiti</a:t>
                      </a:r>
                      <a:r>
                        <a:rPr lang="en" sz="1000" u="none" strike="noStrike" cap="none" baseline="0" noProof="0">
                          <a:sym typeface="Calibri"/>
                        </a:rPr>
                        <a:t> </a:t>
                      </a:r>
                      <a:r>
                        <a:rPr lang="en" sz="1000" u="none" strike="noStrike" cap="none" baseline="0" noProof="0" err="1">
                          <a:sym typeface="Calibri"/>
                        </a:rPr>
                        <a:t>učenike</a:t>
                      </a:r>
                      <a:r>
                        <a:rPr lang="en" sz="1000" u="none" strike="noStrike" cap="none" baseline="0" noProof="0">
                          <a:sym typeface="Calibri"/>
                        </a:rPr>
                        <a:t> za </a:t>
                      </a:r>
                      <a:r>
                        <a:rPr lang="en" sz="1000" u="none" strike="noStrike" cap="none" baseline="0" noProof="0" err="1">
                          <a:sym typeface="Calibri"/>
                        </a:rPr>
                        <a:t>natjecanje</a:t>
                      </a:r>
                      <a:r>
                        <a:rPr lang="en" sz="1000" u="none" strike="noStrike" cap="none" baseline="0" noProof="0">
                          <a:sym typeface="Calibri"/>
                        </a:rPr>
                        <a:t> </a:t>
                      </a:r>
                      <a:r>
                        <a:rPr lang="en" sz="1000" u="none" strike="noStrike" cap="none" baseline="0" noProof="0" err="1">
                          <a:sym typeface="Calibri"/>
                        </a:rPr>
                        <a:t>iz</a:t>
                      </a:r>
                      <a:r>
                        <a:rPr lang="en" sz="1000" u="none" strike="noStrike" cap="none" baseline="0" noProof="0">
                          <a:sym typeface="Calibri"/>
                        </a:rPr>
                        <a:t> </a:t>
                      </a:r>
                      <a:r>
                        <a:rPr lang="en" sz="1000" u="none" strike="noStrike" cap="none" baseline="0" noProof="0" err="1">
                          <a:sym typeface="Calibri"/>
                        </a:rPr>
                        <a:t>prometne</a:t>
                      </a:r>
                      <a:r>
                        <a:rPr lang="en" sz="1000" u="none" strike="noStrike" cap="none" baseline="0" noProof="0">
                          <a:sym typeface="Calibri"/>
                        </a:rPr>
                        <a:t> </a:t>
                      </a:r>
                      <a:r>
                        <a:rPr lang="en" sz="1000" u="none" strike="noStrike" cap="none" baseline="0" noProof="0" err="1">
                          <a:sym typeface="Calibri"/>
                        </a:rPr>
                        <a:t>kulture</a:t>
                      </a:r>
                      <a:r>
                        <a:rPr lang="en" sz="1000" u="none" strike="noStrike" cap="none" baseline="0" noProof="0"/>
                        <a:t>, </a:t>
                      </a:r>
                      <a:r>
                        <a:rPr lang="en" sz="1000" u="none" strike="noStrike" cap="none" baseline="0" noProof="0" err="1">
                          <a:sym typeface="Calibri"/>
                        </a:rPr>
                        <a:t>te</a:t>
                      </a:r>
                      <a:r>
                        <a:rPr lang="en" sz="1000" u="none" strike="noStrike" cap="none" baseline="0" noProof="0">
                          <a:sym typeface="Calibri"/>
                        </a:rPr>
                        <a:t> </a:t>
                      </a:r>
                      <a:r>
                        <a:rPr lang="en" sz="1000" u="none" strike="noStrike" cap="none" baseline="0" noProof="0" err="1">
                          <a:sym typeface="Calibri"/>
                        </a:rPr>
                        <a:t>preventivno</a:t>
                      </a:r>
                      <a:r>
                        <a:rPr lang="en" sz="1000" u="none" strike="noStrike" cap="none" baseline="0" noProof="0">
                          <a:sym typeface="Calibri"/>
                        </a:rPr>
                        <a:t> </a:t>
                      </a:r>
                      <a:r>
                        <a:rPr lang="en" sz="1000" u="none" strike="noStrike" cap="none" baseline="0" noProof="0" err="1">
                          <a:sym typeface="Calibri"/>
                        </a:rPr>
                        <a:t>djelovati</a:t>
                      </a:r>
                      <a:r>
                        <a:rPr lang="en" sz="1000" u="none" strike="noStrike" cap="none" baseline="0" noProof="0">
                          <a:sym typeface="Calibri"/>
                        </a:rPr>
                        <a:t> </a:t>
                      </a:r>
                      <a:r>
                        <a:rPr lang="en" sz="1000" u="none" strike="noStrike" cap="none" baseline="0" noProof="0" err="1">
                          <a:sym typeface="Calibri"/>
                        </a:rPr>
                        <a:t>kako</a:t>
                      </a:r>
                      <a:r>
                        <a:rPr lang="en" sz="1000" u="none" strike="noStrike" cap="none" baseline="0" noProof="0">
                          <a:sym typeface="Calibri"/>
                        </a:rPr>
                        <a:t> bi se </a:t>
                      </a:r>
                      <a:r>
                        <a:rPr lang="en" sz="1000" u="none" strike="noStrike" cap="none" baseline="0" noProof="0" err="1">
                          <a:sym typeface="Calibri"/>
                        </a:rPr>
                        <a:t>smanjio</a:t>
                      </a:r>
                      <a:r>
                        <a:rPr lang="en" sz="1000" u="none" strike="noStrike" cap="none" baseline="0" noProof="0">
                          <a:sym typeface="Calibri"/>
                        </a:rPr>
                        <a:t> </a:t>
                      </a:r>
                      <a:r>
                        <a:rPr lang="en" sz="1000" u="none" strike="noStrike" cap="none" baseline="0" noProof="0" err="1">
                          <a:sym typeface="Calibri"/>
                        </a:rPr>
                        <a:t>broj</a:t>
                      </a:r>
                      <a:r>
                        <a:rPr lang="en" sz="1000" u="none" strike="noStrike" cap="none" baseline="0" noProof="0">
                          <a:sym typeface="Calibri"/>
                        </a:rPr>
                        <a:t> </a:t>
                      </a:r>
                      <a:r>
                        <a:rPr lang="en" sz="1000" u="none" strike="noStrike" cap="none" baseline="0" noProof="0" err="1">
                          <a:sym typeface="Calibri"/>
                        </a:rPr>
                        <a:t>nesreća</a:t>
                      </a:r>
                      <a:r>
                        <a:rPr lang="en" sz="1000" u="none" strike="noStrike" cap="none" baseline="0" noProof="0">
                          <a:sym typeface="Calibri"/>
                        </a:rPr>
                        <a:t> u </a:t>
                      </a:r>
                      <a:r>
                        <a:rPr lang="en" sz="1000" u="none" strike="noStrike" cap="none" baseline="0" noProof="0" err="1">
                          <a:sym typeface="Calibri"/>
                        </a:rPr>
                        <a:t>kojima</a:t>
                      </a:r>
                      <a:r>
                        <a:rPr lang="en" sz="1000" u="none" strike="noStrike" cap="none" baseline="0" noProof="0">
                          <a:sym typeface="Calibri"/>
                        </a:rPr>
                        <a:t> </a:t>
                      </a:r>
                      <a:r>
                        <a:rPr lang="en" sz="1000" u="none" strike="noStrike" cap="none" baseline="0" noProof="0" err="1">
                          <a:sym typeface="Calibri"/>
                        </a:rPr>
                        <a:t>stradavaju</a:t>
                      </a:r>
                      <a:r>
                        <a:rPr lang="en" sz="1000" u="none" strike="noStrike" cap="none" baseline="0" noProof="0">
                          <a:sym typeface="Calibri"/>
                        </a:rPr>
                        <a:t> </a:t>
                      </a:r>
                      <a:r>
                        <a:rPr lang="en" sz="1000" u="none" strike="noStrike" cap="none" baseline="0" noProof="0" err="1">
                          <a:sym typeface="Calibri"/>
                        </a:rPr>
                        <a:t>djeca</a:t>
                      </a:r>
                      <a:r>
                        <a:rPr lang="en" sz="1000" u="none" strike="noStrike" cap="none" baseline="0" noProof="0">
                          <a:sym typeface="Calibri"/>
                        </a:rPr>
                        <a:t>, </a:t>
                      </a:r>
                      <a:r>
                        <a:rPr lang="en" sz="1000" u="none" strike="noStrike" cap="none" baseline="0" noProof="0" err="1">
                          <a:sym typeface="Calibri"/>
                        </a:rPr>
                        <a:t>tj</a:t>
                      </a:r>
                      <a:r>
                        <a:rPr lang="en" sz="1000" u="none" strike="noStrike" cap="none" baseline="0" noProof="0">
                          <a:sym typeface="Calibri"/>
                        </a:rPr>
                        <a:t>. </a:t>
                      </a:r>
                      <a:r>
                        <a:rPr lang="en" sz="1000" u="none" strike="noStrike" cap="none" baseline="0" noProof="0" err="1">
                          <a:sym typeface="Calibri"/>
                        </a:rPr>
                        <a:t>naši</a:t>
                      </a:r>
                      <a:r>
                        <a:rPr lang="en" sz="1000" u="none" strike="noStrike" cap="none" baseline="0" noProof="0">
                          <a:sym typeface="Calibri"/>
                        </a:rPr>
                        <a:t> </a:t>
                      </a:r>
                      <a:r>
                        <a:rPr lang="en" sz="1000" u="none" strike="noStrike" cap="none" baseline="0" noProof="0" err="1">
                          <a:sym typeface="Calibri"/>
                        </a:rPr>
                        <a:t>učenici</a:t>
                      </a:r>
                      <a:r>
                        <a:rPr lang="en" sz="1000" u="none" strike="noStrike" cap="none" baseline="0" noProof="0">
                          <a:sym typeface="Calibri"/>
                        </a:rPr>
                        <a:t>.</a:t>
                      </a:r>
                      <a:endParaRPr lang="en-US">
                        <a:sym typeface="Calibri"/>
                      </a:endParaRPr>
                    </a:p>
                  </a:txBody>
                  <a:tcPr marL="91425" marR="91425" marT="32850" marB="32850"/>
                </a:tc>
                <a:extLst>
                  <a:ext uri="{0D108BD9-81ED-4DB2-BD59-A6C34878D82A}">
                    <a16:rowId xmlns:a16="http://schemas.microsoft.com/office/drawing/2014/main" val="10001"/>
                  </a:ext>
                </a:extLst>
              </a:tr>
              <a:tr h="461150">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a:sym typeface="Calibri"/>
                        </a:rPr>
                        <a:t>Nositelj aktivnosti:</a:t>
                      </a:r>
                      <a:endParaRPr lang="en" sz="1000" b="0" i="0" u="none" strike="noStrike" cap="none" baseline="0">
                        <a:solidFill>
                          <a:srgbClr val="000000"/>
                        </a:solidFill>
                        <a:latin typeface="Calibri"/>
                        <a:ea typeface="Calibri"/>
                        <a:cs typeface="Calibri"/>
                        <a:sym typeface="Calibri"/>
                      </a:endParaRPr>
                    </a:p>
                  </a:txBody>
                  <a:tcPr marL="91425" marR="91425" marT="32850" marB="32850"/>
                </a:tc>
                <a:tc>
                  <a:txBody>
                    <a:bodyPr/>
                    <a:lstStyle/>
                    <a:p>
                      <a:pPr lvl="0" algn="l">
                        <a:spcBef>
                          <a:spcPts val="0"/>
                        </a:spcBef>
                        <a:spcAft>
                          <a:spcPts val="0"/>
                        </a:spcAft>
                        <a:buNone/>
                      </a:pPr>
                      <a:r>
                        <a:rPr lang="en" sz="1000" u="none" strike="noStrike" cap="none" baseline="0" noProof="0" err="1">
                          <a:sym typeface="Calibri"/>
                        </a:rPr>
                        <a:t>Učitelj</a:t>
                      </a:r>
                      <a:r>
                        <a:rPr lang="en" sz="1000" u="none" strike="noStrike" cap="none" baseline="0" noProof="0">
                          <a:sym typeface="Calibri"/>
                        </a:rPr>
                        <a:t> </a:t>
                      </a:r>
                      <a:r>
                        <a:rPr lang="en" sz="1000" u="none" strike="noStrike" cap="none" baseline="0" noProof="0" err="1">
                          <a:sym typeface="Calibri"/>
                        </a:rPr>
                        <a:t>tehničke</a:t>
                      </a:r>
                      <a:r>
                        <a:rPr lang="en" sz="1000" u="none" strike="noStrike" cap="none" baseline="0" noProof="0">
                          <a:sym typeface="Calibri"/>
                        </a:rPr>
                        <a:t> </a:t>
                      </a:r>
                      <a:r>
                        <a:rPr lang="en" sz="1000" u="none" strike="noStrike" cap="none" baseline="0" noProof="0" err="1">
                          <a:sym typeface="Calibri"/>
                        </a:rPr>
                        <a:t>kulture</a:t>
                      </a:r>
                      <a:endParaRPr lang="en-US" err="1">
                        <a:sym typeface="Calibri"/>
                      </a:endParaRPr>
                    </a:p>
                  </a:txBody>
                  <a:tcPr marL="91425" marR="91425" marT="32850" marB="32850"/>
                </a:tc>
                <a:extLst>
                  <a:ext uri="{0D108BD9-81ED-4DB2-BD59-A6C34878D82A}">
                    <a16:rowId xmlns:a16="http://schemas.microsoft.com/office/drawing/2014/main" val="10002"/>
                  </a:ext>
                </a:extLst>
              </a:tr>
              <a:tr h="462336">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Način</a:t>
                      </a:r>
                      <a:r>
                        <a:rPr lang="en" sz="1000" u="none" strike="noStrike" cap="none" baseline="0">
                          <a:sym typeface="Calibri"/>
                        </a:rPr>
                        <a:t> </a:t>
                      </a:r>
                      <a:r>
                        <a:rPr lang="en" sz="1000" u="none" strike="noStrike" cap="none" baseline="0" err="1">
                          <a:sym typeface="Calibri"/>
                        </a:rPr>
                        <a:t>realizacije</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25" marR="91425" marT="32850" marB="32850"/>
                </a:tc>
                <a:tc>
                  <a:txBody>
                    <a:bodyPr/>
                    <a:lstStyle/>
                    <a:p>
                      <a:pPr lvl="0" algn="l">
                        <a:lnSpc>
                          <a:spcPct val="100000"/>
                        </a:lnSpc>
                        <a:spcBef>
                          <a:spcPts val="0"/>
                        </a:spcBef>
                        <a:spcAft>
                          <a:spcPts val="0"/>
                        </a:spcAft>
                        <a:buNone/>
                      </a:pPr>
                      <a:r>
                        <a:rPr lang="hr-HR" sz="1000" b="0" i="0" u="none" strike="noStrike" cap="none" baseline="0" noProof="0" dirty="0">
                          <a:latin typeface="Calibri"/>
                        </a:rPr>
                        <a:t>K</a:t>
                      </a:r>
                      <a:r>
                        <a:rPr lang="en" sz="1000" b="0" i="0" u="none" strike="noStrike" cap="none" baseline="0" noProof="0" dirty="0">
                          <a:latin typeface="Calibri"/>
                        </a:rPr>
                        <a:t>omunikacija</a:t>
                      </a:r>
                      <a:r>
                        <a:rPr lang="hr-HR" sz="1000" b="0" i="0" u="none" strike="noStrike" cap="none" baseline="0" noProof="0" dirty="0">
                          <a:latin typeface="Calibri"/>
                        </a:rPr>
                        <a:t> </a:t>
                      </a:r>
                      <a:r>
                        <a:rPr lang="en" sz="1000" b="0" i="0" u="none" strike="noStrike" cap="none" baseline="0" noProof="0" dirty="0">
                          <a:latin typeface="Calibri"/>
                        </a:rPr>
                        <a:t>s učenicima</a:t>
                      </a:r>
                      <a:r>
                        <a:rPr lang="en" sz="1000" b="0" i="0" u="none" strike="noStrike" cap="none" baseline="0" noProof="0" dirty="0">
                          <a:latin typeface="Calibri"/>
                          <a:sym typeface="Calibri"/>
                        </a:rPr>
                        <a:t>,</a:t>
                      </a:r>
                      <a:r>
                        <a:rPr lang="hr-HR" sz="1000" b="0" i="0" u="none" strike="noStrike" cap="none" baseline="0" noProof="0" dirty="0">
                          <a:latin typeface="Calibri"/>
                          <a:sym typeface="Calibri"/>
                        </a:rPr>
                        <a:t> frontalni, demonstrativni, praktični, grupni, rad u paru,</a:t>
                      </a:r>
                      <a:r>
                        <a:rPr lang="en" sz="1000" b="0" i="0" u="none" strike="noStrike" cap="none" baseline="0" noProof="0" dirty="0">
                          <a:latin typeface="Calibri"/>
                        </a:rPr>
                        <a:t> </a:t>
                      </a:r>
                      <a:r>
                        <a:rPr lang="en" sz="1000" b="0" i="0" u="none" strike="noStrike" cap="none" baseline="0" noProof="0" dirty="0">
                          <a:latin typeface="Calibri"/>
                          <a:sym typeface="Calibri"/>
                        </a:rPr>
                        <a:t>individualni</a:t>
                      </a:r>
                      <a:r>
                        <a:rPr lang="en" sz="1000" b="0" i="0" u="none" strike="noStrike" cap="none" baseline="0" noProof="0" dirty="0">
                          <a:latin typeface="Calibri"/>
                        </a:rPr>
                        <a:t> </a:t>
                      </a:r>
                      <a:r>
                        <a:rPr lang="en" sz="1000" b="0" i="0" u="none" strike="noStrike" cap="none" baseline="0" noProof="0" dirty="0">
                          <a:latin typeface="Calibri"/>
                          <a:sym typeface="Calibri"/>
                        </a:rPr>
                        <a:t>rad</a:t>
                      </a:r>
                      <a:r>
                        <a:rPr lang="en" sz="1000" b="0" i="0" u="none" strike="noStrike" cap="none" baseline="0" noProof="0" dirty="0">
                          <a:latin typeface="Calibri"/>
                        </a:rPr>
                        <a:t>.</a:t>
                      </a:r>
                      <a:endParaRPr lang="en" sz="1000" b="0" i="0" u="none" strike="noStrike" cap="none" baseline="0" noProof="0" dirty="0"/>
                    </a:p>
                    <a:p>
                      <a:pPr lvl="0" algn="l">
                        <a:spcBef>
                          <a:spcPts val="0"/>
                        </a:spcBef>
                        <a:spcAft>
                          <a:spcPts val="0"/>
                        </a:spcAft>
                        <a:buNone/>
                      </a:pPr>
                      <a:endParaRPr lang="en" sz="1000" u="none" strike="noStrike" cap="none" baseline="0" noProof="0" dirty="0">
                        <a:sym typeface="Calibri"/>
                      </a:endParaRPr>
                    </a:p>
                  </a:txBody>
                  <a:tcPr marL="91425" marR="91425" marT="32850" marB="32850"/>
                </a:tc>
                <a:extLst>
                  <a:ext uri="{0D108BD9-81ED-4DB2-BD59-A6C34878D82A}">
                    <a16:rowId xmlns:a16="http://schemas.microsoft.com/office/drawing/2014/main" val="10003"/>
                  </a:ext>
                </a:extLst>
              </a:tr>
              <a:tr h="459940">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Vremenik</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25" marR="91425" marT="32850" marB="32850"/>
                </a:tc>
                <a:tc>
                  <a:txBody>
                    <a:bodyPr/>
                    <a:lstStyle/>
                    <a:p>
                      <a:pPr marL="0" marR="0" lvl="0" indent="0" algn="l" rtl="0">
                        <a:lnSpc>
                          <a:spcPct val="100000"/>
                        </a:lnSpc>
                        <a:spcBef>
                          <a:spcPts val="0"/>
                        </a:spcBef>
                        <a:spcAft>
                          <a:spcPts val="0"/>
                        </a:spcAft>
                        <a:buClr>
                          <a:srgbClr val="000000"/>
                        </a:buClr>
                        <a:buSzPct val="25000"/>
                        <a:buFont typeface="Calibri"/>
                        <a:buNone/>
                      </a:pPr>
                      <a:r>
                        <a:rPr lang="hr-HR" sz="1000" u="none" strike="noStrike" cap="none" baseline="0" dirty="0">
                          <a:sym typeface="Calibri"/>
                        </a:rPr>
                        <a:t>2 sata tjedno, 70 sati t</a:t>
                      </a:r>
                      <a:r>
                        <a:rPr lang="en" sz="1000" u="none" strike="noStrike" cap="none" baseline="0" dirty="0">
                          <a:sym typeface="Calibri"/>
                        </a:rPr>
                        <a:t>ijekom školske godine</a:t>
                      </a:r>
                    </a:p>
                  </a:txBody>
                  <a:tcPr marL="91425" marR="91425" marT="32850" marB="32850"/>
                </a:tc>
                <a:extLst>
                  <a:ext uri="{0D108BD9-81ED-4DB2-BD59-A6C34878D82A}">
                    <a16:rowId xmlns:a16="http://schemas.microsoft.com/office/drawing/2014/main" val="10004"/>
                  </a:ext>
                </a:extLst>
              </a:tr>
              <a:tr h="461150">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Troškovnik</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25" marR="91425" marT="32850" marB="32850"/>
                </a:tc>
                <a:tc>
                  <a:txBody>
                    <a:bodyPr/>
                    <a:lstStyle/>
                    <a:p>
                      <a:pPr marL="0" marR="0" lvl="0" indent="0" algn="l" rtl="0">
                        <a:lnSpc>
                          <a:spcPct val="100000"/>
                        </a:lnSpc>
                        <a:spcBef>
                          <a:spcPts val="0"/>
                        </a:spcBef>
                        <a:spcAft>
                          <a:spcPts val="0"/>
                        </a:spcAft>
                        <a:buClr>
                          <a:srgbClr val="000000"/>
                        </a:buClr>
                        <a:buSzPct val="25000"/>
                        <a:buFont typeface="Calibri"/>
                        <a:buNone/>
                      </a:pPr>
                      <a:r>
                        <a:rPr lang="hr-HR" sz="1000" u="none" strike="noStrike" cap="none" baseline="0" dirty="0">
                          <a:sym typeface="Calibri"/>
                        </a:rPr>
                        <a:t>Troškovi potrošnog materijala potrebnog za rad skupine</a:t>
                      </a:r>
                      <a:endParaRPr lang="en" sz="1000" u="none" strike="noStrike" cap="none" baseline="0" dirty="0">
                        <a:sym typeface="Calibri"/>
                      </a:endParaRPr>
                    </a:p>
                  </a:txBody>
                  <a:tcPr marL="91425" marR="91425" marT="32850" marB="32850"/>
                </a:tc>
                <a:extLst>
                  <a:ext uri="{0D108BD9-81ED-4DB2-BD59-A6C34878D82A}">
                    <a16:rowId xmlns:a16="http://schemas.microsoft.com/office/drawing/2014/main" val="10005"/>
                  </a:ext>
                </a:extLst>
              </a:tr>
              <a:tr h="684514">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Način</a:t>
                      </a:r>
                      <a:r>
                        <a:rPr lang="en" sz="1000" u="none" strike="noStrike" cap="none" baseline="0">
                          <a:sym typeface="Calibri"/>
                        </a:rPr>
                        <a:t> </a:t>
                      </a:r>
                      <a:r>
                        <a:rPr lang="en" sz="1000" u="none" strike="noStrike" cap="none" baseline="0" err="1">
                          <a:sym typeface="Calibri"/>
                        </a:rPr>
                        <a:t>vrednovanja</a:t>
                      </a:r>
                      <a:r>
                        <a:rPr lang="en" sz="1000" u="none" strike="noStrike" cap="none" baseline="0">
                          <a:sym typeface="Calibri"/>
                        </a:rPr>
                        <a:t> </a:t>
                      </a:r>
                      <a:r>
                        <a:rPr lang="en" sz="1000" u="none" strike="noStrike" cap="none" baseline="0" err="1">
                          <a:sym typeface="Calibri"/>
                        </a:rPr>
                        <a:t>i</a:t>
                      </a:r>
                      <a:r>
                        <a:rPr lang="en" sz="1000" u="none" strike="noStrike" cap="none" baseline="0">
                          <a:sym typeface="Calibri"/>
                        </a:rPr>
                        <a:t> </a:t>
                      </a:r>
                      <a:r>
                        <a:rPr lang="en" sz="1000" u="none" strike="noStrike" cap="none" baseline="0" err="1">
                          <a:sym typeface="Calibri"/>
                        </a:rPr>
                        <a:t>korištenja</a:t>
                      </a:r>
                      <a:r>
                        <a:rPr lang="en" sz="1000" u="none" strike="noStrike" cap="none" baseline="0">
                          <a:sym typeface="Calibri"/>
                        </a:rPr>
                        <a:t> </a:t>
                      </a:r>
                      <a:r>
                        <a:rPr lang="en" sz="1000" u="none" strike="noStrike" cap="none" baseline="0" err="1">
                          <a:sym typeface="Calibri"/>
                        </a:rPr>
                        <a:t>rezultata</a:t>
                      </a:r>
                      <a:r>
                        <a:rPr lang="en" sz="1000" u="none" strike="noStrike" cap="none" baseline="0">
                          <a:sym typeface="Calibri"/>
                        </a:rPr>
                        <a:t> </a:t>
                      </a:r>
                      <a:r>
                        <a:rPr lang="en" sz="1000" u="none" strike="noStrike" cap="none" baseline="0" err="1">
                          <a:sym typeface="Calibri"/>
                        </a:rPr>
                        <a:t>vrednovanja</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25" marR="91425" marT="32850" marB="32850"/>
                </a:tc>
                <a:tc>
                  <a:txBody>
                    <a:bodyPr/>
                    <a:lstStyle/>
                    <a:p>
                      <a:pPr lvl="0" algn="l">
                        <a:spcBef>
                          <a:spcPts val="0"/>
                        </a:spcBef>
                        <a:spcAft>
                          <a:spcPts val="0"/>
                        </a:spcAft>
                        <a:buNone/>
                      </a:pPr>
                      <a:r>
                        <a:rPr lang="en" sz="1000" u="none" strike="noStrike" cap="none" baseline="0" noProof="0" dirty="0">
                          <a:sym typeface="Calibri"/>
                        </a:rPr>
                        <a:t>Poznavanje prometnih i sigurnosnih propisa, te spretnost i vještine koje su učenici savladali u vožnji biciklom u simuliranim situacijama kao i u vožnji na prometnom poligonu.</a:t>
                      </a:r>
                      <a:endParaRPr lang="en-US" dirty="0">
                        <a:sym typeface="Calibri"/>
                      </a:endParaRPr>
                    </a:p>
                  </a:txBody>
                  <a:tcPr marL="91425" marR="91425" marT="32850" marB="32850"/>
                </a:tc>
                <a:extLst>
                  <a:ext uri="{0D108BD9-81ED-4DB2-BD59-A6C34878D82A}">
                    <a16:rowId xmlns:a16="http://schemas.microsoft.com/office/drawing/2014/main" val="10006"/>
                  </a:ext>
                </a:extLst>
              </a:tr>
            </a:tbl>
          </a:graphicData>
        </a:graphic>
      </p:graphicFrame>
      <p:sp>
        <p:nvSpPr>
          <p:cNvPr id="2" name="Title 1"/>
          <p:cNvSpPr>
            <a:spLocks noGrp="1"/>
          </p:cNvSpPr>
          <p:nvPr>
            <p:ph type="title"/>
          </p:nvPr>
        </p:nvSpPr>
        <p:spPr>
          <a:xfrm>
            <a:off x="1105535" y="0"/>
            <a:ext cx="7617860" cy="785405"/>
          </a:xfrm>
        </p:spPr>
        <p:txBody>
          <a:bodyPr>
            <a:scene3d>
              <a:camera prst="orthographicFront"/>
              <a:lightRig rig="soft" dir="t">
                <a:rot lat="0" lon="0" rev="15600000"/>
              </a:lightRig>
            </a:scene3d>
            <a:sp3d extrusionH="57150" prstMaterial="softEdge">
              <a:bevelT w="25400" h="38100"/>
            </a:sp3d>
          </a:bodyPr>
          <a:lstStyle/>
          <a:p>
            <a:r>
              <a:rPr lang="hr-HR" dirty="0">
                <a:effectLst>
                  <a:outerShdw blurRad="38100" dist="38100" dir="2700000" algn="tl">
                    <a:srgbClr val="000000">
                      <a:alpha val="43137"/>
                    </a:srgbClr>
                  </a:outerShdw>
                </a:effectLst>
                <a:latin typeface="+mn-lt"/>
              </a:rPr>
              <a:t>Prometna skupina</a:t>
            </a:r>
          </a:p>
        </p:txBody>
      </p:sp>
      <p:pic>
        <p:nvPicPr>
          <p:cNvPr id="3" name="Picture 3"/>
          <p:cNvPicPr>
            <a:picLocks noChangeAspect="1"/>
          </p:cNvPicPr>
          <p:nvPr/>
        </p:nvPicPr>
        <p:blipFill>
          <a:blip r:embed="rId3">
            <a:clrChange>
              <a:clrFrom>
                <a:srgbClr val="FFFFFF"/>
              </a:clrFrom>
              <a:clrTo>
                <a:srgbClr val="FFFFFF">
                  <a:alpha val="0"/>
                </a:srgbClr>
              </a:clrTo>
            </a:clrChange>
          </a:blip>
          <a:stretch>
            <a:fillRect/>
          </a:stretch>
        </p:blipFill>
        <p:spPr>
          <a:xfrm>
            <a:off x="7337502" y="46773"/>
            <a:ext cx="987383" cy="1056575"/>
          </a:xfrm>
          <a:prstGeom prst="rect">
            <a:avLst/>
          </a:prstGeom>
        </p:spPr>
      </p:pic>
    </p:spTree>
    <p:extLst>
      <p:ext uri="{BB962C8B-B14F-4D97-AF65-F5344CB8AC3E}">
        <p14:creationId xmlns:p14="http://schemas.microsoft.com/office/powerpoint/2010/main" val="37838515"/>
      </p:ext>
    </p:extLst>
  </p:cSld>
  <p:clrMapOvr>
    <a:masterClrMapping/>
  </p:clrMapOvr>
  <p:transition spd="slow">
    <p:wipe/>
  </p:transition>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Shape 439"/>
        <p:cNvGrpSpPr/>
        <p:nvPr/>
      </p:nvGrpSpPr>
      <p:grpSpPr>
        <a:xfrm>
          <a:off x="0" y="0"/>
          <a:ext cx="0" cy="0"/>
          <a:chOff x="0" y="0"/>
          <a:chExt cx="0" cy="0"/>
        </a:xfrm>
      </p:grpSpPr>
      <p:pic>
        <p:nvPicPr>
          <p:cNvPr id="440" name="Shape 440"/>
          <p:cNvPicPr preferRelativeResize="0"/>
          <p:nvPr/>
        </p:nvPicPr>
        <p:blipFill rotWithShape="1">
          <a:blip r:embed="rId3">
            <a:alphaModFix/>
          </a:blip>
          <a:srcRect/>
          <a:stretch/>
        </p:blipFill>
        <p:spPr>
          <a:xfrm>
            <a:off x="7350368" y="135410"/>
            <a:ext cx="874809" cy="691112"/>
          </a:xfrm>
          <a:prstGeom prst="rect">
            <a:avLst/>
          </a:prstGeom>
          <a:noFill/>
          <a:ln>
            <a:noFill/>
          </a:ln>
        </p:spPr>
      </p:pic>
      <p:graphicFrame>
        <p:nvGraphicFramePr>
          <p:cNvPr id="442" name="Shape 442"/>
          <p:cNvGraphicFramePr/>
          <p:nvPr>
            <p:extLst>
              <p:ext uri="{D42A27DB-BD31-4B8C-83A1-F6EECF244321}">
                <p14:modId xmlns:p14="http://schemas.microsoft.com/office/powerpoint/2010/main" val="170151483"/>
              </p:ext>
            </p:extLst>
          </p:nvPr>
        </p:nvGraphicFramePr>
        <p:xfrm>
          <a:off x="468351" y="936114"/>
          <a:ext cx="8411692" cy="3984141"/>
        </p:xfrm>
        <a:graphic>
          <a:graphicData uri="http://schemas.openxmlformats.org/drawingml/2006/table">
            <a:tbl>
              <a:tblPr>
                <a:tableStyleId>{0E3FDE45-AF77-4B5C-9715-49D594BDF05E}</a:tableStyleId>
              </a:tblPr>
              <a:tblGrid>
                <a:gridCol w="2597749">
                  <a:extLst>
                    <a:ext uri="{9D8B030D-6E8A-4147-A177-3AD203B41FA5}">
                      <a16:colId xmlns:a16="http://schemas.microsoft.com/office/drawing/2014/main" val="20000"/>
                    </a:ext>
                  </a:extLst>
                </a:gridCol>
                <a:gridCol w="5813943">
                  <a:extLst>
                    <a:ext uri="{9D8B030D-6E8A-4147-A177-3AD203B41FA5}">
                      <a16:colId xmlns:a16="http://schemas.microsoft.com/office/drawing/2014/main" val="20001"/>
                    </a:ext>
                  </a:extLst>
                </a:gridCol>
              </a:tblGrid>
              <a:tr h="409037">
                <a:tc>
                  <a:txBody>
                    <a:bodyPr/>
                    <a:lstStyle/>
                    <a:p>
                      <a:pPr marL="0" marR="0" lvl="0" indent="0" algn="l" rtl="0">
                        <a:lnSpc>
                          <a:spcPct val="100000"/>
                        </a:lnSpc>
                        <a:spcBef>
                          <a:spcPts val="0"/>
                        </a:spcBef>
                        <a:spcAft>
                          <a:spcPts val="0"/>
                        </a:spcAft>
                        <a:buClr>
                          <a:srgbClr val="000000"/>
                        </a:buClr>
                        <a:buSzPct val="25000"/>
                        <a:buFont typeface="Calibri"/>
                        <a:buNone/>
                      </a:pPr>
                      <a:r>
                        <a:rPr lang="hr-HR" sz="1000" u="none" strike="noStrike" cap="none" baseline="0" dirty="0">
                          <a:sym typeface="Calibri"/>
                        </a:rPr>
                        <a:t>Ishodi</a:t>
                      </a:r>
                      <a:r>
                        <a:rPr lang="en" sz="1000" u="none" strike="noStrike" cap="none" baseline="0" dirty="0">
                          <a:sym typeface="Calibri"/>
                        </a:rPr>
                        <a:t>:</a:t>
                      </a:r>
                      <a:endParaRPr lang="en" sz="1000" b="0" i="0" u="none" strike="noStrike" cap="none" baseline="0" dirty="0">
                        <a:solidFill>
                          <a:srgbClr val="000000"/>
                        </a:solidFill>
                        <a:latin typeface="Calibri"/>
                        <a:ea typeface="Calibri"/>
                        <a:cs typeface="Calibri"/>
                        <a:sym typeface="Calibri"/>
                      </a:endParaRPr>
                    </a:p>
                  </a:txBody>
                  <a:tcPr marL="91450" marR="91450" marT="33025" marB="33025"/>
                </a:tc>
                <a:tc>
                  <a:txBody>
                    <a:bodyPr/>
                    <a:lstStyle/>
                    <a:p>
                      <a:pPr marL="0" marR="0" lvl="0" indent="0" algn="l" rtl="0">
                        <a:lnSpc>
                          <a:spcPct val="100000"/>
                        </a:lnSpc>
                        <a:spcBef>
                          <a:spcPts val="0"/>
                        </a:spcBef>
                        <a:spcAft>
                          <a:spcPts val="0"/>
                        </a:spcAft>
                        <a:buFont typeface="Calibri"/>
                        <a:buNone/>
                      </a:pPr>
                      <a:r>
                        <a:rPr lang="en" sz="1000" u="none" strike="noStrike" cap="none" baseline="0" dirty="0"/>
                        <a:t>Učenici će usvajati</a:t>
                      </a:r>
                      <a:r>
                        <a:rPr lang="en" sz="1000" u="none" strike="noStrike" cap="none" baseline="0" dirty="0">
                          <a:sym typeface="Calibri"/>
                        </a:rPr>
                        <a:t> </a:t>
                      </a:r>
                      <a:r>
                        <a:rPr lang="en" sz="1000" u="none" strike="noStrike" cap="none" baseline="0" dirty="0"/>
                        <a:t>dobre</a:t>
                      </a:r>
                      <a:r>
                        <a:rPr lang="en" sz="1000" u="none" strike="noStrike" cap="none" baseline="0" dirty="0">
                          <a:sym typeface="Calibri"/>
                        </a:rPr>
                        <a:t> </a:t>
                      </a:r>
                      <a:r>
                        <a:rPr lang="hr-HR" sz="1000" u="none" strike="noStrike" cap="none" baseline="0" dirty="0">
                          <a:sym typeface="Calibri"/>
                        </a:rPr>
                        <a:t>radne</a:t>
                      </a:r>
                      <a:r>
                        <a:rPr lang="en" sz="1000" u="none" strike="noStrike" cap="none" baseline="0" dirty="0">
                          <a:sym typeface="Calibri"/>
                        </a:rPr>
                        <a:t> </a:t>
                      </a:r>
                      <a:r>
                        <a:rPr lang="en" sz="1000" u="none" strike="noStrike" cap="none" baseline="0" dirty="0"/>
                        <a:t>navike</a:t>
                      </a:r>
                      <a:r>
                        <a:rPr lang="en" sz="1000" u="none" strike="noStrike" cap="none" baseline="0" dirty="0">
                          <a:sym typeface="Calibri"/>
                        </a:rPr>
                        <a:t>, </a:t>
                      </a:r>
                      <a:r>
                        <a:rPr lang="en" sz="1000" u="none" strike="noStrike" cap="none" baseline="0" dirty="0"/>
                        <a:t>razvijati</a:t>
                      </a:r>
                      <a:r>
                        <a:rPr lang="en" sz="1000" u="none" strike="noStrike" cap="none" baseline="0" dirty="0">
                          <a:sym typeface="Calibri"/>
                        </a:rPr>
                        <a:t> </a:t>
                      </a:r>
                      <a:r>
                        <a:rPr lang="en" sz="1000" u="none" strike="noStrike" cap="none" baseline="0" dirty="0"/>
                        <a:t>praktične</a:t>
                      </a:r>
                      <a:r>
                        <a:rPr lang="en" sz="1000" u="none" strike="noStrike" cap="none" baseline="0" dirty="0">
                          <a:sym typeface="Calibri"/>
                        </a:rPr>
                        <a:t> </a:t>
                      </a:r>
                      <a:r>
                        <a:rPr lang="en" sz="1000" u="none" strike="noStrike" cap="none" baseline="0" dirty="0"/>
                        <a:t>vještine</a:t>
                      </a:r>
                      <a:r>
                        <a:rPr lang="en" sz="1000" u="none" strike="noStrike" cap="none" baseline="0" dirty="0">
                          <a:sym typeface="Calibri"/>
                        </a:rPr>
                        <a:t>,</a:t>
                      </a:r>
                      <a:r>
                        <a:rPr lang="en" sz="1000" u="none" strike="noStrike" cap="none" baseline="0" dirty="0"/>
                        <a:t> poticat će suradničku komunikaciju</a:t>
                      </a:r>
                      <a:r>
                        <a:rPr lang="en" sz="1000" u="none" strike="noStrike" cap="none" baseline="0" dirty="0">
                          <a:sym typeface="Calibri"/>
                        </a:rPr>
                        <a:t>,</a:t>
                      </a:r>
                      <a:r>
                        <a:rPr lang="en" sz="1000" dirty="0">
                          <a:sym typeface="Calibri"/>
                        </a:rPr>
                        <a:t> </a:t>
                      </a:r>
                      <a:r>
                        <a:rPr lang="en" sz="1000" u="none" strike="noStrike" cap="none" baseline="0" dirty="0"/>
                        <a:t>usmjeravati će se </a:t>
                      </a:r>
                      <a:r>
                        <a:rPr lang="en" sz="1000" u="none" strike="noStrike" cap="none" baseline="0" dirty="0">
                          <a:sym typeface="Calibri"/>
                        </a:rPr>
                        <a:t>prema revnosti u vođenju domaćinstva</a:t>
                      </a:r>
                      <a:r>
                        <a:rPr lang="en" sz="1000" dirty="0">
                          <a:sym typeface="Calibri"/>
                        </a:rPr>
                        <a:t>, </a:t>
                      </a:r>
                      <a:r>
                        <a:rPr lang="en" sz="1000" dirty="0"/>
                        <a:t>samostalno će izvoditi razne aktivnosti i razvijati</a:t>
                      </a:r>
                      <a:r>
                        <a:rPr lang="en" sz="1000" dirty="0">
                          <a:sym typeface="Calibri"/>
                        </a:rPr>
                        <a:t> </a:t>
                      </a:r>
                      <a:r>
                        <a:rPr lang="en" sz="1000" dirty="0"/>
                        <a:t>poduzetničke ideje i duh</a:t>
                      </a:r>
                      <a:r>
                        <a:rPr lang="en" sz="1000" dirty="0">
                          <a:sym typeface="Calibri"/>
                        </a:rPr>
                        <a:t>.</a:t>
                      </a:r>
                      <a:endParaRPr lang="en" sz="1000" dirty="0">
                        <a:latin typeface="Calibri"/>
                        <a:ea typeface="Calibri"/>
                        <a:cs typeface="Calibri"/>
                        <a:sym typeface="Calibri"/>
                      </a:endParaRPr>
                    </a:p>
                  </a:txBody>
                  <a:tcPr marL="91450" marR="91450" marT="33025" marB="33025"/>
                </a:tc>
                <a:extLst>
                  <a:ext uri="{0D108BD9-81ED-4DB2-BD59-A6C34878D82A}">
                    <a16:rowId xmlns:a16="http://schemas.microsoft.com/office/drawing/2014/main" val="10000"/>
                  </a:ext>
                </a:extLst>
              </a:tr>
              <a:tr h="539274">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Namjena</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3025" marB="33025"/>
                </a:tc>
                <a:tc>
                  <a:txBody>
                    <a:bodyPr/>
                    <a:lstStyle/>
                    <a:p>
                      <a:pPr marL="0" marR="0" lvl="0" indent="0" algn="l" rtl="0">
                        <a:lnSpc>
                          <a:spcPct val="100000"/>
                        </a:lnSpc>
                        <a:spcBef>
                          <a:spcPts val="0"/>
                        </a:spcBef>
                        <a:spcAft>
                          <a:spcPts val="0"/>
                        </a:spcAft>
                        <a:buFont typeface="Calibri"/>
                        <a:buNone/>
                      </a:pPr>
                      <a:r>
                        <a:rPr lang="en" sz="1000" u="none" strike="noStrike" cap="none" baseline="0" dirty="0">
                          <a:sym typeface="Calibri"/>
                        </a:rPr>
                        <a:t>Stjecanje novih znanja,</a:t>
                      </a:r>
                      <a:r>
                        <a:rPr lang="en" sz="1000" u="none" strike="noStrike" cap="none" baseline="0" dirty="0"/>
                        <a:t> obzirno sudjelovanje u školskim obvezama</a:t>
                      </a:r>
                      <a:r>
                        <a:rPr lang="en" sz="1000" u="none" strike="noStrike" cap="none" baseline="0" dirty="0">
                          <a:sym typeface="Calibri"/>
                        </a:rPr>
                        <a:t>.</a:t>
                      </a:r>
                      <a:endParaRPr lang="en" sz="1000" b="0" i="0" u="none" strike="noStrike" cap="none" baseline="0" dirty="0">
                        <a:solidFill>
                          <a:srgbClr val="000000"/>
                        </a:solidFill>
                        <a:latin typeface="Calibri"/>
                        <a:ea typeface="Calibri"/>
                        <a:cs typeface="Calibri"/>
                        <a:sym typeface="Calibri"/>
                      </a:endParaRPr>
                    </a:p>
                  </a:txBody>
                  <a:tcPr marL="91450" marR="91450" marT="33025" marB="33025"/>
                </a:tc>
                <a:extLst>
                  <a:ext uri="{0D108BD9-81ED-4DB2-BD59-A6C34878D82A}">
                    <a16:rowId xmlns:a16="http://schemas.microsoft.com/office/drawing/2014/main" val="10001"/>
                  </a:ext>
                </a:extLst>
              </a:tr>
              <a:tr h="428515">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a:sym typeface="Calibri"/>
                        </a:rPr>
                        <a:t>Nositelj aktivnosti:</a:t>
                      </a:r>
                      <a:endParaRPr lang="en" sz="1000" b="0" i="0" u="none" strike="noStrike" cap="none" baseline="0">
                        <a:solidFill>
                          <a:srgbClr val="000000"/>
                        </a:solidFill>
                        <a:latin typeface="Calibri"/>
                        <a:ea typeface="Calibri"/>
                        <a:cs typeface="Calibri"/>
                        <a:sym typeface="Calibri"/>
                      </a:endParaRPr>
                    </a:p>
                  </a:txBody>
                  <a:tcPr marL="91450" marR="91450" marT="33025" marB="33025"/>
                </a:tc>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a:sym typeface="Calibri"/>
                        </a:rPr>
                        <a:t> </a:t>
                      </a:r>
                      <a:r>
                        <a:rPr lang="en" sz="1000" u="none" strike="noStrike" cap="none" baseline="0" err="1">
                          <a:sym typeface="Calibri"/>
                        </a:rPr>
                        <a:t>Vjeroučiteljica</a:t>
                      </a:r>
                      <a:r>
                        <a:rPr lang="hr-HR" sz="1000" u="none" strike="noStrike" cap="none" baseline="0">
                          <a:sym typeface="Calibri"/>
                        </a:rPr>
                        <a:t> Neda </a:t>
                      </a:r>
                      <a:r>
                        <a:rPr lang="hr-HR" sz="1000" u="none" strike="noStrike" cap="none" baseline="0" err="1">
                          <a:sym typeface="Calibri"/>
                        </a:rPr>
                        <a:t>Mujić</a:t>
                      </a:r>
                      <a:endParaRPr lang="en" sz="1000" u="none" strike="noStrike" cap="none" baseline="0" err="1">
                        <a:sym typeface="Calibri"/>
                      </a:endParaRPr>
                    </a:p>
                  </a:txBody>
                  <a:tcPr marL="91450" marR="91450" marT="33025" marB="33025"/>
                </a:tc>
                <a:extLst>
                  <a:ext uri="{0D108BD9-81ED-4DB2-BD59-A6C34878D82A}">
                    <a16:rowId xmlns:a16="http://schemas.microsoft.com/office/drawing/2014/main" val="10002"/>
                  </a:ext>
                </a:extLst>
              </a:tr>
              <a:tr h="570919">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Način</a:t>
                      </a:r>
                      <a:r>
                        <a:rPr lang="en" sz="1000" u="none" strike="noStrike" cap="none" baseline="0">
                          <a:sym typeface="Calibri"/>
                        </a:rPr>
                        <a:t> </a:t>
                      </a:r>
                      <a:r>
                        <a:rPr lang="en" sz="1000" u="none" strike="noStrike" cap="none" baseline="0" err="1">
                          <a:sym typeface="Calibri"/>
                        </a:rPr>
                        <a:t>realizacije</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3025" marB="33025"/>
                </a:tc>
                <a:tc>
                  <a:txBody>
                    <a:bodyPr/>
                    <a:lstStyle/>
                    <a:p>
                      <a:pPr marL="0" marR="0" lvl="0" indent="0" algn="l" rtl="0">
                        <a:lnSpc>
                          <a:spcPct val="100000"/>
                        </a:lnSpc>
                        <a:spcBef>
                          <a:spcPts val="0"/>
                        </a:spcBef>
                        <a:spcAft>
                          <a:spcPts val="0"/>
                        </a:spcAft>
                        <a:buFont typeface="Calibri"/>
                        <a:buNone/>
                      </a:pPr>
                      <a:r>
                        <a:rPr lang="hr-HR" sz="1000" u="none" strike="noStrike" cap="none" baseline="0" dirty="0"/>
                        <a:t>P</a:t>
                      </a:r>
                      <a:r>
                        <a:rPr lang="en" sz="1000" u="none" strike="noStrike" cap="none" baseline="0" dirty="0"/>
                        <a:t>raktični i samostalan rad </a:t>
                      </a:r>
                      <a:r>
                        <a:rPr lang="hr-HR" sz="1000" u="none" strike="noStrike" cap="none" baseline="0" dirty="0"/>
                        <a:t>unutar školske ustanove</a:t>
                      </a:r>
                      <a:r>
                        <a:rPr lang="en" sz="1000" u="none" strike="noStrike" cap="none" baseline="0" dirty="0"/>
                        <a:t>.</a:t>
                      </a:r>
                      <a:endParaRPr lang="en" sz="1000" u="none" strike="noStrike" cap="none" baseline="0" dirty="0">
                        <a:sym typeface="Calibri"/>
                      </a:endParaRPr>
                    </a:p>
                    <a:p>
                      <a:pPr marL="0" marR="0" lvl="0" indent="0" algn="l" rtl="0">
                        <a:spcBef>
                          <a:spcPts val="0"/>
                        </a:spcBef>
                        <a:buNone/>
                      </a:pPr>
                      <a:endParaRPr sz="1000" b="0" i="0" u="none" strike="noStrike" cap="none" baseline="0">
                        <a:solidFill>
                          <a:srgbClr val="000000"/>
                        </a:solidFill>
                        <a:latin typeface="Calibri"/>
                        <a:ea typeface="Calibri"/>
                        <a:cs typeface="Calibri"/>
                        <a:sym typeface="Calibri"/>
                      </a:endParaRPr>
                    </a:p>
                  </a:txBody>
                  <a:tcPr marL="91450" marR="91450" marT="33025" marB="33025"/>
                </a:tc>
                <a:extLst>
                  <a:ext uri="{0D108BD9-81ED-4DB2-BD59-A6C34878D82A}">
                    <a16:rowId xmlns:a16="http://schemas.microsoft.com/office/drawing/2014/main" val="10003"/>
                  </a:ext>
                </a:extLst>
              </a:tr>
              <a:tr h="428515">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Vremenik</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3025" marB="33025"/>
                </a:tc>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Dva</a:t>
                      </a:r>
                      <a:r>
                        <a:rPr lang="en" sz="1000" u="none" strike="noStrike" cap="none" baseline="0">
                          <a:sym typeface="Calibri"/>
                        </a:rPr>
                        <a:t> </a:t>
                      </a:r>
                      <a:r>
                        <a:rPr lang="en" sz="1000" u="none" strike="noStrike" cap="none" baseline="0" err="1">
                          <a:sym typeface="Calibri"/>
                        </a:rPr>
                        <a:t>sata</a:t>
                      </a:r>
                      <a:r>
                        <a:rPr lang="en" sz="1000" u="none" strike="noStrike" cap="none" baseline="0">
                          <a:sym typeface="Calibri"/>
                        </a:rPr>
                        <a:t> </a:t>
                      </a:r>
                      <a:r>
                        <a:rPr lang="en" sz="1000" u="none" strike="noStrike" cap="none" baseline="0" err="1">
                          <a:sym typeface="Calibri"/>
                        </a:rPr>
                        <a:t>tjedno</a:t>
                      </a:r>
                      <a:r>
                        <a:rPr lang="en" sz="1000" u="none" strike="noStrike" cap="none" baseline="0">
                          <a:sym typeface="Calibri"/>
                        </a:rPr>
                        <a:t> </a:t>
                      </a:r>
                      <a:r>
                        <a:rPr lang="en" sz="1000" u="none" strike="noStrike" cap="none" baseline="0" err="1">
                          <a:sym typeface="Calibri"/>
                        </a:rPr>
                        <a:t>tijekom</a:t>
                      </a:r>
                      <a:r>
                        <a:rPr lang="en" sz="1000" u="none" strike="noStrike" cap="none" baseline="0">
                          <a:sym typeface="Calibri"/>
                        </a:rPr>
                        <a:t> </a:t>
                      </a:r>
                      <a:r>
                        <a:rPr lang="en" sz="1000" u="none" strike="noStrike" cap="none" baseline="0" err="1">
                          <a:sym typeface="Calibri"/>
                        </a:rPr>
                        <a:t>nastavne</a:t>
                      </a:r>
                      <a:r>
                        <a:rPr lang="en" sz="1000" u="none" strike="noStrike" cap="none" baseline="0">
                          <a:sym typeface="Calibri"/>
                        </a:rPr>
                        <a:t> </a:t>
                      </a:r>
                      <a:r>
                        <a:rPr lang="en" sz="1000" u="none" strike="noStrike" cap="none" baseline="0" err="1">
                          <a:sym typeface="Calibri"/>
                        </a:rPr>
                        <a:t>godine</a:t>
                      </a:r>
                    </a:p>
                  </a:txBody>
                  <a:tcPr marL="91450" marR="91450" marT="33025" marB="33025"/>
                </a:tc>
                <a:extLst>
                  <a:ext uri="{0D108BD9-81ED-4DB2-BD59-A6C34878D82A}">
                    <a16:rowId xmlns:a16="http://schemas.microsoft.com/office/drawing/2014/main" val="10004"/>
                  </a:ext>
                </a:extLst>
              </a:tr>
              <a:tr h="570919">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Troškovnik</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3025" marB="33025"/>
                </a:tc>
                <a:tc>
                  <a:txBody>
                    <a:bodyPr/>
                    <a:lstStyle/>
                    <a:p>
                      <a:pPr marL="0" marR="0" lvl="0" indent="0" algn="l" rtl="0">
                        <a:lnSpc>
                          <a:spcPct val="100000"/>
                        </a:lnSpc>
                        <a:spcBef>
                          <a:spcPts val="0"/>
                        </a:spcBef>
                        <a:spcAft>
                          <a:spcPts val="0"/>
                        </a:spcAft>
                        <a:buFont typeface="Calibri"/>
                        <a:buNone/>
                      </a:pPr>
                      <a:r>
                        <a:rPr lang="en" sz="1000" u="none" strike="noStrike" cap="none" baseline="0" dirty="0">
                          <a:sym typeface="Calibri"/>
                        </a:rPr>
                        <a:t>Sredstva za rad</a:t>
                      </a:r>
                      <a:r>
                        <a:rPr lang="en" sz="1000" u="none" strike="noStrike" cap="none" baseline="0" dirty="0"/>
                        <a:t>  omogućuju </a:t>
                      </a:r>
                      <a:r>
                        <a:rPr lang="hr-HR" sz="1000" u="none" strike="noStrike" cap="none" baseline="0" dirty="0"/>
                        <a:t>osobno, po potrebi škola.</a:t>
                      </a:r>
                      <a:endParaRPr lang="en" sz="1000" u="none" strike="noStrike" cap="none" baseline="0" dirty="0">
                        <a:sym typeface="Calibri"/>
                      </a:endParaRPr>
                    </a:p>
                    <a:p>
                      <a:pPr marL="0" marR="0" lvl="0" indent="0" algn="l" rtl="0">
                        <a:spcBef>
                          <a:spcPts val="0"/>
                        </a:spcBef>
                        <a:buNone/>
                      </a:pPr>
                      <a:endParaRPr sz="1000" b="0" i="0" u="none" strike="noStrike" cap="none" baseline="0">
                        <a:solidFill>
                          <a:srgbClr val="000000"/>
                        </a:solidFill>
                        <a:latin typeface="Calibri"/>
                        <a:ea typeface="Calibri"/>
                        <a:cs typeface="Calibri"/>
                        <a:sym typeface="Calibri"/>
                      </a:endParaRPr>
                    </a:p>
                  </a:txBody>
                  <a:tcPr marL="91450" marR="91450" marT="33025" marB="33025"/>
                </a:tc>
                <a:extLst>
                  <a:ext uri="{0D108BD9-81ED-4DB2-BD59-A6C34878D82A}">
                    <a16:rowId xmlns:a16="http://schemas.microsoft.com/office/drawing/2014/main" val="10005"/>
                  </a:ext>
                </a:extLst>
              </a:tr>
              <a:tr h="922749">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a:sym typeface="Calibri"/>
                        </a:rPr>
                        <a:t>Način vrednovanja i korištenja rezultata vrednovanja:</a:t>
                      </a:r>
                      <a:endParaRPr lang="en" sz="1000" b="0" i="0" u="none" strike="noStrike" cap="none" baseline="0">
                        <a:solidFill>
                          <a:srgbClr val="000000"/>
                        </a:solidFill>
                        <a:latin typeface="Calibri"/>
                        <a:ea typeface="Calibri"/>
                        <a:cs typeface="Calibri"/>
                        <a:sym typeface="Calibri"/>
                      </a:endParaRPr>
                    </a:p>
                  </a:txBody>
                  <a:tcPr marL="91450" marR="91450" marT="33025" marB="33025">
                    <a:lnB w="12700" cap="flat" cmpd="sng" algn="ctr">
                      <a:solidFill>
                        <a:schemeClr val="accent2">
                          <a:lumMod val="75000"/>
                        </a:schemeClr>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Font typeface="Calibri"/>
                        <a:buNone/>
                      </a:pPr>
                      <a:r>
                        <a:rPr lang="en" sz="1000" u="none" strike="noStrike" cap="none" baseline="0" dirty="0">
                          <a:sym typeface="Calibri"/>
                        </a:rPr>
                        <a:t>Priznanje unutar</a:t>
                      </a:r>
                      <a:r>
                        <a:rPr lang="en" sz="1000" u="none" strike="noStrike" cap="none" baseline="0" dirty="0"/>
                        <a:t> škole</a:t>
                      </a:r>
                      <a:r>
                        <a:rPr lang="hr-HR" sz="1000" u="none" strike="noStrike" cap="none" baseline="0" dirty="0"/>
                        <a:t>,</a:t>
                      </a:r>
                      <a:r>
                        <a:rPr lang="en" sz="1000" u="none" strike="noStrike" cap="none" baseline="0" dirty="0"/>
                        <a:t> učitelja i </a:t>
                      </a:r>
                      <a:r>
                        <a:rPr lang="en" sz="1000" u="none" strike="noStrike" cap="none" baseline="0" dirty="0">
                          <a:sym typeface="Calibri"/>
                        </a:rPr>
                        <a:t>učenika, usvojeno da </a:t>
                      </a:r>
                      <a:r>
                        <a:rPr lang="en" sz="1000" u="none" strike="noStrike" cap="none" baseline="0" dirty="0"/>
                        <a:t>postane praktično.</a:t>
                      </a:r>
                      <a:endParaRPr lang="en" sz="1000" u="none" strike="noStrike" cap="none" baseline="0" dirty="0">
                        <a:sym typeface="Calibri"/>
                      </a:endParaRPr>
                    </a:p>
                  </a:txBody>
                  <a:tcPr marL="91450" marR="91450" marT="33025" marB="33025">
                    <a:lnB w="12700" cap="flat" cmpd="sng" algn="ctr">
                      <a:solidFill>
                        <a:schemeClr val="accent2">
                          <a:lumMod val="75000"/>
                        </a:schemeClr>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2" name="Title 1"/>
          <p:cNvSpPr>
            <a:spLocks noGrp="1"/>
          </p:cNvSpPr>
          <p:nvPr>
            <p:ph type="title"/>
          </p:nvPr>
        </p:nvSpPr>
        <p:spPr>
          <a:xfrm>
            <a:off x="1089808" y="0"/>
            <a:ext cx="7561602" cy="857250"/>
          </a:xfrm>
        </p:spPr>
        <p:txBody>
          <a:bodyPr>
            <a:scene3d>
              <a:camera prst="orthographicFront"/>
              <a:lightRig rig="soft" dir="t">
                <a:rot lat="0" lon="0" rev="15600000"/>
              </a:lightRig>
            </a:scene3d>
            <a:sp3d extrusionH="57150" prstMaterial="softEdge">
              <a:bevelT w="25400" h="38100"/>
            </a:sp3d>
          </a:bodyPr>
          <a:lstStyle/>
          <a:p>
            <a:r>
              <a:rPr lang="hr-HR" dirty="0">
                <a:effectLst>
                  <a:outerShdw blurRad="38100" dist="38100" dir="2700000" algn="tl">
                    <a:srgbClr val="000000">
                      <a:alpha val="43137"/>
                    </a:srgbClr>
                  </a:outerShdw>
                </a:effectLst>
                <a:latin typeface="+mn-lt"/>
              </a:rPr>
              <a:t>Domaćinstvo</a:t>
            </a:r>
          </a:p>
        </p:txBody>
      </p:sp>
    </p:spTree>
    <p:extLst>
      <p:ext uri="{BB962C8B-B14F-4D97-AF65-F5344CB8AC3E}">
        <p14:creationId xmlns:p14="http://schemas.microsoft.com/office/powerpoint/2010/main" val="1278346815"/>
      </p:ext>
    </p:extLst>
  </p:cSld>
  <p:clrMapOvr>
    <a:masterClrMapping/>
  </p:clrMapOvr>
  <p:transition spd="slow">
    <p:wipe/>
  </p:transition>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087146" y="33827"/>
            <a:ext cx="8229600" cy="854751"/>
          </a:xfrm>
          <a:noFill/>
        </p:spPr>
        <p:txBody>
          <a:bodyPr>
            <a:normAutofit/>
            <a:scene3d>
              <a:camera prst="orthographicFront"/>
              <a:lightRig rig="threePt" dir="t"/>
            </a:scene3d>
            <a:sp3d extrusionH="57150">
              <a:bevelT w="38100" h="38100"/>
            </a:sp3d>
          </a:bodyPr>
          <a:lstStyle/>
          <a:p>
            <a:r>
              <a:rPr lang="en-US" dirty="0" err="1">
                <a:effectLst>
                  <a:outerShdw blurRad="38100" dist="38100" dir="2700000" algn="tl">
                    <a:srgbClr val="000000">
                      <a:alpha val="43137"/>
                    </a:srgbClr>
                  </a:outerShdw>
                </a:effectLst>
                <a:latin typeface="+mn-lt"/>
              </a:rPr>
              <a:t>Kreativna</a:t>
            </a:r>
            <a:r>
              <a:rPr lang="en-US" dirty="0">
                <a:effectLst>
                  <a:outerShdw blurRad="38100" dist="38100" dir="2700000" algn="tl">
                    <a:srgbClr val="000000">
                      <a:alpha val="43137"/>
                    </a:srgbClr>
                  </a:outerShdw>
                </a:effectLst>
                <a:latin typeface="+mn-lt"/>
              </a:rPr>
              <a:t> </a:t>
            </a:r>
            <a:r>
              <a:rPr lang="en-US" dirty="0" err="1">
                <a:effectLst>
                  <a:outerShdw blurRad="38100" dist="38100" dir="2700000" algn="tl">
                    <a:srgbClr val="000000">
                      <a:alpha val="43137"/>
                    </a:srgbClr>
                  </a:outerShdw>
                </a:effectLst>
                <a:latin typeface="+mn-lt"/>
              </a:rPr>
              <a:t>skupina</a:t>
            </a:r>
            <a:endParaRPr lang="en-US" dirty="0">
              <a:effectLst>
                <a:outerShdw blurRad="38100" dist="38100" dir="2700000" algn="tl">
                  <a:srgbClr val="000000">
                    <a:alpha val="43137"/>
                  </a:srgbClr>
                </a:outerShdw>
              </a:effectLst>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2846389197"/>
              </p:ext>
            </p:extLst>
          </p:nvPr>
        </p:nvGraphicFramePr>
        <p:xfrm>
          <a:off x="460917" y="888579"/>
          <a:ext cx="8467563" cy="3673519"/>
        </p:xfrm>
        <a:graphic>
          <a:graphicData uri="http://schemas.openxmlformats.org/drawingml/2006/table">
            <a:tbl>
              <a:tblPr firstRow="1" bandRow="1">
                <a:tableStyleId>{2D5ABB26-0587-4C30-8999-92F81FD0307C}</a:tableStyleId>
              </a:tblPr>
              <a:tblGrid>
                <a:gridCol w="2574215">
                  <a:extLst>
                    <a:ext uri="{9D8B030D-6E8A-4147-A177-3AD203B41FA5}">
                      <a16:colId xmlns:a16="http://schemas.microsoft.com/office/drawing/2014/main" val="3018485353"/>
                    </a:ext>
                  </a:extLst>
                </a:gridCol>
                <a:gridCol w="5893348">
                  <a:extLst>
                    <a:ext uri="{9D8B030D-6E8A-4147-A177-3AD203B41FA5}">
                      <a16:colId xmlns:a16="http://schemas.microsoft.com/office/drawing/2014/main" val="1636652726"/>
                    </a:ext>
                  </a:extLst>
                </a:gridCol>
              </a:tblGrid>
              <a:tr h="997157">
                <a:tc>
                  <a:txBody>
                    <a:bodyPr/>
                    <a:lstStyle/>
                    <a:p>
                      <a:pPr rtl="0" fontAlgn="base"/>
                      <a:r>
                        <a:rPr lang="en-US" sz="1000" dirty="0" err="1">
                          <a:effectLst/>
                        </a:rPr>
                        <a:t>Ishodi</a:t>
                      </a:r>
                      <a:r>
                        <a:rPr lang="en-US" sz="1000" dirty="0">
                          <a:effectLst/>
                        </a:rPr>
                        <a:t>:</a:t>
                      </a:r>
                    </a:p>
                    <a:p>
                      <a:pPr lvl="0" fontAlgn="base">
                        <a:buNone/>
                      </a:pPr>
                      <a:endParaRPr lang="en-US" sz="1000" dirty="0">
                        <a:effectLst/>
                      </a:endParaRPr>
                    </a:p>
                    <a:p>
                      <a:pPr lvl="0" fontAlgn="base">
                        <a:buNone/>
                      </a:pPr>
                      <a:endParaRPr lang="en-US" sz="1000" dirty="0">
                        <a:effectLst/>
                      </a:endParaRPr>
                    </a:p>
                    <a:p>
                      <a:pPr lvl="0" fontAlgn="base">
                        <a:buNone/>
                      </a:pPr>
                      <a:endParaRPr lang="en-US" sz="1000" dirty="0">
                        <a:effectLst/>
                      </a:endParaRPr>
                    </a:p>
                    <a:p>
                      <a:pPr lvl="0">
                        <a:buNone/>
                      </a:pPr>
                      <a:endParaRPr lang="en-US" sz="1000" dirty="0">
                        <a:effectLst/>
                      </a:endParaRPr>
                    </a:p>
                    <a:p>
                      <a:pPr lvl="0">
                        <a:buNone/>
                      </a:pPr>
                      <a:endParaRPr lang="en-US" sz="1000" dirty="0">
                        <a:effectLst/>
                      </a:endParaRPr>
                    </a:p>
                    <a:p>
                      <a:pPr lvl="0" fontAlgn="base">
                        <a:buNone/>
                      </a:pPr>
                      <a:r>
                        <a:rPr lang="en-US" sz="1000" dirty="0" err="1">
                          <a:effectLst/>
                        </a:rPr>
                        <a:t>Namjena</a:t>
                      </a:r>
                      <a:r>
                        <a:rPr lang="en-US" sz="1000" dirty="0">
                          <a:effectLst/>
                        </a:rPr>
                        <a:t>:​</a:t>
                      </a:r>
                      <a:endParaRPr sz="1000">
                        <a:effectLst/>
                      </a:endParaRPr>
                    </a:p>
                  </a:txBody>
                  <a:tcPr>
                    <a:lnT w="12700" cap="flat" cmpd="sng" algn="ctr">
                      <a:solidFill>
                        <a:schemeClr val="accent2">
                          <a:lumMod val="60000"/>
                          <a:lumOff val="40000"/>
                        </a:schemeClr>
                      </a:solidFill>
                      <a:prstDash val="solid"/>
                      <a:round/>
                      <a:headEnd type="none" w="med" len="med"/>
                      <a:tailEnd type="none" w="med" len="med"/>
                    </a:lnT>
                  </a:tcPr>
                </a:tc>
                <a:tc>
                  <a:txBody>
                    <a:bodyPr/>
                    <a:lstStyle/>
                    <a:p>
                      <a:pPr rtl="0" fontAlgn="base"/>
                      <a:r>
                        <a:rPr lang="en-US" sz="1000" dirty="0" err="1">
                          <a:effectLst/>
                        </a:rPr>
                        <a:t>Učenici</a:t>
                      </a:r>
                      <a:r>
                        <a:rPr lang="en-US" sz="1000" dirty="0">
                          <a:effectLst/>
                        </a:rPr>
                        <a:t> </a:t>
                      </a:r>
                      <a:r>
                        <a:rPr lang="en-US" sz="1000" dirty="0" err="1">
                          <a:effectLst/>
                        </a:rPr>
                        <a:t>će</a:t>
                      </a:r>
                      <a:r>
                        <a:rPr lang="en-US" sz="1000" dirty="0">
                          <a:effectLst/>
                        </a:rPr>
                        <a:t> </a:t>
                      </a:r>
                      <a:r>
                        <a:rPr lang="en-US" sz="1000" dirty="0" err="1">
                          <a:effectLst/>
                        </a:rPr>
                        <a:t>razvijati</a:t>
                      </a:r>
                      <a:r>
                        <a:rPr lang="en-US" sz="1000" dirty="0">
                          <a:effectLst/>
                        </a:rPr>
                        <a:t>  </a:t>
                      </a:r>
                      <a:r>
                        <a:rPr lang="en-US" sz="1000" dirty="0" err="1">
                          <a:effectLst/>
                        </a:rPr>
                        <a:t>interes</a:t>
                      </a:r>
                      <a:r>
                        <a:rPr lang="en-US" sz="1000" dirty="0">
                          <a:effectLst/>
                        </a:rPr>
                        <a:t> </a:t>
                      </a:r>
                      <a:r>
                        <a:rPr lang="en-US" sz="1000" dirty="0" err="1">
                          <a:effectLst/>
                        </a:rPr>
                        <a:t>za</a:t>
                      </a:r>
                      <a:r>
                        <a:rPr lang="en-US" sz="1000" dirty="0">
                          <a:effectLst/>
                        </a:rPr>
                        <a:t> </a:t>
                      </a:r>
                      <a:r>
                        <a:rPr lang="en-US" sz="1000" dirty="0" err="1">
                          <a:effectLst/>
                        </a:rPr>
                        <a:t>kreativno</a:t>
                      </a:r>
                      <a:r>
                        <a:rPr lang="en-US" sz="1000" dirty="0">
                          <a:effectLst/>
                        </a:rPr>
                        <a:t> </a:t>
                      </a:r>
                      <a:r>
                        <a:rPr lang="en-US" sz="1000" dirty="0" err="1">
                          <a:effectLst/>
                        </a:rPr>
                        <a:t>stvaralaštvo</a:t>
                      </a:r>
                      <a:r>
                        <a:rPr lang="en-US" sz="1000" dirty="0">
                          <a:effectLst/>
                        </a:rPr>
                        <a:t> u</a:t>
                      </a:r>
                      <a:r>
                        <a:rPr lang="hr-HR" sz="1000" baseline="0" dirty="0">
                          <a:effectLst/>
                        </a:rPr>
                        <a:t> </a:t>
                      </a:r>
                      <a:r>
                        <a:rPr lang="en-US" sz="1000" dirty="0" err="1">
                          <a:effectLst/>
                        </a:rPr>
                        <a:t>nastavi</a:t>
                      </a:r>
                      <a:r>
                        <a:rPr lang="en-US" sz="1000" dirty="0">
                          <a:effectLst/>
                        </a:rPr>
                        <a:t>,</a:t>
                      </a:r>
                      <a:endParaRPr lang="en-US" dirty="0"/>
                    </a:p>
                    <a:p>
                      <a:pPr lvl="0">
                        <a:buNone/>
                      </a:pPr>
                      <a:r>
                        <a:rPr lang="en-US" sz="1000" dirty="0">
                          <a:effectLst/>
                        </a:rPr>
                        <a:t> </a:t>
                      </a:r>
                      <a:r>
                        <a:rPr lang="en-US" sz="1000" dirty="0" err="1">
                          <a:effectLst/>
                        </a:rPr>
                        <a:t>estetske</a:t>
                      </a:r>
                      <a:r>
                        <a:rPr lang="en-US" sz="1000" dirty="0">
                          <a:effectLst/>
                        </a:rPr>
                        <a:t> </a:t>
                      </a:r>
                      <a:r>
                        <a:rPr lang="en-US" sz="1000" dirty="0" err="1">
                          <a:effectLst/>
                        </a:rPr>
                        <a:t>i</a:t>
                      </a:r>
                      <a:r>
                        <a:rPr lang="en-US" sz="1000" dirty="0">
                          <a:effectLst/>
                        </a:rPr>
                        <a:t> </a:t>
                      </a:r>
                      <a:r>
                        <a:rPr lang="en-US" sz="1000" dirty="0" err="1">
                          <a:effectLst/>
                        </a:rPr>
                        <a:t>radne</a:t>
                      </a:r>
                      <a:r>
                        <a:rPr lang="en-US" sz="1000" dirty="0">
                          <a:effectLst/>
                        </a:rPr>
                        <a:t> </a:t>
                      </a:r>
                      <a:r>
                        <a:rPr lang="en-US" sz="1000" dirty="0" err="1">
                          <a:effectLst/>
                        </a:rPr>
                        <a:t>sposobnosti</a:t>
                      </a:r>
                      <a:r>
                        <a:rPr lang="en-US" sz="1000" dirty="0">
                          <a:effectLst/>
                        </a:rPr>
                        <a:t>, </a:t>
                      </a:r>
                      <a:r>
                        <a:rPr lang="en-US" sz="1000" dirty="0" err="1">
                          <a:effectLst/>
                        </a:rPr>
                        <a:t>poticati</a:t>
                      </a:r>
                      <a:r>
                        <a:rPr lang="en-US" sz="1000" dirty="0">
                          <a:effectLst/>
                        </a:rPr>
                        <a:t> </a:t>
                      </a:r>
                      <a:r>
                        <a:rPr lang="en-US" sz="1000" dirty="0" err="1">
                          <a:effectLst/>
                        </a:rPr>
                        <a:t>i</a:t>
                      </a:r>
                      <a:r>
                        <a:rPr lang="en-US" sz="1000" dirty="0">
                          <a:effectLst/>
                        </a:rPr>
                        <a:t> </a:t>
                      </a:r>
                      <a:r>
                        <a:rPr lang="en-US" sz="1000" dirty="0" err="1">
                          <a:effectLst/>
                        </a:rPr>
                        <a:t>razvijati</a:t>
                      </a:r>
                      <a:r>
                        <a:rPr lang="en-US" sz="1000" dirty="0">
                          <a:effectLst/>
                        </a:rPr>
                        <a:t>  </a:t>
                      </a:r>
                      <a:r>
                        <a:rPr lang="en-US" sz="1000" dirty="0" err="1">
                          <a:effectLst/>
                        </a:rPr>
                        <a:t>zajedništvo</a:t>
                      </a:r>
                      <a:r>
                        <a:rPr lang="en-US" sz="1000" dirty="0">
                          <a:effectLst/>
                        </a:rPr>
                        <a:t>, </a:t>
                      </a:r>
                      <a:r>
                        <a:rPr lang="en-US" sz="1000" dirty="0" err="1">
                          <a:effectLst/>
                        </a:rPr>
                        <a:t>kreativnost</a:t>
                      </a:r>
                      <a:r>
                        <a:rPr lang="en-US" sz="1000" dirty="0">
                          <a:effectLst/>
                        </a:rPr>
                        <a:t> I </a:t>
                      </a:r>
                      <a:r>
                        <a:rPr lang="en-US" sz="1000" dirty="0" err="1">
                          <a:effectLst/>
                        </a:rPr>
                        <a:t>likovnu</a:t>
                      </a:r>
                      <a:r>
                        <a:rPr lang="en-US" sz="1000" dirty="0">
                          <a:effectLst/>
                        </a:rPr>
                        <a:t> </a:t>
                      </a:r>
                      <a:r>
                        <a:rPr lang="en-US" sz="1000" dirty="0" err="1">
                          <a:effectLst/>
                        </a:rPr>
                        <a:t>nadarenost</a:t>
                      </a:r>
                      <a:r>
                        <a:rPr lang="en-US" sz="1000" dirty="0">
                          <a:effectLst/>
                        </a:rPr>
                        <a:t>.</a:t>
                      </a:r>
                      <a:endParaRPr lang="en-US" dirty="0"/>
                    </a:p>
                    <a:p>
                      <a:pPr lvl="0">
                        <a:buNone/>
                      </a:pPr>
                      <a:r>
                        <a:rPr lang="en-US" sz="1000" dirty="0" err="1">
                          <a:effectLst/>
                        </a:rPr>
                        <a:t>Različitim</a:t>
                      </a:r>
                      <a:r>
                        <a:rPr lang="en-US" sz="1000" dirty="0">
                          <a:effectLst/>
                        </a:rPr>
                        <a:t> </a:t>
                      </a:r>
                      <a:r>
                        <a:rPr lang="en-US" sz="1000" dirty="0" err="1">
                          <a:effectLst/>
                        </a:rPr>
                        <a:t>tehnikama</a:t>
                      </a:r>
                      <a:r>
                        <a:rPr lang="en-US" sz="1000" dirty="0">
                          <a:effectLst/>
                        </a:rPr>
                        <a:t> </a:t>
                      </a:r>
                      <a:r>
                        <a:rPr lang="en-US" sz="1000" dirty="0" err="1">
                          <a:effectLst/>
                        </a:rPr>
                        <a:t>i</a:t>
                      </a:r>
                      <a:r>
                        <a:rPr lang="en-US" sz="1000" dirty="0">
                          <a:effectLst/>
                        </a:rPr>
                        <a:t> </a:t>
                      </a:r>
                      <a:r>
                        <a:rPr lang="en-US" sz="1000" dirty="0" err="1">
                          <a:effectLst/>
                        </a:rPr>
                        <a:t>idejama</a:t>
                      </a:r>
                      <a:r>
                        <a:rPr lang="en-US" sz="1000" dirty="0">
                          <a:effectLst/>
                        </a:rPr>
                        <a:t>, </a:t>
                      </a:r>
                      <a:r>
                        <a:rPr lang="en-US" sz="1000" dirty="0" err="1">
                          <a:effectLst/>
                        </a:rPr>
                        <a:t>materijalima</a:t>
                      </a:r>
                      <a:r>
                        <a:rPr lang="en-US" sz="1000" dirty="0">
                          <a:effectLst/>
                        </a:rPr>
                        <a:t> </a:t>
                      </a:r>
                      <a:r>
                        <a:rPr lang="en-US" sz="1000" dirty="0" err="1">
                          <a:effectLst/>
                        </a:rPr>
                        <a:t>i</a:t>
                      </a:r>
                      <a:r>
                        <a:rPr lang="en-US" sz="1000" dirty="0">
                          <a:effectLst/>
                        </a:rPr>
                        <a:t> </a:t>
                      </a:r>
                      <a:r>
                        <a:rPr lang="en-US" sz="1000" dirty="0" err="1">
                          <a:effectLst/>
                        </a:rPr>
                        <a:t>priborom</a:t>
                      </a:r>
                      <a:r>
                        <a:rPr lang="en-US" sz="1000" dirty="0">
                          <a:effectLst/>
                        </a:rPr>
                        <a:t> </a:t>
                      </a:r>
                      <a:r>
                        <a:rPr lang="en-US" sz="1000" dirty="0" err="1">
                          <a:effectLst/>
                        </a:rPr>
                        <a:t>za</a:t>
                      </a:r>
                      <a:r>
                        <a:rPr lang="en-US" sz="1000" dirty="0">
                          <a:effectLst/>
                        </a:rPr>
                        <a:t> </a:t>
                      </a:r>
                      <a:r>
                        <a:rPr lang="en-US" sz="1000" dirty="0" err="1">
                          <a:effectLst/>
                        </a:rPr>
                        <a:t>izradu</a:t>
                      </a:r>
                      <a:r>
                        <a:rPr lang="en-US" sz="1000" dirty="0">
                          <a:effectLst/>
                        </a:rPr>
                        <a:t> </a:t>
                      </a:r>
                      <a:r>
                        <a:rPr lang="en-US" sz="1000" dirty="0" err="1">
                          <a:effectLst/>
                        </a:rPr>
                        <a:t>ručnih</a:t>
                      </a:r>
                      <a:r>
                        <a:rPr lang="en-US" sz="1000" dirty="0">
                          <a:effectLst/>
                        </a:rPr>
                        <a:t> </a:t>
                      </a:r>
                      <a:r>
                        <a:rPr lang="en-US" sz="1000" dirty="0" err="1">
                          <a:effectLst/>
                        </a:rPr>
                        <a:t>radova</a:t>
                      </a:r>
                      <a:r>
                        <a:rPr lang="en-US" sz="1000" dirty="0">
                          <a:effectLst/>
                        </a:rPr>
                        <a:t> </a:t>
                      </a:r>
                      <a:r>
                        <a:rPr lang="en-US" sz="1000" dirty="0" err="1">
                          <a:effectLst/>
                        </a:rPr>
                        <a:t>namijenjenim</a:t>
                      </a:r>
                      <a:r>
                        <a:rPr lang="en-US" sz="1000" dirty="0">
                          <a:effectLst/>
                        </a:rPr>
                        <a:t> </a:t>
                      </a:r>
                      <a:r>
                        <a:rPr lang="en-US" sz="1000" dirty="0" err="1">
                          <a:effectLst/>
                        </a:rPr>
                        <a:t>učenicima</a:t>
                      </a:r>
                      <a:r>
                        <a:rPr lang="en-US" sz="1000" dirty="0">
                          <a:effectLst/>
                        </a:rPr>
                        <a:t> </a:t>
                      </a:r>
                      <a:r>
                        <a:rPr lang="en-US" sz="1000" dirty="0" err="1">
                          <a:effectLst/>
                        </a:rPr>
                        <a:t>za</a:t>
                      </a:r>
                      <a:r>
                        <a:rPr lang="en-US" sz="1000" dirty="0">
                          <a:effectLst/>
                        </a:rPr>
                        <a:t> </a:t>
                      </a:r>
                      <a:r>
                        <a:rPr lang="en-US" sz="1000" dirty="0" err="1">
                          <a:effectLst/>
                        </a:rPr>
                        <a:t>zabavu</a:t>
                      </a:r>
                      <a:r>
                        <a:rPr lang="en-US" sz="1000" dirty="0">
                          <a:effectLst/>
                        </a:rPr>
                        <a:t> </a:t>
                      </a:r>
                      <a:r>
                        <a:rPr lang="en-US" sz="1000" dirty="0" err="1">
                          <a:effectLst/>
                        </a:rPr>
                        <a:t>uz</a:t>
                      </a:r>
                      <a:r>
                        <a:rPr lang="en-US" sz="1000" dirty="0">
                          <a:effectLst/>
                        </a:rPr>
                        <a:t> </a:t>
                      </a:r>
                      <a:r>
                        <a:rPr lang="en-US" sz="1000" dirty="0" err="1">
                          <a:effectLst/>
                        </a:rPr>
                        <a:t>učenje</a:t>
                      </a:r>
                      <a:r>
                        <a:rPr lang="en-US" sz="1000" dirty="0">
                          <a:effectLst/>
                        </a:rPr>
                        <a:t> </a:t>
                      </a:r>
                      <a:r>
                        <a:rPr lang="en-US" sz="1000" dirty="0" err="1">
                          <a:effectLst/>
                        </a:rPr>
                        <a:t>učenici</a:t>
                      </a:r>
                      <a:r>
                        <a:rPr lang="en-US" sz="1000" dirty="0">
                          <a:effectLst/>
                        </a:rPr>
                        <a:t> </a:t>
                      </a:r>
                      <a:r>
                        <a:rPr lang="en-US" sz="1000" dirty="0" err="1">
                          <a:effectLst/>
                        </a:rPr>
                        <a:t>će</a:t>
                      </a:r>
                      <a:r>
                        <a:rPr lang="en-US" sz="1000" dirty="0">
                          <a:effectLst/>
                        </a:rPr>
                        <a:t> </a:t>
                      </a:r>
                      <a:r>
                        <a:rPr lang="en-US" sz="1000" dirty="0" err="1">
                          <a:effectLst/>
                        </a:rPr>
                        <a:t>razvijati</a:t>
                      </a:r>
                      <a:r>
                        <a:rPr lang="en-US" sz="1000" dirty="0">
                          <a:effectLst/>
                        </a:rPr>
                        <a:t> </a:t>
                      </a:r>
                      <a:r>
                        <a:rPr lang="en-US" sz="1000" dirty="0" err="1">
                          <a:effectLst/>
                        </a:rPr>
                        <a:t>osobne</a:t>
                      </a:r>
                      <a:r>
                        <a:rPr lang="en-US" sz="1000" dirty="0">
                          <a:effectLst/>
                        </a:rPr>
                        <a:t> </a:t>
                      </a:r>
                      <a:r>
                        <a:rPr lang="en-US" sz="1000" dirty="0" err="1">
                          <a:effectLst/>
                        </a:rPr>
                        <a:t>vještine</a:t>
                      </a:r>
                      <a:r>
                        <a:rPr lang="en-US" sz="1000" dirty="0">
                          <a:effectLst/>
                        </a:rPr>
                        <a:t>.</a:t>
                      </a:r>
                    </a:p>
                    <a:p>
                      <a:pPr lvl="0">
                        <a:buNone/>
                      </a:pPr>
                      <a:endParaRPr lang="en-US" sz="1000" dirty="0">
                        <a:effectLst/>
                      </a:endParaRPr>
                    </a:p>
                    <a:p>
                      <a:pPr lvl="0" fontAlgn="base">
                        <a:buNone/>
                      </a:pPr>
                      <a:endParaRPr lang="en-US" sz="1000" dirty="0">
                        <a:effectLst/>
                      </a:endParaRPr>
                    </a:p>
                    <a:p>
                      <a:pPr lvl="0" fontAlgn="base">
                        <a:buNone/>
                      </a:pPr>
                      <a:r>
                        <a:rPr lang="hr-HR" sz="1000" dirty="0">
                          <a:effectLst/>
                        </a:rPr>
                        <a:t>O</a:t>
                      </a:r>
                      <a:r>
                        <a:rPr lang="en-US" sz="1000" dirty="0" err="1">
                          <a:effectLst/>
                        </a:rPr>
                        <a:t>kupiti</a:t>
                      </a:r>
                      <a:r>
                        <a:rPr lang="en-US" sz="1000" dirty="0">
                          <a:effectLst/>
                        </a:rPr>
                        <a:t> </a:t>
                      </a:r>
                      <a:r>
                        <a:rPr lang="en-US" sz="1000" dirty="0" err="1">
                          <a:effectLst/>
                        </a:rPr>
                        <a:t>učenike</a:t>
                      </a:r>
                      <a:r>
                        <a:rPr lang="en-US" sz="1000" dirty="0">
                          <a:effectLst/>
                        </a:rPr>
                        <a:t> </a:t>
                      </a:r>
                      <a:r>
                        <a:rPr lang="en-US" sz="1000" dirty="0" err="1">
                          <a:effectLst/>
                        </a:rPr>
                        <a:t>koji</a:t>
                      </a:r>
                      <a:r>
                        <a:rPr lang="en-US" sz="1000" dirty="0">
                          <a:effectLst/>
                        </a:rPr>
                        <a:t> </a:t>
                      </a:r>
                      <a:r>
                        <a:rPr lang="en-US" sz="1000" dirty="0" err="1">
                          <a:effectLst/>
                        </a:rPr>
                        <a:t>pokazuju</a:t>
                      </a:r>
                      <a:r>
                        <a:rPr lang="en-US" sz="1000" dirty="0">
                          <a:effectLst/>
                        </a:rPr>
                        <a:t> </a:t>
                      </a:r>
                      <a:r>
                        <a:rPr lang="en-US" sz="1000" dirty="0" err="1">
                          <a:effectLst/>
                        </a:rPr>
                        <a:t>interes</a:t>
                      </a:r>
                      <a:r>
                        <a:rPr lang="en-US" sz="1000" dirty="0">
                          <a:effectLst/>
                        </a:rPr>
                        <a:t> </a:t>
                      </a:r>
                      <a:r>
                        <a:rPr lang="en-US" sz="1000" dirty="0" err="1">
                          <a:effectLst/>
                        </a:rPr>
                        <a:t>za</a:t>
                      </a:r>
                      <a:r>
                        <a:rPr lang="en-US" sz="1000" dirty="0">
                          <a:effectLst/>
                        </a:rPr>
                        <a:t> </a:t>
                      </a:r>
                      <a:r>
                        <a:rPr lang="en-US" sz="1000" dirty="0" err="1">
                          <a:effectLst/>
                        </a:rPr>
                        <a:t>likovni</a:t>
                      </a:r>
                      <a:r>
                        <a:rPr lang="en-US" sz="1000" dirty="0">
                          <a:effectLst/>
                        </a:rPr>
                        <a:t> </a:t>
                      </a:r>
                      <a:r>
                        <a:rPr lang="en-US" sz="1000" dirty="0" err="1">
                          <a:effectLst/>
                        </a:rPr>
                        <a:t>izraz</a:t>
                      </a:r>
                      <a:r>
                        <a:rPr lang="en-US" sz="1000" dirty="0">
                          <a:effectLst/>
                        </a:rPr>
                        <a:t>, </a:t>
                      </a:r>
                      <a:r>
                        <a:rPr lang="en-US" sz="1000" dirty="0" err="1">
                          <a:effectLst/>
                        </a:rPr>
                        <a:t>poticanje</a:t>
                      </a:r>
                      <a:r>
                        <a:rPr lang="en-US" sz="1000" dirty="0">
                          <a:effectLst/>
                        </a:rPr>
                        <a:t> </a:t>
                      </a:r>
                      <a:r>
                        <a:rPr lang="en-US" sz="1000" dirty="0" err="1">
                          <a:effectLst/>
                        </a:rPr>
                        <a:t>i</a:t>
                      </a:r>
                      <a:r>
                        <a:rPr lang="en-US" sz="1000" dirty="0">
                          <a:effectLst/>
                        </a:rPr>
                        <a:t> </a:t>
                      </a:r>
                      <a:r>
                        <a:rPr lang="en-US" sz="1000" dirty="0" err="1">
                          <a:effectLst/>
                        </a:rPr>
                        <a:t>razvijanje</a:t>
                      </a:r>
                      <a:r>
                        <a:rPr lang="en-US" sz="1000" dirty="0">
                          <a:effectLst/>
                        </a:rPr>
                        <a:t> </a:t>
                      </a:r>
                      <a:r>
                        <a:rPr lang="en-US" sz="1000" dirty="0" err="1">
                          <a:effectLst/>
                        </a:rPr>
                        <a:t>mašte</a:t>
                      </a:r>
                      <a:r>
                        <a:rPr lang="en-US" sz="1000" dirty="0">
                          <a:effectLst/>
                        </a:rPr>
                        <a:t>, </a:t>
                      </a:r>
                      <a:r>
                        <a:rPr lang="en-US" sz="1000" dirty="0" err="1">
                          <a:effectLst/>
                        </a:rPr>
                        <a:t>igre</a:t>
                      </a:r>
                      <a:r>
                        <a:rPr lang="en-US" sz="1000" dirty="0">
                          <a:effectLst/>
                        </a:rPr>
                        <a:t> </a:t>
                      </a:r>
                      <a:r>
                        <a:rPr lang="en-US" sz="1000" dirty="0" err="1">
                          <a:effectLst/>
                        </a:rPr>
                        <a:t>i</a:t>
                      </a:r>
                      <a:r>
                        <a:rPr lang="en-US" sz="1000" dirty="0">
                          <a:effectLst/>
                        </a:rPr>
                        <a:t> </a:t>
                      </a:r>
                      <a:r>
                        <a:rPr lang="en-US" sz="1000" dirty="0" err="1">
                          <a:effectLst/>
                        </a:rPr>
                        <a:t>kreativnosti</a:t>
                      </a:r>
                      <a:r>
                        <a:rPr lang="en-US" sz="1000" dirty="0">
                          <a:effectLst/>
                        </a:rPr>
                        <a:t>.</a:t>
                      </a:r>
                    </a:p>
                  </a:txBody>
                  <a:tcPr>
                    <a:lnT w="12700" cap="flat" cmpd="sng" algn="ctr">
                      <a:solidFill>
                        <a:schemeClr val="accent2">
                          <a:lumMod val="60000"/>
                          <a:lumOff val="40000"/>
                        </a:schemeClr>
                      </a:solidFill>
                      <a:prstDash val="solid"/>
                      <a:round/>
                      <a:headEnd type="none" w="med" len="med"/>
                      <a:tailEnd type="none" w="med" len="med"/>
                    </a:lnT>
                  </a:tcPr>
                </a:tc>
                <a:extLst>
                  <a:ext uri="{0D108BD9-81ED-4DB2-BD59-A6C34878D82A}">
                    <a16:rowId xmlns:a16="http://schemas.microsoft.com/office/drawing/2014/main" val="1042961034"/>
                  </a:ext>
                </a:extLst>
              </a:tr>
              <a:tr h="368915">
                <a:tc>
                  <a:txBody>
                    <a:bodyPr/>
                    <a:lstStyle/>
                    <a:p>
                      <a:pPr rtl="0" fontAlgn="base"/>
                      <a:r>
                        <a:rPr lang="en-US" sz="1000" err="1">
                          <a:effectLst/>
                        </a:rPr>
                        <a:t>Nositelj</a:t>
                      </a:r>
                      <a:r>
                        <a:rPr lang="en-US" sz="1000">
                          <a:effectLst/>
                        </a:rPr>
                        <a:t> </a:t>
                      </a:r>
                      <a:r>
                        <a:rPr lang="en-US" sz="1000" err="1">
                          <a:effectLst/>
                        </a:rPr>
                        <a:t>aktivnosti</a:t>
                      </a:r>
                      <a:r>
                        <a:rPr lang="en-US" sz="1000">
                          <a:effectLst/>
                        </a:rPr>
                        <a:t>:​</a:t>
                      </a:r>
                    </a:p>
                  </a:txBody>
                  <a:tcPr/>
                </a:tc>
                <a:tc>
                  <a:txBody>
                    <a:bodyPr/>
                    <a:lstStyle/>
                    <a:p>
                      <a:pPr rtl="0" fontAlgn="base"/>
                      <a:r>
                        <a:rPr lang="en-US" sz="1000" err="1">
                          <a:effectLst/>
                        </a:rPr>
                        <a:t>Vjeroučiteljica</a:t>
                      </a:r>
                      <a:r>
                        <a:rPr lang="hr-HR" sz="1000">
                          <a:effectLst/>
                        </a:rPr>
                        <a:t> Neda </a:t>
                      </a:r>
                      <a:r>
                        <a:rPr lang="hr-HR" sz="1000" err="1">
                          <a:effectLst/>
                        </a:rPr>
                        <a:t>Mujić</a:t>
                      </a:r>
                      <a:endParaRPr lang="en-US" sz="1000" err="1">
                        <a:effectLst/>
                      </a:endParaRPr>
                    </a:p>
                  </a:txBody>
                  <a:tcPr/>
                </a:tc>
                <a:extLst>
                  <a:ext uri="{0D108BD9-81ED-4DB2-BD59-A6C34878D82A}">
                    <a16:rowId xmlns:a16="http://schemas.microsoft.com/office/drawing/2014/main" val="290148932"/>
                  </a:ext>
                </a:extLst>
              </a:tr>
              <a:tr h="491518">
                <a:tc>
                  <a:txBody>
                    <a:bodyPr/>
                    <a:lstStyle/>
                    <a:p>
                      <a:pPr rtl="0" fontAlgn="base"/>
                      <a:r>
                        <a:rPr lang="en-US" sz="1000" err="1">
                          <a:effectLst/>
                        </a:rPr>
                        <a:t>Način</a:t>
                      </a:r>
                      <a:r>
                        <a:rPr lang="en-US" sz="1000">
                          <a:effectLst/>
                        </a:rPr>
                        <a:t> </a:t>
                      </a:r>
                      <a:r>
                        <a:rPr lang="en-US" sz="1000" err="1">
                          <a:effectLst/>
                        </a:rPr>
                        <a:t>realizacije</a:t>
                      </a:r>
                      <a:r>
                        <a:rPr lang="en-US" sz="1000">
                          <a:effectLst/>
                        </a:rPr>
                        <a:t>:​</a:t>
                      </a:r>
                    </a:p>
                  </a:txBody>
                  <a:tcPr/>
                </a:tc>
                <a:tc>
                  <a:txBody>
                    <a:bodyPr/>
                    <a:lstStyle/>
                    <a:p>
                      <a:pPr rtl="0" fontAlgn="base"/>
                      <a:r>
                        <a:rPr lang="hr-HR" sz="1000" dirty="0">
                          <a:effectLst/>
                        </a:rPr>
                        <a:t>Rad</a:t>
                      </a:r>
                      <a:r>
                        <a:rPr lang="hr-HR" sz="1000" baseline="0" dirty="0">
                          <a:effectLst/>
                        </a:rPr>
                        <a:t> u školi,</a:t>
                      </a:r>
                      <a:r>
                        <a:rPr lang="en-US" sz="1000" dirty="0">
                          <a:effectLst/>
                        </a:rPr>
                        <a:t> </a:t>
                      </a:r>
                      <a:r>
                        <a:rPr lang="en-US" sz="1000" dirty="0" err="1">
                          <a:effectLst/>
                        </a:rPr>
                        <a:t>izrada</a:t>
                      </a:r>
                      <a:r>
                        <a:rPr lang="en-US" sz="1000" dirty="0">
                          <a:effectLst/>
                        </a:rPr>
                        <a:t> </a:t>
                      </a:r>
                      <a:r>
                        <a:rPr lang="en-US" sz="1000" dirty="0" err="1">
                          <a:effectLst/>
                        </a:rPr>
                        <a:t>različitih</a:t>
                      </a:r>
                      <a:r>
                        <a:rPr lang="en-US" sz="1000" dirty="0">
                          <a:effectLst/>
                        </a:rPr>
                        <a:t> </a:t>
                      </a:r>
                      <a:r>
                        <a:rPr lang="en-US" sz="1000" dirty="0" err="1">
                          <a:effectLst/>
                        </a:rPr>
                        <a:t>ukrasa</a:t>
                      </a:r>
                      <a:r>
                        <a:rPr lang="en-US" sz="1000" dirty="0">
                          <a:effectLst/>
                        </a:rPr>
                        <a:t> </a:t>
                      </a:r>
                      <a:r>
                        <a:rPr lang="en-US" sz="1000" dirty="0" err="1">
                          <a:effectLst/>
                        </a:rPr>
                        <a:t>za</a:t>
                      </a:r>
                      <a:r>
                        <a:rPr lang="en-US" sz="1000" dirty="0">
                          <a:effectLst/>
                        </a:rPr>
                        <a:t> </a:t>
                      </a:r>
                      <a:r>
                        <a:rPr lang="en-US" sz="1000" dirty="0" err="1">
                          <a:effectLst/>
                        </a:rPr>
                        <a:t>dekoraciju</a:t>
                      </a:r>
                      <a:r>
                        <a:rPr lang="en-US" sz="1000" dirty="0">
                          <a:effectLst/>
                        </a:rPr>
                        <a:t>, </a:t>
                      </a:r>
                      <a:r>
                        <a:rPr lang="en-US" sz="1000" dirty="0" err="1">
                          <a:effectLst/>
                        </a:rPr>
                        <a:t>korisnih</a:t>
                      </a:r>
                      <a:r>
                        <a:rPr lang="en-US" sz="1000" dirty="0">
                          <a:effectLst/>
                        </a:rPr>
                        <a:t> </a:t>
                      </a:r>
                      <a:r>
                        <a:rPr lang="en-US" sz="1000" dirty="0" err="1">
                          <a:effectLst/>
                        </a:rPr>
                        <a:t>predmeta</a:t>
                      </a:r>
                      <a:r>
                        <a:rPr lang="en-US" sz="1000" dirty="0">
                          <a:effectLst/>
                        </a:rPr>
                        <a:t> u </a:t>
                      </a:r>
                      <a:r>
                        <a:rPr lang="en-US" sz="1000" dirty="0" err="1">
                          <a:effectLst/>
                        </a:rPr>
                        <a:t>kućanstvu</a:t>
                      </a:r>
                      <a:r>
                        <a:rPr lang="en-US" sz="1000" dirty="0">
                          <a:effectLst/>
                        </a:rPr>
                        <a:t> , </a:t>
                      </a:r>
                      <a:r>
                        <a:rPr lang="en-US" sz="1000" dirty="0" err="1">
                          <a:effectLst/>
                        </a:rPr>
                        <a:t>poticaj</a:t>
                      </a:r>
                      <a:r>
                        <a:rPr lang="en-US" sz="1000" dirty="0">
                          <a:effectLst/>
                        </a:rPr>
                        <a:t> </a:t>
                      </a:r>
                      <a:r>
                        <a:rPr lang="en-US" sz="1000" dirty="0" err="1">
                          <a:effectLst/>
                        </a:rPr>
                        <a:t>na</a:t>
                      </a:r>
                      <a:r>
                        <a:rPr lang="en-US" sz="1000" dirty="0">
                          <a:effectLst/>
                        </a:rPr>
                        <a:t> </a:t>
                      </a:r>
                      <a:r>
                        <a:rPr lang="en-US" sz="1000" dirty="0" err="1">
                          <a:effectLst/>
                        </a:rPr>
                        <a:t>recikliranje</a:t>
                      </a:r>
                      <a:r>
                        <a:rPr lang="en-US" sz="1000" dirty="0">
                          <a:effectLst/>
                        </a:rPr>
                        <a:t>.</a:t>
                      </a:r>
                    </a:p>
                    <a:p>
                      <a:pPr rtl="0" fontAlgn="base"/>
                      <a:r>
                        <a:rPr lang="en-US" sz="1000" dirty="0">
                          <a:effectLst/>
                        </a:rPr>
                        <a:t>​</a:t>
                      </a:r>
                    </a:p>
                  </a:txBody>
                  <a:tcPr/>
                </a:tc>
                <a:extLst>
                  <a:ext uri="{0D108BD9-81ED-4DB2-BD59-A6C34878D82A}">
                    <a16:rowId xmlns:a16="http://schemas.microsoft.com/office/drawing/2014/main" val="3931393319"/>
                  </a:ext>
                </a:extLst>
              </a:tr>
              <a:tr h="368915">
                <a:tc>
                  <a:txBody>
                    <a:bodyPr/>
                    <a:lstStyle/>
                    <a:p>
                      <a:pPr rtl="0" fontAlgn="base"/>
                      <a:r>
                        <a:rPr lang="en-US" sz="1000" err="1">
                          <a:effectLst/>
                        </a:rPr>
                        <a:t>Vremenik</a:t>
                      </a:r>
                      <a:r>
                        <a:rPr lang="en-US" sz="1000">
                          <a:effectLst/>
                        </a:rPr>
                        <a:t>:​</a:t>
                      </a:r>
                    </a:p>
                  </a:txBody>
                  <a:tcPr/>
                </a:tc>
                <a:tc>
                  <a:txBody>
                    <a:bodyPr/>
                    <a:lstStyle/>
                    <a:p>
                      <a:pPr rtl="0" fontAlgn="base"/>
                      <a:r>
                        <a:rPr lang="en-US" sz="1000" err="1">
                          <a:effectLst/>
                        </a:rPr>
                        <a:t>Tijekom</a:t>
                      </a:r>
                      <a:r>
                        <a:rPr lang="en-US" sz="1000">
                          <a:effectLst/>
                        </a:rPr>
                        <a:t> </a:t>
                      </a:r>
                      <a:r>
                        <a:rPr lang="en-US" sz="1000" err="1">
                          <a:effectLst/>
                        </a:rPr>
                        <a:t>nastavne</a:t>
                      </a:r>
                      <a:r>
                        <a:rPr lang="en-US" sz="1000">
                          <a:effectLst/>
                        </a:rPr>
                        <a:t> </a:t>
                      </a:r>
                      <a:r>
                        <a:rPr lang="en-US" sz="1000" err="1">
                          <a:effectLst/>
                        </a:rPr>
                        <a:t>godine</a:t>
                      </a:r>
                      <a:r>
                        <a:rPr lang="en-US" sz="1000">
                          <a:effectLst/>
                        </a:rPr>
                        <a:t>, </a:t>
                      </a:r>
                      <a:r>
                        <a:rPr lang="en-US" sz="1000" err="1">
                          <a:effectLst/>
                        </a:rPr>
                        <a:t>dva</a:t>
                      </a:r>
                      <a:r>
                        <a:rPr lang="en-US" sz="1000">
                          <a:effectLst/>
                        </a:rPr>
                        <a:t> </a:t>
                      </a:r>
                      <a:r>
                        <a:rPr lang="en-US" sz="1000" err="1">
                          <a:effectLst/>
                        </a:rPr>
                        <a:t>sata</a:t>
                      </a:r>
                      <a:r>
                        <a:rPr lang="en-US" sz="1000">
                          <a:effectLst/>
                        </a:rPr>
                        <a:t> </a:t>
                      </a:r>
                      <a:r>
                        <a:rPr lang="en-US" sz="1000" err="1">
                          <a:effectLst/>
                        </a:rPr>
                        <a:t>tjedno</a:t>
                      </a:r>
                      <a:r>
                        <a:rPr lang="en-US" sz="1000">
                          <a:effectLst/>
                        </a:rPr>
                        <a:t>.</a:t>
                      </a:r>
                      <a:endParaRPr lang="en-US" sz="1000" err="1">
                        <a:effectLst/>
                      </a:endParaRPr>
                    </a:p>
                  </a:txBody>
                  <a:tcPr/>
                </a:tc>
                <a:extLst>
                  <a:ext uri="{0D108BD9-81ED-4DB2-BD59-A6C34878D82A}">
                    <a16:rowId xmlns:a16="http://schemas.microsoft.com/office/drawing/2014/main" val="1388968068"/>
                  </a:ext>
                </a:extLst>
              </a:tr>
              <a:tr h="491518">
                <a:tc>
                  <a:txBody>
                    <a:bodyPr/>
                    <a:lstStyle/>
                    <a:p>
                      <a:pPr rtl="0" fontAlgn="base"/>
                      <a:r>
                        <a:rPr lang="en-US" sz="1000" err="1">
                          <a:effectLst/>
                        </a:rPr>
                        <a:t>Troškovnik</a:t>
                      </a:r>
                      <a:r>
                        <a:rPr lang="en-US" sz="1000">
                          <a:effectLst/>
                        </a:rPr>
                        <a:t>:​</a:t>
                      </a:r>
                    </a:p>
                  </a:txBody>
                  <a:tcPr/>
                </a:tc>
                <a:tc>
                  <a:txBody>
                    <a:bodyPr/>
                    <a:lstStyle/>
                    <a:p>
                      <a:pPr rtl="0" fontAlgn="base"/>
                      <a:r>
                        <a:rPr lang="en-US" sz="1000" err="1">
                          <a:effectLst/>
                        </a:rPr>
                        <a:t>Potrošni</a:t>
                      </a:r>
                      <a:r>
                        <a:rPr lang="en-US" sz="1000">
                          <a:effectLst/>
                        </a:rPr>
                        <a:t> </a:t>
                      </a:r>
                      <a:r>
                        <a:rPr lang="en-US" sz="1000" err="1">
                          <a:effectLst/>
                        </a:rPr>
                        <a:t>materijal</a:t>
                      </a:r>
                      <a:r>
                        <a:rPr lang="en-US" sz="1000">
                          <a:effectLst/>
                        </a:rPr>
                        <a:t> </a:t>
                      </a:r>
                      <a:r>
                        <a:rPr lang="en-US" sz="1000" err="1">
                          <a:effectLst/>
                        </a:rPr>
                        <a:t>osiguravaju</a:t>
                      </a:r>
                      <a:r>
                        <a:rPr lang="en-US" sz="1000">
                          <a:effectLst/>
                        </a:rPr>
                        <a:t> </a:t>
                      </a:r>
                      <a:r>
                        <a:rPr lang="en-US" sz="1000" err="1">
                          <a:effectLst/>
                        </a:rPr>
                        <a:t>roditelji</a:t>
                      </a:r>
                      <a:r>
                        <a:rPr lang="en-US" sz="1000">
                          <a:effectLst/>
                        </a:rPr>
                        <a:t>.</a:t>
                      </a:r>
                    </a:p>
                  </a:txBody>
                  <a:tcPr/>
                </a:tc>
                <a:extLst>
                  <a:ext uri="{0D108BD9-81ED-4DB2-BD59-A6C34878D82A}">
                    <a16:rowId xmlns:a16="http://schemas.microsoft.com/office/drawing/2014/main" val="445875919"/>
                  </a:ext>
                </a:extLst>
              </a:tr>
              <a:tr h="794413">
                <a:tc>
                  <a:txBody>
                    <a:bodyPr/>
                    <a:lstStyle/>
                    <a:p>
                      <a:pPr rtl="0" fontAlgn="base"/>
                      <a:r>
                        <a:rPr lang="en-US" sz="1000" err="1">
                          <a:effectLst/>
                        </a:rPr>
                        <a:t>Način</a:t>
                      </a:r>
                      <a:r>
                        <a:rPr lang="en-US" sz="1000">
                          <a:effectLst/>
                        </a:rPr>
                        <a:t> </a:t>
                      </a:r>
                      <a:r>
                        <a:rPr lang="en-US" sz="1000" err="1">
                          <a:effectLst/>
                        </a:rPr>
                        <a:t>vrednovanja</a:t>
                      </a:r>
                      <a:r>
                        <a:rPr lang="en-US" sz="1000">
                          <a:effectLst/>
                        </a:rPr>
                        <a:t> </a:t>
                      </a:r>
                      <a:r>
                        <a:rPr lang="en-US" sz="1000" err="1">
                          <a:effectLst/>
                        </a:rPr>
                        <a:t>i</a:t>
                      </a:r>
                      <a:r>
                        <a:rPr lang="en-US" sz="1000">
                          <a:effectLst/>
                        </a:rPr>
                        <a:t> </a:t>
                      </a:r>
                      <a:r>
                        <a:rPr lang="en-US" sz="1000" err="1">
                          <a:effectLst/>
                        </a:rPr>
                        <a:t>korištenja</a:t>
                      </a:r>
                      <a:r>
                        <a:rPr lang="en-US" sz="1000">
                          <a:effectLst/>
                        </a:rPr>
                        <a:t> </a:t>
                      </a:r>
                      <a:r>
                        <a:rPr lang="en-US" sz="1000" err="1">
                          <a:effectLst/>
                        </a:rPr>
                        <a:t>rezultata</a:t>
                      </a:r>
                      <a:r>
                        <a:rPr lang="en-US" sz="1000">
                          <a:effectLst/>
                        </a:rPr>
                        <a:t> </a:t>
                      </a:r>
                      <a:r>
                        <a:rPr lang="en-US" sz="1000" err="1">
                          <a:effectLst/>
                        </a:rPr>
                        <a:t>vrednovanja</a:t>
                      </a:r>
                      <a:r>
                        <a:rPr lang="en-US" sz="1000">
                          <a:effectLst/>
                        </a:rPr>
                        <a:t>:​</a:t>
                      </a:r>
                    </a:p>
                  </a:txBody>
                  <a:tcPr>
                    <a:lnB w="12700" cap="flat" cmpd="sng" algn="ctr">
                      <a:solidFill>
                        <a:schemeClr val="accent2">
                          <a:lumMod val="60000"/>
                          <a:lumOff val="40000"/>
                        </a:schemeClr>
                      </a:solidFill>
                      <a:prstDash val="solid"/>
                      <a:round/>
                      <a:headEnd type="none" w="med" len="med"/>
                      <a:tailEnd type="none" w="med" len="med"/>
                    </a:lnB>
                  </a:tcPr>
                </a:tc>
                <a:tc>
                  <a:txBody>
                    <a:bodyPr/>
                    <a:lstStyle/>
                    <a:p>
                      <a:pPr rtl="0" fontAlgn="base"/>
                      <a:r>
                        <a:rPr lang="en-US" sz="1000" dirty="0" err="1">
                          <a:effectLst/>
                        </a:rPr>
                        <a:t>Zadovoljstvo</a:t>
                      </a:r>
                      <a:r>
                        <a:rPr lang="en-US" sz="1000" dirty="0">
                          <a:effectLst/>
                        </a:rPr>
                        <a:t> </a:t>
                      </a:r>
                      <a:r>
                        <a:rPr lang="en-US" sz="1000" dirty="0" err="1">
                          <a:effectLst/>
                        </a:rPr>
                        <a:t>prvenstveno</a:t>
                      </a:r>
                      <a:r>
                        <a:rPr lang="en-US" sz="1000" dirty="0">
                          <a:effectLst/>
                        </a:rPr>
                        <a:t> </a:t>
                      </a:r>
                      <a:r>
                        <a:rPr lang="en-US" sz="1000" dirty="0" err="1">
                          <a:effectLst/>
                        </a:rPr>
                        <a:t>učenika</a:t>
                      </a:r>
                      <a:r>
                        <a:rPr lang="en-US" sz="1000" dirty="0">
                          <a:effectLst/>
                        </a:rPr>
                        <a:t>, a </a:t>
                      </a:r>
                      <a:r>
                        <a:rPr lang="en-US" sz="1000" dirty="0" err="1">
                          <a:effectLst/>
                        </a:rPr>
                        <a:t>zatim</a:t>
                      </a:r>
                      <a:r>
                        <a:rPr lang="en-US" sz="1000" dirty="0">
                          <a:effectLst/>
                        </a:rPr>
                        <a:t> </a:t>
                      </a:r>
                      <a:r>
                        <a:rPr lang="en-US" sz="1000" dirty="0" err="1">
                          <a:effectLst/>
                        </a:rPr>
                        <a:t>učitelja</a:t>
                      </a:r>
                      <a:r>
                        <a:rPr lang="en-US" sz="1000" dirty="0">
                          <a:effectLst/>
                        </a:rPr>
                        <a:t> I </a:t>
                      </a:r>
                      <a:r>
                        <a:rPr lang="en-US" sz="1000" dirty="0" err="1">
                          <a:effectLst/>
                        </a:rPr>
                        <a:t>roditelja</a:t>
                      </a:r>
                      <a:r>
                        <a:rPr lang="en-US" sz="1000" dirty="0">
                          <a:effectLst/>
                        </a:rPr>
                        <a:t>, </a:t>
                      </a:r>
                      <a:r>
                        <a:rPr lang="en-US" sz="1000" dirty="0" err="1">
                          <a:effectLst/>
                        </a:rPr>
                        <a:t>primjena</a:t>
                      </a:r>
                      <a:r>
                        <a:rPr lang="en-US" sz="1000" dirty="0">
                          <a:effectLst/>
                        </a:rPr>
                        <a:t> </a:t>
                      </a:r>
                      <a:r>
                        <a:rPr lang="en-US" sz="1000" dirty="0" err="1">
                          <a:effectLst/>
                        </a:rPr>
                        <a:t>stečenog</a:t>
                      </a:r>
                      <a:r>
                        <a:rPr lang="en-US" sz="1000" dirty="0">
                          <a:effectLst/>
                        </a:rPr>
                        <a:t> </a:t>
                      </a:r>
                      <a:r>
                        <a:rPr lang="en-US" sz="1000" dirty="0" err="1">
                          <a:effectLst/>
                        </a:rPr>
                        <a:t>znanja</a:t>
                      </a:r>
                      <a:r>
                        <a:rPr lang="en-US" sz="1000" dirty="0">
                          <a:effectLst/>
                        </a:rPr>
                        <a:t> u </a:t>
                      </a:r>
                      <a:r>
                        <a:rPr lang="en-US" sz="1000" dirty="0" err="1">
                          <a:effectLst/>
                        </a:rPr>
                        <a:t>svakodnevnom</a:t>
                      </a:r>
                      <a:r>
                        <a:rPr lang="en-US" sz="1000" dirty="0">
                          <a:effectLst/>
                        </a:rPr>
                        <a:t> </a:t>
                      </a:r>
                      <a:r>
                        <a:rPr lang="en-US" sz="1000" dirty="0" err="1">
                          <a:effectLst/>
                        </a:rPr>
                        <a:t>životu</a:t>
                      </a:r>
                      <a:r>
                        <a:rPr lang="en-US" sz="1000" dirty="0">
                          <a:effectLst/>
                        </a:rPr>
                        <a:t>, . </a:t>
                      </a:r>
                      <a:r>
                        <a:rPr lang="en-US" sz="1000" dirty="0" err="1">
                          <a:effectLst/>
                        </a:rPr>
                        <a:t>Vrednuje</a:t>
                      </a:r>
                      <a:r>
                        <a:rPr lang="en-US" sz="1000" dirty="0">
                          <a:effectLst/>
                        </a:rPr>
                        <a:t> se </a:t>
                      </a:r>
                      <a:r>
                        <a:rPr lang="en-US" sz="1000" dirty="0" err="1">
                          <a:effectLst/>
                        </a:rPr>
                        <a:t>motiviranost</a:t>
                      </a:r>
                      <a:r>
                        <a:rPr lang="en-US" sz="1000" dirty="0">
                          <a:effectLst/>
                        </a:rPr>
                        <a:t>, </a:t>
                      </a:r>
                      <a:r>
                        <a:rPr lang="en-US" sz="1000" dirty="0" err="1">
                          <a:effectLst/>
                        </a:rPr>
                        <a:t>samostalnost</a:t>
                      </a:r>
                      <a:r>
                        <a:rPr lang="en-US" sz="1000" dirty="0">
                          <a:effectLst/>
                        </a:rPr>
                        <a:t> I </a:t>
                      </a:r>
                      <a:r>
                        <a:rPr lang="en-US" sz="1000" dirty="0" err="1">
                          <a:effectLst/>
                        </a:rPr>
                        <a:t>zalaganje</a:t>
                      </a:r>
                      <a:r>
                        <a:rPr lang="en-US" sz="1000" dirty="0">
                          <a:effectLst/>
                        </a:rPr>
                        <a:t> </a:t>
                      </a:r>
                      <a:r>
                        <a:rPr lang="en-US" sz="1000" dirty="0" err="1">
                          <a:effectLst/>
                        </a:rPr>
                        <a:t>učenika</a:t>
                      </a:r>
                      <a:r>
                        <a:rPr lang="en-US" sz="1000" dirty="0">
                          <a:effectLst/>
                        </a:rPr>
                        <a:t>.</a:t>
                      </a:r>
                    </a:p>
                  </a:txBody>
                  <a:tcPr>
                    <a:lnB w="12700" cap="flat" cmpd="sng" algn="ctr">
                      <a:solidFill>
                        <a:schemeClr val="accent2">
                          <a:lumMod val="60000"/>
                          <a:lumOff val="40000"/>
                        </a:schemeClr>
                      </a:solidFill>
                      <a:prstDash val="solid"/>
                      <a:round/>
                      <a:headEnd type="none" w="med" len="med"/>
                      <a:tailEnd type="none" w="med" len="med"/>
                    </a:lnB>
                  </a:tcPr>
                </a:tc>
                <a:extLst>
                  <a:ext uri="{0D108BD9-81ED-4DB2-BD59-A6C34878D82A}">
                    <a16:rowId xmlns:a16="http://schemas.microsoft.com/office/drawing/2014/main" val="3137766929"/>
                  </a:ext>
                </a:extLst>
              </a:tr>
            </a:tbl>
          </a:graphicData>
        </a:graphic>
      </p:graphicFrame>
      <p:pic>
        <p:nvPicPr>
          <p:cNvPr id="3" name="Slika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07348" y="306551"/>
            <a:ext cx="298047" cy="582028"/>
          </a:xfrm>
          <a:prstGeom prst="rect">
            <a:avLst/>
          </a:prstGeom>
        </p:spPr>
      </p:pic>
    </p:spTree>
    <p:extLst>
      <p:ext uri="{BB962C8B-B14F-4D97-AF65-F5344CB8AC3E}">
        <p14:creationId xmlns:p14="http://schemas.microsoft.com/office/powerpoint/2010/main" val="3189413602"/>
      </p:ext>
    </p:extLst>
  </p:cSld>
  <p:clrMapOvr>
    <a:masterClrMapping/>
  </p:clrMapOvr>
  <p:transition spd="slow">
    <p:wipe/>
  </p:transition>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Shape 468"/>
        <p:cNvGrpSpPr/>
        <p:nvPr/>
      </p:nvGrpSpPr>
      <p:grpSpPr>
        <a:xfrm>
          <a:off x="0" y="0"/>
          <a:ext cx="0" cy="0"/>
          <a:chOff x="0" y="0"/>
          <a:chExt cx="0" cy="0"/>
        </a:xfrm>
      </p:grpSpPr>
      <p:pic>
        <p:nvPicPr>
          <p:cNvPr id="469" name="Shape 469"/>
          <p:cNvPicPr preferRelativeResize="0"/>
          <p:nvPr/>
        </p:nvPicPr>
        <p:blipFill rotWithShape="1">
          <a:blip r:embed="rId3">
            <a:alphaModFix/>
          </a:blip>
          <a:srcRect/>
          <a:stretch/>
        </p:blipFill>
        <p:spPr>
          <a:xfrm>
            <a:off x="7552024" y="200403"/>
            <a:ext cx="1033164" cy="711582"/>
          </a:xfrm>
          <a:prstGeom prst="rect">
            <a:avLst/>
          </a:prstGeom>
          <a:noFill/>
          <a:ln>
            <a:noFill/>
          </a:ln>
        </p:spPr>
      </p:pic>
      <p:graphicFrame>
        <p:nvGraphicFramePr>
          <p:cNvPr id="470" name="Shape 470"/>
          <p:cNvGraphicFramePr/>
          <p:nvPr>
            <p:extLst>
              <p:ext uri="{D42A27DB-BD31-4B8C-83A1-F6EECF244321}">
                <p14:modId xmlns:p14="http://schemas.microsoft.com/office/powerpoint/2010/main" val="280010978"/>
              </p:ext>
            </p:extLst>
          </p:nvPr>
        </p:nvGraphicFramePr>
        <p:xfrm>
          <a:off x="453483" y="911986"/>
          <a:ext cx="8544442" cy="3619700"/>
        </p:xfrm>
        <a:graphic>
          <a:graphicData uri="http://schemas.openxmlformats.org/drawingml/2006/table">
            <a:tbl>
              <a:tblPr>
                <a:tableStyleId>{0E3FDE45-AF77-4B5C-9715-49D594BDF05E}</a:tableStyleId>
              </a:tblPr>
              <a:tblGrid>
                <a:gridCol w="1200386">
                  <a:extLst>
                    <a:ext uri="{9D8B030D-6E8A-4147-A177-3AD203B41FA5}">
                      <a16:colId xmlns:a16="http://schemas.microsoft.com/office/drawing/2014/main" val="20000"/>
                    </a:ext>
                  </a:extLst>
                </a:gridCol>
                <a:gridCol w="7344056">
                  <a:extLst>
                    <a:ext uri="{9D8B030D-6E8A-4147-A177-3AD203B41FA5}">
                      <a16:colId xmlns:a16="http://schemas.microsoft.com/office/drawing/2014/main" val="20001"/>
                    </a:ext>
                  </a:extLst>
                </a:gridCol>
              </a:tblGrid>
              <a:tr h="722125">
                <a:tc>
                  <a:txBody>
                    <a:bodyPr/>
                    <a:lstStyle/>
                    <a:p>
                      <a:pPr marL="0" marR="0" lvl="0" indent="0" algn="l" rtl="0">
                        <a:lnSpc>
                          <a:spcPct val="100000"/>
                        </a:lnSpc>
                        <a:spcBef>
                          <a:spcPts val="0"/>
                        </a:spcBef>
                        <a:spcAft>
                          <a:spcPts val="0"/>
                        </a:spcAft>
                        <a:buClr>
                          <a:srgbClr val="000000"/>
                        </a:buClr>
                        <a:buSzPct val="25000"/>
                        <a:buFont typeface="Calibri"/>
                        <a:buNone/>
                      </a:pPr>
                      <a:r>
                        <a:rPr lang="hr-HR" sz="1000" u="none" strike="noStrike" cap="none" baseline="0" dirty="0">
                          <a:sym typeface="Calibri"/>
                        </a:rPr>
                        <a:t>Ishodi</a:t>
                      </a:r>
                      <a:r>
                        <a:rPr lang="en" sz="1000" u="none" strike="noStrike" cap="none" baseline="0" dirty="0">
                          <a:sym typeface="Calibri"/>
                        </a:rPr>
                        <a:t>:</a:t>
                      </a:r>
                      <a:endParaRPr lang="en" sz="1000" b="0" i="0" u="none" strike="noStrike" cap="none" baseline="0" dirty="0">
                        <a:solidFill>
                          <a:srgbClr val="000000"/>
                        </a:solidFill>
                        <a:latin typeface="Calibri"/>
                        <a:ea typeface="Calibri"/>
                        <a:cs typeface="Calibri"/>
                        <a:sym typeface="Calibri"/>
                      </a:endParaRPr>
                    </a:p>
                  </a:txBody>
                  <a:tcPr marL="91425" marR="91425" marT="29950" marB="29950"/>
                </a:tc>
                <a:tc>
                  <a:txBody>
                    <a:bodyPr/>
                    <a:lstStyle/>
                    <a:p>
                      <a:pPr marL="0" marR="0" lvl="0" indent="0" algn="l" rtl="0">
                        <a:lnSpc>
                          <a:spcPct val="100000"/>
                        </a:lnSpc>
                        <a:spcBef>
                          <a:spcPts val="0"/>
                        </a:spcBef>
                        <a:spcAft>
                          <a:spcPts val="0"/>
                        </a:spcAft>
                        <a:buFont typeface="Calibri"/>
                        <a:buNone/>
                      </a:pPr>
                      <a:r>
                        <a:rPr lang="en" sz="1000" u="none" strike="noStrike" cap="none" baseline="0" dirty="0"/>
                        <a:t>Učenici će stjecati</a:t>
                      </a:r>
                      <a:r>
                        <a:rPr lang="en" sz="1000" u="none" strike="noStrike" cap="none" baseline="0" dirty="0">
                          <a:sym typeface="Calibri"/>
                        </a:rPr>
                        <a:t> znanja i vještina iz igre nogomet. </a:t>
                      </a:r>
                      <a:r>
                        <a:rPr lang="en" sz="1000" u="none" strike="noStrike" cap="none" baseline="0" dirty="0"/>
                        <a:t>Naučit će </a:t>
                      </a:r>
                      <a:r>
                        <a:rPr lang="en" sz="1000" u="none" strike="noStrike" cap="none" baseline="0" dirty="0">
                          <a:sym typeface="Calibri"/>
                        </a:rPr>
                        <a:t>o kreativnoj snazi nogometa i stvaranje školskog imidža,</a:t>
                      </a:r>
                    </a:p>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dirty="0">
                          <a:sym typeface="Calibri"/>
                        </a:rPr>
                        <a:t>organizacija i priprema kroz timski rad, pružanje podrške u grupnom radu. </a:t>
                      </a:r>
                    </a:p>
                    <a:p>
                      <a:pPr marL="0" marR="0" lvl="0" indent="0" algn="l" rtl="0">
                        <a:lnSpc>
                          <a:spcPct val="100000"/>
                        </a:lnSpc>
                        <a:spcBef>
                          <a:spcPts val="0"/>
                        </a:spcBef>
                        <a:spcAft>
                          <a:spcPts val="0"/>
                        </a:spcAft>
                        <a:buFont typeface="Calibri"/>
                        <a:buNone/>
                      </a:pPr>
                      <a:r>
                        <a:rPr lang="en" sz="1000" u="none" strike="noStrike" cap="none" baseline="0" dirty="0"/>
                        <a:t>Također će spoznati uočavati</a:t>
                      </a:r>
                      <a:r>
                        <a:rPr lang="en" sz="1000" u="none" strike="noStrike" cap="none" baseline="0" dirty="0">
                          <a:sym typeface="Calibri"/>
                        </a:rPr>
                        <a:t> i</a:t>
                      </a:r>
                      <a:r>
                        <a:rPr lang="en" sz="1000" u="none" strike="noStrike" cap="none" baseline="0" dirty="0"/>
                        <a:t> rješavati probleme</a:t>
                      </a:r>
                      <a:r>
                        <a:rPr lang="en" sz="1000" u="none" strike="noStrike" cap="none" baseline="0" dirty="0">
                          <a:sym typeface="Calibri"/>
                        </a:rPr>
                        <a:t> i </a:t>
                      </a:r>
                      <a:r>
                        <a:rPr lang="en" sz="1000" u="none" strike="noStrike" cap="none" baseline="0" dirty="0"/>
                        <a:t>zadatake. Samostalno</a:t>
                      </a:r>
                      <a:r>
                        <a:rPr lang="en" sz="1000" u="none" strike="noStrike" cap="none" baseline="0" dirty="0">
                          <a:sym typeface="Calibri"/>
                        </a:rPr>
                        <a:t> ili u grupi</a:t>
                      </a:r>
                      <a:r>
                        <a:rPr lang="en" sz="1000" u="none" strike="noStrike" cap="none" baseline="0" dirty="0"/>
                        <a:t> moći će samoprocjenjivati i</a:t>
                      </a:r>
                      <a:r>
                        <a:rPr lang="en" sz="1000" u="none" strike="noStrike" cap="none" baseline="0" dirty="0">
                          <a:sym typeface="Calibri"/>
                        </a:rPr>
                        <a:t> </a:t>
                      </a:r>
                      <a:r>
                        <a:rPr lang="en" sz="1000" u="none" strike="noStrike" cap="none" baseline="0" dirty="0"/>
                        <a:t>promovirati</a:t>
                      </a:r>
                      <a:r>
                        <a:rPr lang="en" sz="1000" u="none" strike="noStrike" cap="none" baseline="0" dirty="0">
                          <a:sym typeface="Calibri"/>
                        </a:rPr>
                        <a:t> intelektualni, osobni, društveni i fizički razvoj .</a:t>
                      </a:r>
                    </a:p>
                    <a:p>
                      <a:pPr marL="0" marR="0" lvl="0" indent="0" algn="l" rtl="0">
                        <a:lnSpc>
                          <a:spcPct val="100000"/>
                        </a:lnSpc>
                        <a:spcBef>
                          <a:spcPts val="0"/>
                        </a:spcBef>
                        <a:spcAft>
                          <a:spcPts val="0"/>
                        </a:spcAft>
                        <a:buClr>
                          <a:srgbClr val="000000"/>
                        </a:buClr>
                        <a:buSzPct val="25000"/>
                        <a:buFont typeface="Calibri"/>
                        <a:buNone/>
                      </a:pPr>
                      <a:endParaRPr lang="en" sz="1000" u="none" strike="noStrike" cap="none" baseline="0" dirty="0">
                        <a:sym typeface="Calibri"/>
                      </a:endParaRPr>
                    </a:p>
                  </a:txBody>
                  <a:tcPr marL="91425" marR="91425" marT="29950" marB="29950"/>
                </a:tc>
                <a:extLst>
                  <a:ext uri="{0D108BD9-81ED-4DB2-BD59-A6C34878D82A}">
                    <a16:rowId xmlns:a16="http://schemas.microsoft.com/office/drawing/2014/main" val="10000"/>
                  </a:ext>
                </a:extLst>
              </a:tr>
              <a:tr h="335273">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Namjena</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25" marR="91425" marT="29950" marB="29950"/>
                </a:tc>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Aktivnost</a:t>
                      </a:r>
                      <a:r>
                        <a:rPr lang="en" sz="1000" u="none" strike="noStrike" cap="none" baseline="0">
                          <a:sym typeface="Calibri"/>
                        </a:rPr>
                        <a:t> je </a:t>
                      </a:r>
                      <a:r>
                        <a:rPr lang="en" sz="1000" u="none" strike="noStrike" cap="none" baseline="0" err="1">
                          <a:sym typeface="Calibri"/>
                        </a:rPr>
                        <a:t>namijenjena</a:t>
                      </a:r>
                      <a:r>
                        <a:rPr lang="en" sz="1000" u="none" strike="noStrike" cap="none" baseline="0">
                          <a:sym typeface="Calibri"/>
                        </a:rPr>
                        <a:t> </a:t>
                      </a:r>
                      <a:r>
                        <a:rPr lang="en" sz="1000" u="none" strike="noStrike" cap="none" baseline="0" err="1">
                          <a:sym typeface="Calibri"/>
                        </a:rPr>
                        <a:t>svim</a:t>
                      </a:r>
                      <a:r>
                        <a:rPr lang="en" sz="1000" u="none" strike="noStrike" cap="none" baseline="0">
                          <a:sym typeface="Calibri"/>
                        </a:rPr>
                        <a:t> </a:t>
                      </a:r>
                      <a:r>
                        <a:rPr lang="en" sz="1000" u="none" strike="noStrike" cap="none" baseline="0" err="1">
                          <a:sym typeface="Calibri"/>
                        </a:rPr>
                        <a:t>učenicima</a:t>
                      </a:r>
                      <a:r>
                        <a:rPr lang="en" sz="1000" u="none" strike="noStrike" cap="none" baseline="0">
                          <a:sym typeface="Calibri"/>
                        </a:rPr>
                        <a:t> 5. do 8. </a:t>
                      </a:r>
                      <a:r>
                        <a:rPr lang="en" sz="1000" u="none" strike="noStrike" cap="none" baseline="0" err="1">
                          <a:sym typeface="Calibri"/>
                        </a:rPr>
                        <a:t>razreda</a:t>
                      </a:r>
                      <a:r>
                        <a:rPr lang="en" sz="1000" u="none" strike="noStrike" cap="none" baseline="0">
                          <a:sym typeface="Calibri"/>
                        </a:rPr>
                        <a:t> koji bi </a:t>
                      </a:r>
                      <a:r>
                        <a:rPr lang="en" sz="1000" u="none" strike="noStrike" cap="none" baseline="0" err="1">
                          <a:sym typeface="Calibri"/>
                        </a:rPr>
                        <a:t>trebali</a:t>
                      </a:r>
                      <a:r>
                        <a:rPr lang="en" sz="1000" u="none" strike="noStrike" cap="none" baseline="0">
                          <a:sym typeface="Calibri"/>
                        </a:rPr>
                        <a:t> u </a:t>
                      </a:r>
                      <a:r>
                        <a:rPr lang="en" sz="1000" u="none" strike="noStrike" cap="none" baseline="0" err="1">
                          <a:sym typeface="Calibri"/>
                        </a:rPr>
                        <a:t>tekućoj</a:t>
                      </a:r>
                      <a:r>
                        <a:rPr lang="en" sz="1000" u="none" strike="noStrike" cap="none" baseline="0">
                          <a:sym typeface="Calibri"/>
                        </a:rPr>
                        <a:t> </a:t>
                      </a:r>
                      <a:r>
                        <a:rPr lang="en" sz="1000" u="none" strike="noStrike" cap="none" baseline="0" err="1">
                          <a:sym typeface="Calibri"/>
                        </a:rPr>
                        <a:t>školskoj</a:t>
                      </a:r>
                      <a:r>
                        <a:rPr lang="en" sz="1000" u="none" strike="noStrike" cap="none" baseline="0">
                          <a:sym typeface="Calibri"/>
                        </a:rPr>
                        <a:t> </a:t>
                      </a:r>
                      <a:r>
                        <a:rPr lang="en" sz="1000" u="none" strike="noStrike" cap="none" baseline="0" err="1">
                          <a:sym typeface="Calibri"/>
                        </a:rPr>
                        <a:t>godini</a:t>
                      </a:r>
                      <a:r>
                        <a:rPr lang="en" sz="1000" u="none" strike="noStrike" cap="none" baseline="0">
                          <a:sym typeface="Calibri"/>
                        </a:rPr>
                        <a:t> </a:t>
                      </a:r>
                      <a:r>
                        <a:rPr lang="en" sz="1000" u="none" strike="noStrike" cap="none" baseline="0" err="1">
                          <a:sym typeface="Calibri"/>
                        </a:rPr>
                        <a:t>uz</a:t>
                      </a:r>
                      <a:r>
                        <a:rPr lang="en" sz="1000" u="none" strike="noStrike" cap="none" baseline="0">
                          <a:sym typeface="Calibri"/>
                        </a:rPr>
                        <a:t> </a:t>
                      </a:r>
                      <a:r>
                        <a:rPr lang="en" sz="1000" u="none" strike="noStrike" cap="none" baseline="0" err="1">
                          <a:sym typeface="Calibri"/>
                        </a:rPr>
                        <a:t>postojeće</a:t>
                      </a:r>
                      <a:r>
                        <a:rPr lang="en" sz="1000" u="none" strike="noStrike" cap="none" baseline="0">
                          <a:sym typeface="Calibri"/>
                        </a:rPr>
                        <a:t> </a:t>
                      </a:r>
                      <a:r>
                        <a:rPr lang="en" sz="1000" u="none" strike="noStrike" cap="none" baseline="0" err="1">
                          <a:sym typeface="Calibri"/>
                        </a:rPr>
                        <a:t>uvjete</a:t>
                      </a:r>
                      <a:r>
                        <a:rPr lang="en" sz="1000" u="none" strike="noStrike" cap="none" baseline="0">
                          <a:sym typeface="Calibri"/>
                        </a:rPr>
                        <a:t> u </a:t>
                      </a:r>
                      <a:r>
                        <a:rPr lang="en" sz="1000" u="none" strike="noStrike" cap="none" baseline="0" err="1">
                          <a:sym typeface="Calibri"/>
                        </a:rPr>
                        <a:t>kojima</a:t>
                      </a:r>
                      <a:r>
                        <a:rPr lang="en" sz="1000" u="none" strike="noStrike" cap="none" baseline="0">
                          <a:sym typeface="Calibri"/>
                        </a:rPr>
                        <a:t> </a:t>
                      </a:r>
                      <a:r>
                        <a:rPr lang="en" sz="1000" u="none" strike="noStrike" cap="none" baseline="0" err="1">
                          <a:sym typeface="Calibri"/>
                        </a:rPr>
                        <a:t>škola</a:t>
                      </a:r>
                      <a:r>
                        <a:rPr lang="en" sz="1000" u="none" strike="noStrike" cap="none" baseline="0">
                          <a:sym typeface="Calibri"/>
                        </a:rPr>
                        <a:t> </a:t>
                      </a:r>
                      <a:r>
                        <a:rPr lang="en" sz="1000" u="none" strike="noStrike" cap="none" baseline="0" err="1">
                          <a:sym typeface="Calibri"/>
                        </a:rPr>
                        <a:t>radi</a:t>
                      </a:r>
                      <a:r>
                        <a:rPr lang="en" sz="1000" u="none" strike="noStrike" cap="none" baseline="0">
                          <a:sym typeface="Calibri"/>
                        </a:rPr>
                        <a:t>, </a:t>
                      </a:r>
                      <a:r>
                        <a:rPr lang="en" sz="1000" u="none" strike="noStrike" cap="none" baseline="0" err="1">
                          <a:sym typeface="Calibri"/>
                        </a:rPr>
                        <a:t>realizirati</a:t>
                      </a:r>
                      <a:r>
                        <a:rPr lang="en" sz="1000" u="none" strike="noStrike" cap="none" baseline="0">
                          <a:sym typeface="Calibri"/>
                        </a:rPr>
                        <a:t> </a:t>
                      </a:r>
                      <a:r>
                        <a:rPr lang="en" sz="1000" u="none" strike="noStrike" cap="none" baseline="0" err="1">
                          <a:sym typeface="Calibri"/>
                        </a:rPr>
                        <a:t>propisani</a:t>
                      </a:r>
                      <a:r>
                        <a:rPr lang="en" sz="1000" u="none" strike="noStrike" cap="none" baseline="0">
                          <a:sym typeface="Calibri"/>
                        </a:rPr>
                        <a:t> program </a:t>
                      </a:r>
                      <a:r>
                        <a:rPr lang="en" sz="1000" u="none" strike="noStrike" cap="none" baseline="0" err="1">
                          <a:sym typeface="Calibri"/>
                        </a:rPr>
                        <a:t>rada</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25" marR="91425" marT="29950" marB="29950"/>
                </a:tc>
                <a:extLst>
                  <a:ext uri="{0D108BD9-81ED-4DB2-BD59-A6C34878D82A}">
                    <a16:rowId xmlns:a16="http://schemas.microsoft.com/office/drawing/2014/main" val="10001"/>
                  </a:ext>
                </a:extLst>
              </a:tr>
              <a:tr h="339263">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Način</a:t>
                      </a:r>
                      <a:r>
                        <a:rPr lang="en" sz="1000" u="none" strike="noStrike" cap="none" baseline="0">
                          <a:sym typeface="Calibri"/>
                        </a:rPr>
                        <a:t> </a:t>
                      </a:r>
                      <a:r>
                        <a:rPr lang="en" sz="1000" u="none" strike="noStrike" cap="none" baseline="0" err="1">
                          <a:sym typeface="Calibri"/>
                        </a:rPr>
                        <a:t>realizacije</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25" marR="91425" marT="29950" marB="29950"/>
                </a:tc>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Snimit</a:t>
                      </a:r>
                      <a:r>
                        <a:rPr lang="en" sz="1000" u="none" strike="noStrike" cap="none" baseline="0">
                          <a:sym typeface="Calibri"/>
                        </a:rPr>
                        <a:t> </a:t>
                      </a:r>
                      <a:r>
                        <a:rPr lang="en" sz="1000" u="none" strike="noStrike" cap="none" baseline="0" err="1">
                          <a:sym typeface="Calibri"/>
                        </a:rPr>
                        <a:t>će</a:t>
                      </a:r>
                      <a:r>
                        <a:rPr lang="en" sz="1000" u="none" strike="noStrike" cap="none" baseline="0">
                          <a:sym typeface="Calibri"/>
                        </a:rPr>
                        <a:t> se </a:t>
                      </a:r>
                      <a:r>
                        <a:rPr lang="en" sz="1000" u="none" strike="noStrike" cap="none" baseline="0" err="1">
                          <a:sym typeface="Calibri"/>
                        </a:rPr>
                        <a:t>slika</a:t>
                      </a:r>
                      <a:r>
                        <a:rPr lang="en" sz="1000" u="none" strike="noStrike" cap="none" baseline="0">
                          <a:sym typeface="Calibri"/>
                        </a:rPr>
                        <a:t> </a:t>
                      </a:r>
                      <a:r>
                        <a:rPr lang="en" sz="1000" u="none" strike="noStrike" cap="none" baseline="0" err="1">
                          <a:sym typeface="Calibri"/>
                        </a:rPr>
                        <a:t>postojećeg</a:t>
                      </a:r>
                      <a:r>
                        <a:rPr lang="en" sz="1000" u="none" strike="noStrike" cap="none" baseline="0">
                          <a:sym typeface="Calibri"/>
                        </a:rPr>
                        <a:t> </a:t>
                      </a:r>
                      <a:r>
                        <a:rPr lang="en" sz="1000" u="none" strike="noStrike" cap="none" baseline="0" err="1">
                          <a:sym typeface="Calibri"/>
                        </a:rPr>
                        <a:t>stanja</a:t>
                      </a:r>
                      <a:r>
                        <a:rPr lang="en" sz="1000" u="none" strike="noStrike" cap="none" baseline="0">
                          <a:sym typeface="Calibri"/>
                        </a:rPr>
                        <a:t>, </a:t>
                      </a:r>
                      <a:r>
                        <a:rPr lang="en" sz="1000" u="none" strike="noStrike" cap="none" baseline="0" err="1">
                          <a:sym typeface="Calibri"/>
                        </a:rPr>
                        <a:t>materijalno-tehnički</a:t>
                      </a:r>
                      <a:r>
                        <a:rPr lang="en" sz="1000" u="none" strike="noStrike" cap="none" baseline="0">
                          <a:sym typeface="Calibri"/>
                        </a:rPr>
                        <a:t> </a:t>
                      </a:r>
                      <a:r>
                        <a:rPr lang="en" sz="1000" u="none" strike="noStrike" cap="none" baseline="0" err="1">
                          <a:sym typeface="Calibri"/>
                        </a:rPr>
                        <a:t>uvjeti</a:t>
                      </a:r>
                      <a:r>
                        <a:rPr lang="en" sz="1000" u="none" strike="noStrike" cap="none" baseline="0">
                          <a:sym typeface="Calibri"/>
                        </a:rPr>
                        <a:t> u </a:t>
                      </a:r>
                      <a:r>
                        <a:rPr lang="en" sz="1000" u="none" strike="noStrike" cap="none" baseline="0" err="1">
                          <a:sym typeface="Calibri"/>
                        </a:rPr>
                        <a:t>kojima</a:t>
                      </a:r>
                      <a:r>
                        <a:rPr lang="en" sz="1000" u="none" strike="noStrike" cap="none" baseline="0">
                          <a:sym typeface="Calibri"/>
                        </a:rPr>
                        <a:t> </a:t>
                      </a:r>
                      <a:r>
                        <a:rPr lang="en" sz="1000" u="none" strike="noStrike" cap="none" baseline="0" err="1">
                          <a:sym typeface="Calibri"/>
                        </a:rPr>
                        <a:t>škola</a:t>
                      </a:r>
                      <a:r>
                        <a:rPr lang="en" sz="1000" u="none" strike="noStrike" cap="none" baseline="0">
                          <a:sym typeface="Calibri"/>
                        </a:rPr>
                        <a:t> </a:t>
                      </a:r>
                      <a:r>
                        <a:rPr lang="en" sz="1000" u="none" strike="noStrike" cap="none" baseline="0" err="1">
                          <a:sym typeface="Calibri"/>
                        </a:rPr>
                        <a:t>radi</a:t>
                      </a:r>
                      <a:r>
                        <a:rPr lang="en" sz="1000" u="none" strike="noStrike" cap="none" baseline="0">
                          <a:sym typeface="Calibri"/>
                        </a:rPr>
                        <a:t>, </a:t>
                      </a:r>
                      <a:r>
                        <a:rPr lang="en" sz="1000" u="none" strike="noStrike" cap="none" baseline="0" err="1">
                          <a:sym typeface="Calibri"/>
                        </a:rPr>
                        <a:t>oprema</a:t>
                      </a:r>
                      <a:r>
                        <a:rPr lang="en" sz="1000" u="none" strike="noStrike" cap="none" baseline="0">
                          <a:sym typeface="Calibri"/>
                        </a:rPr>
                        <a:t>, </a:t>
                      </a:r>
                      <a:r>
                        <a:rPr lang="en" sz="1000" u="none" strike="noStrike" cap="none" baseline="0" err="1">
                          <a:sym typeface="Calibri"/>
                        </a:rPr>
                        <a:t>kadrovski</a:t>
                      </a:r>
                      <a:r>
                        <a:rPr lang="en" sz="1000" u="none" strike="noStrike" cap="none" baseline="0">
                          <a:sym typeface="Calibri"/>
                        </a:rPr>
                        <a:t> </a:t>
                      </a:r>
                      <a:r>
                        <a:rPr lang="en" sz="1000" u="none" strike="noStrike" cap="none" baseline="0" err="1">
                          <a:sym typeface="Calibri"/>
                        </a:rPr>
                        <a:t>uvjeti</a:t>
                      </a:r>
                      <a:r>
                        <a:rPr lang="en" sz="1000" u="none" strike="noStrike" cap="none" baseline="0">
                          <a:sym typeface="Calibri"/>
                        </a:rPr>
                        <a:t>. </a:t>
                      </a:r>
                      <a:r>
                        <a:rPr lang="en" sz="1000" u="none" strike="noStrike" cap="none" baseline="0" err="1">
                          <a:sym typeface="Calibri"/>
                        </a:rPr>
                        <a:t>Utvrdit</a:t>
                      </a:r>
                      <a:r>
                        <a:rPr lang="en" sz="1000" u="none" strike="noStrike" cap="none" baseline="0">
                          <a:sym typeface="Calibri"/>
                        </a:rPr>
                        <a:t> </a:t>
                      </a:r>
                      <a:r>
                        <a:rPr lang="en" sz="1000" u="none" strike="noStrike" cap="none" baseline="0" err="1">
                          <a:sym typeface="Calibri"/>
                        </a:rPr>
                        <a:t>će</a:t>
                      </a:r>
                      <a:r>
                        <a:rPr lang="en" sz="1000" u="none" strike="noStrike" cap="none" baseline="0">
                          <a:sym typeface="Calibri"/>
                        </a:rPr>
                        <a:t> se </a:t>
                      </a:r>
                      <a:r>
                        <a:rPr lang="en" sz="1000" u="none" strike="noStrike" cap="none" baseline="0" err="1">
                          <a:sym typeface="Calibri"/>
                        </a:rPr>
                        <a:t>potrebe</a:t>
                      </a:r>
                      <a:r>
                        <a:rPr lang="en" sz="1000" u="none" strike="noStrike" cap="none" baseline="0">
                          <a:sym typeface="Calibri"/>
                        </a:rPr>
                        <a:t> </a:t>
                      </a:r>
                      <a:r>
                        <a:rPr lang="en" sz="1000" u="none" strike="noStrike" cap="none" baseline="0" err="1">
                          <a:sym typeface="Calibri"/>
                        </a:rPr>
                        <a:t>učenika</a:t>
                      </a:r>
                      <a:r>
                        <a:rPr lang="en" sz="1000" u="none" strike="noStrike" cap="none" baseline="0">
                          <a:sym typeface="Calibri"/>
                        </a:rPr>
                        <a:t>, </a:t>
                      </a:r>
                      <a:r>
                        <a:rPr lang="en" sz="1000" u="none" strike="noStrike" cap="none" baseline="0" err="1">
                          <a:sym typeface="Calibri"/>
                        </a:rPr>
                        <a:t>te</a:t>
                      </a:r>
                      <a:r>
                        <a:rPr lang="en" sz="1000" u="none" strike="noStrike" cap="none" baseline="0">
                          <a:sym typeface="Calibri"/>
                        </a:rPr>
                        <a:t> </a:t>
                      </a:r>
                      <a:r>
                        <a:rPr lang="en" sz="1000" u="none" strike="noStrike" cap="none" baseline="0" err="1">
                          <a:sym typeface="Calibri"/>
                        </a:rPr>
                        <a:t>će</a:t>
                      </a:r>
                      <a:r>
                        <a:rPr lang="en" sz="1000" u="none" strike="noStrike" cap="none" baseline="0">
                          <a:sym typeface="Calibri"/>
                        </a:rPr>
                        <a:t> se </a:t>
                      </a:r>
                      <a:r>
                        <a:rPr lang="en" sz="1000" u="none" strike="noStrike" cap="none" baseline="0" err="1">
                          <a:sym typeface="Calibri"/>
                        </a:rPr>
                        <a:t>prema</a:t>
                      </a:r>
                      <a:r>
                        <a:rPr lang="en" sz="1000" u="none" strike="noStrike" cap="none" baseline="0">
                          <a:sym typeface="Calibri"/>
                        </a:rPr>
                        <a:t> </a:t>
                      </a:r>
                      <a:r>
                        <a:rPr lang="en" sz="1000" u="none" strike="noStrike" cap="none" baseline="0" err="1">
                          <a:sym typeface="Calibri"/>
                        </a:rPr>
                        <a:t>mogućnostima</a:t>
                      </a:r>
                      <a:r>
                        <a:rPr lang="en" sz="1000" u="none" strike="noStrike" cap="none" baseline="0">
                          <a:sym typeface="Calibri"/>
                        </a:rPr>
                        <a:t> </a:t>
                      </a:r>
                      <a:r>
                        <a:rPr lang="en" sz="1000" u="none" strike="noStrike" cap="none" baseline="0" err="1">
                          <a:sym typeface="Calibri"/>
                        </a:rPr>
                        <a:t>škole</a:t>
                      </a:r>
                      <a:r>
                        <a:rPr lang="en" sz="1000" u="none" strike="noStrike" cap="none" baseline="0">
                          <a:sym typeface="Calibri"/>
                        </a:rPr>
                        <a:t> </a:t>
                      </a:r>
                      <a:r>
                        <a:rPr lang="en" sz="1000" u="none" strike="noStrike" cap="none" baseline="0" err="1">
                          <a:sym typeface="Calibri"/>
                        </a:rPr>
                        <a:t>realizirati</a:t>
                      </a:r>
                      <a:r>
                        <a:rPr lang="en" sz="1000" u="none" strike="noStrike" cap="none" baseline="0">
                          <a:sym typeface="Calibri"/>
                        </a:rPr>
                        <a:t> </a:t>
                      </a:r>
                      <a:r>
                        <a:rPr lang="en" sz="1000" u="none" strike="noStrike" cap="none" baseline="0" err="1">
                          <a:sym typeface="Calibri"/>
                        </a:rPr>
                        <a:t>propisani</a:t>
                      </a:r>
                      <a:r>
                        <a:rPr lang="en" sz="1000" u="none" strike="noStrike" cap="none" baseline="0">
                          <a:sym typeface="Calibri"/>
                        </a:rPr>
                        <a:t> plan </a:t>
                      </a:r>
                      <a:r>
                        <a:rPr lang="en" sz="1000" u="none" strike="noStrike" cap="none" baseline="0" err="1">
                          <a:sym typeface="Calibri"/>
                        </a:rPr>
                        <a:t>rada</a:t>
                      </a:r>
                      <a:r>
                        <a:rPr lang="en" sz="1000" u="none" strike="noStrike" cap="none" baseline="0">
                          <a:sym typeface="Calibri"/>
                        </a:rPr>
                        <a:t> sa </a:t>
                      </a:r>
                      <a:r>
                        <a:rPr lang="en" sz="1000" u="none" strike="noStrike" cap="none" baseline="0" err="1">
                          <a:sym typeface="Calibri"/>
                        </a:rPr>
                        <a:t>učenicima</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25" marR="91425" marT="29950" marB="29950"/>
                </a:tc>
                <a:extLst>
                  <a:ext uri="{0D108BD9-81ED-4DB2-BD59-A6C34878D82A}">
                    <a16:rowId xmlns:a16="http://schemas.microsoft.com/office/drawing/2014/main" val="10002"/>
                  </a:ext>
                </a:extLst>
              </a:tr>
              <a:tr h="320427">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Nositelj</a:t>
                      </a:r>
                      <a:r>
                        <a:rPr lang="en" sz="1000" u="none" strike="noStrike" cap="none" baseline="0">
                          <a:sym typeface="Calibri"/>
                        </a:rPr>
                        <a:t> </a:t>
                      </a:r>
                      <a:r>
                        <a:rPr lang="en" sz="1000" u="none" strike="noStrike" cap="none" baseline="0" err="1">
                          <a:sym typeface="Calibri"/>
                        </a:rPr>
                        <a:t>aktivnosti</a:t>
                      </a:r>
                      <a:endParaRPr lang="en" sz="1000" b="0" i="0" u="none" strike="noStrike" cap="none" baseline="0" err="1">
                        <a:solidFill>
                          <a:srgbClr val="000000"/>
                        </a:solidFill>
                        <a:latin typeface="Calibri"/>
                        <a:ea typeface="Calibri"/>
                        <a:cs typeface="Calibri"/>
                        <a:sym typeface="Calibri"/>
                      </a:endParaRPr>
                    </a:p>
                  </a:txBody>
                  <a:tcPr marL="91425" marR="91425" marT="29950" marB="29950"/>
                </a:tc>
                <a:tc>
                  <a:txBody>
                    <a:bodyPr/>
                    <a:lstStyle/>
                    <a:p>
                      <a:pPr marL="0" marR="0" lvl="0" indent="0" algn="l" rtl="0">
                        <a:lnSpc>
                          <a:spcPct val="100000"/>
                        </a:lnSpc>
                        <a:spcBef>
                          <a:spcPts val="0"/>
                        </a:spcBef>
                        <a:spcAft>
                          <a:spcPts val="0"/>
                        </a:spcAft>
                        <a:buFont typeface="Calibri"/>
                        <a:buNone/>
                      </a:pPr>
                      <a:r>
                        <a:rPr lang="en" sz="1000" u="none" strike="noStrike" cap="none" baseline="0" err="1">
                          <a:sym typeface="Calibri"/>
                        </a:rPr>
                        <a:t>Nositelji</a:t>
                      </a:r>
                      <a:r>
                        <a:rPr lang="en" sz="1000" u="none" strike="noStrike" cap="none" baseline="0">
                          <a:sym typeface="Calibri"/>
                        </a:rPr>
                        <a:t> </a:t>
                      </a:r>
                      <a:r>
                        <a:rPr lang="en" sz="1000" u="none" strike="noStrike" cap="none" baseline="0" err="1">
                          <a:sym typeface="Calibri"/>
                        </a:rPr>
                        <a:t>aktivnosti</a:t>
                      </a:r>
                      <a:r>
                        <a:rPr lang="en" sz="1000" u="none" strike="noStrike" cap="none" baseline="0">
                          <a:sym typeface="Calibri"/>
                        </a:rPr>
                        <a:t> </a:t>
                      </a:r>
                      <a:r>
                        <a:rPr lang="en" sz="1000" u="none" strike="noStrike" cap="none" baseline="0" err="1">
                          <a:sym typeface="Calibri"/>
                        </a:rPr>
                        <a:t>su</a:t>
                      </a:r>
                      <a:r>
                        <a:rPr lang="en" sz="1000" u="none" strike="noStrike" cap="none" baseline="0">
                          <a:sym typeface="Calibri"/>
                        </a:rPr>
                        <a:t> </a:t>
                      </a:r>
                      <a:r>
                        <a:rPr lang="en" sz="1000" u="none" strike="noStrike" cap="none" baseline="0" err="1">
                          <a:sym typeface="Calibri"/>
                        </a:rPr>
                        <a:t>učenici</a:t>
                      </a:r>
                      <a:r>
                        <a:rPr lang="en" sz="1000" u="none" strike="noStrike" cap="none" baseline="0">
                          <a:sym typeface="Calibri"/>
                        </a:rPr>
                        <a:t> </a:t>
                      </a:r>
                      <a:r>
                        <a:rPr lang="en" sz="1000" u="none" strike="noStrike" cap="none" baseline="0" err="1">
                          <a:sym typeface="Calibri"/>
                        </a:rPr>
                        <a:t>polaznici</a:t>
                      </a:r>
                      <a:r>
                        <a:rPr lang="en" sz="1000" u="none" strike="noStrike" cap="none" baseline="0">
                          <a:sym typeface="Calibri"/>
                        </a:rPr>
                        <a:t> </a:t>
                      </a:r>
                      <a:r>
                        <a:rPr lang="en" sz="1000" u="none" strike="noStrike" cap="none" baseline="0" err="1">
                          <a:sym typeface="Calibri"/>
                        </a:rPr>
                        <a:t>aktivnosti</a:t>
                      </a:r>
                      <a:r>
                        <a:rPr lang="en" sz="1000" u="none" strike="noStrike" cap="none" baseline="0">
                          <a:sym typeface="Calibri"/>
                        </a:rPr>
                        <a:t>, </a:t>
                      </a:r>
                      <a:r>
                        <a:rPr lang="en" sz="1000" u="none" strike="noStrike" cap="none" baseline="0" err="1">
                          <a:sym typeface="Calibri"/>
                        </a:rPr>
                        <a:t>učitelj</a:t>
                      </a:r>
                      <a:r>
                        <a:rPr lang="en" sz="1000" u="none" strike="noStrike" cap="none" baseline="0">
                          <a:sym typeface="Calibri"/>
                        </a:rPr>
                        <a:t> TZK D</a:t>
                      </a:r>
                      <a:r>
                        <a:rPr lang="hr-HR" sz="1000" u="none" strike="noStrike" cap="none" baseline="0" err="1"/>
                        <a:t>avid</a:t>
                      </a:r>
                      <a:r>
                        <a:rPr lang="hr-HR" sz="1000" u="none" strike="noStrike" cap="none" baseline="0"/>
                        <a:t> Grgić</a:t>
                      </a:r>
                      <a:endParaRPr lang="en" sz="1000" u="none" strike="noStrike" cap="none" baseline="0">
                        <a:sym typeface="Calibri"/>
                      </a:endParaRPr>
                    </a:p>
                    <a:p>
                      <a:pPr marL="0" marR="0" lvl="0" indent="0" algn="l" rtl="0">
                        <a:spcBef>
                          <a:spcPts val="0"/>
                        </a:spcBef>
                        <a:buNone/>
                      </a:pPr>
                      <a:endParaRPr sz="1000" b="0" i="0" u="none" strike="noStrike" cap="none" baseline="0">
                        <a:solidFill>
                          <a:srgbClr val="000000"/>
                        </a:solidFill>
                        <a:latin typeface="Calibri"/>
                        <a:ea typeface="Calibri"/>
                        <a:cs typeface="Calibri"/>
                        <a:sym typeface="Calibri"/>
                      </a:endParaRPr>
                    </a:p>
                  </a:txBody>
                  <a:tcPr marL="91425" marR="91425" marT="29950" marB="29950"/>
                </a:tc>
                <a:extLst>
                  <a:ext uri="{0D108BD9-81ED-4DB2-BD59-A6C34878D82A}">
                    <a16:rowId xmlns:a16="http://schemas.microsoft.com/office/drawing/2014/main" val="10003"/>
                  </a:ext>
                </a:extLst>
              </a:tr>
              <a:tr h="454326">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Vremenik</a:t>
                      </a:r>
                      <a:r>
                        <a:rPr lang="en" sz="1000" u="none" strike="noStrike" cap="none" baseline="0">
                          <a:sym typeface="Calibri"/>
                        </a:rPr>
                        <a:t>:</a:t>
                      </a:r>
                    </a:p>
                    <a:p>
                      <a:pPr marL="0" marR="0" lvl="0" indent="0" algn="l" rtl="0">
                        <a:spcBef>
                          <a:spcPts val="0"/>
                        </a:spcBef>
                        <a:buNone/>
                      </a:pPr>
                      <a:endParaRPr sz="1000" b="0" i="0" u="none" strike="noStrike" cap="none" baseline="0">
                        <a:solidFill>
                          <a:srgbClr val="000000"/>
                        </a:solidFill>
                        <a:latin typeface="Calibri"/>
                        <a:ea typeface="Calibri"/>
                        <a:cs typeface="Calibri"/>
                        <a:sym typeface="Calibri"/>
                      </a:endParaRPr>
                    </a:p>
                  </a:txBody>
                  <a:tcPr marL="91425" marR="91425" marT="29950" marB="29950"/>
                </a:tc>
                <a:tc>
                  <a:txBody>
                    <a:bodyPr/>
                    <a:lstStyle/>
                    <a:p>
                      <a:pPr marL="0" marR="0" lvl="0" indent="0" algn="l" rtl="0">
                        <a:lnSpc>
                          <a:spcPct val="100000"/>
                        </a:lnSpc>
                        <a:spcBef>
                          <a:spcPts val="0"/>
                        </a:spcBef>
                        <a:spcAft>
                          <a:spcPts val="0"/>
                        </a:spcAft>
                        <a:buFont typeface="Calibri"/>
                        <a:buNone/>
                      </a:pPr>
                      <a:r>
                        <a:rPr lang="hr-HR" sz="1000" u="none" strike="noStrike" cap="none" baseline="0" dirty="0">
                          <a:sym typeface="Calibri"/>
                        </a:rPr>
                        <a:t>D</a:t>
                      </a:r>
                      <a:r>
                        <a:rPr lang="hr-HR" sz="1000" u="none" strike="noStrike" cap="none" baseline="0">
                          <a:sym typeface="Calibri"/>
                        </a:rPr>
                        <a:t>va</a:t>
                      </a:r>
                      <a:r>
                        <a:rPr lang="en" sz="1000" u="none" strike="noStrike" cap="none" baseline="0">
                          <a:sym typeface="Calibri"/>
                        </a:rPr>
                        <a:t> </a:t>
                      </a:r>
                      <a:r>
                        <a:rPr lang="en" sz="1000" u="none" strike="noStrike" cap="none" baseline="0" dirty="0"/>
                        <a:t>školski</a:t>
                      </a:r>
                      <a:r>
                        <a:rPr lang="en" sz="1000" u="none" strike="noStrike" cap="none" baseline="0" dirty="0">
                          <a:sym typeface="Calibri"/>
                        </a:rPr>
                        <a:t> </a:t>
                      </a:r>
                      <a:r>
                        <a:rPr lang="en" sz="1000" u="none" strike="noStrike" cap="none" baseline="0" dirty="0"/>
                        <a:t>sat</a:t>
                      </a:r>
                      <a:r>
                        <a:rPr lang="hr-HR" sz="1000" u="none" strike="noStrike" cap="none" baseline="0" dirty="0"/>
                        <a:t>a</a:t>
                      </a:r>
                      <a:r>
                        <a:rPr lang="en" sz="1000" u="none" strike="noStrike" cap="none" baseline="0" dirty="0">
                          <a:sym typeface="Calibri"/>
                        </a:rPr>
                        <a:t> tijekom godine</a:t>
                      </a:r>
                      <a:endParaRPr lang="en" sz="1000" b="0" i="0" u="none" strike="noStrike" cap="none" baseline="0" noProof="0" dirty="0"/>
                    </a:p>
                    <a:p>
                      <a:pPr marL="0" marR="0" lvl="0" indent="0" algn="l">
                        <a:lnSpc>
                          <a:spcPct val="100000"/>
                        </a:lnSpc>
                        <a:spcBef>
                          <a:spcPts val="0"/>
                        </a:spcBef>
                        <a:spcAft>
                          <a:spcPts val="0"/>
                        </a:spcAft>
                        <a:buFont typeface="Calibri"/>
                        <a:buNone/>
                      </a:pPr>
                      <a:r>
                        <a:rPr lang="en" sz="1000" u="none" strike="noStrike" cap="none" baseline="0" dirty="0"/>
                        <a:t> </a:t>
                      </a:r>
                      <a:r>
                        <a:rPr lang="en" sz="1000" u="none" strike="noStrike" cap="none" baseline="0" dirty="0">
                          <a:sym typeface="Calibri"/>
                        </a:rPr>
                        <a:t>Program će se provoditi tijekom tekuće školske godine, odnosno prema predviđenom kalendaru natjecanja iz nogometa, kojeg propisuje SAVEZ ŠKOLSKIH SPORTSKIH KLUBOVA  BRODSKO POSAVSKE ŽUPANIJE.</a:t>
                      </a:r>
                      <a:endParaRPr lang="en" sz="1000" b="0" i="0" u="none" strike="noStrike" cap="none" baseline="0" dirty="0">
                        <a:solidFill>
                          <a:srgbClr val="000000"/>
                        </a:solidFill>
                        <a:latin typeface="Calibri"/>
                        <a:ea typeface="Calibri"/>
                        <a:cs typeface="Calibri"/>
                        <a:sym typeface="Calibri"/>
                      </a:endParaRPr>
                    </a:p>
                  </a:txBody>
                  <a:tcPr marL="91425" marR="91425" marT="29950" marB="29950"/>
                </a:tc>
                <a:extLst>
                  <a:ext uri="{0D108BD9-81ED-4DB2-BD59-A6C34878D82A}">
                    <a16:rowId xmlns:a16="http://schemas.microsoft.com/office/drawing/2014/main" val="10004"/>
                  </a:ext>
                </a:extLst>
              </a:tr>
              <a:tr h="320427">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Troškovnik</a:t>
                      </a:r>
                    </a:p>
                    <a:p>
                      <a:pPr marL="0" marR="0" lvl="0" indent="0" algn="l" rtl="0">
                        <a:spcBef>
                          <a:spcPts val="0"/>
                        </a:spcBef>
                        <a:buNone/>
                      </a:pPr>
                      <a:endParaRPr sz="1000" b="0" i="0" u="none" strike="noStrike" cap="none" baseline="0">
                        <a:solidFill>
                          <a:srgbClr val="000000"/>
                        </a:solidFill>
                        <a:latin typeface="Calibri"/>
                        <a:ea typeface="Calibri"/>
                        <a:cs typeface="Calibri"/>
                        <a:sym typeface="Calibri"/>
                      </a:endParaRPr>
                    </a:p>
                  </a:txBody>
                  <a:tcPr marL="91425" marR="91425" marT="29950" marB="29950"/>
                </a:tc>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dirty="0">
                          <a:sym typeface="Calibri"/>
                        </a:rPr>
                        <a:t>Sredstva potrebna za nabavku nog. lopti i sportske opreme</a:t>
                      </a:r>
                      <a:endParaRPr lang="en" sz="1000" b="0" i="0" u="none" strike="noStrike" cap="none" baseline="0" dirty="0">
                        <a:solidFill>
                          <a:srgbClr val="000000"/>
                        </a:solidFill>
                        <a:latin typeface="Calibri"/>
                        <a:ea typeface="Calibri"/>
                        <a:cs typeface="Calibri"/>
                        <a:sym typeface="Calibri"/>
                      </a:endParaRPr>
                    </a:p>
                  </a:txBody>
                  <a:tcPr marL="91425" marR="91425" marT="29950" marB="29950"/>
                </a:tc>
                <a:extLst>
                  <a:ext uri="{0D108BD9-81ED-4DB2-BD59-A6C34878D82A}">
                    <a16:rowId xmlns:a16="http://schemas.microsoft.com/office/drawing/2014/main" val="10005"/>
                  </a:ext>
                </a:extLst>
              </a:tr>
              <a:tr h="722125">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Način</a:t>
                      </a:r>
                      <a:r>
                        <a:rPr lang="en" sz="1000" u="none" strike="noStrike" cap="none" baseline="0">
                          <a:sym typeface="Calibri"/>
                        </a:rPr>
                        <a:t> </a:t>
                      </a:r>
                      <a:r>
                        <a:rPr lang="en" sz="1000" u="none" strike="noStrike" cap="none" baseline="0" err="1">
                          <a:sym typeface="Calibri"/>
                        </a:rPr>
                        <a:t>vrednovanja</a:t>
                      </a:r>
                      <a:r>
                        <a:rPr lang="en" sz="1000" u="none" strike="noStrike" cap="none" baseline="0">
                          <a:sym typeface="Calibri"/>
                        </a:rPr>
                        <a:t> </a:t>
                      </a:r>
                      <a:r>
                        <a:rPr lang="en" sz="1000" u="none" strike="noStrike" cap="none" baseline="0" err="1">
                          <a:sym typeface="Calibri"/>
                        </a:rPr>
                        <a:t>i</a:t>
                      </a:r>
                      <a:r>
                        <a:rPr lang="en" sz="1000" u="none" strike="noStrike" cap="none" baseline="0">
                          <a:sym typeface="Calibri"/>
                        </a:rPr>
                        <a:t> </a:t>
                      </a:r>
                      <a:r>
                        <a:rPr lang="en" sz="1000" u="none" strike="noStrike" cap="none" baseline="0" err="1">
                          <a:sym typeface="Calibri"/>
                        </a:rPr>
                        <a:t>korištenja</a:t>
                      </a:r>
                      <a:r>
                        <a:rPr lang="en" sz="1000" u="none" strike="noStrike" cap="none" baseline="0">
                          <a:sym typeface="Calibri"/>
                        </a:rPr>
                        <a:t> </a:t>
                      </a:r>
                      <a:r>
                        <a:rPr lang="en" sz="1000" u="none" strike="noStrike" cap="none" baseline="0" err="1">
                          <a:sym typeface="Calibri"/>
                        </a:rPr>
                        <a:t>rezultata</a:t>
                      </a:r>
                      <a:r>
                        <a:rPr lang="en" sz="1000" u="none" strike="noStrike" cap="none" baseline="0">
                          <a:sym typeface="Calibri"/>
                        </a:rPr>
                        <a:t> </a:t>
                      </a:r>
                      <a:r>
                        <a:rPr lang="en" sz="1000" u="none" strike="noStrike" cap="none" baseline="0" err="1">
                          <a:sym typeface="Calibri"/>
                        </a:rPr>
                        <a:t>vrednovanja</a:t>
                      </a:r>
                      <a:endParaRPr lang="en" sz="1000" b="0" i="0" u="none" strike="noStrike" cap="none" baseline="0" err="1">
                        <a:solidFill>
                          <a:srgbClr val="000000"/>
                        </a:solidFill>
                        <a:latin typeface="Calibri"/>
                        <a:ea typeface="Calibri"/>
                        <a:cs typeface="Calibri"/>
                        <a:sym typeface="Calibri"/>
                      </a:endParaRPr>
                    </a:p>
                  </a:txBody>
                  <a:tcPr marL="91425" marR="91425" marT="29950" marB="29950"/>
                </a:tc>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dirty="0">
                          <a:sym typeface="Calibri"/>
                        </a:rPr>
                        <a:t>Vrednovanje učenika za vrijeme aktivnosti započinje evidencijom dolaska na sat, oprema, uključivanje u rad, interes na satu, kvaliteta rezultatA.</a:t>
                      </a:r>
                    </a:p>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dirty="0">
                          <a:sym typeface="Calibri"/>
                        </a:rPr>
                        <a:t>Postignuti rezultati će biti adekvatno nagrađivani, odnosno odlikovani  priznanjima. </a:t>
                      </a:r>
                    </a:p>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dirty="0">
                          <a:sym typeface="Calibri"/>
                        </a:rPr>
                        <a:t>Postignute rezultate ćemo koristiti za kvalitetni odnos unutar grupe, stvaranje školskog imidža.</a:t>
                      </a:r>
                    </a:p>
                    <a:p>
                      <a:pPr marL="0" marR="0" lvl="0" indent="0" algn="l" rtl="0">
                        <a:spcBef>
                          <a:spcPts val="0"/>
                        </a:spcBef>
                        <a:buNone/>
                      </a:pPr>
                      <a:endParaRPr sz="1000" b="0" i="0" u="none" strike="noStrike" cap="none" baseline="0" dirty="0">
                        <a:solidFill>
                          <a:srgbClr val="000000"/>
                        </a:solidFill>
                        <a:latin typeface="Calibri"/>
                        <a:ea typeface="Calibri"/>
                        <a:cs typeface="Calibri"/>
                        <a:sym typeface="Calibri"/>
                      </a:endParaRPr>
                    </a:p>
                  </a:txBody>
                  <a:tcPr marL="91425" marR="91425" marT="29950" marB="29950"/>
                </a:tc>
                <a:extLst>
                  <a:ext uri="{0D108BD9-81ED-4DB2-BD59-A6C34878D82A}">
                    <a16:rowId xmlns:a16="http://schemas.microsoft.com/office/drawing/2014/main" val="10006"/>
                  </a:ext>
                </a:extLst>
              </a:tr>
            </a:tbl>
          </a:graphicData>
        </a:graphic>
      </p:graphicFrame>
      <p:sp>
        <p:nvSpPr>
          <p:cNvPr id="2" name="Title 1"/>
          <p:cNvSpPr>
            <a:spLocks noGrp="1"/>
          </p:cNvSpPr>
          <p:nvPr>
            <p:ph type="title"/>
          </p:nvPr>
        </p:nvSpPr>
        <p:spPr>
          <a:xfrm>
            <a:off x="1091744" y="1"/>
            <a:ext cx="7634692" cy="832624"/>
          </a:xfrm>
        </p:spPr>
        <p:txBody>
          <a:bodyPr>
            <a:scene3d>
              <a:camera prst="orthographicFront"/>
              <a:lightRig rig="soft" dir="t">
                <a:rot lat="0" lon="0" rev="15600000"/>
              </a:lightRig>
            </a:scene3d>
            <a:sp3d extrusionH="57150" prstMaterial="softEdge">
              <a:bevelT w="25400" h="38100"/>
            </a:sp3d>
          </a:bodyPr>
          <a:lstStyle/>
          <a:p>
            <a:r>
              <a:rPr lang="hr-HR" dirty="0">
                <a:effectLst>
                  <a:outerShdw blurRad="38100" dist="38100" dir="2700000" algn="tl">
                    <a:srgbClr val="000000">
                      <a:alpha val="43137"/>
                    </a:srgbClr>
                  </a:outerShdw>
                </a:effectLst>
                <a:latin typeface="+mn-lt"/>
              </a:rPr>
              <a:t>Nogomet – dječaci i djevojčice</a:t>
            </a:r>
          </a:p>
        </p:txBody>
      </p:sp>
    </p:spTree>
    <p:extLst>
      <p:ext uri="{BB962C8B-B14F-4D97-AF65-F5344CB8AC3E}">
        <p14:creationId xmlns:p14="http://schemas.microsoft.com/office/powerpoint/2010/main" val="1330389354"/>
      </p:ext>
    </p:extLst>
  </p:cSld>
  <p:clrMapOvr>
    <a:masterClrMapping/>
  </p:clrMapOvr>
  <p:transition spd="slow">
    <p:wipe/>
  </p:transition>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Shape 555"/>
        <p:cNvGrpSpPr/>
        <p:nvPr/>
      </p:nvGrpSpPr>
      <p:grpSpPr>
        <a:xfrm>
          <a:off x="0" y="0"/>
          <a:ext cx="0" cy="0"/>
          <a:chOff x="0" y="0"/>
          <a:chExt cx="0" cy="0"/>
        </a:xfrm>
      </p:grpSpPr>
      <p:pic>
        <p:nvPicPr>
          <p:cNvPr id="3" name="Picture 2" descr="Rukomet na OI 2000. - Wikipedij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09678" y="44939"/>
            <a:ext cx="743722" cy="743722"/>
          </a:xfrm>
          <a:prstGeom prst="rect">
            <a:avLst/>
          </a:prstGeom>
        </p:spPr>
      </p:pic>
      <p:graphicFrame>
        <p:nvGraphicFramePr>
          <p:cNvPr id="556" name="Shape 556"/>
          <p:cNvGraphicFramePr/>
          <p:nvPr>
            <p:extLst>
              <p:ext uri="{D42A27DB-BD31-4B8C-83A1-F6EECF244321}">
                <p14:modId xmlns:p14="http://schemas.microsoft.com/office/powerpoint/2010/main" val="1663921234"/>
              </p:ext>
            </p:extLst>
          </p:nvPr>
        </p:nvGraphicFramePr>
        <p:xfrm>
          <a:off x="446049" y="899532"/>
          <a:ext cx="8494195" cy="4234546"/>
        </p:xfrm>
        <a:graphic>
          <a:graphicData uri="http://schemas.openxmlformats.org/drawingml/2006/table">
            <a:tbl>
              <a:tblPr>
                <a:tableStyleId>{0E3FDE45-AF77-4B5C-9715-49D594BDF05E}</a:tableStyleId>
              </a:tblPr>
              <a:tblGrid>
                <a:gridCol w="1513514">
                  <a:extLst>
                    <a:ext uri="{9D8B030D-6E8A-4147-A177-3AD203B41FA5}">
                      <a16:colId xmlns:a16="http://schemas.microsoft.com/office/drawing/2014/main" val="20000"/>
                    </a:ext>
                  </a:extLst>
                </a:gridCol>
                <a:gridCol w="6980681">
                  <a:extLst>
                    <a:ext uri="{9D8B030D-6E8A-4147-A177-3AD203B41FA5}">
                      <a16:colId xmlns:a16="http://schemas.microsoft.com/office/drawing/2014/main" val="20001"/>
                    </a:ext>
                  </a:extLst>
                </a:gridCol>
              </a:tblGrid>
              <a:tr h="1029365">
                <a:tc>
                  <a:txBody>
                    <a:bodyPr/>
                    <a:lstStyle/>
                    <a:p>
                      <a:pPr marL="0" marR="0" lvl="0" indent="0" algn="l" rtl="0">
                        <a:lnSpc>
                          <a:spcPct val="100000"/>
                        </a:lnSpc>
                        <a:spcBef>
                          <a:spcPts val="0"/>
                        </a:spcBef>
                        <a:spcAft>
                          <a:spcPts val="0"/>
                        </a:spcAft>
                        <a:buClr>
                          <a:schemeClr val="dk1"/>
                        </a:buClr>
                        <a:buFont typeface="Calibri"/>
                        <a:buNone/>
                      </a:pPr>
                      <a:endParaRPr sz="1000" u="none" strike="noStrike" cap="none" baseline="0">
                        <a:sym typeface="Calibri"/>
                      </a:endParaRPr>
                    </a:p>
                    <a:p>
                      <a:pPr marL="0" marR="0" lvl="0" indent="0" algn="l" rtl="0">
                        <a:lnSpc>
                          <a:spcPct val="100000"/>
                        </a:lnSpc>
                        <a:spcBef>
                          <a:spcPts val="200"/>
                        </a:spcBef>
                        <a:spcAft>
                          <a:spcPts val="0"/>
                        </a:spcAft>
                        <a:buClr>
                          <a:schemeClr val="dk1"/>
                        </a:buClr>
                        <a:buFont typeface="Calibri"/>
                        <a:buNone/>
                      </a:pPr>
                      <a:endParaRPr sz="1000" u="none" strike="noStrike" cap="none" baseline="0">
                        <a:sym typeface="Calibri"/>
                      </a:endParaRPr>
                    </a:p>
                    <a:p>
                      <a:pPr marL="0" marR="0" lvl="0" indent="0" algn="l" rtl="0">
                        <a:lnSpc>
                          <a:spcPct val="100000"/>
                        </a:lnSpc>
                        <a:spcBef>
                          <a:spcPts val="200"/>
                        </a:spcBef>
                        <a:spcAft>
                          <a:spcPts val="0"/>
                        </a:spcAft>
                        <a:buClr>
                          <a:srgbClr val="000000"/>
                        </a:buClr>
                        <a:buSzPct val="25000"/>
                        <a:buFont typeface="Calibri"/>
                        <a:buNone/>
                      </a:pPr>
                      <a:r>
                        <a:rPr lang="hr-HR" sz="1000" u="none" strike="noStrike" cap="none" baseline="0" dirty="0">
                          <a:sym typeface="Calibri"/>
                        </a:rPr>
                        <a:t>Ishodi</a:t>
                      </a:r>
                      <a:r>
                        <a:rPr lang="en" sz="1000" u="none" strike="noStrike" cap="none" baseline="0" dirty="0">
                          <a:sym typeface="Calibri"/>
                        </a:rPr>
                        <a:t>:</a:t>
                      </a:r>
                      <a:endParaRPr lang="en" sz="1000" b="0" i="0" u="none" strike="noStrike" cap="none" baseline="0" dirty="0">
                        <a:solidFill>
                          <a:srgbClr val="000000"/>
                        </a:solidFill>
                        <a:latin typeface="Calibri"/>
                        <a:ea typeface="Calibri"/>
                        <a:cs typeface="Calibri"/>
                        <a:sym typeface="Calibri"/>
                      </a:endParaRPr>
                    </a:p>
                  </a:txBody>
                  <a:tcPr marL="91425" marR="91425" marT="29950" marB="29950"/>
                </a:tc>
                <a:tc>
                  <a:txBody>
                    <a:bodyPr/>
                    <a:lstStyle/>
                    <a:p>
                      <a:pPr marL="0" marR="0" lvl="0" indent="0" algn="l" rtl="0">
                        <a:lnSpc>
                          <a:spcPct val="100000"/>
                        </a:lnSpc>
                        <a:spcBef>
                          <a:spcPts val="0"/>
                        </a:spcBef>
                        <a:spcAft>
                          <a:spcPts val="0"/>
                        </a:spcAft>
                        <a:buFont typeface="Calibri"/>
                        <a:buNone/>
                      </a:pPr>
                      <a:r>
                        <a:rPr lang="en" sz="1000" u="none" strike="noStrike" cap="none" baseline="0" dirty="0"/>
                        <a:t>Učenici će stjecati</a:t>
                      </a:r>
                      <a:r>
                        <a:rPr lang="en" sz="1000" u="none" strike="noStrike" cap="none" baseline="0" dirty="0">
                          <a:sym typeface="Calibri"/>
                        </a:rPr>
                        <a:t> znanja i vještina iz igre rukometa. </a:t>
                      </a:r>
                      <a:r>
                        <a:rPr lang="en" sz="1000" u="none" strike="noStrike" cap="none" baseline="0" dirty="0"/>
                        <a:t>Naučit</a:t>
                      </a:r>
                      <a:r>
                        <a:rPr lang="en" sz="1000" u="none" strike="noStrike" cap="none" baseline="0" dirty="0">
                          <a:sym typeface="Calibri"/>
                        </a:rPr>
                        <a:t> </a:t>
                      </a:r>
                      <a:r>
                        <a:rPr lang="en" sz="1000" u="none" strike="noStrike" cap="none" baseline="0" dirty="0"/>
                        <a:t>će stjecati </a:t>
                      </a:r>
                      <a:r>
                        <a:rPr lang="en" sz="1000" u="none" strike="noStrike" cap="none" baseline="0" dirty="0">
                          <a:sym typeface="Calibri"/>
                        </a:rPr>
                        <a:t>znanja o kreativnoj snazi rukometa i stvaranje školskog imidža,organizacija i priprema kroz timski rad</a:t>
                      </a:r>
                      <a:r>
                        <a:rPr lang="en" sz="1000" u="none" strike="noStrike" cap="none" baseline="0" dirty="0"/>
                        <a:t>. </a:t>
                      </a:r>
                      <a:endParaRPr lang="en" sz="1000" u="none" strike="noStrike" cap="none" baseline="0" dirty="0">
                        <a:sym typeface="Calibri"/>
                      </a:endParaRPr>
                    </a:p>
                    <a:p>
                      <a:pPr marL="0" marR="0" lvl="0" indent="0" algn="l" rtl="0">
                        <a:lnSpc>
                          <a:spcPct val="100000"/>
                        </a:lnSpc>
                        <a:spcBef>
                          <a:spcPts val="0"/>
                        </a:spcBef>
                        <a:spcAft>
                          <a:spcPts val="0"/>
                        </a:spcAft>
                        <a:buFont typeface="Calibri"/>
                        <a:buNone/>
                      </a:pPr>
                      <a:r>
                        <a:rPr lang="en" sz="1000" u="none" strike="noStrike" cap="none" baseline="0" dirty="0"/>
                        <a:t>Također će spoznati uočavati i rješavati probleme </a:t>
                      </a:r>
                      <a:r>
                        <a:rPr lang="en" sz="1000" u="none" strike="noStrike" cap="none" baseline="0" dirty="0">
                          <a:sym typeface="Calibri"/>
                        </a:rPr>
                        <a:t>i </a:t>
                      </a:r>
                      <a:r>
                        <a:rPr lang="en" sz="1000" u="none" strike="noStrike" cap="none" baseline="0" dirty="0"/>
                        <a:t>zadatake</a:t>
                      </a:r>
                      <a:r>
                        <a:rPr lang="en" sz="1000" u="none" strike="noStrike" cap="none" baseline="0" dirty="0">
                          <a:sym typeface="Calibri"/>
                        </a:rPr>
                        <a:t>, samostalno ili u grupi </a:t>
                      </a:r>
                      <a:r>
                        <a:rPr lang="en" sz="1000" u="none" strike="noStrike" cap="none" baseline="0" dirty="0"/>
                        <a:t>samoprocjenjivati</a:t>
                      </a:r>
                      <a:r>
                        <a:rPr lang="en" sz="1000" u="none" strike="noStrike" cap="none" baseline="0" dirty="0">
                          <a:sym typeface="Calibri"/>
                        </a:rPr>
                        <a:t> </a:t>
                      </a:r>
                      <a:r>
                        <a:rPr lang="en" sz="1000" u="none" strike="noStrike" cap="none" baseline="0" dirty="0"/>
                        <a:t>i  </a:t>
                      </a:r>
                      <a:r>
                        <a:rPr lang="en" sz="1000" u="none" strike="noStrike" cap="none" baseline="0" dirty="0">
                          <a:sym typeface="Calibri"/>
                        </a:rPr>
                        <a:t>promovirati intelektualni, osobni, društveni i fizički razvoj .</a:t>
                      </a:r>
                    </a:p>
                    <a:p>
                      <a:pPr marL="0" marR="0" lvl="0" indent="0" algn="l" rtl="0">
                        <a:lnSpc>
                          <a:spcPct val="100000"/>
                        </a:lnSpc>
                        <a:spcBef>
                          <a:spcPts val="0"/>
                        </a:spcBef>
                        <a:spcAft>
                          <a:spcPts val="0"/>
                        </a:spcAft>
                        <a:buClr>
                          <a:srgbClr val="000000"/>
                        </a:buClr>
                        <a:buSzPct val="25000"/>
                        <a:buFont typeface="Calibri"/>
                        <a:buNone/>
                      </a:pPr>
                      <a:endParaRPr lang="en" sz="1000" u="none" strike="noStrike" cap="none" baseline="0" dirty="0">
                        <a:sym typeface="Calibri"/>
                      </a:endParaRPr>
                    </a:p>
                  </a:txBody>
                  <a:tcPr marL="91425" marR="91425" marT="29950" marB="29950"/>
                </a:tc>
                <a:extLst>
                  <a:ext uri="{0D108BD9-81ED-4DB2-BD59-A6C34878D82A}">
                    <a16:rowId xmlns:a16="http://schemas.microsoft.com/office/drawing/2014/main" val="10000"/>
                  </a:ext>
                </a:extLst>
              </a:tr>
              <a:tr h="493676">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Namjena</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25" marR="91425" marT="29950" marB="29950"/>
                </a:tc>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Aktivnost</a:t>
                      </a:r>
                      <a:r>
                        <a:rPr lang="en" sz="1000" u="none" strike="noStrike" cap="none" baseline="0">
                          <a:sym typeface="Calibri"/>
                        </a:rPr>
                        <a:t> je </a:t>
                      </a:r>
                      <a:r>
                        <a:rPr lang="en" sz="1000" u="none" strike="noStrike" cap="none" baseline="0" err="1">
                          <a:sym typeface="Calibri"/>
                        </a:rPr>
                        <a:t>namijenjena</a:t>
                      </a:r>
                      <a:r>
                        <a:rPr lang="en" sz="1000" u="none" strike="noStrike" cap="none" baseline="0">
                          <a:sym typeface="Calibri"/>
                        </a:rPr>
                        <a:t> </a:t>
                      </a:r>
                      <a:r>
                        <a:rPr lang="en" sz="1000" u="none" strike="noStrike" cap="none" baseline="0" err="1">
                          <a:sym typeface="Calibri"/>
                        </a:rPr>
                        <a:t>svim</a:t>
                      </a:r>
                      <a:r>
                        <a:rPr lang="en" sz="1000" u="none" strike="noStrike" cap="none" baseline="0">
                          <a:sym typeface="Calibri"/>
                        </a:rPr>
                        <a:t> </a:t>
                      </a:r>
                      <a:r>
                        <a:rPr lang="en" sz="1000" u="none" strike="noStrike" cap="none" baseline="0" err="1">
                          <a:sym typeface="Calibri"/>
                        </a:rPr>
                        <a:t>učenicima</a:t>
                      </a:r>
                      <a:r>
                        <a:rPr lang="en" sz="1000" u="none" strike="noStrike" cap="none" baseline="0">
                          <a:sym typeface="Calibri"/>
                        </a:rPr>
                        <a:t> 5. do 8. </a:t>
                      </a:r>
                      <a:r>
                        <a:rPr lang="en" sz="1000" u="none" strike="noStrike" cap="none" baseline="0" err="1">
                          <a:sym typeface="Calibri"/>
                        </a:rPr>
                        <a:t>razreda</a:t>
                      </a:r>
                      <a:r>
                        <a:rPr lang="en" sz="1000" u="none" strike="noStrike" cap="none" baseline="0">
                          <a:sym typeface="Calibri"/>
                        </a:rPr>
                        <a:t> koji bi </a:t>
                      </a:r>
                      <a:r>
                        <a:rPr lang="en" sz="1000" u="none" strike="noStrike" cap="none" baseline="0" err="1">
                          <a:sym typeface="Calibri"/>
                        </a:rPr>
                        <a:t>trebali</a:t>
                      </a:r>
                      <a:r>
                        <a:rPr lang="en" sz="1000" u="none" strike="noStrike" cap="none" baseline="0">
                          <a:sym typeface="Calibri"/>
                        </a:rPr>
                        <a:t> u </a:t>
                      </a:r>
                      <a:r>
                        <a:rPr lang="en" sz="1000" u="none" strike="noStrike" cap="none" baseline="0" err="1">
                          <a:sym typeface="Calibri"/>
                        </a:rPr>
                        <a:t>tekućoj</a:t>
                      </a:r>
                      <a:r>
                        <a:rPr lang="en" sz="1000" u="none" strike="noStrike" cap="none" baseline="0">
                          <a:sym typeface="Calibri"/>
                        </a:rPr>
                        <a:t> </a:t>
                      </a:r>
                      <a:r>
                        <a:rPr lang="en" sz="1000" u="none" strike="noStrike" cap="none" baseline="0" err="1">
                          <a:sym typeface="Calibri"/>
                        </a:rPr>
                        <a:t>školskoj</a:t>
                      </a:r>
                      <a:r>
                        <a:rPr lang="en" sz="1000" u="none" strike="noStrike" cap="none" baseline="0">
                          <a:sym typeface="Calibri"/>
                        </a:rPr>
                        <a:t> </a:t>
                      </a:r>
                      <a:r>
                        <a:rPr lang="en" sz="1000" u="none" strike="noStrike" cap="none" baseline="0" err="1">
                          <a:sym typeface="Calibri"/>
                        </a:rPr>
                        <a:t>godini</a:t>
                      </a:r>
                      <a:r>
                        <a:rPr lang="en" sz="1000" u="none" strike="noStrike" cap="none" baseline="0">
                          <a:sym typeface="Calibri"/>
                        </a:rPr>
                        <a:t> </a:t>
                      </a:r>
                      <a:r>
                        <a:rPr lang="en" sz="1000" u="none" strike="noStrike" cap="none" baseline="0" err="1">
                          <a:sym typeface="Calibri"/>
                        </a:rPr>
                        <a:t>uz</a:t>
                      </a:r>
                      <a:r>
                        <a:rPr lang="en" sz="1000" u="none" strike="noStrike" cap="none" baseline="0">
                          <a:sym typeface="Calibri"/>
                        </a:rPr>
                        <a:t> </a:t>
                      </a:r>
                      <a:r>
                        <a:rPr lang="en" sz="1000" u="none" strike="noStrike" cap="none" baseline="0" err="1">
                          <a:sym typeface="Calibri"/>
                        </a:rPr>
                        <a:t>postojeće</a:t>
                      </a:r>
                      <a:r>
                        <a:rPr lang="en" sz="1000" u="none" strike="noStrike" cap="none" baseline="0">
                          <a:sym typeface="Calibri"/>
                        </a:rPr>
                        <a:t> </a:t>
                      </a:r>
                      <a:r>
                        <a:rPr lang="en" sz="1000" u="none" strike="noStrike" cap="none" baseline="0" err="1">
                          <a:sym typeface="Calibri"/>
                        </a:rPr>
                        <a:t>uvjete</a:t>
                      </a:r>
                      <a:r>
                        <a:rPr lang="en" sz="1000" u="none" strike="noStrike" cap="none" baseline="0">
                          <a:sym typeface="Calibri"/>
                        </a:rPr>
                        <a:t> u </a:t>
                      </a:r>
                      <a:r>
                        <a:rPr lang="en" sz="1000" u="none" strike="noStrike" cap="none" baseline="0" err="1">
                          <a:sym typeface="Calibri"/>
                        </a:rPr>
                        <a:t>kojima</a:t>
                      </a:r>
                      <a:r>
                        <a:rPr lang="en" sz="1000" u="none" strike="noStrike" cap="none" baseline="0">
                          <a:sym typeface="Calibri"/>
                        </a:rPr>
                        <a:t> </a:t>
                      </a:r>
                      <a:r>
                        <a:rPr lang="en" sz="1000" u="none" strike="noStrike" cap="none" baseline="0" err="1">
                          <a:sym typeface="Calibri"/>
                        </a:rPr>
                        <a:t>škola</a:t>
                      </a:r>
                      <a:r>
                        <a:rPr lang="en" sz="1000" u="none" strike="noStrike" cap="none" baseline="0">
                          <a:sym typeface="Calibri"/>
                        </a:rPr>
                        <a:t> </a:t>
                      </a:r>
                      <a:r>
                        <a:rPr lang="en" sz="1000" u="none" strike="noStrike" cap="none" baseline="0" err="1">
                          <a:sym typeface="Calibri"/>
                        </a:rPr>
                        <a:t>radi</a:t>
                      </a:r>
                      <a:r>
                        <a:rPr lang="en" sz="1000" u="none" strike="noStrike" cap="none" baseline="0">
                          <a:sym typeface="Calibri"/>
                        </a:rPr>
                        <a:t>, </a:t>
                      </a:r>
                      <a:r>
                        <a:rPr lang="en" sz="1000" u="none" strike="noStrike" cap="none" baseline="0" err="1">
                          <a:sym typeface="Calibri"/>
                        </a:rPr>
                        <a:t>realizirati</a:t>
                      </a:r>
                      <a:r>
                        <a:rPr lang="en" sz="1000" u="none" strike="noStrike" cap="none" baseline="0">
                          <a:sym typeface="Calibri"/>
                        </a:rPr>
                        <a:t> </a:t>
                      </a:r>
                      <a:r>
                        <a:rPr lang="en" sz="1000" u="none" strike="noStrike" cap="none" baseline="0" err="1">
                          <a:sym typeface="Calibri"/>
                        </a:rPr>
                        <a:t>propisani</a:t>
                      </a:r>
                      <a:r>
                        <a:rPr lang="en" sz="1000" u="none" strike="noStrike" cap="none" baseline="0">
                          <a:sym typeface="Calibri"/>
                        </a:rPr>
                        <a:t> program </a:t>
                      </a:r>
                      <a:r>
                        <a:rPr lang="en" sz="1000" u="none" strike="noStrike" cap="none" baseline="0" err="1">
                          <a:sym typeface="Calibri"/>
                        </a:rPr>
                        <a:t>rada</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25" marR="91425" marT="29950" marB="29950"/>
                </a:tc>
                <a:extLst>
                  <a:ext uri="{0D108BD9-81ED-4DB2-BD59-A6C34878D82A}">
                    <a16:rowId xmlns:a16="http://schemas.microsoft.com/office/drawing/2014/main" val="10001"/>
                  </a:ext>
                </a:extLst>
              </a:tr>
              <a:tr h="499372">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Način</a:t>
                      </a:r>
                      <a:r>
                        <a:rPr lang="en" sz="1000" u="none" strike="noStrike" cap="none" baseline="0">
                          <a:sym typeface="Calibri"/>
                        </a:rPr>
                        <a:t> </a:t>
                      </a:r>
                      <a:r>
                        <a:rPr lang="en" sz="1000" u="none" strike="noStrike" cap="none" baseline="0" err="1">
                          <a:sym typeface="Calibri"/>
                        </a:rPr>
                        <a:t>realizacije</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25" marR="91425" marT="29950" marB="29950"/>
                </a:tc>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dirty="0">
                          <a:sym typeface="Calibri"/>
                        </a:rPr>
                        <a:t>Snimit će se slika postojećeg stanja, materijalno-tehnički uvjeti u kojima škola radi, oprema, kadrovski uvjeti. Utvrdit će se potrebe učenika, te će se prema mogućnostima škole realizirati propisani plan rada sa učenicima..</a:t>
                      </a:r>
                      <a:endParaRPr lang="en" sz="1000" b="0" i="0" u="none" strike="noStrike" cap="none" baseline="0" dirty="0">
                        <a:solidFill>
                          <a:srgbClr val="000000"/>
                        </a:solidFill>
                        <a:latin typeface="Calibri"/>
                        <a:ea typeface="Calibri"/>
                        <a:cs typeface="Calibri"/>
                        <a:sym typeface="Calibri"/>
                      </a:endParaRPr>
                    </a:p>
                  </a:txBody>
                  <a:tcPr marL="91425" marR="91425" marT="29950" marB="29950"/>
                </a:tc>
                <a:extLst>
                  <a:ext uri="{0D108BD9-81ED-4DB2-BD59-A6C34878D82A}">
                    <a16:rowId xmlns:a16="http://schemas.microsoft.com/office/drawing/2014/main" val="10002"/>
                  </a:ext>
                </a:extLst>
              </a:tr>
              <a:tr h="368827">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Nositelj</a:t>
                      </a:r>
                      <a:r>
                        <a:rPr lang="en" sz="1000" u="none" strike="noStrike" cap="none" baseline="0">
                          <a:sym typeface="Calibri"/>
                        </a:rPr>
                        <a:t> </a:t>
                      </a:r>
                      <a:r>
                        <a:rPr lang="en" sz="1000" u="none" strike="noStrike" cap="none" baseline="0" err="1">
                          <a:sym typeface="Calibri"/>
                        </a:rPr>
                        <a:t>aktivnosti</a:t>
                      </a:r>
                      <a:endParaRPr lang="en" sz="1000" b="0" i="0" u="none" strike="noStrike" cap="none" baseline="0" err="1">
                        <a:solidFill>
                          <a:srgbClr val="000000"/>
                        </a:solidFill>
                        <a:latin typeface="Calibri"/>
                        <a:ea typeface="Calibri"/>
                        <a:cs typeface="Calibri"/>
                        <a:sym typeface="Calibri"/>
                      </a:endParaRPr>
                    </a:p>
                  </a:txBody>
                  <a:tcPr marL="91425" marR="91425" marT="29950" marB="29950"/>
                </a:tc>
                <a:tc>
                  <a:txBody>
                    <a:bodyPr/>
                    <a:lstStyle/>
                    <a:p>
                      <a:pPr marL="0" marR="0" lvl="0" indent="0" algn="l" rtl="0">
                        <a:lnSpc>
                          <a:spcPct val="100000"/>
                        </a:lnSpc>
                        <a:spcBef>
                          <a:spcPts val="0"/>
                        </a:spcBef>
                        <a:spcAft>
                          <a:spcPts val="0"/>
                        </a:spcAft>
                        <a:buClr>
                          <a:srgbClr val="000000"/>
                        </a:buClr>
                        <a:buSzPct val="25000"/>
                        <a:buFont typeface="Calibri"/>
                        <a:buNone/>
                      </a:pPr>
                      <a:r>
                        <a:rPr lang="en-US" sz="1000" u="none" strike="noStrike" cap="none" baseline="0" err="1">
                          <a:sym typeface="Calibri"/>
                        </a:rPr>
                        <a:t>Nositelji</a:t>
                      </a:r>
                      <a:r>
                        <a:rPr lang="en-US" sz="1000" u="none" strike="noStrike" cap="none" baseline="0">
                          <a:sym typeface="Calibri"/>
                        </a:rPr>
                        <a:t> </a:t>
                      </a:r>
                      <a:r>
                        <a:rPr lang="en-US" sz="1000" u="none" strike="noStrike" cap="none" baseline="0" err="1">
                          <a:sym typeface="Calibri"/>
                        </a:rPr>
                        <a:t>aktivnosti</a:t>
                      </a:r>
                      <a:r>
                        <a:rPr lang="en-US" sz="1000" u="none" strike="noStrike" cap="none" baseline="0">
                          <a:sym typeface="Calibri"/>
                        </a:rPr>
                        <a:t> </a:t>
                      </a:r>
                      <a:r>
                        <a:rPr lang="en-US" sz="1000" u="none" strike="noStrike" cap="none" baseline="0" err="1">
                          <a:sym typeface="Calibri"/>
                        </a:rPr>
                        <a:t>su</a:t>
                      </a:r>
                      <a:r>
                        <a:rPr lang="en-US" sz="1000" u="none" strike="noStrike" cap="none" baseline="0">
                          <a:sym typeface="Calibri"/>
                        </a:rPr>
                        <a:t> </a:t>
                      </a:r>
                      <a:r>
                        <a:rPr lang="en-US" sz="1000" u="none" strike="noStrike" cap="none" baseline="0" err="1">
                          <a:sym typeface="Calibri"/>
                        </a:rPr>
                        <a:t>učenici</a:t>
                      </a:r>
                      <a:r>
                        <a:rPr lang="en-US" sz="1000" u="none" strike="noStrike" cap="none" baseline="0">
                          <a:sym typeface="Calibri"/>
                        </a:rPr>
                        <a:t> </a:t>
                      </a:r>
                      <a:r>
                        <a:rPr lang="en-US" sz="1000" u="none" strike="noStrike" cap="none" baseline="0" err="1">
                          <a:sym typeface="Calibri"/>
                        </a:rPr>
                        <a:t>polaznici</a:t>
                      </a:r>
                      <a:r>
                        <a:rPr lang="en-US" sz="1000" u="none" strike="noStrike" cap="none" baseline="0">
                          <a:sym typeface="Calibri"/>
                        </a:rPr>
                        <a:t> </a:t>
                      </a:r>
                      <a:r>
                        <a:rPr lang="en-US" sz="1000" u="none" strike="noStrike" cap="none" baseline="0" err="1">
                          <a:sym typeface="Calibri"/>
                        </a:rPr>
                        <a:t>aktivnosti</a:t>
                      </a:r>
                      <a:r>
                        <a:rPr lang="en-US" sz="1000" u="none" strike="noStrike" cap="none" baseline="0">
                          <a:sym typeface="Calibri"/>
                        </a:rPr>
                        <a:t>, </a:t>
                      </a:r>
                      <a:r>
                        <a:rPr lang="en-US" sz="1000" u="none" strike="noStrike" cap="none" baseline="0" err="1">
                          <a:sym typeface="Calibri"/>
                        </a:rPr>
                        <a:t>učitelj</a:t>
                      </a:r>
                      <a:r>
                        <a:rPr lang="en-US" sz="1000" u="none" strike="noStrike" cap="none" baseline="0">
                          <a:sym typeface="Calibri"/>
                        </a:rPr>
                        <a:t> TZK David Grgić</a:t>
                      </a:r>
                    </a:p>
                    <a:p>
                      <a:pPr marL="0" marR="0" lvl="0" indent="0" algn="l" rtl="0">
                        <a:spcBef>
                          <a:spcPts val="0"/>
                        </a:spcBef>
                        <a:buNone/>
                      </a:pPr>
                      <a:endParaRPr lang="en-US" sz="1000" b="0" i="0" u="none" strike="noStrike" cap="none" baseline="0">
                        <a:solidFill>
                          <a:srgbClr val="000000"/>
                        </a:solidFill>
                        <a:latin typeface="Calibri"/>
                        <a:ea typeface="Calibri"/>
                        <a:cs typeface="Calibri"/>
                        <a:sym typeface="Calibri"/>
                      </a:endParaRPr>
                    </a:p>
                  </a:txBody>
                  <a:tcPr marL="91425" marR="91425" marT="29950" marB="29950"/>
                </a:tc>
                <a:extLst>
                  <a:ext uri="{0D108BD9-81ED-4DB2-BD59-A6C34878D82A}">
                    <a16:rowId xmlns:a16="http://schemas.microsoft.com/office/drawing/2014/main" val="10003"/>
                  </a:ext>
                </a:extLst>
              </a:tr>
              <a:tr h="638947">
                <a:tc>
                  <a:txBody>
                    <a:bodyPr/>
                    <a:lstStyle/>
                    <a:p>
                      <a:pPr marL="0" marR="0" lvl="0" indent="0" algn="l" rtl="0">
                        <a:lnSpc>
                          <a:spcPct val="100000"/>
                        </a:lnSpc>
                        <a:spcBef>
                          <a:spcPts val="0"/>
                        </a:spcBef>
                        <a:spcAft>
                          <a:spcPts val="0"/>
                        </a:spcAft>
                        <a:buClr>
                          <a:srgbClr val="000000"/>
                        </a:buClr>
                        <a:buSzPct val="25000"/>
                        <a:buFont typeface="Calibri"/>
                        <a:buNone/>
                      </a:pPr>
                      <a:r>
                        <a:rPr lang="en-US" sz="1000" u="none" strike="noStrike" cap="none" baseline="0" err="1">
                          <a:sym typeface="Calibri"/>
                        </a:rPr>
                        <a:t>Vremenik</a:t>
                      </a:r>
                      <a:r>
                        <a:rPr lang="en-US" sz="1000" u="none" strike="noStrike" cap="none" baseline="0">
                          <a:sym typeface="Calibri"/>
                        </a:rPr>
                        <a:t>:</a:t>
                      </a:r>
                    </a:p>
                    <a:p>
                      <a:pPr marL="0" marR="0" lvl="0" indent="0" algn="l" rtl="0">
                        <a:spcBef>
                          <a:spcPts val="0"/>
                        </a:spcBef>
                        <a:buNone/>
                      </a:pPr>
                      <a:endParaRPr lang="en-US" sz="1000" b="0" i="0" u="none" strike="noStrike" cap="none" baseline="0">
                        <a:solidFill>
                          <a:srgbClr val="000000"/>
                        </a:solidFill>
                        <a:latin typeface="Calibri"/>
                        <a:ea typeface="Calibri"/>
                        <a:cs typeface="Calibri"/>
                        <a:sym typeface="Calibri"/>
                      </a:endParaRPr>
                    </a:p>
                  </a:txBody>
                  <a:tcPr marL="91425" marR="91425" marT="29950" marB="29950"/>
                </a:tc>
                <a:tc>
                  <a:txBody>
                    <a:bodyPr/>
                    <a:lstStyle/>
                    <a:p>
                      <a:pPr marL="0" marR="0" lvl="0" indent="0" algn="l" rtl="0">
                        <a:lnSpc>
                          <a:spcPct val="100000"/>
                        </a:lnSpc>
                        <a:spcBef>
                          <a:spcPts val="0"/>
                        </a:spcBef>
                        <a:spcAft>
                          <a:spcPts val="0"/>
                        </a:spcAft>
                        <a:buFont typeface="Calibri"/>
                        <a:buNone/>
                      </a:pPr>
                      <a:r>
                        <a:rPr lang="en" sz="1000" u="none" strike="noStrike" cap="none" baseline="0" dirty="0">
                          <a:sym typeface="Calibri"/>
                        </a:rPr>
                        <a:t>Jedan školski sat</a:t>
                      </a:r>
                      <a:r>
                        <a:rPr lang="en" sz="1000" u="none" strike="noStrike" cap="none" baseline="0" dirty="0"/>
                        <a:t> </a:t>
                      </a:r>
                      <a:r>
                        <a:rPr lang="en" sz="1000" u="none" strike="noStrike" cap="none" baseline="0" dirty="0">
                          <a:sym typeface="Calibri"/>
                        </a:rPr>
                        <a:t> tijekom godine</a:t>
                      </a:r>
                      <a:r>
                        <a:rPr lang="hr-HR" sz="1000" u="none" strike="noStrike" cap="none" baseline="0" dirty="0">
                          <a:sym typeface="Calibri"/>
                        </a:rPr>
                        <a:t>.</a:t>
                      </a:r>
                      <a:endParaRPr lang="en" sz="1000" b="0" i="0" u="none" strike="noStrike" cap="none" baseline="0" noProof="0" dirty="0"/>
                    </a:p>
                    <a:p>
                      <a:pPr marL="0" marR="0" lvl="0" indent="0" algn="l">
                        <a:lnSpc>
                          <a:spcPct val="100000"/>
                        </a:lnSpc>
                        <a:spcBef>
                          <a:spcPts val="0"/>
                        </a:spcBef>
                        <a:spcAft>
                          <a:spcPts val="0"/>
                        </a:spcAft>
                        <a:buFont typeface="Calibri"/>
                        <a:buNone/>
                      </a:pPr>
                      <a:r>
                        <a:rPr lang="en" sz="1000" u="none" strike="noStrike" cap="none" baseline="0" dirty="0"/>
                        <a:t> </a:t>
                      </a:r>
                      <a:r>
                        <a:rPr lang="en" sz="1000" u="none" strike="noStrike" cap="none" baseline="0" dirty="0">
                          <a:sym typeface="Calibri"/>
                        </a:rPr>
                        <a:t>Program će se provoditi tijekom tekuće školske godine, odnosno prema predviđenom kalendaru natjecanja iz rukometa kojeg propisuje SAVEZ ŠKOLSKIH SPORTSKIH KLUBOVA</a:t>
                      </a:r>
                      <a:r>
                        <a:rPr lang="en" sz="1000" u="none" strike="noStrike" cap="none" baseline="0" dirty="0"/>
                        <a:t> </a:t>
                      </a:r>
                      <a:r>
                        <a:rPr lang="en" sz="1000" u="none" strike="noStrike" cap="none" baseline="0" dirty="0">
                          <a:sym typeface="Calibri"/>
                        </a:rPr>
                        <a:t> BRODSKO POSAVSKE ŽUPANIJE.</a:t>
                      </a:r>
                      <a:endParaRPr lang="en" sz="1000" b="0" i="0" u="none" strike="noStrike" cap="none" baseline="0" dirty="0">
                        <a:solidFill>
                          <a:srgbClr val="000000"/>
                        </a:solidFill>
                        <a:latin typeface="Calibri"/>
                        <a:ea typeface="Calibri"/>
                        <a:cs typeface="Calibri"/>
                        <a:sym typeface="Calibri"/>
                      </a:endParaRPr>
                    </a:p>
                  </a:txBody>
                  <a:tcPr marL="91425" marR="91425" marT="29950" marB="29950"/>
                </a:tc>
                <a:extLst>
                  <a:ext uri="{0D108BD9-81ED-4DB2-BD59-A6C34878D82A}">
                    <a16:rowId xmlns:a16="http://schemas.microsoft.com/office/drawing/2014/main" val="10004"/>
                  </a:ext>
                </a:extLst>
              </a:tr>
              <a:tr h="382459">
                <a:tc>
                  <a:txBody>
                    <a:bodyPr/>
                    <a:lstStyle/>
                    <a:p>
                      <a:pPr marL="0" marR="0" lvl="0" indent="0" algn="l" rtl="0">
                        <a:lnSpc>
                          <a:spcPct val="100000"/>
                        </a:lnSpc>
                        <a:spcBef>
                          <a:spcPts val="0"/>
                        </a:spcBef>
                        <a:spcAft>
                          <a:spcPts val="0"/>
                        </a:spcAft>
                        <a:buClr>
                          <a:srgbClr val="000000"/>
                        </a:buClr>
                        <a:buSzPct val="25000"/>
                        <a:buFont typeface="Calibri"/>
                        <a:buNone/>
                      </a:pPr>
                      <a:r>
                        <a:rPr lang="en-US" sz="1000" u="none" strike="noStrike" cap="none" baseline="0" err="1">
                          <a:sym typeface="Calibri"/>
                        </a:rPr>
                        <a:t>Troškovnik</a:t>
                      </a:r>
                    </a:p>
                    <a:p>
                      <a:pPr marL="0" marR="0" lvl="0" indent="0" algn="l" rtl="0">
                        <a:spcBef>
                          <a:spcPts val="0"/>
                        </a:spcBef>
                        <a:buNone/>
                      </a:pPr>
                      <a:endParaRPr lang="en-US" sz="1000" b="0" i="0" u="none" strike="noStrike" cap="none" baseline="0">
                        <a:solidFill>
                          <a:srgbClr val="000000"/>
                        </a:solidFill>
                        <a:latin typeface="Calibri"/>
                        <a:ea typeface="Calibri"/>
                        <a:cs typeface="Calibri"/>
                        <a:sym typeface="Calibri"/>
                      </a:endParaRPr>
                    </a:p>
                  </a:txBody>
                  <a:tcPr marL="91425" marR="91425" marT="29950" marB="29950"/>
                </a:tc>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dirty="0">
                          <a:sym typeface="Calibri"/>
                        </a:rPr>
                        <a:t>Sredstva potrebna za nabavku rukometnih lopti i sportske opreme</a:t>
                      </a:r>
                      <a:endParaRPr lang="en" sz="1000" b="0" i="0" u="none" strike="noStrike" cap="none" baseline="0" dirty="0">
                        <a:solidFill>
                          <a:srgbClr val="000000"/>
                        </a:solidFill>
                        <a:latin typeface="Calibri"/>
                        <a:ea typeface="Calibri"/>
                        <a:cs typeface="Calibri"/>
                        <a:sym typeface="Calibri"/>
                      </a:endParaRPr>
                    </a:p>
                  </a:txBody>
                  <a:tcPr marL="91425" marR="91425" marT="29950" marB="29950"/>
                </a:tc>
                <a:extLst>
                  <a:ext uri="{0D108BD9-81ED-4DB2-BD59-A6C34878D82A}">
                    <a16:rowId xmlns:a16="http://schemas.microsoft.com/office/drawing/2014/main" val="10005"/>
                  </a:ext>
                </a:extLst>
              </a:tr>
              <a:tr h="806319">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Način</a:t>
                      </a:r>
                      <a:r>
                        <a:rPr lang="en" sz="1000" u="none" strike="noStrike" cap="none" baseline="0">
                          <a:sym typeface="Calibri"/>
                        </a:rPr>
                        <a:t> </a:t>
                      </a:r>
                      <a:r>
                        <a:rPr lang="en" sz="1000" u="none" strike="noStrike" cap="none" baseline="0" err="1">
                          <a:sym typeface="Calibri"/>
                        </a:rPr>
                        <a:t>vrednovanja</a:t>
                      </a:r>
                      <a:r>
                        <a:rPr lang="en" sz="1000" u="none" strike="noStrike" cap="none" baseline="0">
                          <a:sym typeface="Calibri"/>
                        </a:rPr>
                        <a:t> </a:t>
                      </a:r>
                      <a:r>
                        <a:rPr lang="en" sz="1000" u="none" strike="noStrike" cap="none" baseline="0" err="1">
                          <a:sym typeface="Calibri"/>
                        </a:rPr>
                        <a:t>i</a:t>
                      </a:r>
                      <a:r>
                        <a:rPr lang="en" sz="1000" u="none" strike="noStrike" cap="none" baseline="0">
                          <a:sym typeface="Calibri"/>
                        </a:rPr>
                        <a:t> </a:t>
                      </a:r>
                      <a:r>
                        <a:rPr lang="en" sz="1000" u="none" strike="noStrike" cap="none" baseline="0" err="1">
                          <a:sym typeface="Calibri"/>
                        </a:rPr>
                        <a:t>korištenja</a:t>
                      </a:r>
                      <a:r>
                        <a:rPr lang="en" sz="1000" u="none" strike="noStrike" cap="none" baseline="0">
                          <a:sym typeface="Calibri"/>
                        </a:rPr>
                        <a:t> </a:t>
                      </a:r>
                      <a:r>
                        <a:rPr lang="en" sz="1000" u="none" strike="noStrike" cap="none" baseline="0" err="1">
                          <a:sym typeface="Calibri"/>
                        </a:rPr>
                        <a:t>rezultata</a:t>
                      </a:r>
                      <a:r>
                        <a:rPr lang="en" sz="1000" u="none" strike="noStrike" cap="none" baseline="0">
                          <a:sym typeface="Calibri"/>
                        </a:rPr>
                        <a:t> </a:t>
                      </a:r>
                      <a:r>
                        <a:rPr lang="en" sz="1000" u="none" strike="noStrike" cap="none" baseline="0" err="1">
                          <a:sym typeface="Calibri"/>
                        </a:rPr>
                        <a:t>vrednovanja</a:t>
                      </a:r>
                      <a:endParaRPr lang="en" sz="1000" b="0" i="0" u="none" strike="noStrike" cap="none" baseline="0" err="1">
                        <a:solidFill>
                          <a:srgbClr val="000000"/>
                        </a:solidFill>
                        <a:latin typeface="Calibri"/>
                        <a:ea typeface="Calibri"/>
                        <a:cs typeface="Calibri"/>
                        <a:sym typeface="Calibri"/>
                      </a:endParaRPr>
                    </a:p>
                  </a:txBody>
                  <a:tcPr marL="91425" marR="91425" marT="29950" marB="29950"/>
                </a:tc>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dirty="0">
                          <a:sym typeface="Calibri"/>
                        </a:rPr>
                        <a:t>Vrednovanje učenika za vrijeme aktivnosti započinje evidencijom dolaska na sat, oprema, uključivanje u rad, interes na satu, kvaliteta rezultat.</a:t>
                      </a:r>
                    </a:p>
                    <a:p>
                      <a:pPr marL="0" marR="0" lvl="0" indent="0" algn="l" rtl="0">
                        <a:lnSpc>
                          <a:spcPct val="100000"/>
                        </a:lnSpc>
                        <a:spcBef>
                          <a:spcPts val="0"/>
                        </a:spcBef>
                        <a:spcAft>
                          <a:spcPts val="0"/>
                        </a:spcAft>
                        <a:buFont typeface="Calibri"/>
                        <a:buNone/>
                      </a:pPr>
                      <a:r>
                        <a:rPr lang="en" sz="1000" u="none" strike="noStrike" cap="none" baseline="0" dirty="0">
                          <a:sym typeface="Calibri"/>
                        </a:rPr>
                        <a:t>Postignuti rezultati će biti adekvatno nagrađivani, odnosno odlikovani sa priznanjima.</a:t>
                      </a:r>
                      <a:r>
                        <a:rPr lang="en" sz="1000" u="none" strike="noStrike" cap="none" baseline="0" dirty="0"/>
                        <a:t> </a:t>
                      </a:r>
                      <a:endParaRPr lang="en" sz="1000" u="none" strike="noStrike" cap="none" baseline="0" dirty="0">
                        <a:sym typeface="Calibri"/>
                      </a:endParaRPr>
                    </a:p>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dirty="0">
                          <a:sym typeface="Calibri"/>
                        </a:rPr>
                        <a:t>Postignute rezultate ćemo koristiti za kvalitetni odnos unutar grupe, stvaranje školskog imidža.</a:t>
                      </a:r>
                    </a:p>
                    <a:p>
                      <a:pPr marL="0" marR="0" lvl="0" indent="0" algn="l" rtl="0">
                        <a:spcBef>
                          <a:spcPts val="0"/>
                        </a:spcBef>
                        <a:buNone/>
                      </a:pPr>
                      <a:endParaRPr sz="1000" b="0" i="0" u="none" strike="noStrike" cap="none" baseline="0" dirty="0">
                        <a:solidFill>
                          <a:srgbClr val="000000"/>
                        </a:solidFill>
                        <a:latin typeface="Calibri"/>
                        <a:ea typeface="Calibri"/>
                        <a:cs typeface="Calibri"/>
                        <a:sym typeface="Calibri"/>
                      </a:endParaRPr>
                    </a:p>
                  </a:txBody>
                  <a:tcPr marL="91425" marR="91425" marT="29950" marB="29950"/>
                </a:tc>
                <a:extLst>
                  <a:ext uri="{0D108BD9-81ED-4DB2-BD59-A6C34878D82A}">
                    <a16:rowId xmlns:a16="http://schemas.microsoft.com/office/drawing/2014/main" val="10006"/>
                  </a:ext>
                </a:extLst>
              </a:tr>
            </a:tbl>
          </a:graphicData>
        </a:graphic>
      </p:graphicFrame>
      <p:sp>
        <p:nvSpPr>
          <p:cNvPr id="2" name="TextBox 1"/>
          <p:cNvSpPr txBox="1"/>
          <p:nvPr/>
        </p:nvSpPr>
        <p:spPr>
          <a:xfrm>
            <a:off x="1197778" y="124412"/>
            <a:ext cx="6748444" cy="600164"/>
          </a:xfrm>
          <a:prstGeom prst="rect">
            <a:avLst/>
          </a:prstGeom>
          <a:noFill/>
        </p:spPr>
        <p:txBody>
          <a:bodyPr wrap="square" lIns="91440" tIns="45720" rIns="91440" bIns="45720" rtlCol="0" anchor="t">
            <a:spAutoFit/>
            <a:scene3d>
              <a:camera prst="orthographicFront"/>
              <a:lightRig rig="soft" dir="t">
                <a:rot lat="0" lon="0" rev="15600000"/>
              </a:lightRig>
            </a:scene3d>
            <a:sp3d extrusionH="57150" prstMaterial="softEdge">
              <a:bevelT w="25400" h="38100"/>
            </a:sp3d>
          </a:bodyPr>
          <a:lstStyle/>
          <a:p>
            <a:r>
              <a:rPr lang="hr-HR" sz="3300" b="1" dirty="0">
                <a:solidFill>
                  <a:schemeClr val="accent2">
                    <a:lumMod val="75000"/>
                  </a:schemeClr>
                </a:solidFill>
                <a:effectLst>
                  <a:outerShdw blurRad="38100" dist="38100" dir="2700000" algn="tl">
                    <a:srgbClr val="000000">
                      <a:alpha val="43137"/>
                    </a:srgbClr>
                  </a:outerShdw>
                </a:effectLst>
              </a:rPr>
              <a:t>Rukomet - dječaci i djevojčice </a:t>
            </a:r>
          </a:p>
        </p:txBody>
      </p:sp>
    </p:spTree>
    <p:extLst>
      <p:ext uri="{BB962C8B-B14F-4D97-AF65-F5344CB8AC3E}">
        <p14:creationId xmlns:p14="http://schemas.microsoft.com/office/powerpoint/2010/main" val="2365888626"/>
      </p:ext>
    </p:extLst>
  </p:cSld>
  <p:clrMapOvr>
    <a:masterClrMapping/>
  </p:clrMapOvr>
  <p:transition spd="slow">
    <p:wipe/>
  </p:transition>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Shape 561"/>
        <p:cNvGrpSpPr/>
        <p:nvPr/>
      </p:nvGrpSpPr>
      <p:grpSpPr>
        <a:xfrm>
          <a:off x="0" y="0"/>
          <a:ext cx="0" cy="0"/>
          <a:chOff x="0" y="0"/>
          <a:chExt cx="0" cy="0"/>
        </a:xfrm>
      </p:grpSpPr>
      <p:graphicFrame>
        <p:nvGraphicFramePr>
          <p:cNvPr id="563" name="Shape 563"/>
          <p:cNvGraphicFramePr/>
          <p:nvPr>
            <p:extLst>
              <p:ext uri="{D42A27DB-BD31-4B8C-83A1-F6EECF244321}">
                <p14:modId xmlns:p14="http://schemas.microsoft.com/office/powerpoint/2010/main" val="1219469454"/>
              </p:ext>
            </p:extLst>
          </p:nvPr>
        </p:nvGraphicFramePr>
        <p:xfrm>
          <a:off x="460917" y="912395"/>
          <a:ext cx="8451873" cy="3479511"/>
        </p:xfrm>
        <a:graphic>
          <a:graphicData uri="http://schemas.openxmlformats.org/drawingml/2006/table">
            <a:tbl>
              <a:tblPr>
                <a:tableStyleId>{0E3FDE45-AF77-4B5C-9715-49D594BDF05E}</a:tableStyleId>
              </a:tblPr>
              <a:tblGrid>
                <a:gridCol w="1874607">
                  <a:extLst>
                    <a:ext uri="{9D8B030D-6E8A-4147-A177-3AD203B41FA5}">
                      <a16:colId xmlns:a16="http://schemas.microsoft.com/office/drawing/2014/main" val="20000"/>
                    </a:ext>
                  </a:extLst>
                </a:gridCol>
                <a:gridCol w="6577266">
                  <a:extLst>
                    <a:ext uri="{9D8B030D-6E8A-4147-A177-3AD203B41FA5}">
                      <a16:colId xmlns:a16="http://schemas.microsoft.com/office/drawing/2014/main" val="20001"/>
                    </a:ext>
                  </a:extLst>
                </a:gridCol>
              </a:tblGrid>
              <a:tr h="479823">
                <a:tc>
                  <a:txBody>
                    <a:bodyPr/>
                    <a:lstStyle/>
                    <a:p>
                      <a:pPr marL="0" marR="0" lvl="0" indent="0" algn="l" rtl="0">
                        <a:lnSpc>
                          <a:spcPct val="100000"/>
                        </a:lnSpc>
                        <a:spcBef>
                          <a:spcPts val="0"/>
                        </a:spcBef>
                        <a:spcAft>
                          <a:spcPts val="0"/>
                        </a:spcAft>
                        <a:buClr>
                          <a:srgbClr val="000000"/>
                        </a:buClr>
                        <a:buSzPct val="25000"/>
                        <a:buFont typeface="Calibri"/>
                        <a:buNone/>
                      </a:pPr>
                      <a:r>
                        <a:rPr lang="hr-HR" sz="1000" u="none" strike="noStrike" cap="none" baseline="0">
                          <a:sym typeface="Calibri"/>
                        </a:rPr>
                        <a:t>Ishodi</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0000" marB="30000"/>
                </a:tc>
                <a:tc>
                  <a:txBody>
                    <a:bodyPr/>
                    <a:lstStyle/>
                    <a:p>
                      <a:pPr marL="0" marR="0" lvl="0" indent="0" algn="l" rtl="0">
                        <a:lnSpc>
                          <a:spcPct val="100000"/>
                        </a:lnSpc>
                        <a:spcBef>
                          <a:spcPts val="0"/>
                        </a:spcBef>
                        <a:spcAft>
                          <a:spcPts val="0"/>
                        </a:spcAft>
                        <a:buFont typeface="Calibri"/>
                        <a:buNone/>
                      </a:pPr>
                      <a:r>
                        <a:rPr lang="en" sz="1000" u="none" strike="noStrike" cap="none" baseline="0" dirty="0"/>
                        <a:t> Učenici ,koji</a:t>
                      </a:r>
                      <a:r>
                        <a:rPr lang="en" sz="1000" u="none" strike="noStrike" cap="none" baseline="0" dirty="0">
                          <a:sym typeface="Calibri"/>
                        </a:rPr>
                        <a:t> pokazuju posebno zanimanje i imaju primjerene psihosomatske predispozicije za košarku</a:t>
                      </a:r>
                      <a:r>
                        <a:rPr lang="en" sz="1000" u="none" strike="noStrike" cap="none" baseline="0" dirty="0"/>
                        <a:t>, će moći stjecati i primjenjivati </a:t>
                      </a:r>
                      <a:r>
                        <a:rPr lang="en" sz="1000" u="none" strike="noStrike" cap="none" baseline="0" dirty="0">
                          <a:sym typeface="Calibri"/>
                        </a:rPr>
                        <a:t> </a:t>
                      </a:r>
                      <a:r>
                        <a:rPr lang="en" sz="1000" u="none" strike="noStrike" cap="none" baseline="0" dirty="0"/>
                        <a:t>nove motoričke</a:t>
                      </a:r>
                      <a:r>
                        <a:rPr lang="en" sz="1000" u="none" strike="noStrike" cap="none" baseline="0" dirty="0">
                          <a:sym typeface="Calibri"/>
                        </a:rPr>
                        <a:t> i </a:t>
                      </a:r>
                      <a:r>
                        <a:rPr lang="en" sz="1000" u="none" strike="noStrike" cap="none" baseline="0" dirty="0"/>
                        <a:t>teorijske informacije</a:t>
                      </a:r>
                      <a:r>
                        <a:rPr lang="en" sz="1000" u="none" strike="noStrike" cap="none" baseline="0" dirty="0">
                          <a:sym typeface="Calibri"/>
                        </a:rPr>
                        <a:t> </a:t>
                      </a:r>
                      <a:r>
                        <a:rPr lang="en" sz="1000" u="none" strike="noStrike" cap="none" baseline="0" dirty="0"/>
                        <a:t>koje se</a:t>
                      </a:r>
                      <a:r>
                        <a:rPr lang="en" sz="1000" u="none" strike="noStrike" cap="none" baseline="0" dirty="0">
                          <a:sym typeface="Calibri"/>
                        </a:rPr>
                        <a:t> odnose na usvajanje tehničko- taktičkih znanja iz košarke.</a:t>
                      </a:r>
                      <a:endParaRPr lang="en" sz="1000" b="0" i="0" u="none" strike="noStrike" cap="none" baseline="0" dirty="0">
                        <a:solidFill>
                          <a:srgbClr val="000000"/>
                        </a:solidFill>
                        <a:latin typeface="Calibri"/>
                        <a:ea typeface="Calibri"/>
                        <a:cs typeface="Calibri"/>
                        <a:sym typeface="Calibri"/>
                      </a:endParaRPr>
                    </a:p>
                  </a:txBody>
                  <a:tcPr marL="91450" marR="91450" marT="30000" marB="30000"/>
                </a:tc>
                <a:extLst>
                  <a:ext uri="{0D108BD9-81ED-4DB2-BD59-A6C34878D82A}">
                    <a16:rowId xmlns:a16="http://schemas.microsoft.com/office/drawing/2014/main" val="10000"/>
                  </a:ext>
                </a:extLst>
              </a:tr>
              <a:tr h="478914">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Namjena</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0000" marB="30000"/>
                </a:tc>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a:sym typeface="Calibri"/>
                        </a:rPr>
                        <a:t>Učenicima </a:t>
                      </a:r>
                      <a:r>
                        <a:rPr lang="en" sz="1000" u="none" strike="noStrike" cap="none" baseline="0"/>
                        <a:t>članovima</a:t>
                      </a:r>
                      <a:r>
                        <a:rPr lang="en" sz="1000" u="none" strike="noStrike" cap="none" baseline="0">
                          <a:sym typeface="Calibri"/>
                        </a:rPr>
                        <a:t> školskog športskog društva uključenih u košarkašku sekciju</a:t>
                      </a:r>
                    </a:p>
                    <a:p>
                      <a:pPr marL="0" marR="0" lvl="0" indent="0" algn="l" rtl="0">
                        <a:lnSpc>
                          <a:spcPct val="100000"/>
                        </a:lnSpc>
                        <a:spcBef>
                          <a:spcPts val="0"/>
                        </a:spcBef>
                        <a:spcAft>
                          <a:spcPts val="0"/>
                        </a:spcAft>
                        <a:buClr>
                          <a:srgbClr val="000000"/>
                        </a:buClr>
                        <a:buSzPct val="25000"/>
                        <a:buFont typeface="Calibri"/>
                        <a:buNone/>
                      </a:pPr>
                      <a:endParaRPr lang="en" sz="1000" u="none" strike="noStrike" cap="none" baseline="0">
                        <a:sym typeface="Calibri"/>
                      </a:endParaRPr>
                    </a:p>
                  </a:txBody>
                  <a:tcPr marL="91450" marR="91450" marT="30000" marB="30000"/>
                </a:tc>
                <a:extLst>
                  <a:ext uri="{0D108BD9-81ED-4DB2-BD59-A6C34878D82A}">
                    <a16:rowId xmlns:a16="http://schemas.microsoft.com/office/drawing/2014/main" val="10001"/>
                  </a:ext>
                </a:extLst>
              </a:tr>
              <a:tr h="804940">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Način</a:t>
                      </a:r>
                      <a:r>
                        <a:rPr lang="en" sz="1000" u="none" strike="noStrike" cap="none" baseline="0">
                          <a:sym typeface="Calibri"/>
                        </a:rPr>
                        <a:t> </a:t>
                      </a:r>
                      <a:r>
                        <a:rPr lang="en" sz="1000" u="none" strike="noStrike" cap="none" baseline="0" err="1">
                          <a:sym typeface="Calibri"/>
                        </a:rPr>
                        <a:t>realizacije</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0000" marB="30000"/>
                </a:tc>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prema</a:t>
                      </a:r>
                      <a:r>
                        <a:rPr lang="en" sz="1000" u="none" strike="noStrike" cap="none" baseline="0">
                          <a:sym typeface="Calibri"/>
                        </a:rPr>
                        <a:t> </a:t>
                      </a:r>
                      <a:r>
                        <a:rPr lang="en" sz="1000" u="none" strike="noStrike" cap="none" baseline="0" err="1">
                          <a:sym typeface="Calibri"/>
                        </a:rPr>
                        <a:t>potrebi</a:t>
                      </a:r>
                      <a:r>
                        <a:rPr lang="en" sz="1000" u="none" strike="noStrike" cap="none" baseline="0">
                          <a:sym typeface="Calibri"/>
                        </a:rPr>
                        <a:t> </a:t>
                      </a:r>
                      <a:r>
                        <a:rPr lang="en" sz="1000" u="none" strike="noStrike" cap="none" baseline="0" err="1">
                          <a:sym typeface="Calibri"/>
                        </a:rPr>
                        <a:t>određeni</a:t>
                      </a:r>
                      <a:r>
                        <a:rPr lang="en" sz="1000" u="none" strike="noStrike" cap="none" baseline="0">
                          <a:sym typeface="Calibri"/>
                        </a:rPr>
                        <a:t> </a:t>
                      </a:r>
                      <a:r>
                        <a:rPr lang="en" sz="1000" u="none" strike="noStrike" cap="none" baseline="0" err="1">
                          <a:sym typeface="Calibri"/>
                        </a:rPr>
                        <a:t>broj</a:t>
                      </a:r>
                      <a:r>
                        <a:rPr lang="en" sz="1000" u="none" strike="noStrike" cap="none" baseline="0">
                          <a:sym typeface="Calibri"/>
                        </a:rPr>
                        <a:t> </a:t>
                      </a:r>
                      <a:r>
                        <a:rPr lang="en" sz="1000" u="none" strike="noStrike" cap="none" baseline="0" err="1">
                          <a:sym typeface="Calibri"/>
                        </a:rPr>
                        <a:t>prijateljskih</a:t>
                      </a:r>
                      <a:r>
                        <a:rPr lang="en" sz="1000" u="none" strike="noStrike" cap="none" baseline="0">
                          <a:sym typeface="Calibri"/>
                        </a:rPr>
                        <a:t> </a:t>
                      </a:r>
                      <a:r>
                        <a:rPr lang="en" sz="1000" u="none" strike="noStrike" cap="none" baseline="0" err="1">
                          <a:sym typeface="Calibri"/>
                        </a:rPr>
                        <a:t>utakmica</a:t>
                      </a:r>
                      <a:r>
                        <a:rPr lang="en" sz="1000" u="none" strike="noStrike" cap="none" baseline="0">
                          <a:sym typeface="Calibri"/>
                        </a:rPr>
                        <a:t> </a:t>
                      </a:r>
                      <a:r>
                        <a:rPr lang="en" sz="1000" u="none" strike="noStrike" cap="none" baseline="0" err="1">
                          <a:sym typeface="Calibri"/>
                        </a:rPr>
                        <a:t>tokom</a:t>
                      </a:r>
                      <a:r>
                        <a:rPr lang="en" sz="1000" u="none" strike="noStrike" cap="none" baseline="0">
                          <a:sym typeface="Calibri"/>
                        </a:rPr>
                        <a:t> </a:t>
                      </a:r>
                      <a:r>
                        <a:rPr lang="en" sz="1000" u="none" strike="noStrike" cap="none" baseline="0" err="1">
                          <a:sym typeface="Calibri"/>
                        </a:rPr>
                        <a:t>godine</a:t>
                      </a:r>
                      <a:r>
                        <a:rPr lang="en" sz="1000" u="none" strike="noStrike" cap="none" baseline="0">
                          <a:sym typeface="Calibri"/>
                        </a:rPr>
                        <a:t>, </a:t>
                      </a:r>
                      <a:r>
                        <a:rPr lang="en" sz="1000" u="none" strike="noStrike" cap="none" baseline="0" err="1">
                          <a:sym typeface="Calibri"/>
                        </a:rPr>
                        <a:t>međurazrednog</a:t>
                      </a:r>
                      <a:r>
                        <a:rPr lang="en" sz="1000" u="none" strike="noStrike" cap="none" baseline="0">
                          <a:sym typeface="Calibri"/>
                        </a:rPr>
                        <a:t> </a:t>
                      </a:r>
                      <a:r>
                        <a:rPr lang="en" sz="1000" u="none" strike="noStrike" cap="none" baseline="0" err="1">
                          <a:sym typeface="Calibri"/>
                        </a:rPr>
                        <a:t>karaktera</a:t>
                      </a:r>
                      <a:r>
                        <a:rPr lang="en" sz="1000" u="none" strike="noStrike" cap="none" baseline="0">
                          <a:sym typeface="Calibri"/>
                        </a:rPr>
                        <a:t>.</a:t>
                      </a:r>
                    </a:p>
                    <a:p>
                      <a:pPr marL="0" marR="0" lvl="0" indent="0" algn="l" rtl="0">
                        <a:lnSpc>
                          <a:spcPct val="100000"/>
                        </a:lnSpc>
                        <a:spcBef>
                          <a:spcPts val="0"/>
                        </a:spcBef>
                        <a:spcAft>
                          <a:spcPts val="0"/>
                        </a:spcAft>
                        <a:buFont typeface="Calibri"/>
                        <a:buNone/>
                      </a:pPr>
                      <a:r>
                        <a:rPr lang="en" sz="1000" u="none" strike="noStrike" cap="none" baseline="0">
                          <a:sym typeface="Calibri"/>
                        </a:rPr>
                        <a:t>- plan </a:t>
                      </a:r>
                      <a:r>
                        <a:rPr lang="en" sz="1000" u="none" strike="noStrike" cap="none" baseline="0" err="1">
                          <a:sym typeface="Calibri"/>
                        </a:rPr>
                        <a:t>i</a:t>
                      </a:r>
                      <a:r>
                        <a:rPr lang="en" sz="1000" u="none" strike="noStrike" cap="none" baseline="0">
                          <a:sym typeface="Calibri"/>
                        </a:rPr>
                        <a:t> program </a:t>
                      </a:r>
                      <a:r>
                        <a:rPr lang="en" sz="1000" u="none" strike="noStrike" cap="none" baseline="0" err="1">
                          <a:sym typeface="Calibri"/>
                        </a:rPr>
                        <a:t>rada</a:t>
                      </a:r>
                      <a:r>
                        <a:rPr lang="en" sz="1000" u="none" strike="noStrike" cap="none" baseline="0">
                          <a:sym typeface="Calibri"/>
                        </a:rPr>
                        <a:t> </a:t>
                      </a:r>
                      <a:r>
                        <a:rPr lang="en" sz="1000" u="none" strike="noStrike" cap="none" baseline="0" err="1">
                          <a:sym typeface="Calibri"/>
                        </a:rPr>
                        <a:t>obuhvaća</a:t>
                      </a:r>
                      <a:r>
                        <a:rPr lang="en" sz="1000" u="none" strike="noStrike" cap="none" baseline="0">
                          <a:sym typeface="Calibri"/>
                        </a:rPr>
                        <a:t> </a:t>
                      </a:r>
                      <a:r>
                        <a:rPr lang="en" sz="1000" u="none" strike="noStrike" cap="none" baseline="0" err="1">
                          <a:sym typeface="Calibri"/>
                        </a:rPr>
                        <a:t>usvajane</a:t>
                      </a:r>
                      <a:r>
                        <a:rPr lang="en" sz="1000" u="none" strike="noStrike" cap="none" baseline="0">
                          <a:sym typeface="Calibri"/>
                        </a:rPr>
                        <a:t> </a:t>
                      </a:r>
                      <a:r>
                        <a:rPr lang="en" sz="1000" u="none" strike="noStrike" cap="none" baseline="0" err="1"/>
                        <a:t>i</a:t>
                      </a:r>
                      <a:r>
                        <a:rPr lang="en" sz="1000" u="none" strike="noStrike" cap="none" baseline="0"/>
                        <a:t> </a:t>
                      </a:r>
                      <a:r>
                        <a:rPr lang="en" sz="1000" u="none" strike="noStrike" cap="none" baseline="0" err="1"/>
                        <a:t>realizaciju</a:t>
                      </a:r>
                      <a:r>
                        <a:rPr lang="en" sz="1000" u="none" strike="noStrike" cap="none" baseline="0"/>
                        <a:t> </a:t>
                      </a:r>
                      <a:r>
                        <a:rPr lang="en" sz="1000" u="none" strike="noStrike" cap="none" baseline="0" err="1"/>
                        <a:t>nastavnih</a:t>
                      </a:r>
                      <a:r>
                        <a:rPr lang="en" sz="1000" u="none" strike="noStrike" cap="none" baseline="0"/>
                        <a:t> </a:t>
                      </a:r>
                      <a:r>
                        <a:rPr lang="en" sz="1000" u="none" strike="noStrike" cap="none" baseline="0" err="1"/>
                        <a:t>tema</a:t>
                      </a:r>
                      <a:r>
                        <a:rPr lang="en" sz="1000" u="none" strike="noStrike" cap="none" baseline="0"/>
                        <a:t> </a:t>
                      </a:r>
                      <a:r>
                        <a:rPr lang="en" sz="1000" u="none" strike="noStrike" cap="none" baseline="0" err="1"/>
                        <a:t>koje</a:t>
                      </a:r>
                      <a:r>
                        <a:rPr lang="en" sz="1000" u="none" strike="noStrike" cap="none" baseline="0"/>
                        <a:t> </a:t>
                      </a:r>
                      <a:r>
                        <a:rPr lang="en" sz="1000" u="none" strike="noStrike" cap="none" baseline="0" err="1"/>
                        <a:t>će</a:t>
                      </a:r>
                      <a:r>
                        <a:rPr lang="en" sz="1000" u="none" strike="noStrike" cap="none" baseline="0"/>
                        <a:t> </a:t>
                      </a:r>
                      <a:r>
                        <a:rPr lang="en" sz="1000" u="none" strike="noStrike" cap="none" baseline="0" err="1"/>
                        <a:t>učenici</a:t>
                      </a:r>
                      <a:r>
                        <a:rPr lang="en" sz="1000" u="none" strike="noStrike" cap="none" baseline="0"/>
                        <a:t> </a:t>
                      </a:r>
                      <a:r>
                        <a:rPr lang="en" sz="1000" u="none" strike="noStrike" cap="none" baseline="0" err="1"/>
                        <a:t>realizirati</a:t>
                      </a:r>
                      <a:r>
                        <a:rPr lang="en" sz="1000" u="none" strike="noStrike" cap="none" baseline="0"/>
                        <a:t> </a:t>
                      </a:r>
                      <a:r>
                        <a:rPr lang="en" sz="1000" u="none" strike="noStrike" cap="none" baseline="0" err="1"/>
                        <a:t>tijekom</a:t>
                      </a:r>
                      <a:r>
                        <a:rPr lang="en" sz="1000" u="none" strike="noStrike" cap="none" baseline="0"/>
                        <a:t> </a:t>
                      </a:r>
                      <a:r>
                        <a:rPr lang="en" sz="1000" u="none" strike="noStrike" cap="none" baseline="0" err="1"/>
                        <a:t>školske</a:t>
                      </a:r>
                      <a:r>
                        <a:rPr lang="en" sz="1000" u="none" strike="noStrike" cap="none" baseline="0"/>
                        <a:t> </a:t>
                      </a:r>
                      <a:r>
                        <a:rPr lang="en" sz="1000" u="none" strike="noStrike" cap="none" baseline="0" err="1"/>
                        <a:t>godine</a:t>
                      </a:r>
                      <a:r>
                        <a:rPr lang="en" sz="1000" u="none" strike="noStrike" cap="none" baseline="0"/>
                        <a:t>, </a:t>
                      </a:r>
                      <a:r>
                        <a:rPr lang="en" sz="1000" u="none" strike="noStrike" cap="none" baseline="0" err="1"/>
                        <a:t>jednim</a:t>
                      </a:r>
                      <a:r>
                        <a:rPr lang="en" sz="1000" u="none" strike="noStrike" cap="none" baseline="0"/>
                        <a:t> </a:t>
                      </a:r>
                      <a:r>
                        <a:rPr lang="en" sz="1000" u="none" strike="noStrike" cap="none" baseline="0" err="1"/>
                        <a:t>satom</a:t>
                      </a:r>
                      <a:r>
                        <a:rPr lang="en" sz="1000" u="none" strike="noStrike" cap="none" baseline="0"/>
                        <a:t> u </a:t>
                      </a:r>
                      <a:r>
                        <a:rPr lang="en" sz="1000" u="none" strike="noStrike" cap="none" baseline="0" err="1"/>
                        <a:t>tjednu</a:t>
                      </a:r>
                      <a:endParaRPr lang="en" sz="1000" u="none" strike="noStrike" cap="none" baseline="0" err="1">
                        <a:sym typeface="Calibri"/>
                      </a:endParaRPr>
                    </a:p>
                  </a:txBody>
                  <a:tcPr marL="91450" marR="91450" marT="30000" marB="30000"/>
                </a:tc>
                <a:extLst>
                  <a:ext uri="{0D108BD9-81ED-4DB2-BD59-A6C34878D82A}">
                    <a16:rowId xmlns:a16="http://schemas.microsoft.com/office/drawing/2014/main" val="10002"/>
                  </a:ext>
                </a:extLst>
              </a:tr>
              <a:tr h="262460">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Nositelj</a:t>
                      </a:r>
                      <a:r>
                        <a:rPr lang="en" sz="1000" u="none" strike="noStrike" cap="none" baseline="0">
                          <a:sym typeface="Calibri"/>
                        </a:rPr>
                        <a:t> </a:t>
                      </a:r>
                      <a:r>
                        <a:rPr lang="en" sz="1000" u="none" strike="noStrike" cap="none" baseline="0" err="1">
                          <a:sym typeface="Calibri"/>
                        </a:rPr>
                        <a:t>aktivnosti</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0000" marB="30000"/>
                </a:tc>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Učitelj</a:t>
                      </a:r>
                      <a:r>
                        <a:rPr lang="en" sz="1000" u="none" strike="noStrike" cap="none" baseline="0">
                          <a:sym typeface="Calibri"/>
                        </a:rPr>
                        <a:t> </a:t>
                      </a:r>
                      <a:r>
                        <a:rPr lang="en" sz="1000" u="none" strike="noStrike" cap="none" baseline="0" err="1">
                          <a:sym typeface="Calibri"/>
                        </a:rPr>
                        <a:t>tjelesne</a:t>
                      </a:r>
                      <a:r>
                        <a:rPr lang="hr-HR" sz="1000" u="none" strike="noStrike" cap="none" baseline="0">
                          <a:sym typeface="Calibri"/>
                        </a:rPr>
                        <a:t> </a:t>
                      </a:r>
                      <a:r>
                        <a:rPr lang="en" sz="1000" u="none" strike="noStrike" cap="none" baseline="0" err="1">
                          <a:sym typeface="Calibri"/>
                        </a:rPr>
                        <a:t>i</a:t>
                      </a:r>
                      <a:r>
                        <a:rPr lang="en" sz="1000" u="none" strike="noStrike" cap="none" baseline="0">
                          <a:sym typeface="Calibri"/>
                        </a:rPr>
                        <a:t> </a:t>
                      </a:r>
                      <a:r>
                        <a:rPr lang="en" sz="1000" u="none" strike="noStrike" cap="none" baseline="0" err="1">
                          <a:sym typeface="Calibri"/>
                        </a:rPr>
                        <a:t>zdravstvene</a:t>
                      </a:r>
                      <a:r>
                        <a:rPr lang="en" sz="1000" u="none" strike="noStrike" cap="none" baseline="0">
                          <a:sym typeface="Calibri"/>
                        </a:rPr>
                        <a:t> </a:t>
                      </a:r>
                      <a:r>
                        <a:rPr lang="en" sz="1000" u="none" strike="noStrike" cap="none" baseline="0" err="1">
                          <a:sym typeface="Calibri"/>
                        </a:rPr>
                        <a:t>kulture</a:t>
                      </a:r>
                      <a:r>
                        <a:rPr lang="en" sz="1000" u="none" strike="noStrike" cap="none" baseline="0">
                          <a:sym typeface="Calibri"/>
                        </a:rPr>
                        <a:t> </a:t>
                      </a:r>
                      <a:r>
                        <a:rPr lang="hr-HR" sz="1000" u="none" strike="noStrike" cap="none" baseline="0">
                          <a:sym typeface="Calibri"/>
                        </a:rPr>
                        <a:t>David Grgić </a:t>
                      </a:r>
                      <a:r>
                        <a:rPr lang="en" sz="1000" u="none" strike="noStrike" cap="none" baseline="0" err="1">
                          <a:sym typeface="Calibri"/>
                        </a:rPr>
                        <a:t>i</a:t>
                      </a:r>
                      <a:r>
                        <a:rPr lang="en" sz="1000" u="none" strike="noStrike" cap="none" baseline="0">
                          <a:sym typeface="Calibri"/>
                        </a:rPr>
                        <a:t> </a:t>
                      </a:r>
                      <a:r>
                        <a:rPr lang="en" sz="1000" u="none" strike="noStrike" cap="none" baseline="0" err="1">
                          <a:sym typeface="Calibri"/>
                        </a:rPr>
                        <a:t>učenic</a:t>
                      </a:r>
                      <a:r>
                        <a:rPr lang="hr-HR" sz="1000" u="none" strike="noStrike" cap="none" baseline="0">
                          <a:sym typeface="Calibri"/>
                        </a:rPr>
                        <a:t>i</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0000" marB="30000"/>
                </a:tc>
                <a:extLst>
                  <a:ext uri="{0D108BD9-81ED-4DB2-BD59-A6C34878D82A}">
                    <a16:rowId xmlns:a16="http://schemas.microsoft.com/office/drawing/2014/main" val="10003"/>
                  </a:ext>
                </a:extLst>
              </a:tr>
              <a:tr h="344172">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Vremenik</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0000" marB="30000"/>
                </a:tc>
                <a:tc>
                  <a:txBody>
                    <a:bodyPr/>
                    <a:lstStyle/>
                    <a:p>
                      <a:pPr marL="0" marR="0" lvl="0" indent="0" algn="l" rtl="0">
                        <a:lnSpc>
                          <a:spcPct val="100000"/>
                        </a:lnSpc>
                        <a:spcBef>
                          <a:spcPts val="0"/>
                        </a:spcBef>
                        <a:spcAft>
                          <a:spcPts val="0"/>
                        </a:spcAft>
                        <a:buFont typeface="Calibri"/>
                        <a:buNone/>
                      </a:pPr>
                      <a:r>
                        <a:rPr lang="en" sz="1000" u="none" strike="noStrike" cap="none" baseline="0">
                          <a:sym typeface="Calibri"/>
                        </a:rPr>
                        <a:t>Tijekom školske godine, jedan školski sat</a:t>
                      </a:r>
                      <a:r>
                        <a:rPr lang="hr-HR" sz="1000" u="none" strike="noStrike" cap="none" baseline="0">
                          <a:sym typeface="Calibri"/>
                        </a:rPr>
                        <a:t>.</a:t>
                      </a:r>
                      <a:endParaRPr lang="en" sz="1000" b="0" i="0" u="none" strike="noStrike" cap="none" baseline="0" noProof="0"/>
                    </a:p>
                    <a:p>
                      <a:pPr marL="0" marR="0" lvl="0" indent="0" algn="l">
                        <a:lnSpc>
                          <a:spcPct val="100000"/>
                        </a:lnSpc>
                        <a:spcBef>
                          <a:spcPts val="0"/>
                        </a:spcBef>
                        <a:spcAft>
                          <a:spcPts val="0"/>
                        </a:spcAft>
                        <a:buClr>
                          <a:srgbClr val="000000"/>
                        </a:buClr>
                        <a:buSzPct val="25000"/>
                        <a:buFont typeface="Calibri"/>
                        <a:buNone/>
                      </a:pPr>
                      <a:endParaRPr lang="en" sz="1000" u="none" strike="noStrike" cap="none" baseline="0">
                        <a:sym typeface="Calibri"/>
                      </a:endParaRPr>
                    </a:p>
                  </a:txBody>
                  <a:tcPr marL="91450" marR="91450" marT="30000" marB="30000"/>
                </a:tc>
                <a:extLst>
                  <a:ext uri="{0D108BD9-81ED-4DB2-BD59-A6C34878D82A}">
                    <a16:rowId xmlns:a16="http://schemas.microsoft.com/office/drawing/2014/main" val="10004"/>
                  </a:ext>
                </a:extLst>
              </a:tr>
              <a:tr h="371141">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Troškovnik</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0000" marB="30000"/>
                </a:tc>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Sredstva</a:t>
                      </a:r>
                      <a:r>
                        <a:rPr lang="en" sz="1000" u="none" strike="noStrike" cap="none" baseline="0">
                          <a:sym typeface="Calibri"/>
                        </a:rPr>
                        <a:t> </a:t>
                      </a:r>
                      <a:r>
                        <a:rPr lang="en" sz="1000" u="none" strike="noStrike" cap="none" baseline="0" err="1">
                          <a:sym typeface="Calibri"/>
                        </a:rPr>
                        <a:t>potrebna</a:t>
                      </a:r>
                      <a:r>
                        <a:rPr lang="en" sz="1000" u="none" strike="noStrike" cap="none" baseline="0">
                          <a:sym typeface="Calibri"/>
                        </a:rPr>
                        <a:t> za </a:t>
                      </a:r>
                      <a:r>
                        <a:rPr lang="en" sz="1000" u="none" strike="noStrike" cap="none" baseline="0" err="1">
                          <a:sym typeface="Calibri"/>
                        </a:rPr>
                        <a:t>nabavku</a:t>
                      </a:r>
                      <a:r>
                        <a:rPr lang="en" sz="1000" u="none" strike="noStrike" cap="none" baseline="0">
                          <a:sym typeface="Calibri"/>
                        </a:rPr>
                        <a:t> </a:t>
                      </a:r>
                      <a:r>
                        <a:rPr lang="en" sz="1000" u="none" strike="noStrike" cap="none" baseline="0" err="1">
                          <a:sym typeface="Calibri"/>
                        </a:rPr>
                        <a:t>košarkaških</a:t>
                      </a:r>
                      <a:r>
                        <a:rPr lang="en" sz="1000" u="none" strike="noStrike" cap="none" baseline="0">
                          <a:sym typeface="Calibri"/>
                        </a:rPr>
                        <a:t> </a:t>
                      </a:r>
                      <a:r>
                        <a:rPr lang="en" sz="1000" u="none" strike="noStrike" cap="none" baseline="0" err="1">
                          <a:sym typeface="Calibri"/>
                        </a:rPr>
                        <a:t>lopti</a:t>
                      </a:r>
                    </a:p>
                    <a:p>
                      <a:pPr marL="0" marR="0" lvl="0" indent="0" algn="l" rtl="0">
                        <a:lnSpc>
                          <a:spcPct val="100000"/>
                        </a:lnSpc>
                        <a:spcBef>
                          <a:spcPts val="0"/>
                        </a:spcBef>
                        <a:spcAft>
                          <a:spcPts val="0"/>
                        </a:spcAft>
                        <a:buClr>
                          <a:srgbClr val="000000"/>
                        </a:buClr>
                        <a:buSzPct val="25000"/>
                        <a:buFont typeface="Calibri"/>
                        <a:buNone/>
                      </a:pPr>
                      <a:endParaRPr lang="en" sz="1000" u="none" strike="noStrike" cap="none" baseline="0">
                        <a:sym typeface="Calibri"/>
                      </a:endParaRPr>
                    </a:p>
                  </a:txBody>
                  <a:tcPr marL="91450" marR="91450" marT="30000" marB="30000"/>
                </a:tc>
                <a:extLst>
                  <a:ext uri="{0D108BD9-81ED-4DB2-BD59-A6C34878D82A}">
                    <a16:rowId xmlns:a16="http://schemas.microsoft.com/office/drawing/2014/main" val="10005"/>
                  </a:ext>
                </a:extLst>
              </a:tr>
              <a:tr h="717433">
                <a:tc>
                  <a:txBody>
                    <a:bodyPr/>
                    <a:lstStyle/>
                    <a:p>
                      <a:pPr marL="0" marR="0" lvl="0" indent="0" algn="l" rtl="0">
                        <a:lnSpc>
                          <a:spcPct val="100000"/>
                        </a:lnSpc>
                        <a:spcBef>
                          <a:spcPts val="0"/>
                        </a:spcBef>
                        <a:spcAft>
                          <a:spcPts val="0"/>
                        </a:spcAft>
                        <a:buClr>
                          <a:srgbClr val="000000"/>
                        </a:buClr>
                        <a:buSzPct val="25000"/>
                        <a:buFont typeface="Calibri"/>
                        <a:buNone/>
                      </a:pPr>
                      <a:r>
                        <a:rPr lang="en-US" sz="1000" u="none" strike="noStrike" cap="none" baseline="0" err="1">
                          <a:sym typeface="Calibri"/>
                        </a:rPr>
                        <a:t>Način</a:t>
                      </a:r>
                      <a:r>
                        <a:rPr lang="en-US" sz="1000" u="none" strike="noStrike" cap="none" baseline="0">
                          <a:sym typeface="Calibri"/>
                        </a:rPr>
                        <a:t> </a:t>
                      </a:r>
                      <a:r>
                        <a:rPr lang="en-US" sz="1000" u="none" strike="noStrike" cap="none" baseline="0" err="1">
                          <a:sym typeface="Calibri"/>
                        </a:rPr>
                        <a:t>vrednovanja</a:t>
                      </a:r>
                      <a:r>
                        <a:rPr lang="en-US" sz="1000" u="none" strike="noStrike" cap="none" baseline="0">
                          <a:sym typeface="Calibri"/>
                        </a:rPr>
                        <a:t> </a:t>
                      </a:r>
                      <a:r>
                        <a:rPr lang="en-US" sz="1000" u="none" strike="noStrike" cap="none" baseline="0" err="1">
                          <a:sym typeface="Calibri"/>
                        </a:rPr>
                        <a:t>i</a:t>
                      </a:r>
                      <a:r>
                        <a:rPr lang="en-US" sz="1000" u="none" strike="noStrike" cap="none" baseline="0">
                          <a:sym typeface="Calibri"/>
                        </a:rPr>
                        <a:t> </a:t>
                      </a:r>
                      <a:r>
                        <a:rPr lang="en-US" sz="1000" u="none" strike="noStrike" cap="none" baseline="0" err="1">
                          <a:sym typeface="Calibri"/>
                        </a:rPr>
                        <a:t>korištenja</a:t>
                      </a:r>
                      <a:r>
                        <a:rPr lang="en-US" sz="1000" u="none" strike="noStrike" cap="none" baseline="0">
                          <a:sym typeface="Calibri"/>
                        </a:rPr>
                        <a:t> </a:t>
                      </a:r>
                      <a:r>
                        <a:rPr lang="en-US" sz="1000" u="none" strike="noStrike" cap="none" baseline="0" err="1">
                          <a:sym typeface="Calibri"/>
                        </a:rPr>
                        <a:t>rezultata</a:t>
                      </a:r>
                      <a:r>
                        <a:rPr lang="en-US" sz="1000" u="none" strike="noStrike" cap="none" baseline="0">
                          <a:sym typeface="Calibri"/>
                        </a:rPr>
                        <a:t> </a:t>
                      </a:r>
                      <a:r>
                        <a:rPr lang="en-US" sz="1000" u="none" strike="noStrike" cap="none" baseline="0" err="1">
                          <a:sym typeface="Calibri"/>
                        </a:rPr>
                        <a:t>vrednovanja</a:t>
                      </a:r>
                      <a:r>
                        <a:rPr lang="en-US" sz="1000" u="none" strike="noStrike" cap="none" baseline="0">
                          <a:sym typeface="Calibri"/>
                        </a:rPr>
                        <a:t>:</a:t>
                      </a:r>
                    </a:p>
                    <a:p>
                      <a:pPr marL="0" marR="0" lvl="0" indent="0" algn="l" rtl="0">
                        <a:spcBef>
                          <a:spcPts val="0"/>
                        </a:spcBef>
                        <a:buNone/>
                      </a:pPr>
                      <a:endParaRPr lang="en-US" sz="1000" b="0" i="0" u="none" strike="noStrike" cap="none" baseline="0">
                        <a:solidFill>
                          <a:srgbClr val="000000"/>
                        </a:solidFill>
                        <a:latin typeface="Calibri"/>
                        <a:ea typeface="Calibri"/>
                        <a:cs typeface="Calibri"/>
                        <a:sym typeface="Calibri"/>
                      </a:endParaRPr>
                    </a:p>
                  </a:txBody>
                  <a:tcPr marL="91450" marR="91450" marT="30000" marB="30000"/>
                </a:tc>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dirty="0">
                          <a:sym typeface="Calibri"/>
                        </a:rPr>
                        <a:t>Tijekom godine se provode mjerenja na temelju kojih se vidi napredak svakog pojedinog učenika</a:t>
                      </a:r>
                    </a:p>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dirty="0">
                          <a:sym typeface="Calibri"/>
                        </a:rPr>
                        <a:t>- uspjeh na natjecanjima, školska, prijateljska, međurazredna</a:t>
                      </a:r>
                    </a:p>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dirty="0">
                          <a:sym typeface="Calibri"/>
                        </a:rPr>
                        <a:t>- nagrade, priznanja.</a:t>
                      </a:r>
                      <a:endParaRPr lang="en" sz="1000" b="0" i="0" u="none" strike="noStrike" cap="none" baseline="0" dirty="0">
                        <a:solidFill>
                          <a:srgbClr val="000000"/>
                        </a:solidFill>
                        <a:latin typeface="Calibri"/>
                        <a:ea typeface="Calibri"/>
                        <a:cs typeface="Calibri"/>
                        <a:sym typeface="Calibri"/>
                      </a:endParaRPr>
                    </a:p>
                  </a:txBody>
                  <a:tcPr marL="91450" marR="91450" marT="30000" marB="30000"/>
                </a:tc>
                <a:extLst>
                  <a:ext uri="{0D108BD9-81ED-4DB2-BD59-A6C34878D82A}">
                    <a16:rowId xmlns:a16="http://schemas.microsoft.com/office/drawing/2014/main" val="10006"/>
                  </a:ext>
                </a:extLst>
              </a:tr>
            </a:tbl>
          </a:graphicData>
        </a:graphic>
      </p:graphicFrame>
      <p:pic>
        <p:nvPicPr>
          <p:cNvPr id="564" name="Shape 564"/>
          <p:cNvPicPr preferRelativeResize="0"/>
          <p:nvPr/>
        </p:nvPicPr>
        <p:blipFill rotWithShape="1">
          <a:blip r:embed="rId3">
            <a:alphaModFix/>
          </a:blip>
          <a:srcRect/>
          <a:stretch/>
        </p:blipFill>
        <p:spPr>
          <a:xfrm>
            <a:off x="7285463" y="7751"/>
            <a:ext cx="990398" cy="847176"/>
          </a:xfrm>
          <a:prstGeom prst="rect">
            <a:avLst/>
          </a:prstGeom>
          <a:noFill/>
          <a:ln>
            <a:noFill/>
          </a:ln>
        </p:spPr>
      </p:pic>
      <p:sp>
        <p:nvSpPr>
          <p:cNvPr id="2" name="Title 1"/>
          <p:cNvSpPr>
            <a:spLocks noGrp="1"/>
          </p:cNvSpPr>
          <p:nvPr>
            <p:ph type="title"/>
          </p:nvPr>
        </p:nvSpPr>
        <p:spPr>
          <a:xfrm>
            <a:off x="1114197" y="7750"/>
            <a:ext cx="8593135" cy="761199"/>
          </a:xfrm>
        </p:spPr>
        <p:txBody>
          <a:bodyPr>
            <a:scene3d>
              <a:camera prst="orthographicFront"/>
              <a:lightRig rig="soft" dir="t">
                <a:rot lat="0" lon="0" rev="15600000"/>
              </a:lightRig>
            </a:scene3d>
            <a:sp3d extrusionH="57150" prstMaterial="softEdge">
              <a:bevelT w="25400" h="38100"/>
            </a:sp3d>
          </a:bodyPr>
          <a:lstStyle/>
          <a:p>
            <a:r>
              <a:rPr lang="hr-HR" dirty="0">
                <a:effectLst>
                  <a:outerShdw blurRad="38100" dist="38100" dir="2700000" algn="tl">
                    <a:srgbClr val="000000">
                      <a:alpha val="43137"/>
                    </a:srgbClr>
                  </a:outerShdw>
                </a:effectLst>
                <a:latin typeface="+mn-lt"/>
              </a:rPr>
              <a:t>Košarka - dječaci i djevojčice</a:t>
            </a:r>
          </a:p>
        </p:txBody>
      </p:sp>
    </p:spTree>
    <p:extLst>
      <p:ext uri="{BB962C8B-B14F-4D97-AF65-F5344CB8AC3E}">
        <p14:creationId xmlns:p14="http://schemas.microsoft.com/office/powerpoint/2010/main" val="3272761396"/>
      </p:ext>
    </p:extLst>
  </p:cSld>
  <p:clrMapOvr>
    <a:masterClrMapping/>
  </p:clrMapOvr>
  <p:transition spd="slow">
    <p:wipe/>
  </p:transition>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Shape 568"/>
        <p:cNvGrpSpPr/>
        <p:nvPr/>
      </p:nvGrpSpPr>
      <p:grpSpPr>
        <a:xfrm>
          <a:off x="0" y="0"/>
          <a:ext cx="0" cy="0"/>
          <a:chOff x="0" y="0"/>
          <a:chExt cx="0" cy="0"/>
        </a:xfrm>
      </p:grpSpPr>
      <p:graphicFrame>
        <p:nvGraphicFramePr>
          <p:cNvPr id="570" name="Shape 570"/>
          <p:cNvGraphicFramePr/>
          <p:nvPr>
            <p:extLst>
              <p:ext uri="{D42A27DB-BD31-4B8C-83A1-F6EECF244321}">
                <p14:modId xmlns:p14="http://schemas.microsoft.com/office/powerpoint/2010/main" val="2148151522"/>
              </p:ext>
            </p:extLst>
          </p:nvPr>
        </p:nvGraphicFramePr>
        <p:xfrm>
          <a:off x="453484" y="914400"/>
          <a:ext cx="8570982" cy="3511889"/>
        </p:xfrm>
        <a:graphic>
          <a:graphicData uri="http://schemas.openxmlformats.org/drawingml/2006/table">
            <a:tbl>
              <a:tblPr>
                <a:tableStyleId>{0E3FDE45-AF77-4B5C-9715-49D594BDF05E}</a:tableStyleId>
              </a:tblPr>
              <a:tblGrid>
                <a:gridCol w="1977482">
                  <a:extLst>
                    <a:ext uri="{9D8B030D-6E8A-4147-A177-3AD203B41FA5}">
                      <a16:colId xmlns:a16="http://schemas.microsoft.com/office/drawing/2014/main" val="20000"/>
                    </a:ext>
                  </a:extLst>
                </a:gridCol>
                <a:gridCol w="6593500">
                  <a:extLst>
                    <a:ext uri="{9D8B030D-6E8A-4147-A177-3AD203B41FA5}">
                      <a16:colId xmlns:a16="http://schemas.microsoft.com/office/drawing/2014/main" val="20001"/>
                    </a:ext>
                  </a:extLst>
                </a:gridCol>
              </a:tblGrid>
              <a:tr h="466721">
                <a:tc>
                  <a:txBody>
                    <a:bodyPr/>
                    <a:lstStyle/>
                    <a:p>
                      <a:pPr marL="0" marR="0" lvl="0" indent="0" algn="l" rtl="0">
                        <a:lnSpc>
                          <a:spcPct val="100000"/>
                        </a:lnSpc>
                        <a:spcBef>
                          <a:spcPts val="0"/>
                        </a:spcBef>
                        <a:spcAft>
                          <a:spcPts val="0"/>
                        </a:spcAft>
                        <a:buClr>
                          <a:srgbClr val="000000"/>
                        </a:buClr>
                        <a:buSzPct val="25000"/>
                        <a:buFont typeface="Calibri"/>
                        <a:buNone/>
                      </a:pPr>
                      <a:r>
                        <a:rPr lang="hr-HR" sz="1000" u="none" strike="noStrike" cap="none" baseline="0" dirty="0">
                          <a:sym typeface="Calibri"/>
                        </a:rPr>
                        <a:t>Ishodi</a:t>
                      </a:r>
                      <a:r>
                        <a:rPr lang="en" sz="1000" u="none" strike="noStrike" cap="none" baseline="0" dirty="0">
                          <a:sym typeface="Calibri"/>
                        </a:rPr>
                        <a:t>:</a:t>
                      </a:r>
                      <a:endParaRPr lang="en" sz="1000" b="0" i="0" u="none" strike="noStrike" cap="none" baseline="0" dirty="0">
                        <a:solidFill>
                          <a:srgbClr val="000000"/>
                        </a:solidFill>
                        <a:latin typeface="Calibri"/>
                        <a:ea typeface="Calibri"/>
                        <a:cs typeface="Calibri"/>
                        <a:sym typeface="Calibri"/>
                      </a:endParaRPr>
                    </a:p>
                  </a:txBody>
                  <a:tcPr marL="91450" marR="91450" marT="30600" marB="30600"/>
                </a:tc>
                <a:tc>
                  <a:txBody>
                    <a:bodyPr/>
                    <a:lstStyle/>
                    <a:p>
                      <a:pPr marL="0" marR="0" lvl="0" indent="0" algn="l" rtl="0">
                        <a:lnSpc>
                          <a:spcPct val="100000"/>
                        </a:lnSpc>
                        <a:spcBef>
                          <a:spcPts val="0"/>
                        </a:spcBef>
                        <a:spcAft>
                          <a:spcPts val="0"/>
                        </a:spcAft>
                        <a:buFont typeface="Calibri"/>
                        <a:buNone/>
                      </a:pPr>
                      <a:r>
                        <a:rPr lang="en" sz="1000" u="none" strike="noStrike" cap="none" baseline="0" dirty="0"/>
                        <a:t>Učenici, koji</a:t>
                      </a:r>
                      <a:r>
                        <a:rPr lang="en" sz="1000" u="none" strike="noStrike" cap="none" baseline="0" dirty="0">
                          <a:sym typeface="Calibri"/>
                        </a:rPr>
                        <a:t> pokazuju posebno zanimanje za</a:t>
                      </a:r>
                      <a:r>
                        <a:rPr lang="en" sz="1000" u="none" strike="noStrike" cap="none" baseline="0" dirty="0"/>
                        <a:t> sportove s reketom, će moći naučiti i primjenjivati nove  motoričke i</a:t>
                      </a:r>
                      <a:r>
                        <a:rPr lang="en" sz="1000" u="none" strike="noStrike" cap="none" baseline="0" dirty="0">
                          <a:sym typeface="Calibri"/>
                        </a:rPr>
                        <a:t> </a:t>
                      </a:r>
                      <a:r>
                        <a:rPr lang="en" sz="1000" u="none" strike="noStrike" cap="none" baseline="0" dirty="0"/>
                        <a:t>teorijske</a:t>
                      </a:r>
                      <a:r>
                        <a:rPr lang="en" sz="1000" u="none" strike="noStrike" cap="none" baseline="0" dirty="0">
                          <a:sym typeface="Calibri"/>
                        </a:rPr>
                        <a:t> </a:t>
                      </a:r>
                      <a:r>
                        <a:rPr lang="en" sz="1000" u="none" strike="noStrike" cap="none" baseline="0" dirty="0"/>
                        <a:t>informacije</a:t>
                      </a:r>
                      <a:r>
                        <a:rPr lang="en" sz="1000" u="none" strike="noStrike" cap="none" baseline="0" dirty="0">
                          <a:sym typeface="Calibri"/>
                        </a:rPr>
                        <a:t> koja se odnose na usvajanje tehničko- taktičkih znanja iz dotičnog sporta</a:t>
                      </a:r>
                      <a:r>
                        <a:rPr lang="en" sz="1000" u="none" strike="noStrike" cap="none" baseline="0" dirty="0"/>
                        <a:t>.</a:t>
                      </a:r>
                      <a:endParaRPr lang="en" sz="1000" b="0" i="0" u="none" strike="noStrike" cap="none" baseline="0" dirty="0">
                        <a:solidFill>
                          <a:srgbClr val="000000"/>
                        </a:solidFill>
                        <a:latin typeface="Calibri"/>
                        <a:ea typeface="Calibri"/>
                        <a:cs typeface="Calibri"/>
                        <a:sym typeface="Calibri"/>
                      </a:endParaRPr>
                    </a:p>
                  </a:txBody>
                  <a:tcPr marL="91450" marR="91450" marT="30600" marB="30600"/>
                </a:tc>
                <a:extLst>
                  <a:ext uri="{0D108BD9-81ED-4DB2-BD59-A6C34878D82A}">
                    <a16:rowId xmlns:a16="http://schemas.microsoft.com/office/drawing/2014/main" val="10000"/>
                  </a:ext>
                </a:extLst>
              </a:tr>
              <a:tr h="625827">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Namjena</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0600" marB="30600"/>
                </a:tc>
                <a:tc>
                  <a:txBody>
                    <a:bodyPr/>
                    <a:lstStyle/>
                    <a:p>
                      <a:pPr marL="0" marR="0" lvl="0" indent="0" algn="l" rtl="0">
                        <a:lnSpc>
                          <a:spcPct val="100000"/>
                        </a:lnSpc>
                        <a:spcBef>
                          <a:spcPts val="0"/>
                        </a:spcBef>
                        <a:spcAft>
                          <a:spcPts val="0"/>
                        </a:spcAft>
                        <a:buFont typeface="Calibri"/>
                        <a:buNone/>
                      </a:pPr>
                      <a:r>
                        <a:rPr lang="en" sz="1000" u="none" strike="noStrike" cap="none" baseline="0" err="1">
                          <a:sym typeface="Calibri"/>
                        </a:rPr>
                        <a:t>Učenicima</a:t>
                      </a:r>
                      <a:r>
                        <a:rPr lang="en" sz="1000" u="none" strike="noStrike" cap="none" baseline="0">
                          <a:sym typeface="Calibri"/>
                        </a:rPr>
                        <a:t> </a:t>
                      </a:r>
                      <a:r>
                        <a:rPr lang="en" sz="1000" u="none" strike="noStrike" cap="none" baseline="0" err="1">
                          <a:sym typeface="Calibri"/>
                        </a:rPr>
                        <a:t>članovima</a:t>
                      </a:r>
                      <a:r>
                        <a:rPr lang="en" sz="1000" u="none" strike="noStrike" cap="none" baseline="0">
                          <a:sym typeface="Calibri"/>
                        </a:rPr>
                        <a:t> </a:t>
                      </a:r>
                      <a:r>
                        <a:rPr lang="en" sz="1000" u="none" strike="noStrike" cap="none" baseline="0" err="1">
                          <a:sym typeface="Calibri"/>
                        </a:rPr>
                        <a:t>školskog</a:t>
                      </a:r>
                      <a:r>
                        <a:rPr lang="en" sz="1000" u="none" strike="noStrike" cap="none" baseline="0">
                          <a:sym typeface="Calibri"/>
                        </a:rPr>
                        <a:t> </a:t>
                      </a:r>
                      <a:r>
                        <a:rPr lang="en" sz="1000" u="none" strike="noStrike" cap="none" baseline="0" err="1">
                          <a:sym typeface="Calibri"/>
                        </a:rPr>
                        <a:t>športskog</a:t>
                      </a:r>
                      <a:r>
                        <a:rPr lang="en" sz="1000" u="none" strike="noStrike" cap="none" baseline="0">
                          <a:sym typeface="Calibri"/>
                        </a:rPr>
                        <a:t> </a:t>
                      </a:r>
                      <a:r>
                        <a:rPr lang="en" sz="1000" u="none" strike="noStrike" cap="none" baseline="0" err="1">
                          <a:sym typeface="Calibri"/>
                        </a:rPr>
                        <a:t>društva</a:t>
                      </a:r>
                      <a:r>
                        <a:rPr lang="en" sz="1000" u="none" strike="noStrike" cap="none" baseline="0">
                          <a:sym typeface="Calibri"/>
                        </a:rPr>
                        <a:t> </a:t>
                      </a:r>
                      <a:r>
                        <a:rPr lang="en" sz="1000" u="none" strike="noStrike" cap="none" baseline="0" err="1">
                          <a:sym typeface="Calibri"/>
                        </a:rPr>
                        <a:t>uključenih</a:t>
                      </a:r>
                      <a:r>
                        <a:rPr lang="en" sz="1000" u="none" strike="noStrike" cap="none" baseline="0">
                          <a:sym typeface="Calibri"/>
                        </a:rPr>
                        <a:t> u </a:t>
                      </a:r>
                      <a:r>
                        <a:rPr lang="en" sz="1000" u="none" strike="noStrike" cap="none" baseline="0"/>
                        <a:t>badminton </a:t>
                      </a:r>
                      <a:r>
                        <a:rPr lang="en" sz="1000" u="none" strike="noStrike" cap="none" baseline="0" err="1"/>
                        <a:t>sekciju</a:t>
                      </a:r>
                      <a:endParaRPr lang="en" sz="1000" u="none" strike="noStrike" cap="none" baseline="0" err="1">
                        <a:sym typeface="Calibri"/>
                      </a:endParaRPr>
                    </a:p>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a:sym typeface="Calibri"/>
                        </a:rPr>
                        <a:t>- </a:t>
                      </a:r>
                      <a:r>
                        <a:rPr lang="en" sz="1000" u="none" strike="noStrike" cap="none" baseline="0" err="1">
                          <a:sym typeface="Calibri"/>
                        </a:rPr>
                        <a:t>sudjelovati</a:t>
                      </a:r>
                      <a:r>
                        <a:rPr lang="en" sz="1000" u="none" strike="noStrike" cap="none" baseline="0">
                          <a:sym typeface="Calibri"/>
                        </a:rPr>
                        <a:t> </a:t>
                      </a:r>
                      <a:r>
                        <a:rPr lang="en" sz="1000" u="none" strike="noStrike" cap="none" baseline="0" err="1">
                          <a:sym typeface="Calibri"/>
                        </a:rPr>
                        <a:t>će</a:t>
                      </a:r>
                      <a:r>
                        <a:rPr lang="en" sz="1000" u="none" strike="noStrike" cap="none" baseline="0">
                          <a:sym typeface="Calibri"/>
                        </a:rPr>
                        <a:t> u </a:t>
                      </a:r>
                      <a:r>
                        <a:rPr lang="en" sz="1000" u="none" strike="noStrike" cap="none" baseline="0" err="1">
                          <a:sym typeface="Calibri"/>
                        </a:rPr>
                        <a:t>organizaciji</a:t>
                      </a:r>
                      <a:r>
                        <a:rPr lang="en" sz="1000" u="none" strike="noStrike" cap="none" baseline="0">
                          <a:sym typeface="Calibri"/>
                        </a:rPr>
                        <a:t> </a:t>
                      </a:r>
                      <a:r>
                        <a:rPr lang="en" sz="1000" u="none" strike="noStrike" cap="none" baseline="0" err="1">
                          <a:sym typeface="Calibri"/>
                        </a:rPr>
                        <a:t>i</a:t>
                      </a:r>
                      <a:r>
                        <a:rPr lang="en" sz="1000" u="none" strike="noStrike" cap="none" baseline="0">
                          <a:sym typeface="Calibri"/>
                        </a:rPr>
                        <a:t> </a:t>
                      </a:r>
                      <a:r>
                        <a:rPr lang="en" sz="1000" u="none" strike="noStrike" cap="none" baseline="0" err="1">
                          <a:sym typeface="Calibri"/>
                        </a:rPr>
                        <a:t>provedbi</a:t>
                      </a:r>
                      <a:r>
                        <a:rPr lang="en" sz="1000" u="none" strike="noStrike" cap="none" baseline="0">
                          <a:sym typeface="Calibri"/>
                        </a:rPr>
                        <a:t> </a:t>
                      </a:r>
                      <a:r>
                        <a:rPr lang="en" sz="1000" u="none" strike="noStrike" cap="none" baseline="0" err="1">
                          <a:sym typeface="Calibri"/>
                        </a:rPr>
                        <a:t>svih</a:t>
                      </a:r>
                      <a:r>
                        <a:rPr lang="en" sz="1000" u="none" strike="noStrike" cap="none" baseline="0">
                          <a:sym typeface="Calibri"/>
                        </a:rPr>
                        <a:t> </a:t>
                      </a:r>
                      <a:r>
                        <a:rPr lang="en" sz="1000" u="none" strike="noStrike" cap="none" baseline="0" err="1">
                          <a:sym typeface="Calibri"/>
                        </a:rPr>
                        <a:t>športskih</a:t>
                      </a:r>
                      <a:r>
                        <a:rPr lang="en" sz="1000" u="none" strike="noStrike" cap="none" baseline="0">
                          <a:sym typeface="Calibri"/>
                        </a:rPr>
                        <a:t> </a:t>
                      </a:r>
                      <a:r>
                        <a:rPr lang="en" sz="1000" u="none" strike="noStrike" cap="none" baseline="0" err="1">
                          <a:sym typeface="Calibri"/>
                        </a:rPr>
                        <a:t>natjecanja</a:t>
                      </a:r>
                      <a:r>
                        <a:rPr lang="en" sz="1000" u="none" strike="noStrike" cap="none" baseline="0">
                          <a:sym typeface="Calibri"/>
                        </a:rPr>
                        <a:t> u </a:t>
                      </a:r>
                      <a:r>
                        <a:rPr lang="en" sz="1000" u="none" strike="noStrike" cap="none" baseline="0" err="1">
                          <a:sym typeface="Calibri"/>
                        </a:rPr>
                        <a:t>školi</a:t>
                      </a:r>
                      <a:r>
                        <a:rPr lang="en" sz="1000" u="none" strike="noStrike" cap="none" baseline="0">
                          <a:sym typeface="Calibri"/>
                        </a:rPr>
                        <a:t>.</a:t>
                      </a:r>
                      <a:r>
                        <a:rPr lang="hr-HR" sz="1000" u="none" strike="noStrike" cap="none" baseline="0">
                          <a:sym typeface="Calibri"/>
                        </a:rPr>
                        <a:t> U sekciju su uključeni i ostali sportovi s reketom( </a:t>
                      </a:r>
                      <a:r>
                        <a:rPr lang="hr-HR" sz="1000" u="none" strike="noStrike" cap="none" baseline="0" err="1"/>
                        <a:t>stolnitenis</a:t>
                      </a:r>
                      <a:r>
                        <a:rPr lang="hr-HR" sz="1000" u="none" strike="noStrike" cap="none" baseline="0"/>
                        <a:t> </a:t>
                      </a:r>
                      <a:r>
                        <a:rPr lang="hr-HR" sz="1000" u="none" strike="noStrike" cap="none" baseline="0">
                          <a:sym typeface="Calibri"/>
                        </a:rPr>
                        <a:t>, veliki tenis i sl. )</a:t>
                      </a:r>
                      <a:endParaRPr lang="en" sz="1000" u="none" strike="noStrike" cap="none" baseline="0">
                        <a:sym typeface="Calibri"/>
                      </a:endParaRPr>
                    </a:p>
                    <a:p>
                      <a:pPr marL="0" marR="0" lvl="0" indent="0" algn="l" rtl="0">
                        <a:spcBef>
                          <a:spcPts val="0"/>
                        </a:spcBef>
                        <a:buNone/>
                      </a:pPr>
                      <a:endParaRPr sz="1000" b="0" i="0" u="none" strike="noStrike" cap="none" baseline="0">
                        <a:solidFill>
                          <a:schemeClr val="dk1"/>
                        </a:solidFill>
                        <a:latin typeface="Arial"/>
                        <a:ea typeface="Arial"/>
                        <a:cs typeface="Arial"/>
                        <a:sym typeface="Arial"/>
                      </a:endParaRPr>
                    </a:p>
                  </a:txBody>
                  <a:tcPr marL="91450" marR="91450" marT="30600" marB="30600"/>
                </a:tc>
                <a:extLst>
                  <a:ext uri="{0D108BD9-81ED-4DB2-BD59-A6C34878D82A}">
                    <a16:rowId xmlns:a16="http://schemas.microsoft.com/office/drawing/2014/main" val="10001"/>
                  </a:ext>
                </a:extLst>
              </a:tr>
              <a:tr h="768010">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Način</a:t>
                      </a:r>
                      <a:r>
                        <a:rPr lang="en" sz="1000" u="none" strike="noStrike" cap="none" baseline="0">
                          <a:sym typeface="Calibri"/>
                        </a:rPr>
                        <a:t> </a:t>
                      </a:r>
                      <a:r>
                        <a:rPr lang="en" sz="1000" u="none" strike="noStrike" cap="none" baseline="0" err="1">
                          <a:sym typeface="Calibri"/>
                        </a:rPr>
                        <a:t>realizacije</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0600" marB="30600"/>
                </a:tc>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prema</a:t>
                      </a:r>
                      <a:r>
                        <a:rPr lang="en" sz="1000" u="none" strike="noStrike" cap="none" baseline="0">
                          <a:sym typeface="Calibri"/>
                        </a:rPr>
                        <a:t> </a:t>
                      </a:r>
                      <a:r>
                        <a:rPr lang="en" sz="1000" u="none" strike="noStrike" cap="none" baseline="0" err="1">
                          <a:sym typeface="Calibri"/>
                        </a:rPr>
                        <a:t>potrebi</a:t>
                      </a:r>
                      <a:r>
                        <a:rPr lang="en" sz="1000" u="none" strike="noStrike" cap="none" baseline="0">
                          <a:sym typeface="Calibri"/>
                        </a:rPr>
                        <a:t> </a:t>
                      </a:r>
                      <a:r>
                        <a:rPr lang="en" sz="1000" u="none" strike="noStrike" cap="none" baseline="0" err="1">
                          <a:sym typeface="Calibri"/>
                        </a:rPr>
                        <a:t>određeni</a:t>
                      </a:r>
                      <a:r>
                        <a:rPr lang="en" sz="1000" u="none" strike="noStrike" cap="none" baseline="0">
                          <a:sym typeface="Calibri"/>
                        </a:rPr>
                        <a:t> </a:t>
                      </a:r>
                      <a:r>
                        <a:rPr lang="en" sz="1000" u="none" strike="noStrike" cap="none" baseline="0" err="1">
                          <a:sym typeface="Calibri"/>
                        </a:rPr>
                        <a:t>broj</a:t>
                      </a:r>
                      <a:r>
                        <a:rPr lang="en" sz="1000" u="none" strike="noStrike" cap="none" baseline="0">
                          <a:sym typeface="Calibri"/>
                        </a:rPr>
                        <a:t> </a:t>
                      </a:r>
                      <a:r>
                        <a:rPr lang="en" sz="1000" u="none" strike="noStrike" cap="none" baseline="0" err="1">
                          <a:sym typeface="Calibri"/>
                        </a:rPr>
                        <a:t>prijateljskih</a:t>
                      </a:r>
                      <a:r>
                        <a:rPr lang="en" sz="1000" u="none" strike="noStrike" cap="none" baseline="0">
                          <a:sym typeface="Calibri"/>
                        </a:rPr>
                        <a:t> </a:t>
                      </a:r>
                      <a:r>
                        <a:rPr lang="en" sz="1000" u="none" strike="noStrike" cap="none" baseline="0" err="1">
                          <a:sym typeface="Calibri"/>
                        </a:rPr>
                        <a:t>susreta</a:t>
                      </a:r>
                      <a:r>
                        <a:rPr lang="en" sz="1000" u="none" strike="noStrike" cap="none" baseline="0">
                          <a:sym typeface="Calibri"/>
                        </a:rPr>
                        <a:t> </a:t>
                      </a:r>
                      <a:r>
                        <a:rPr lang="en" sz="1000" u="none" strike="noStrike" cap="none" baseline="0" err="1">
                          <a:sym typeface="Calibri"/>
                        </a:rPr>
                        <a:t>tokom</a:t>
                      </a:r>
                      <a:r>
                        <a:rPr lang="en" sz="1000" u="none" strike="noStrike" cap="none" baseline="0">
                          <a:sym typeface="Calibri"/>
                        </a:rPr>
                        <a:t> </a:t>
                      </a:r>
                      <a:r>
                        <a:rPr lang="en" sz="1000" u="none" strike="noStrike" cap="none" baseline="0" err="1">
                          <a:sym typeface="Calibri"/>
                        </a:rPr>
                        <a:t>godine</a:t>
                      </a:r>
                      <a:r>
                        <a:rPr lang="en" sz="1000" u="none" strike="noStrike" cap="none" baseline="0">
                          <a:sym typeface="Calibri"/>
                        </a:rPr>
                        <a:t>, </a:t>
                      </a:r>
                      <a:r>
                        <a:rPr lang="en" sz="1000" u="none" strike="noStrike" cap="none" baseline="0" err="1">
                          <a:sym typeface="Calibri"/>
                        </a:rPr>
                        <a:t>međurazrednog</a:t>
                      </a:r>
                      <a:r>
                        <a:rPr lang="en" sz="1000" u="none" strike="noStrike" cap="none" baseline="0">
                          <a:sym typeface="Calibri"/>
                        </a:rPr>
                        <a:t> </a:t>
                      </a:r>
                      <a:r>
                        <a:rPr lang="en" sz="1000" u="none" strike="noStrike" cap="none" baseline="0" err="1">
                          <a:sym typeface="Calibri"/>
                        </a:rPr>
                        <a:t>karaktera</a:t>
                      </a:r>
                      <a:r>
                        <a:rPr lang="en" sz="1000" u="none" strike="noStrike" cap="none" baseline="0">
                          <a:sym typeface="Calibri"/>
                        </a:rPr>
                        <a:t>.</a:t>
                      </a:r>
                    </a:p>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a:sym typeface="Calibri"/>
                        </a:rPr>
                        <a:t>- plan </a:t>
                      </a:r>
                      <a:r>
                        <a:rPr lang="en" sz="1000" u="none" strike="noStrike" cap="none" baseline="0" err="1">
                          <a:sym typeface="Calibri"/>
                        </a:rPr>
                        <a:t>i</a:t>
                      </a:r>
                      <a:r>
                        <a:rPr lang="en" sz="1000" u="none" strike="noStrike" cap="none" baseline="0">
                          <a:sym typeface="Calibri"/>
                        </a:rPr>
                        <a:t> program </a:t>
                      </a:r>
                      <a:r>
                        <a:rPr lang="en" sz="1000" u="none" strike="noStrike" cap="none" baseline="0" err="1">
                          <a:sym typeface="Calibri"/>
                        </a:rPr>
                        <a:t>rada</a:t>
                      </a:r>
                      <a:r>
                        <a:rPr lang="en" sz="1000" u="none" strike="noStrike" cap="none" baseline="0">
                          <a:sym typeface="Calibri"/>
                        </a:rPr>
                        <a:t> </a:t>
                      </a:r>
                      <a:r>
                        <a:rPr lang="en" sz="1000" u="none" strike="noStrike" cap="none" baseline="0" err="1">
                          <a:sym typeface="Calibri"/>
                        </a:rPr>
                        <a:t>obuhvaća</a:t>
                      </a:r>
                      <a:r>
                        <a:rPr lang="en" sz="1000" u="none" strike="noStrike" cap="none" baseline="0">
                          <a:sym typeface="Calibri"/>
                        </a:rPr>
                        <a:t> </a:t>
                      </a:r>
                      <a:r>
                        <a:rPr lang="en" sz="1000" u="none" strike="noStrike" cap="none" baseline="0" err="1">
                          <a:sym typeface="Calibri"/>
                        </a:rPr>
                        <a:t>usvajane</a:t>
                      </a:r>
                      <a:r>
                        <a:rPr lang="en" sz="1000" u="none" strike="noStrike" cap="none" baseline="0">
                          <a:sym typeface="Calibri"/>
                        </a:rPr>
                        <a:t> </a:t>
                      </a:r>
                      <a:r>
                        <a:rPr lang="en" sz="1000" u="none" strike="noStrike" cap="none" baseline="0" err="1">
                          <a:sym typeface="Calibri"/>
                        </a:rPr>
                        <a:t>sljedećih</a:t>
                      </a:r>
                      <a:r>
                        <a:rPr lang="en" sz="1000" u="none" strike="noStrike" cap="none" baseline="0">
                          <a:sym typeface="Calibri"/>
                        </a:rPr>
                        <a:t> </a:t>
                      </a:r>
                      <a:r>
                        <a:rPr lang="en" sz="1000" u="none" strike="noStrike" cap="none" baseline="0" err="1">
                          <a:sym typeface="Calibri"/>
                        </a:rPr>
                        <a:t>tema</a:t>
                      </a:r>
                      <a:r>
                        <a:rPr lang="en" sz="1000" u="none" strike="noStrike" cap="none" baseline="0">
                          <a:sym typeface="Calibri"/>
                        </a:rPr>
                        <a:t>:- u </a:t>
                      </a:r>
                      <a:r>
                        <a:rPr lang="en" sz="1000" u="none" strike="noStrike" cap="none" baseline="0" err="1">
                          <a:sym typeface="Calibri"/>
                        </a:rPr>
                        <a:t>školskoj</a:t>
                      </a:r>
                      <a:r>
                        <a:rPr lang="en" sz="1000" u="none" strike="noStrike" cap="none" baseline="0">
                          <a:sym typeface="Calibri"/>
                        </a:rPr>
                        <a:t> </a:t>
                      </a:r>
                      <a:r>
                        <a:rPr lang="en" sz="1000" u="none" strike="noStrike" cap="none" baseline="0" err="1">
                          <a:sym typeface="Calibri"/>
                        </a:rPr>
                        <a:t>godini</a:t>
                      </a:r>
                      <a:r>
                        <a:rPr lang="en" sz="1000" u="none" strike="noStrike" cap="none" baseline="0">
                          <a:sym typeface="Calibri"/>
                        </a:rPr>
                        <a:t> </a:t>
                      </a:r>
                      <a:r>
                        <a:rPr lang="en" sz="1000" u="none" strike="noStrike" cap="none" baseline="0" err="1">
                          <a:sym typeface="Calibri"/>
                        </a:rPr>
                        <a:t>učenici</a:t>
                      </a:r>
                      <a:r>
                        <a:rPr lang="en" sz="1000" u="none" strike="noStrike" cap="none" baseline="0">
                          <a:sym typeface="Calibri"/>
                        </a:rPr>
                        <a:t> </a:t>
                      </a:r>
                      <a:r>
                        <a:rPr lang="en" sz="1000" u="none" strike="noStrike" cap="none" baseline="0" err="1">
                          <a:sym typeface="Calibri"/>
                        </a:rPr>
                        <a:t>će</a:t>
                      </a:r>
                      <a:r>
                        <a:rPr lang="en" sz="1000" u="none" strike="noStrike" cap="none" baseline="0">
                          <a:sym typeface="Calibri"/>
                        </a:rPr>
                        <a:t> </a:t>
                      </a:r>
                      <a:r>
                        <a:rPr lang="en" sz="1000" u="none" strike="noStrike" cap="none" baseline="0" err="1">
                          <a:sym typeface="Calibri"/>
                        </a:rPr>
                        <a:t>jednom</a:t>
                      </a:r>
                      <a:r>
                        <a:rPr lang="en" sz="1000" u="none" strike="noStrike" cap="none" baseline="0">
                          <a:sym typeface="Calibri"/>
                        </a:rPr>
                        <a:t> </a:t>
                      </a:r>
                      <a:r>
                        <a:rPr lang="en" sz="1000" u="none" strike="noStrike" cap="none" baseline="0" err="1">
                          <a:sym typeface="Calibri"/>
                        </a:rPr>
                        <a:t>tjedno</a:t>
                      </a:r>
                      <a:r>
                        <a:rPr lang="en" sz="1000" u="none" strike="noStrike" cap="none" baseline="0">
                          <a:sym typeface="Calibri"/>
                        </a:rPr>
                        <a:t> </a:t>
                      </a:r>
                      <a:r>
                        <a:rPr lang="en" sz="1000" u="none" strike="noStrike" cap="none" baseline="0" err="1">
                          <a:sym typeface="Calibri"/>
                        </a:rPr>
                        <a:t>imati</a:t>
                      </a:r>
                      <a:r>
                        <a:rPr lang="en" sz="1000" u="none" strike="noStrike" cap="none" baseline="0">
                          <a:sym typeface="Calibri"/>
                        </a:rPr>
                        <a:t> </a:t>
                      </a:r>
                      <a:r>
                        <a:rPr lang="en" sz="1000" u="none" strike="noStrike" cap="none" baseline="0" err="1">
                          <a:sym typeface="Calibri"/>
                        </a:rPr>
                        <a:t>trening</a:t>
                      </a:r>
                      <a:r>
                        <a:rPr lang="en" sz="1000" u="none" strike="noStrike" cap="none" baseline="0">
                          <a:sym typeface="Calibri"/>
                        </a:rPr>
                        <a:t>, </a:t>
                      </a:r>
                      <a:r>
                        <a:rPr lang="en" sz="1000" u="none" strike="noStrike" cap="none" baseline="0" err="1">
                          <a:sym typeface="Calibri"/>
                        </a:rPr>
                        <a:t>jedan</a:t>
                      </a:r>
                      <a:r>
                        <a:rPr lang="en" sz="1000" u="none" strike="noStrike" cap="none" baseline="0">
                          <a:sym typeface="Calibri"/>
                        </a:rPr>
                        <a:t> </a:t>
                      </a:r>
                      <a:r>
                        <a:rPr lang="en" sz="1000" u="none" strike="noStrike" cap="none" baseline="0" err="1">
                          <a:sym typeface="Calibri"/>
                        </a:rPr>
                        <a:t>školski</a:t>
                      </a:r>
                      <a:r>
                        <a:rPr lang="en" sz="1000" u="none" strike="noStrike" cap="none" baseline="0">
                          <a:sym typeface="Calibri"/>
                        </a:rPr>
                        <a:t> sat</a:t>
                      </a:r>
                    </a:p>
                    <a:p>
                      <a:pPr marL="0" marR="0" lvl="0" indent="0" algn="l" rtl="0">
                        <a:lnSpc>
                          <a:spcPct val="100000"/>
                        </a:lnSpc>
                        <a:spcBef>
                          <a:spcPts val="0"/>
                        </a:spcBef>
                        <a:spcAft>
                          <a:spcPts val="0"/>
                        </a:spcAft>
                        <a:buClr>
                          <a:schemeClr val="dk1"/>
                        </a:buClr>
                        <a:buFont typeface="Calibri"/>
                        <a:buNone/>
                      </a:pPr>
                      <a:endParaRPr sz="1000" u="none" strike="noStrike" cap="none" baseline="0">
                        <a:sym typeface="Arial"/>
                      </a:endParaRPr>
                    </a:p>
                    <a:p>
                      <a:pPr marL="0" marR="0" lvl="0" indent="0" algn="l" rtl="0">
                        <a:spcBef>
                          <a:spcPts val="0"/>
                        </a:spcBef>
                        <a:buNone/>
                      </a:pPr>
                      <a:endParaRPr sz="1000" b="0" i="0" u="none" strike="noStrike" cap="none" baseline="0">
                        <a:solidFill>
                          <a:schemeClr val="dk1"/>
                        </a:solidFill>
                        <a:latin typeface="Arial"/>
                        <a:ea typeface="Arial"/>
                        <a:cs typeface="Arial"/>
                        <a:sym typeface="Arial"/>
                      </a:endParaRPr>
                    </a:p>
                  </a:txBody>
                  <a:tcPr marL="91450" marR="91450" marT="30600" marB="30600"/>
                </a:tc>
                <a:extLst>
                  <a:ext uri="{0D108BD9-81ED-4DB2-BD59-A6C34878D82A}">
                    <a16:rowId xmlns:a16="http://schemas.microsoft.com/office/drawing/2014/main" val="10002"/>
                  </a:ext>
                </a:extLst>
              </a:tr>
              <a:tr h="282069">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Nositelj</a:t>
                      </a:r>
                      <a:r>
                        <a:rPr lang="en" sz="1000" u="none" strike="noStrike" cap="none" baseline="0">
                          <a:sym typeface="Calibri"/>
                        </a:rPr>
                        <a:t> </a:t>
                      </a:r>
                      <a:r>
                        <a:rPr lang="en" sz="1000" u="none" strike="noStrike" cap="none" baseline="0" err="1">
                          <a:sym typeface="Calibri"/>
                        </a:rPr>
                        <a:t>aktivnosti</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0600" marB="30600"/>
                </a:tc>
                <a:tc>
                  <a:txBody>
                    <a:bodyPr/>
                    <a:lstStyle/>
                    <a:p>
                      <a:pPr marL="0" marR="0" lvl="0" indent="0" algn="l" rtl="0">
                        <a:lnSpc>
                          <a:spcPct val="100000"/>
                        </a:lnSpc>
                        <a:spcBef>
                          <a:spcPts val="0"/>
                        </a:spcBef>
                        <a:spcAft>
                          <a:spcPts val="0"/>
                        </a:spcAft>
                        <a:buFont typeface="Calibri"/>
                        <a:buNone/>
                      </a:pPr>
                      <a:r>
                        <a:rPr lang="en" sz="1000" u="none" strike="noStrike" cap="none" baseline="0" err="1">
                          <a:sym typeface="Calibri"/>
                        </a:rPr>
                        <a:t>Učitelj</a:t>
                      </a:r>
                      <a:r>
                        <a:rPr lang="en" sz="1000" u="none" strike="noStrike" cap="none" baseline="0">
                          <a:sym typeface="Calibri"/>
                        </a:rPr>
                        <a:t> </a:t>
                      </a:r>
                      <a:r>
                        <a:rPr lang="en" sz="1000" u="none" strike="noStrike" cap="none" baseline="0" err="1">
                          <a:sym typeface="Calibri"/>
                        </a:rPr>
                        <a:t>tjelesne</a:t>
                      </a:r>
                      <a:r>
                        <a:rPr lang="en" sz="1000" u="none" strike="noStrike" cap="none" baseline="0">
                          <a:sym typeface="Calibri"/>
                        </a:rPr>
                        <a:t> </a:t>
                      </a:r>
                      <a:r>
                        <a:rPr lang="en" sz="1000" u="none" strike="noStrike" cap="none" baseline="0" err="1">
                          <a:sym typeface="Calibri"/>
                        </a:rPr>
                        <a:t>i</a:t>
                      </a:r>
                      <a:r>
                        <a:rPr lang="en" sz="1000" u="none" strike="noStrike" cap="none" baseline="0">
                          <a:sym typeface="Calibri"/>
                        </a:rPr>
                        <a:t> </a:t>
                      </a:r>
                      <a:r>
                        <a:rPr lang="en" sz="1000" u="none" strike="noStrike" cap="none" baseline="0" err="1">
                          <a:sym typeface="Calibri"/>
                        </a:rPr>
                        <a:t>zdravstvene</a:t>
                      </a:r>
                      <a:r>
                        <a:rPr lang="en" sz="1000" u="none" strike="noStrike" cap="none" baseline="0">
                          <a:sym typeface="Calibri"/>
                        </a:rPr>
                        <a:t> </a:t>
                      </a:r>
                      <a:r>
                        <a:rPr lang="en" sz="1000" u="none" strike="noStrike" cap="none" baseline="0" err="1">
                          <a:sym typeface="Calibri"/>
                        </a:rPr>
                        <a:t>kulture</a:t>
                      </a:r>
                      <a:r>
                        <a:rPr lang="en" sz="1000" u="none" strike="noStrike" cap="none" baseline="0"/>
                        <a:t> David Grgić</a:t>
                      </a:r>
                      <a:r>
                        <a:rPr lang="en" sz="1000" u="none" strike="noStrike" cap="none" baseline="0">
                          <a:sym typeface="Calibri"/>
                        </a:rPr>
                        <a:t> </a:t>
                      </a:r>
                      <a:r>
                        <a:rPr lang="en" sz="1000" u="none" strike="noStrike" cap="none" baseline="0" err="1">
                          <a:sym typeface="Calibri"/>
                        </a:rPr>
                        <a:t>i</a:t>
                      </a:r>
                      <a:r>
                        <a:rPr lang="en" sz="1000" u="none" strike="noStrike" cap="none" baseline="0">
                          <a:sym typeface="Calibri"/>
                        </a:rPr>
                        <a:t> </a:t>
                      </a:r>
                      <a:r>
                        <a:rPr lang="en" sz="1000" u="none" strike="noStrike" cap="none" baseline="0" err="1">
                          <a:sym typeface="Calibri"/>
                        </a:rPr>
                        <a:t>učenici</a:t>
                      </a:r>
                      <a:endParaRPr lang="en" sz="1000" b="0" i="0" u="none" strike="noStrike" cap="none" baseline="0" err="1">
                        <a:solidFill>
                          <a:srgbClr val="000000"/>
                        </a:solidFill>
                        <a:latin typeface="Calibri"/>
                        <a:ea typeface="Calibri"/>
                        <a:cs typeface="Calibri"/>
                        <a:sym typeface="Calibri"/>
                      </a:endParaRPr>
                    </a:p>
                  </a:txBody>
                  <a:tcPr marL="91450" marR="91450" marT="30600" marB="30600"/>
                </a:tc>
                <a:extLst>
                  <a:ext uri="{0D108BD9-81ED-4DB2-BD59-A6C34878D82A}">
                    <a16:rowId xmlns:a16="http://schemas.microsoft.com/office/drawing/2014/main" val="10003"/>
                  </a:ext>
                </a:extLst>
              </a:tr>
              <a:tr h="422609">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Vremenik</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0600" marB="30600"/>
                </a:tc>
                <a:tc>
                  <a:txBody>
                    <a:bodyPr/>
                    <a:lstStyle/>
                    <a:p>
                      <a:pPr marL="0" marR="0" lvl="0" indent="0" algn="l">
                        <a:lnSpc>
                          <a:spcPct val="100000"/>
                        </a:lnSpc>
                        <a:spcBef>
                          <a:spcPts val="0"/>
                        </a:spcBef>
                        <a:spcAft>
                          <a:spcPts val="0"/>
                        </a:spcAft>
                        <a:buNone/>
                      </a:pPr>
                      <a:r>
                        <a:rPr lang="hr-HR" sz="1000" b="0" i="0" u="none" strike="noStrike" cap="none" baseline="0" noProof="0" dirty="0">
                          <a:latin typeface="Calibri"/>
                        </a:rPr>
                        <a:t>1 sat tjedno, 35 sati godišnje nastave u školi</a:t>
                      </a:r>
                      <a:endParaRPr lang="en-US" dirty="0"/>
                    </a:p>
                    <a:p>
                      <a:pPr marL="0" marR="0" lvl="0" indent="0" algn="l">
                        <a:lnSpc>
                          <a:spcPct val="100000"/>
                        </a:lnSpc>
                        <a:spcBef>
                          <a:spcPts val="0"/>
                        </a:spcBef>
                        <a:spcAft>
                          <a:spcPts val="0"/>
                        </a:spcAft>
                        <a:buFont typeface="Calibri"/>
                        <a:buNone/>
                      </a:pPr>
                      <a:endParaRPr lang="en" sz="1000" u="none" strike="noStrike" cap="none" baseline="0" dirty="0">
                        <a:sym typeface="Calibri"/>
                      </a:endParaRPr>
                    </a:p>
                  </a:txBody>
                  <a:tcPr marL="91450" marR="91450" marT="30600" marB="30600"/>
                </a:tc>
                <a:extLst>
                  <a:ext uri="{0D108BD9-81ED-4DB2-BD59-A6C34878D82A}">
                    <a16:rowId xmlns:a16="http://schemas.microsoft.com/office/drawing/2014/main" val="10004"/>
                  </a:ext>
                </a:extLst>
              </a:tr>
              <a:tr h="199280">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Troškovnik</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0600" marB="30600"/>
                </a:tc>
                <a:tc>
                  <a:txBody>
                    <a:bodyPr/>
                    <a:lstStyle/>
                    <a:p>
                      <a:pPr marL="0" marR="0" lvl="0" indent="0" algn="l" rtl="0">
                        <a:lnSpc>
                          <a:spcPct val="100000"/>
                        </a:lnSpc>
                        <a:spcBef>
                          <a:spcPts val="0"/>
                        </a:spcBef>
                        <a:spcAft>
                          <a:spcPts val="0"/>
                        </a:spcAft>
                        <a:buClr>
                          <a:schemeClr val="dk1"/>
                        </a:buClr>
                        <a:buSzPct val="25000"/>
                        <a:buFont typeface="Arial"/>
                        <a:buNone/>
                      </a:pPr>
                      <a:r>
                        <a:rPr lang="en" sz="1000" u="none" strike="noStrike" cap="none" baseline="0" err="1">
                          <a:sym typeface="Arial"/>
                        </a:rPr>
                        <a:t>Sredstva</a:t>
                      </a:r>
                      <a:r>
                        <a:rPr lang="en" sz="1000" u="none" strike="noStrike" cap="none" baseline="0">
                          <a:sym typeface="Arial"/>
                        </a:rPr>
                        <a:t> </a:t>
                      </a:r>
                      <a:r>
                        <a:rPr lang="en" sz="1000" u="none" strike="noStrike" cap="none" baseline="0" err="1">
                          <a:sym typeface="Arial"/>
                        </a:rPr>
                        <a:t>potrebna</a:t>
                      </a:r>
                      <a:r>
                        <a:rPr lang="en" sz="1000" u="none" strike="noStrike" cap="none" baseline="0">
                          <a:sym typeface="Arial"/>
                        </a:rPr>
                        <a:t> za </a:t>
                      </a:r>
                      <a:r>
                        <a:rPr lang="en" sz="1000" u="none" strike="noStrike" cap="none" baseline="0" err="1">
                          <a:sym typeface="Arial"/>
                        </a:rPr>
                        <a:t>nabavku</a:t>
                      </a:r>
                      <a:r>
                        <a:rPr lang="en" sz="1000" u="none" strike="noStrike" cap="none" baseline="0">
                          <a:sym typeface="Arial"/>
                        </a:rPr>
                        <a:t> </a:t>
                      </a:r>
                      <a:r>
                        <a:rPr lang="en" sz="1000" u="none" strike="noStrike" cap="none" baseline="0" err="1">
                          <a:sym typeface="Arial"/>
                        </a:rPr>
                        <a:t>reketa</a:t>
                      </a:r>
                      <a:r>
                        <a:rPr lang="hr-HR" sz="1000" u="none" strike="noStrike" cap="none" baseline="0">
                          <a:sym typeface="Arial"/>
                        </a:rPr>
                        <a:t>, </a:t>
                      </a:r>
                      <a:r>
                        <a:rPr lang="en" sz="1000" u="none" strike="noStrike" cap="none" baseline="0" err="1">
                          <a:sym typeface="Arial"/>
                        </a:rPr>
                        <a:t>loptica</a:t>
                      </a:r>
                      <a:r>
                        <a:rPr lang="en" sz="1000" u="none" strike="noStrike" cap="none" baseline="0">
                          <a:sym typeface="Arial"/>
                        </a:rPr>
                        <a:t> </a:t>
                      </a:r>
                      <a:r>
                        <a:rPr lang="en" sz="1000" u="none" strike="noStrike" cap="none" baseline="0" err="1">
                          <a:sym typeface="Arial"/>
                        </a:rPr>
                        <a:t>i</a:t>
                      </a:r>
                      <a:r>
                        <a:rPr lang="en" sz="1000" u="none" strike="noStrike" cap="none" baseline="0">
                          <a:sym typeface="Arial"/>
                        </a:rPr>
                        <a:t> </a:t>
                      </a:r>
                      <a:r>
                        <a:rPr lang="en" sz="1000" u="none" strike="noStrike" cap="none" baseline="0" err="1">
                          <a:sym typeface="Arial"/>
                        </a:rPr>
                        <a:t>st.</a:t>
                      </a:r>
                      <a:r>
                        <a:rPr lang="en" sz="1000" u="none" strike="noStrike" cap="none" baseline="0">
                          <a:sym typeface="Arial"/>
                        </a:rPr>
                        <a:t> . </a:t>
                      </a:r>
                      <a:r>
                        <a:rPr lang="en" sz="1000" u="none" strike="noStrike" cap="none" baseline="0" err="1">
                          <a:sym typeface="Arial"/>
                        </a:rPr>
                        <a:t>teniske</a:t>
                      </a:r>
                      <a:r>
                        <a:rPr lang="en" sz="1000" u="none" strike="noStrike" cap="none" baseline="0">
                          <a:sym typeface="Arial"/>
                        </a:rPr>
                        <a:t> </a:t>
                      </a:r>
                      <a:r>
                        <a:rPr lang="en" sz="1000" u="none" strike="noStrike" cap="none" baseline="0" err="1">
                          <a:sym typeface="Arial"/>
                        </a:rPr>
                        <a:t>opreme</a:t>
                      </a:r>
                      <a:endParaRPr lang="en" sz="1000" b="0" i="0" u="none" strike="noStrike" cap="none" baseline="0" err="1">
                        <a:solidFill>
                          <a:schemeClr val="dk1"/>
                        </a:solidFill>
                        <a:latin typeface="Arial"/>
                        <a:ea typeface="Arial"/>
                        <a:cs typeface="Arial"/>
                        <a:sym typeface="Arial"/>
                      </a:endParaRPr>
                    </a:p>
                  </a:txBody>
                  <a:tcPr marL="91450" marR="91450" marT="30600" marB="30600"/>
                </a:tc>
                <a:extLst>
                  <a:ext uri="{0D108BD9-81ED-4DB2-BD59-A6C34878D82A}">
                    <a16:rowId xmlns:a16="http://schemas.microsoft.com/office/drawing/2014/main" val="10005"/>
                  </a:ext>
                </a:extLst>
              </a:tr>
              <a:tr h="632890">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Način</a:t>
                      </a:r>
                      <a:r>
                        <a:rPr lang="en" sz="1000" u="none" strike="noStrike" cap="none" baseline="0">
                          <a:sym typeface="Calibri"/>
                        </a:rPr>
                        <a:t> </a:t>
                      </a:r>
                      <a:r>
                        <a:rPr lang="en" sz="1000" u="none" strike="noStrike" cap="none" baseline="0" err="1">
                          <a:sym typeface="Calibri"/>
                        </a:rPr>
                        <a:t>vrednovanja</a:t>
                      </a:r>
                      <a:r>
                        <a:rPr lang="en" sz="1000" u="none" strike="noStrike" cap="none" baseline="0">
                          <a:sym typeface="Calibri"/>
                        </a:rPr>
                        <a:t> </a:t>
                      </a:r>
                      <a:r>
                        <a:rPr lang="en" sz="1000" u="none" strike="noStrike" cap="none" baseline="0" err="1">
                          <a:sym typeface="Calibri"/>
                        </a:rPr>
                        <a:t>i</a:t>
                      </a:r>
                      <a:r>
                        <a:rPr lang="en" sz="1000" u="none" strike="noStrike" cap="none" baseline="0">
                          <a:sym typeface="Calibri"/>
                        </a:rPr>
                        <a:t> </a:t>
                      </a:r>
                      <a:r>
                        <a:rPr lang="en" sz="1000" u="none" strike="noStrike" cap="none" baseline="0" err="1">
                          <a:sym typeface="Calibri"/>
                        </a:rPr>
                        <a:t>korištenja</a:t>
                      </a:r>
                      <a:r>
                        <a:rPr lang="en" sz="1000" u="none" strike="noStrike" cap="none" baseline="0">
                          <a:sym typeface="Calibri"/>
                        </a:rPr>
                        <a:t> </a:t>
                      </a:r>
                      <a:r>
                        <a:rPr lang="en" sz="1000" u="none" strike="noStrike" cap="none" baseline="0" err="1">
                          <a:sym typeface="Calibri"/>
                        </a:rPr>
                        <a:t>rezultata</a:t>
                      </a:r>
                      <a:r>
                        <a:rPr lang="en" sz="1000" u="none" strike="noStrike" cap="none" baseline="0">
                          <a:sym typeface="Calibri"/>
                        </a:rPr>
                        <a:t> </a:t>
                      </a:r>
                      <a:r>
                        <a:rPr lang="en" sz="1000" u="none" strike="noStrike" cap="none" baseline="0" err="1">
                          <a:sym typeface="Calibri"/>
                        </a:rPr>
                        <a:t>vrednovanja</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0600" marB="30600"/>
                </a:tc>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dirty="0">
                          <a:sym typeface="Calibri"/>
                        </a:rPr>
                        <a:t>Tijekom godine se provode mjerenja na temelju kojih se vidi napredak svakog pojedinog učenika</a:t>
                      </a:r>
                    </a:p>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dirty="0">
                          <a:sym typeface="Calibri"/>
                        </a:rPr>
                        <a:t>- uspjeh na natjecanjima, školska, prijateljska, međurazredna</a:t>
                      </a:r>
                    </a:p>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dirty="0">
                          <a:sym typeface="Calibri"/>
                        </a:rPr>
                        <a:t>- nagrade, priznanja.</a:t>
                      </a:r>
                      <a:endParaRPr lang="en" sz="1000" b="0" i="0" u="none" strike="noStrike" cap="none" baseline="0" dirty="0">
                        <a:solidFill>
                          <a:srgbClr val="000000"/>
                        </a:solidFill>
                        <a:latin typeface="Calibri"/>
                        <a:ea typeface="Calibri"/>
                        <a:cs typeface="Calibri"/>
                        <a:sym typeface="Calibri"/>
                      </a:endParaRPr>
                    </a:p>
                  </a:txBody>
                  <a:tcPr marL="91450" marR="91450" marT="30600" marB="30600"/>
                </a:tc>
                <a:extLst>
                  <a:ext uri="{0D108BD9-81ED-4DB2-BD59-A6C34878D82A}">
                    <a16:rowId xmlns:a16="http://schemas.microsoft.com/office/drawing/2014/main" val="10006"/>
                  </a:ext>
                </a:extLst>
              </a:tr>
            </a:tbl>
          </a:graphicData>
        </a:graphic>
      </p:graphicFrame>
      <p:sp>
        <p:nvSpPr>
          <p:cNvPr id="2" name="Title 1"/>
          <p:cNvSpPr>
            <a:spLocks noGrp="1"/>
          </p:cNvSpPr>
          <p:nvPr>
            <p:ph type="title"/>
          </p:nvPr>
        </p:nvSpPr>
        <p:spPr>
          <a:xfrm>
            <a:off x="1081180" y="-11477"/>
            <a:ext cx="7780894" cy="829234"/>
          </a:xfrm>
        </p:spPr>
        <p:txBody>
          <a:bodyPr>
            <a:scene3d>
              <a:camera prst="orthographicFront"/>
              <a:lightRig rig="soft" dir="t">
                <a:rot lat="0" lon="0" rev="15600000"/>
              </a:lightRig>
            </a:scene3d>
            <a:sp3d extrusionH="57150" prstMaterial="softEdge">
              <a:bevelT w="25400" h="38100"/>
            </a:sp3d>
          </a:bodyPr>
          <a:lstStyle/>
          <a:p>
            <a:r>
              <a:rPr lang="hr-HR" dirty="0">
                <a:effectLst>
                  <a:outerShdw blurRad="38100" dist="38100" dir="2700000" algn="tl">
                    <a:srgbClr val="000000">
                      <a:alpha val="43137"/>
                    </a:srgbClr>
                  </a:outerShdw>
                </a:effectLst>
                <a:latin typeface="+mn-lt"/>
              </a:rPr>
              <a:t>Badminton – dječaci i djevojčice</a:t>
            </a:r>
          </a:p>
        </p:txBody>
      </p:sp>
      <p:pic>
        <p:nvPicPr>
          <p:cNvPr id="3" name="Slika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95532" y="50083"/>
            <a:ext cx="1067288" cy="836042"/>
          </a:xfrm>
          <a:prstGeom prst="rect">
            <a:avLst/>
          </a:prstGeom>
        </p:spPr>
      </p:pic>
    </p:spTree>
    <p:extLst>
      <p:ext uri="{BB962C8B-B14F-4D97-AF65-F5344CB8AC3E}">
        <p14:creationId xmlns:p14="http://schemas.microsoft.com/office/powerpoint/2010/main" val="84546833"/>
      </p:ext>
    </p:extLst>
  </p:cSld>
  <p:clrMapOvr>
    <a:masterClrMapping/>
  </p:clrMapOvr>
  <p:transition spd="slow">
    <p:wipe/>
  </p:transition>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Shape 568"/>
        <p:cNvGrpSpPr/>
        <p:nvPr/>
      </p:nvGrpSpPr>
      <p:grpSpPr>
        <a:xfrm>
          <a:off x="0" y="0"/>
          <a:ext cx="0" cy="0"/>
          <a:chOff x="0" y="0"/>
          <a:chExt cx="0" cy="0"/>
        </a:xfrm>
      </p:grpSpPr>
      <p:graphicFrame>
        <p:nvGraphicFramePr>
          <p:cNvPr id="570" name="Shape 570"/>
          <p:cNvGraphicFramePr/>
          <p:nvPr>
            <p:extLst>
              <p:ext uri="{D42A27DB-BD31-4B8C-83A1-F6EECF244321}">
                <p14:modId xmlns:p14="http://schemas.microsoft.com/office/powerpoint/2010/main" val="2570113497"/>
              </p:ext>
            </p:extLst>
          </p:nvPr>
        </p:nvGraphicFramePr>
        <p:xfrm>
          <a:off x="438616" y="906966"/>
          <a:ext cx="8585850" cy="3518343"/>
        </p:xfrm>
        <a:graphic>
          <a:graphicData uri="http://schemas.openxmlformats.org/drawingml/2006/table">
            <a:tbl>
              <a:tblPr>
                <a:tableStyleId>{0E3FDE45-AF77-4B5C-9715-49D594BDF05E}</a:tableStyleId>
              </a:tblPr>
              <a:tblGrid>
                <a:gridCol w="2000406">
                  <a:extLst>
                    <a:ext uri="{9D8B030D-6E8A-4147-A177-3AD203B41FA5}">
                      <a16:colId xmlns:a16="http://schemas.microsoft.com/office/drawing/2014/main" val="20000"/>
                    </a:ext>
                  </a:extLst>
                </a:gridCol>
                <a:gridCol w="6585444">
                  <a:extLst>
                    <a:ext uri="{9D8B030D-6E8A-4147-A177-3AD203B41FA5}">
                      <a16:colId xmlns:a16="http://schemas.microsoft.com/office/drawing/2014/main" val="20001"/>
                    </a:ext>
                  </a:extLst>
                </a:gridCol>
              </a:tblGrid>
              <a:tr h="495929">
                <a:tc>
                  <a:txBody>
                    <a:bodyPr/>
                    <a:lstStyle/>
                    <a:p>
                      <a:pPr marL="0" marR="0" lvl="0" indent="0" algn="l" rtl="0">
                        <a:lnSpc>
                          <a:spcPct val="100000"/>
                        </a:lnSpc>
                        <a:spcBef>
                          <a:spcPts val="0"/>
                        </a:spcBef>
                        <a:spcAft>
                          <a:spcPts val="0"/>
                        </a:spcAft>
                        <a:buClr>
                          <a:srgbClr val="000000"/>
                        </a:buClr>
                        <a:buSzPct val="25000"/>
                        <a:buFont typeface="Calibri"/>
                        <a:buNone/>
                      </a:pPr>
                      <a:r>
                        <a:rPr lang="hr-HR" sz="1000" u="none" strike="noStrike" cap="none" baseline="0" dirty="0">
                          <a:sym typeface="Calibri"/>
                        </a:rPr>
                        <a:t>Ishodi</a:t>
                      </a:r>
                      <a:r>
                        <a:rPr lang="en" sz="1000" u="none" strike="noStrike" cap="none" baseline="0" dirty="0">
                          <a:sym typeface="Calibri"/>
                        </a:rPr>
                        <a:t>:</a:t>
                      </a:r>
                      <a:endParaRPr lang="en" sz="1000" b="0" i="0" u="none" strike="noStrike" cap="none" baseline="0" dirty="0">
                        <a:solidFill>
                          <a:srgbClr val="000000"/>
                        </a:solidFill>
                        <a:latin typeface="Calibri"/>
                        <a:ea typeface="Calibri"/>
                        <a:cs typeface="Calibri"/>
                        <a:sym typeface="Calibri"/>
                      </a:endParaRPr>
                    </a:p>
                  </a:txBody>
                  <a:tcPr marL="91450" marR="91450" marT="30600" marB="30600"/>
                </a:tc>
                <a:tc>
                  <a:txBody>
                    <a:bodyPr/>
                    <a:lstStyle/>
                    <a:p>
                      <a:pPr lvl="0" algn="l">
                        <a:lnSpc>
                          <a:spcPct val="100000"/>
                        </a:lnSpc>
                        <a:spcBef>
                          <a:spcPts val="0"/>
                        </a:spcBef>
                        <a:spcAft>
                          <a:spcPts val="0"/>
                        </a:spcAft>
                        <a:buNone/>
                      </a:pPr>
                      <a:r>
                        <a:rPr lang="en-US" sz="1000" b="0" i="0" u="none" strike="noStrike" cap="none" baseline="0" noProof="0" err="1"/>
                        <a:t>Učenici</a:t>
                      </a:r>
                      <a:r>
                        <a:rPr lang="en-US" sz="1000" b="0" i="0" u="none" strike="noStrike" cap="none" baseline="0" noProof="0"/>
                        <a:t>, koji </a:t>
                      </a:r>
                      <a:r>
                        <a:rPr lang="en-US" sz="1000" b="0" i="0" u="none" strike="noStrike" cap="none" baseline="0" noProof="0" err="1"/>
                        <a:t>pokazuju</a:t>
                      </a:r>
                      <a:r>
                        <a:rPr lang="en-US" sz="1000" b="0" i="0" u="none" strike="noStrike" cap="none" baseline="0" noProof="0"/>
                        <a:t> </a:t>
                      </a:r>
                      <a:r>
                        <a:rPr lang="en-US" sz="1000" b="0" i="0" u="none" strike="noStrike" cap="none" baseline="0" noProof="0" err="1"/>
                        <a:t>posebno</a:t>
                      </a:r>
                      <a:r>
                        <a:rPr lang="en-US" sz="1000" b="0" i="0" u="none" strike="noStrike" cap="none" baseline="0" noProof="0"/>
                        <a:t> </a:t>
                      </a:r>
                      <a:r>
                        <a:rPr lang="en-US" sz="1000" b="0" i="0" u="none" strike="noStrike" cap="none" baseline="0" noProof="0" err="1"/>
                        <a:t>zanimanje</a:t>
                      </a:r>
                      <a:r>
                        <a:rPr lang="en-US" sz="1000" b="0" i="0" u="none" strike="noStrike" cap="none" baseline="0" noProof="0"/>
                        <a:t> za </a:t>
                      </a:r>
                      <a:r>
                        <a:rPr lang="en-US" sz="1000" b="0" i="0" u="none" strike="noStrike" cap="none" baseline="0" noProof="0" err="1"/>
                        <a:t>sportove</a:t>
                      </a:r>
                      <a:r>
                        <a:rPr lang="en-US" sz="1000" b="0" i="0" u="none" strike="noStrike" cap="none" baseline="0" noProof="0"/>
                        <a:t> s </a:t>
                      </a:r>
                      <a:r>
                        <a:rPr lang="en-US" sz="1000" b="0" i="0" u="none" strike="noStrike" cap="none" baseline="0" noProof="0" err="1"/>
                        <a:t>reketom</a:t>
                      </a:r>
                      <a:r>
                        <a:rPr lang="en-US" sz="1000" b="0" i="0" u="none" strike="noStrike" cap="none" baseline="0" noProof="0"/>
                        <a:t>, </a:t>
                      </a:r>
                      <a:r>
                        <a:rPr lang="en-US" sz="1000" b="0" i="0" u="none" strike="noStrike" cap="none" baseline="0" noProof="0" err="1"/>
                        <a:t>će</a:t>
                      </a:r>
                      <a:r>
                        <a:rPr lang="en-US" sz="1000" b="0" i="0" u="none" strike="noStrike" cap="none" baseline="0" noProof="0"/>
                        <a:t> </a:t>
                      </a:r>
                      <a:r>
                        <a:rPr lang="en-US" sz="1000" b="0" i="0" u="none" strike="noStrike" cap="none" baseline="0" noProof="0" err="1"/>
                        <a:t>moći</a:t>
                      </a:r>
                      <a:r>
                        <a:rPr lang="en-US" sz="1000" b="0" i="0" u="none" strike="noStrike" cap="none" baseline="0" noProof="0"/>
                        <a:t> </a:t>
                      </a:r>
                      <a:r>
                        <a:rPr lang="en-US" sz="1000" b="0" i="0" u="none" strike="noStrike" cap="none" baseline="0" noProof="0" err="1"/>
                        <a:t>naučiti</a:t>
                      </a:r>
                      <a:r>
                        <a:rPr lang="en-US" sz="1000" b="0" i="0" u="none" strike="noStrike" cap="none" baseline="0" noProof="0"/>
                        <a:t> </a:t>
                      </a:r>
                      <a:r>
                        <a:rPr lang="en-US" sz="1000" b="0" i="0" u="none" strike="noStrike" cap="none" baseline="0" noProof="0" err="1"/>
                        <a:t>i</a:t>
                      </a:r>
                      <a:r>
                        <a:rPr lang="en-US" sz="1000" b="0" i="0" u="none" strike="noStrike" cap="none" baseline="0" noProof="0"/>
                        <a:t> </a:t>
                      </a:r>
                      <a:r>
                        <a:rPr lang="en-US" sz="1000" b="0" i="0" u="none" strike="noStrike" cap="none" baseline="0" noProof="0" err="1"/>
                        <a:t>primjenjivati</a:t>
                      </a:r>
                      <a:r>
                        <a:rPr lang="en-US" sz="1000" b="0" i="0" u="none" strike="noStrike" cap="none" baseline="0" noProof="0"/>
                        <a:t> </a:t>
                      </a:r>
                      <a:r>
                        <a:rPr lang="en-US" sz="1000" b="0" i="0" u="none" strike="noStrike" cap="none" baseline="0" noProof="0" err="1"/>
                        <a:t>nove</a:t>
                      </a:r>
                      <a:r>
                        <a:rPr lang="en-US" sz="1000" b="0" i="0" u="none" strike="noStrike" cap="none" baseline="0" noProof="0"/>
                        <a:t>  </a:t>
                      </a:r>
                      <a:r>
                        <a:rPr lang="en-US" sz="1000" b="0" i="0" u="none" strike="noStrike" cap="none" baseline="0" noProof="0" err="1"/>
                        <a:t>motoričke</a:t>
                      </a:r>
                      <a:r>
                        <a:rPr lang="en-US" sz="1000" b="0" i="0" u="none" strike="noStrike" cap="none" baseline="0" noProof="0"/>
                        <a:t> </a:t>
                      </a:r>
                      <a:r>
                        <a:rPr lang="en-US" sz="1000" b="0" i="0" u="none" strike="noStrike" cap="none" baseline="0" noProof="0" err="1"/>
                        <a:t>i</a:t>
                      </a:r>
                      <a:r>
                        <a:rPr lang="en-US" sz="1000" b="0" i="0" u="none" strike="noStrike" cap="none" baseline="0" noProof="0"/>
                        <a:t> </a:t>
                      </a:r>
                      <a:r>
                        <a:rPr lang="en-US" sz="1000" b="0" i="0" u="none" strike="noStrike" cap="none" baseline="0" noProof="0" err="1"/>
                        <a:t>teorijske</a:t>
                      </a:r>
                      <a:r>
                        <a:rPr lang="en-US" sz="1000" b="0" i="0" u="none" strike="noStrike" cap="none" baseline="0" noProof="0"/>
                        <a:t> </a:t>
                      </a:r>
                      <a:r>
                        <a:rPr lang="en-US" sz="1000" b="0" i="0" u="none" strike="noStrike" cap="none" baseline="0" noProof="0" err="1"/>
                        <a:t>informacije</a:t>
                      </a:r>
                      <a:r>
                        <a:rPr lang="en-US" sz="1000" b="0" i="0" u="none" strike="noStrike" cap="none" baseline="0" noProof="0"/>
                        <a:t> </a:t>
                      </a:r>
                      <a:r>
                        <a:rPr lang="en-US" sz="1000" b="0" i="0" u="none" strike="noStrike" cap="none" baseline="0" noProof="0" err="1"/>
                        <a:t>koja</a:t>
                      </a:r>
                      <a:r>
                        <a:rPr lang="en-US" sz="1000" b="0" i="0" u="none" strike="noStrike" cap="none" baseline="0" noProof="0"/>
                        <a:t> se </a:t>
                      </a:r>
                      <a:r>
                        <a:rPr lang="en-US" sz="1000" b="0" i="0" u="none" strike="noStrike" cap="none" baseline="0" noProof="0" err="1"/>
                        <a:t>odnose</a:t>
                      </a:r>
                      <a:r>
                        <a:rPr lang="en-US" sz="1000" b="0" i="0" u="none" strike="noStrike" cap="none" baseline="0" noProof="0"/>
                        <a:t> </a:t>
                      </a:r>
                      <a:r>
                        <a:rPr lang="en-US" sz="1000" b="0" i="0" u="none" strike="noStrike" cap="none" baseline="0" noProof="0" err="1"/>
                        <a:t>na</a:t>
                      </a:r>
                      <a:r>
                        <a:rPr lang="en-US" sz="1000" b="0" i="0" u="none" strike="noStrike" cap="none" baseline="0" noProof="0"/>
                        <a:t> </a:t>
                      </a:r>
                      <a:r>
                        <a:rPr lang="en-US" sz="1000" b="0" i="0" u="none" strike="noStrike" cap="none" baseline="0" noProof="0" err="1"/>
                        <a:t>usvajanje</a:t>
                      </a:r>
                      <a:r>
                        <a:rPr lang="en-US" sz="1000" b="0" i="0" u="none" strike="noStrike" cap="none" baseline="0" noProof="0"/>
                        <a:t> </a:t>
                      </a:r>
                      <a:r>
                        <a:rPr lang="en-US" sz="1000" b="0" i="0" u="none" strike="noStrike" cap="none" baseline="0" noProof="0" err="1"/>
                        <a:t>tehničko</a:t>
                      </a:r>
                      <a:r>
                        <a:rPr lang="en-US" sz="1000" b="0" i="0" u="none" strike="noStrike" cap="none" baseline="0" noProof="0"/>
                        <a:t>- </a:t>
                      </a:r>
                      <a:r>
                        <a:rPr lang="en-US" sz="1000" b="0" i="0" u="none" strike="noStrike" cap="none" baseline="0" noProof="0" err="1"/>
                        <a:t>taktičkih</a:t>
                      </a:r>
                      <a:r>
                        <a:rPr lang="en-US" sz="1000" b="0" i="0" u="none" strike="noStrike" cap="none" baseline="0" noProof="0"/>
                        <a:t> </a:t>
                      </a:r>
                      <a:r>
                        <a:rPr lang="en-US" sz="1000" b="0" i="0" u="none" strike="noStrike" cap="none" baseline="0" noProof="0" err="1"/>
                        <a:t>znanja</a:t>
                      </a:r>
                      <a:r>
                        <a:rPr lang="en-US" sz="1000" b="0" i="0" u="none" strike="noStrike" cap="none" baseline="0" noProof="0"/>
                        <a:t> </a:t>
                      </a:r>
                      <a:r>
                        <a:rPr lang="en-US" sz="1000" b="0" i="0" u="none" strike="noStrike" cap="none" baseline="0" noProof="0" err="1"/>
                        <a:t>iz</a:t>
                      </a:r>
                      <a:r>
                        <a:rPr lang="en-US" sz="1000" b="0" i="0" u="none" strike="noStrike" cap="none" baseline="0" noProof="0"/>
                        <a:t> </a:t>
                      </a:r>
                      <a:r>
                        <a:rPr lang="en-US" sz="1000" b="0" i="0" u="none" strike="noStrike" cap="none" baseline="0" noProof="0" err="1"/>
                        <a:t>dotičnog</a:t>
                      </a:r>
                      <a:r>
                        <a:rPr lang="en-US" sz="1000" b="0" i="0" u="none" strike="noStrike" cap="none" baseline="0" noProof="0"/>
                        <a:t> </a:t>
                      </a:r>
                      <a:r>
                        <a:rPr lang="en-US" sz="1000" b="0" i="0" u="none" strike="noStrike" cap="none" baseline="0" noProof="0" err="1"/>
                        <a:t>sporta</a:t>
                      </a:r>
                      <a:r>
                        <a:rPr lang="en-US" sz="1000" b="0" i="0" u="none" strike="noStrike" cap="none" baseline="0" noProof="0"/>
                        <a:t>. </a:t>
                      </a:r>
                      <a:endParaRPr lang="en" sz="1000" b="0" i="0" u="none" strike="noStrike" cap="none" baseline="0" noProof="0"/>
                    </a:p>
                    <a:p>
                      <a:pPr marL="0" marR="0" lvl="0" indent="0" algn="l">
                        <a:lnSpc>
                          <a:spcPct val="100000"/>
                        </a:lnSpc>
                        <a:spcBef>
                          <a:spcPts val="0"/>
                        </a:spcBef>
                        <a:spcAft>
                          <a:spcPts val="0"/>
                        </a:spcAft>
                        <a:buFont typeface="Calibri"/>
                        <a:buNone/>
                      </a:pPr>
                      <a:endParaRPr lang="en" sz="1000" b="0" u="none" strike="noStrike" cap="none" baseline="0">
                        <a:sym typeface="Calibri"/>
                      </a:endParaRPr>
                    </a:p>
                  </a:txBody>
                  <a:tcPr marL="91450" marR="91450" marT="30600" marB="30600"/>
                </a:tc>
                <a:extLst>
                  <a:ext uri="{0D108BD9-81ED-4DB2-BD59-A6C34878D82A}">
                    <a16:rowId xmlns:a16="http://schemas.microsoft.com/office/drawing/2014/main" val="10000"/>
                  </a:ext>
                </a:extLst>
              </a:tr>
              <a:tr h="641723">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dirty="0">
                          <a:sym typeface="Calibri"/>
                        </a:rPr>
                        <a:t>Namjena:</a:t>
                      </a:r>
                      <a:endParaRPr lang="en" sz="1000" b="0" i="0" u="none" strike="noStrike" cap="none" baseline="0" dirty="0">
                        <a:solidFill>
                          <a:srgbClr val="000000"/>
                        </a:solidFill>
                        <a:latin typeface="Calibri"/>
                        <a:ea typeface="Calibri"/>
                        <a:cs typeface="Calibri"/>
                        <a:sym typeface="Calibri"/>
                      </a:endParaRPr>
                    </a:p>
                  </a:txBody>
                  <a:tcPr marL="91450" marR="91450" marT="30600" marB="30600"/>
                </a:tc>
                <a:tc>
                  <a:txBody>
                    <a:bodyPr/>
                    <a:lstStyle/>
                    <a:p>
                      <a:pPr lvl="0" algn="l">
                        <a:buNone/>
                      </a:pPr>
                      <a:r>
                        <a:rPr lang="en-US" sz="1000" b="0" i="0" u="none" strike="noStrike" cap="none" baseline="0" noProof="0" dirty="0" err="1"/>
                        <a:t>Učenicima</a:t>
                      </a:r>
                      <a:r>
                        <a:rPr lang="en-US" sz="1000" b="0" i="0" u="none" strike="noStrike" cap="none" baseline="0" noProof="0" dirty="0"/>
                        <a:t> </a:t>
                      </a:r>
                      <a:r>
                        <a:rPr lang="en-US" sz="1000" b="0" i="0" u="none" strike="noStrike" cap="none" baseline="0" noProof="0" dirty="0" err="1"/>
                        <a:t>članovima</a:t>
                      </a:r>
                      <a:r>
                        <a:rPr lang="en-US" sz="1000" b="0" i="0" u="none" strike="noStrike" cap="none" baseline="0" noProof="0" dirty="0"/>
                        <a:t> </a:t>
                      </a:r>
                      <a:r>
                        <a:rPr lang="en-US" sz="1000" b="0" i="0" u="none" strike="noStrike" cap="none" baseline="0" noProof="0" dirty="0" err="1"/>
                        <a:t>školskog</a:t>
                      </a:r>
                      <a:r>
                        <a:rPr lang="en-US" sz="1000" b="0" i="0" u="none" strike="noStrike" cap="none" baseline="0" noProof="0" dirty="0"/>
                        <a:t> </a:t>
                      </a:r>
                      <a:r>
                        <a:rPr lang="en-US" sz="1000" b="0" i="0" u="none" strike="noStrike" cap="none" baseline="0" noProof="0" dirty="0" err="1"/>
                        <a:t>športskog</a:t>
                      </a:r>
                      <a:r>
                        <a:rPr lang="en-US" sz="1000" b="0" i="0" u="none" strike="noStrike" cap="none" baseline="0" noProof="0" dirty="0"/>
                        <a:t> </a:t>
                      </a:r>
                      <a:r>
                        <a:rPr lang="en-US" sz="1000" b="0" i="0" u="none" strike="noStrike" cap="none" baseline="0" noProof="0" dirty="0" err="1"/>
                        <a:t>društva</a:t>
                      </a:r>
                      <a:r>
                        <a:rPr lang="en-US" sz="1000" b="0" i="0" u="none" strike="noStrike" cap="none" baseline="0" noProof="0" dirty="0"/>
                        <a:t> </a:t>
                      </a:r>
                      <a:r>
                        <a:rPr lang="en-US" sz="1000" b="0" i="0" u="none" strike="noStrike" cap="none" baseline="0" noProof="0" dirty="0" err="1"/>
                        <a:t>uključenih</a:t>
                      </a:r>
                      <a:r>
                        <a:rPr lang="en-US" sz="1000" b="0" i="0" u="none" strike="noStrike" cap="none" baseline="0" noProof="0" dirty="0"/>
                        <a:t> u </a:t>
                      </a:r>
                      <a:r>
                        <a:rPr lang="en-US" sz="1000" b="0" i="0" u="none" strike="noStrike" cap="none" baseline="0" noProof="0" dirty="0" err="1"/>
                        <a:t>sekcju</a:t>
                      </a:r>
                      <a:r>
                        <a:rPr lang="en-US" sz="1000" b="0" i="0" u="none" strike="noStrike" cap="none" baseline="0" noProof="0" dirty="0"/>
                        <a:t> </a:t>
                      </a:r>
                      <a:r>
                        <a:rPr lang="en-US" sz="1000" b="0" i="0" u="none" strike="noStrike" cap="none" baseline="0" noProof="0" dirty="0" err="1"/>
                        <a:t>stolnog</a:t>
                      </a:r>
                      <a:r>
                        <a:rPr lang="en-US" sz="1000" b="0" i="0" u="none" strike="noStrike" cap="none" baseline="0" noProof="0" dirty="0"/>
                        <a:t> </a:t>
                      </a:r>
                      <a:r>
                        <a:rPr lang="en-US" sz="1000" b="0" i="0" u="none" strike="noStrike" cap="none" baseline="0" noProof="0" dirty="0" err="1"/>
                        <a:t>tenisa</a:t>
                      </a:r>
                      <a:endParaRPr lang="en-US" sz="1000" b="0" i="0" u="none" strike="noStrike" cap="none" baseline="0" noProof="0" dirty="0"/>
                    </a:p>
                    <a:p>
                      <a:pPr lvl="0" algn="l">
                        <a:buNone/>
                      </a:pPr>
                      <a:r>
                        <a:rPr lang="en-US" sz="1000" b="0" i="0" u="none" strike="noStrike" cap="none" baseline="0" noProof="0" dirty="0"/>
                        <a:t>- </a:t>
                      </a:r>
                      <a:r>
                        <a:rPr lang="en-US" sz="1000" b="0" i="0" u="none" strike="noStrike" cap="none" baseline="0" noProof="0" dirty="0" err="1"/>
                        <a:t>sudjelovati</a:t>
                      </a:r>
                      <a:r>
                        <a:rPr lang="en-US" sz="1000" b="0" i="0" u="none" strike="noStrike" cap="none" baseline="0" noProof="0" dirty="0"/>
                        <a:t> </a:t>
                      </a:r>
                      <a:r>
                        <a:rPr lang="en-US" sz="1000" b="0" i="0" u="none" strike="noStrike" cap="none" baseline="0" noProof="0" dirty="0" err="1"/>
                        <a:t>će</a:t>
                      </a:r>
                      <a:r>
                        <a:rPr lang="en-US" sz="1000" b="0" i="0" u="none" strike="noStrike" cap="none" baseline="0" noProof="0" dirty="0"/>
                        <a:t> u </a:t>
                      </a:r>
                      <a:r>
                        <a:rPr lang="en-US" sz="1000" b="0" i="0" u="none" strike="noStrike" cap="none" baseline="0" noProof="0" dirty="0" err="1"/>
                        <a:t>organizaciji</a:t>
                      </a:r>
                      <a:r>
                        <a:rPr lang="en-US" sz="1000" b="0" i="0" u="none" strike="noStrike" cap="none" baseline="0" noProof="0" dirty="0"/>
                        <a:t> </a:t>
                      </a:r>
                      <a:r>
                        <a:rPr lang="en-US" sz="1000" b="0" i="0" u="none" strike="noStrike" cap="none" baseline="0" noProof="0" dirty="0" err="1"/>
                        <a:t>i</a:t>
                      </a:r>
                      <a:r>
                        <a:rPr lang="en-US" sz="1000" b="0" i="0" u="none" strike="noStrike" cap="none" baseline="0" noProof="0" dirty="0"/>
                        <a:t> </a:t>
                      </a:r>
                      <a:r>
                        <a:rPr lang="en-US" sz="1000" b="0" i="0" u="none" strike="noStrike" cap="none" baseline="0" noProof="0" dirty="0" err="1"/>
                        <a:t>provedbi</a:t>
                      </a:r>
                      <a:r>
                        <a:rPr lang="en-US" sz="1000" b="0" i="0" u="none" strike="noStrike" cap="none" baseline="0" noProof="0" dirty="0"/>
                        <a:t> </a:t>
                      </a:r>
                      <a:r>
                        <a:rPr lang="en-US" sz="1000" b="0" i="0" u="none" strike="noStrike" cap="none" baseline="0" noProof="0" dirty="0" err="1"/>
                        <a:t>svih</a:t>
                      </a:r>
                      <a:r>
                        <a:rPr lang="en-US" sz="1000" b="0" i="0" u="none" strike="noStrike" cap="none" baseline="0" noProof="0" dirty="0"/>
                        <a:t> </a:t>
                      </a:r>
                      <a:r>
                        <a:rPr lang="en-US" sz="1000" b="0" i="0" u="none" strike="noStrike" cap="none" baseline="0" noProof="0" dirty="0" err="1"/>
                        <a:t>športskih</a:t>
                      </a:r>
                      <a:r>
                        <a:rPr lang="en-US" sz="1000" b="0" i="0" u="none" strike="noStrike" cap="none" baseline="0" noProof="0" dirty="0"/>
                        <a:t> </a:t>
                      </a:r>
                      <a:r>
                        <a:rPr lang="en-US" sz="1000" b="0" i="0" u="none" strike="noStrike" cap="none" baseline="0" noProof="0" dirty="0" err="1"/>
                        <a:t>natjecanja</a:t>
                      </a:r>
                      <a:r>
                        <a:rPr lang="en-US" sz="1000" b="0" i="0" u="none" strike="noStrike" cap="none" baseline="0" noProof="0" dirty="0"/>
                        <a:t> u </a:t>
                      </a:r>
                      <a:r>
                        <a:rPr lang="en-US" sz="1000" b="0" i="0" u="none" strike="noStrike" cap="none" baseline="0" noProof="0" dirty="0" err="1"/>
                        <a:t>školi</a:t>
                      </a:r>
                      <a:r>
                        <a:rPr lang="en-US" sz="1000" b="0" i="0" u="none" strike="noStrike" cap="none" baseline="0" noProof="0" dirty="0"/>
                        <a:t>.</a:t>
                      </a:r>
                    </a:p>
                    <a:p>
                      <a:pPr lvl="0" algn="l">
                        <a:buNone/>
                      </a:pPr>
                      <a:endParaRPr lang="en-US" sz="1000" b="0" i="0" u="none" strike="noStrike" cap="none" baseline="0" noProof="0" dirty="0"/>
                    </a:p>
                  </a:txBody>
                  <a:tcPr marL="91450" marR="91450" marT="30600" marB="30600"/>
                </a:tc>
                <a:extLst>
                  <a:ext uri="{0D108BD9-81ED-4DB2-BD59-A6C34878D82A}">
                    <a16:rowId xmlns:a16="http://schemas.microsoft.com/office/drawing/2014/main" val="10001"/>
                  </a:ext>
                </a:extLst>
              </a:tr>
              <a:tr h="787517">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Način</a:t>
                      </a:r>
                      <a:r>
                        <a:rPr lang="en" sz="1000" u="none" strike="noStrike" cap="none" baseline="0">
                          <a:sym typeface="Calibri"/>
                        </a:rPr>
                        <a:t> </a:t>
                      </a:r>
                      <a:r>
                        <a:rPr lang="en" sz="1000" u="none" strike="noStrike" cap="none" baseline="0" err="1">
                          <a:sym typeface="Calibri"/>
                        </a:rPr>
                        <a:t>realizacije</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0600" marB="30600"/>
                </a:tc>
                <a:tc>
                  <a:txBody>
                    <a:bodyPr/>
                    <a:lstStyle/>
                    <a:p>
                      <a:pPr lvl="0" algn="l">
                        <a:buNone/>
                      </a:pPr>
                      <a:r>
                        <a:rPr lang="en-US" sz="1000" b="0" i="0" u="none" strike="noStrike" cap="none" baseline="0" noProof="0" dirty="0" err="1"/>
                        <a:t>Prema</a:t>
                      </a:r>
                      <a:r>
                        <a:rPr lang="en-US" sz="1000" b="0" i="0" u="none" strike="noStrike" cap="none" baseline="0" noProof="0" dirty="0"/>
                        <a:t> </a:t>
                      </a:r>
                      <a:r>
                        <a:rPr lang="en-US" sz="1000" b="0" i="0" u="none" strike="noStrike" cap="none" baseline="0" noProof="0" dirty="0" err="1"/>
                        <a:t>potrebi</a:t>
                      </a:r>
                      <a:r>
                        <a:rPr lang="en-US" sz="1000" b="0" i="0" u="none" strike="noStrike" cap="none" baseline="0" noProof="0" dirty="0"/>
                        <a:t> </a:t>
                      </a:r>
                      <a:r>
                        <a:rPr lang="en-US" sz="1000" b="0" i="0" u="none" strike="noStrike" cap="none" baseline="0" noProof="0" dirty="0" err="1"/>
                        <a:t>određeni</a:t>
                      </a:r>
                      <a:r>
                        <a:rPr lang="en-US" sz="1000" b="0" i="0" u="none" strike="noStrike" cap="none" baseline="0" noProof="0" dirty="0"/>
                        <a:t> </a:t>
                      </a:r>
                      <a:r>
                        <a:rPr lang="en-US" sz="1000" b="0" i="0" u="none" strike="noStrike" cap="none" baseline="0" noProof="0" dirty="0" err="1"/>
                        <a:t>broj</a:t>
                      </a:r>
                      <a:r>
                        <a:rPr lang="en-US" sz="1000" b="0" i="0" u="none" strike="noStrike" cap="none" baseline="0" noProof="0" dirty="0"/>
                        <a:t> </a:t>
                      </a:r>
                      <a:r>
                        <a:rPr lang="en-US" sz="1000" b="0" i="0" u="none" strike="noStrike" cap="none" baseline="0" noProof="0" dirty="0" err="1"/>
                        <a:t>prijateljskih</a:t>
                      </a:r>
                      <a:r>
                        <a:rPr lang="en-US" sz="1000" b="0" i="0" u="none" strike="noStrike" cap="none" baseline="0" noProof="0" dirty="0"/>
                        <a:t> </a:t>
                      </a:r>
                      <a:r>
                        <a:rPr lang="en-US" sz="1000" b="0" i="0" u="none" strike="noStrike" cap="none" baseline="0" noProof="0" dirty="0" err="1"/>
                        <a:t>susreta</a:t>
                      </a:r>
                      <a:r>
                        <a:rPr lang="en-US" sz="1000" b="0" i="0" u="none" strike="noStrike" cap="none" baseline="0" noProof="0" dirty="0"/>
                        <a:t> </a:t>
                      </a:r>
                      <a:r>
                        <a:rPr lang="en-US" sz="1000" b="0" i="0" u="none" strike="noStrike" cap="none" baseline="0" noProof="0" dirty="0" err="1"/>
                        <a:t>tokom</a:t>
                      </a:r>
                      <a:r>
                        <a:rPr lang="en-US" sz="1000" b="0" i="0" u="none" strike="noStrike" cap="none" baseline="0" noProof="0" dirty="0"/>
                        <a:t> </a:t>
                      </a:r>
                      <a:r>
                        <a:rPr lang="en-US" sz="1000" b="0" i="0" u="none" strike="noStrike" cap="none" baseline="0" noProof="0" dirty="0" err="1"/>
                        <a:t>godine</a:t>
                      </a:r>
                      <a:r>
                        <a:rPr lang="en-US" sz="1000" b="0" i="0" u="none" strike="noStrike" cap="none" baseline="0" noProof="0" dirty="0"/>
                        <a:t>, </a:t>
                      </a:r>
                      <a:r>
                        <a:rPr lang="en-US" sz="1000" b="0" i="0" u="none" strike="noStrike" cap="none" baseline="0" noProof="0" dirty="0" err="1"/>
                        <a:t>međurazrednog</a:t>
                      </a:r>
                      <a:r>
                        <a:rPr lang="en-US" sz="1000" b="0" i="0" u="none" strike="noStrike" cap="none" baseline="0" noProof="0" dirty="0"/>
                        <a:t> </a:t>
                      </a:r>
                      <a:r>
                        <a:rPr lang="en-US" sz="1000" b="0" i="0" u="none" strike="noStrike" cap="none" baseline="0" noProof="0" dirty="0" err="1"/>
                        <a:t>karaktera</a:t>
                      </a:r>
                      <a:r>
                        <a:rPr lang="en-US" sz="1000" b="0" i="0" u="none" strike="noStrike" cap="none" baseline="0" noProof="0" dirty="0"/>
                        <a:t>. </a:t>
                      </a:r>
                    </a:p>
                    <a:p>
                      <a:pPr lvl="0" algn="l">
                        <a:buNone/>
                      </a:pPr>
                      <a:r>
                        <a:rPr lang="en-US" sz="1000" b="0" i="0" u="none" strike="noStrike" cap="none" baseline="0" noProof="0" dirty="0"/>
                        <a:t>Plan </a:t>
                      </a:r>
                      <a:r>
                        <a:rPr lang="en-US" sz="1000" b="0" i="0" u="none" strike="noStrike" cap="none" baseline="0" noProof="0" dirty="0" err="1"/>
                        <a:t>i</a:t>
                      </a:r>
                      <a:r>
                        <a:rPr lang="en-US" sz="1000" b="0" i="0" u="none" strike="noStrike" cap="none" baseline="0" noProof="0" dirty="0"/>
                        <a:t> program </a:t>
                      </a:r>
                      <a:r>
                        <a:rPr lang="en-US" sz="1000" b="0" i="0" u="none" strike="noStrike" cap="none" baseline="0" noProof="0" dirty="0" err="1"/>
                        <a:t>rada</a:t>
                      </a:r>
                      <a:r>
                        <a:rPr lang="en-US" sz="1000" b="0" i="0" u="none" strike="noStrike" cap="none" baseline="0" noProof="0" dirty="0"/>
                        <a:t> </a:t>
                      </a:r>
                      <a:r>
                        <a:rPr lang="en-US" sz="1000" b="0" i="0" u="none" strike="noStrike" cap="none" baseline="0" noProof="0" dirty="0" err="1"/>
                        <a:t>obuhvaća</a:t>
                      </a:r>
                      <a:r>
                        <a:rPr lang="en-US" sz="1000" b="0" i="0" u="none" strike="noStrike" cap="none" baseline="0" noProof="0" dirty="0"/>
                        <a:t> </a:t>
                      </a:r>
                      <a:r>
                        <a:rPr lang="en-US" sz="1000" b="0" i="0" u="none" strike="noStrike" cap="none" baseline="0" noProof="0" dirty="0" err="1"/>
                        <a:t>usvajane</a:t>
                      </a:r>
                      <a:r>
                        <a:rPr lang="en-US" sz="1000" b="0" i="0" u="none" strike="noStrike" cap="none" baseline="0" noProof="0" dirty="0"/>
                        <a:t> </a:t>
                      </a:r>
                      <a:r>
                        <a:rPr lang="en-US" sz="1000" b="0" i="0" u="none" strike="noStrike" cap="none" baseline="0" noProof="0" dirty="0" err="1"/>
                        <a:t>sljedećih</a:t>
                      </a:r>
                      <a:r>
                        <a:rPr lang="en-US" sz="1000" b="0" i="0" u="none" strike="noStrike" cap="none" baseline="0" noProof="0" dirty="0"/>
                        <a:t> </a:t>
                      </a:r>
                      <a:r>
                        <a:rPr lang="en-US" sz="1000" b="0" i="0" u="none" strike="noStrike" cap="none" baseline="0" noProof="0" dirty="0" err="1"/>
                        <a:t>tema</a:t>
                      </a:r>
                      <a:r>
                        <a:rPr lang="en-US" sz="1000" b="0" i="0" u="none" strike="noStrike" cap="none" baseline="0" noProof="0" dirty="0"/>
                        <a:t>:- u </a:t>
                      </a:r>
                      <a:r>
                        <a:rPr lang="en-US" sz="1000" b="0" i="0" u="none" strike="noStrike" cap="none" baseline="0" noProof="0" dirty="0" err="1"/>
                        <a:t>školskoj</a:t>
                      </a:r>
                      <a:r>
                        <a:rPr lang="en-US" sz="1000" b="0" i="0" u="none" strike="noStrike" cap="none" baseline="0" noProof="0" dirty="0"/>
                        <a:t> </a:t>
                      </a:r>
                      <a:r>
                        <a:rPr lang="en-US" sz="1000" b="0" i="0" u="none" strike="noStrike" cap="none" baseline="0" noProof="0" dirty="0" err="1"/>
                        <a:t>godini</a:t>
                      </a:r>
                      <a:r>
                        <a:rPr lang="en-US" sz="1000" b="0" i="0" u="none" strike="noStrike" cap="none" baseline="0" noProof="0" dirty="0"/>
                        <a:t> </a:t>
                      </a:r>
                      <a:r>
                        <a:rPr lang="en-US" sz="1000" b="0" i="0" u="none" strike="noStrike" cap="none" baseline="0" noProof="0" dirty="0" err="1"/>
                        <a:t>učenici</a:t>
                      </a:r>
                      <a:r>
                        <a:rPr lang="en-US" sz="1000" b="0" i="0" u="none" strike="noStrike" cap="none" baseline="0" noProof="0" dirty="0"/>
                        <a:t> </a:t>
                      </a:r>
                      <a:r>
                        <a:rPr lang="en-US" sz="1000" b="0" i="0" u="none" strike="noStrike" cap="none" baseline="0" noProof="0" dirty="0" err="1"/>
                        <a:t>će</a:t>
                      </a:r>
                      <a:r>
                        <a:rPr lang="en-US" sz="1000" b="0" i="0" u="none" strike="noStrike" cap="none" baseline="0" noProof="0" dirty="0"/>
                        <a:t> </a:t>
                      </a:r>
                      <a:r>
                        <a:rPr lang="en-US" sz="1000" b="0" i="0" u="none" strike="noStrike" cap="none" baseline="0" noProof="0" dirty="0" err="1"/>
                        <a:t>jednom</a:t>
                      </a:r>
                      <a:r>
                        <a:rPr lang="en-US" sz="1000" b="0" i="0" u="none" strike="noStrike" cap="none" baseline="0" noProof="0" dirty="0"/>
                        <a:t> </a:t>
                      </a:r>
                      <a:r>
                        <a:rPr lang="en-US" sz="1000" b="0" i="0" u="none" strike="noStrike" cap="none" baseline="0" noProof="0" dirty="0" err="1"/>
                        <a:t>tjedno</a:t>
                      </a:r>
                      <a:r>
                        <a:rPr lang="en-US" sz="1000" b="0" i="0" u="none" strike="noStrike" cap="none" baseline="0" noProof="0" dirty="0"/>
                        <a:t> </a:t>
                      </a:r>
                      <a:r>
                        <a:rPr lang="en-US" sz="1000" b="0" i="0" u="none" strike="noStrike" cap="none" baseline="0" noProof="0" dirty="0" err="1"/>
                        <a:t>imati</a:t>
                      </a:r>
                      <a:r>
                        <a:rPr lang="en-US" sz="1000" b="0" i="0" u="none" strike="noStrike" cap="none" baseline="0" noProof="0" dirty="0"/>
                        <a:t> </a:t>
                      </a:r>
                      <a:r>
                        <a:rPr lang="en-US" sz="1000" b="0" i="0" u="none" strike="noStrike" cap="none" baseline="0" noProof="0" dirty="0" err="1"/>
                        <a:t>trening</a:t>
                      </a:r>
                      <a:r>
                        <a:rPr lang="en-US" sz="1000" b="0" i="0" u="none" strike="noStrike" cap="none" baseline="0" noProof="0" dirty="0"/>
                        <a:t>, </a:t>
                      </a:r>
                      <a:r>
                        <a:rPr lang="en-US" sz="1000" b="0" i="0" u="none" strike="noStrike" cap="none" baseline="0" noProof="0" dirty="0" err="1"/>
                        <a:t>jedan</a:t>
                      </a:r>
                      <a:r>
                        <a:rPr lang="en-US" sz="1000" b="0" i="0" u="none" strike="noStrike" cap="none" baseline="0" noProof="0" dirty="0"/>
                        <a:t> </a:t>
                      </a:r>
                      <a:r>
                        <a:rPr lang="en-US" sz="1000" b="0" i="0" u="none" strike="noStrike" cap="none" baseline="0" noProof="0" dirty="0" err="1"/>
                        <a:t>školski</a:t>
                      </a:r>
                      <a:r>
                        <a:rPr lang="en-US" sz="1000" b="0" i="0" u="none" strike="noStrike" cap="none" baseline="0" noProof="0" dirty="0"/>
                        <a:t> sat </a:t>
                      </a:r>
                    </a:p>
                    <a:p>
                      <a:pPr marL="0" marR="0" lvl="0" indent="0" algn="l">
                        <a:lnSpc>
                          <a:spcPct val="100000"/>
                        </a:lnSpc>
                        <a:spcBef>
                          <a:spcPts val="0"/>
                        </a:spcBef>
                        <a:spcAft>
                          <a:spcPts val="0"/>
                        </a:spcAft>
                        <a:buClr>
                          <a:srgbClr val="000000"/>
                        </a:buClr>
                        <a:buSzPct val="25000"/>
                        <a:buFont typeface="Calibri"/>
                        <a:buNone/>
                      </a:pPr>
                      <a:endParaRPr lang="en-US" sz="1000" u="none" strike="noStrike" cap="none" baseline="0" dirty="0">
                        <a:sym typeface="Arial"/>
                      </a:endParaRPr>
                    </a:p>
                  </a:txBody>
                  <a:tcPr marL="91450" marR="91450" marT="30600" marB="30600"/>
                </a:tc>
                <a:extLst>
                  <a:ext uri="{0D108BD9-81ED-4DB2-BD59-A6C34878D82A}">
                    <a16:rowId xmlns:a16="http://schemas.microsoft.com/office/drawing/2014/main" val="10002"/>
                  </a:ext>
                </a:extLst>
              </a:tr>
              <a:tr h="286189">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Nositelj</a:t>
                      </a:r>
                      <a:r>
                        <a:rPr lang="en" sz="1000" u="none" strike="noStrike" cap="none" baseline="0">
                          <a:sym typeface="Calibri"/>
                        </a:rPr>
                        <a:t> </a:t>
                      </a:r>
                      <a:r>
                        <a:rPr lang="en" sz="1000" u="none" strike="noStrike" cap="none" baseline="0" err="1">
                          <a:sym typeface="Calibri"/>
                        </a:rPr>
                        <a:t>aktivnosti</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0600" marB="30600"/>
                </a:tc>
                <a:tc>
                  <a:txBody>
                    <a:bodyPr/>
                    <a:lstStyle/>
                    <a:p>
                      <a:pPr marL="0" marR="0" lvl="0" indent="0" algn="l" rtl="0">
                        <a:lnSpc>
                          <a:spcPct val="100000"/>
                        </a:lnSpc>
                        <a:spcBef>
                          <a:spcPts val="0"/>
                        </a:spcBef>
                        <a:spcAft>
                          <a:spcPts val="0"/>
                        </a:spcAft>
                        <a:buFont typeface="Calibri"/>
                        <a:buNone/>
                      </a:pPr>
                      <a:r>
                        <a:rPr lang="en" sz="1000" u="none" strike="noStrike" cap="none" baseline="0" dirty="0">
                          <a:sym typeface="Calibri"/>
                        </a:rPr>
                        <a:t>Učitelj tjelesne i zdravstvene kulture</a:t>
                      </a:r>
                      <a:r>
                        <a:rPr lang="en" sz="1000" u="none" strike="noStrike" cap="none" baseline="0" dirty="0"/>
                        <a:t> David Grgić</a:t>
                      </a:r>
                      <a:r>
                        <a:rPr lang="en" sz="1000" u="none" strike="noStrike" cap="none" baseline="0" dirty="0">
                          <a:sym typeface="Calibri"/>
                        </a:rPr>
                        <a:t> i učenici</a:t>
                      </a:r>
                      <a:endParaRPr lang="en" sz="1000" b="0" i="0" u="none" strike="noStrike" cap="none" baseline="0" dirty="0">
                        <a:solidFill>
                          <a:srgbClr val="000000"/>
                        </a:solidFill>
                        <a:latin typeface="Calibri"/>
                        <a:ea typeface="Calibri"/>
                        <a:cs typeface="Calibri"/>
                        <a:sym typeface="Calibri"/>
                      </a:endParaRPr>
                    </a:p>
                  </a:txBody>
                  <a:tcPr marL="91450" marR="91450" marT="30600" marB="30600"/>
                </a:tc>
                <a:extLst>
                  <a:ext uri="{0D108BD9-81ED-4DB2-BD59-A6C34878D82A}">
                    <a16:rowId xmlns:a16="http://schemas.microsoft.com/office/drawing/2014/main" val="10003"/>
                  </a:ext>
                </a:extLst>
              </a:tr>
              <a:tr h="428781">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Vremenik</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0600" marB="30600"/>
                </a:tc>
                <a:tc>
                  <a:txBody>
                    <a:bodyPr/>
                    <a:lstStyle/>
                    <a:p>
                      <a:pPr marL="0" marR="0" lvl="0" indent="0" algn="l" rtl="0">
                        <a:lnSpc>
                          <a:spcPct val="100000"/>
                        </a:lnSpc>
                        <a:spcBef>
                          <a:spcPts val="0"/>
                        </a:spcBef>
                        <a:spcAft>
                          <a:spcPts val="0"/>
                        </a:spcAft>
                        <a:buFont typeface="Calibri"/>
                        <a:buNone/>
                      </a:pPr>
                      <a:r>
                        <a:rPr lang="hr-HR" sz="1000" b="0" i="0" u="none" strike="noStrike" cap="none" baseline="0" dirty="0">
                          <a:solidFill>
                            <a:schemeClr val="tx1"/>
                          </a:solidFill>
                          <a:latin typeface="+mn-lt"/>
                          <a:ea typeface="+mn-ea"/>
                          <a:cs typeface="+mn-cs"/>
                          <a:sym typeface="Calibri"/>
                        </a:rPr>
                        <a:t>1 sat tjedno, 35 sati tijekom školske godine</a:t>
                      </a:r>
                      <a:endParaRPr lang="en" sz="1000" b="0" i="0" u="none" strike="noStrike" cap="none" baseline="0" dirty="0">
                        <a:solidFill>
                          <a:srgbClr val="000000"/>
                        </a:solidFill>
                        <a:latin typeface="Calibri"/>
                        <a:ea typeface="Calibri"/>
                        <a:cs typeface="Calibri"/>
                        <a:sym typeface="Calibri"/>
                      </a:endParaRPr>
                    </a:p>
                  </a:txBody>
                  <a:tcPr marL="91450" marR="91450" marT="30600" marB="30600"/>
                </a:tc>
                <a:extLst>
                  <a:ext uri="{0D108BD9-81ED-4DB2-BD59-A6C34878D82A}">
                    <a16:rowId xmlns:a16="http://schemas.microsoft.com/office/drawing/2014/main" val="10004"/>
                  </a:ext>
                </a:extLst>
              </a:tr>
              <a:tr h="204341">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Troškovnik</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0600" marB="30600"/>
                </a:tc>
                <a:tc>
                  <a:txBody>
                    <a:bodyPr/>
                    <a:lstStyle/>
                    <a:p>
                      <a:pPr marL="0" marR="0" lvl="0" indent="0" algn="l" rtl="0">
                        <a:lnSpc>
                          <a:spcPct val="100000"/>
                        </a:lnSpc>
                        <a:spcBef>
                          <a:spcPts val="0"/>
                        </a:spcBef>
                        <a:spcAft>
                          <a:spcPts val="0"/>
                        </a:spcAft>
                        <a:buClr>
                          <a:schemeClr val="dk1"/>
                        </a:buClr>
                        <a:buSzPct val="25000"/>
                        <a:buFont typeface="Arial"/>
                        <a:buNone/>
                      </a:pPr>
                      <a:r>
                        <a:rPr lang="hr-HR" sz="1000" u="none" strike="noStrike" cap="none" baseline="0">
                          <a:sym typeface="Arial"/>
                        </a:rPr>
                        <a:t>Nema materijalnih troškova</a:t>
                      </a:r>
                      <a:endParaRPr lang="en" sz="1000" u="none" strike="noStrike" cap="none" baseline="0">
                        <a:sym typeface="Arial"/>
                      </a:endParaRPr>
                    </a:p>
                  </a:txBody>
                  <a:tcPr marL="91450" marR="91450" marT="30600" marB="30600"/>
                </a:tc>
                <a:extLst>
                  <a:ext uri="{0D108BD9-81ED-4DB2-BD59-A6C34878D82A}">
                    <a16:rowId xmlns:a16="http://schemas.microsoft.com/office/drawing/2014/main" val="10005"/>
                  </a:ext>
                </a:extLst>
              </a:tr>
              <a:tr h="642133">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Način</a:t>
                      </a:r>
                      <a:r>
                        <a:rPr lang="en" sz="1000" u="none" strike="noStrike" cap="none" baseline="0">
                          <a:sym typeface="Calibri"/>
                        </a:rPr>
                        <a:t> </a:t>
                      </a:r>
                      <a:r>
                        <a:rPr lang="en" sz="1000" u="none" strike="noStrike" cap="none" baseline="0" err="1">
                          <a:sym typeface="Calibri"/>
                        </a:rPr>
                        <a:t>vrednovanja</a:t>
                      </a:r>
                      <a:r>
                        <a:rPr lang="en" sz="1000" u="none" strike="noStrike" cap="none" baseline="0">
                          <a:sym typeface="Calibri"/>
                        </a:rPr>
                        <a:t> </a:t>
                      </a:r>
                      <a:r>
                        <a:rPr lang="en" sz="1000" u="none" strike="noStrike" cap="none" baseline="0" err="1">
                          <a:sym typeface="Calibri"/>
                        </a:rPr>
                        <a:t>i</a:t>
                      </a:r>
                      <a:r>
                        <a:rPr lang="en" sz="1000" u="none" strike="noStrike" cap="none" baseline="0">
                          <a:sym typeface="Calibri"/>
                        </a:rPr>
                        <a:t> </a:t>
                      </a:r>
                      <a:r>
                        <a:rPr lang="en" sz="1000" u="none" strike="noStrike" cap="none" baseline="0" err="1">
                          <a:sym typeface="Calibri"/>
                        </a:rPr>
                        <a:t>korištenja</a:t>
                      </a:r>
                      <a:r>
                        <a:rPr lang="en" sz="1000" u="none" strike="noStrike" cap="none" baseline="0">
                          <a:sym typeface="Calibri"/>
                        </a:rPr>
                        <a:t> </a:t>
                      </a:r>
                      <a:r>
                        <a:rPr lang="en" sz="1000" u="none" strike="noStrike" cap="none" baseline="0" err="1">
                          <a:sym typeface="Calibri"/>
                        </a:rPr>
                        <a:t>rezultata</a:t>
                      </a:r>
                      <a:r>
                        <a:rPr lang="en" sz="1000" u="none" strike="noStrike" cap="none" baseline="0">
                          <a:sym typeface="Calibri"/>
                        </a:rPr>
                        <a:t> </a:t>
                      </a:r>
                      <a:r>
                        <a:rPr lang="en" sz="1000" u="none" strike="noStrike" cap="none" baseline="0" err="1">
                          <a:sym typeface="Calibri"/>
                        </a:rPr>
                        <a:t>vrednovanja</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0600" marB="30600"/>
                </a:tc>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dirty="0">
                          <a:sym typeface="Calibri"/>
                        </a:rPr>
                        <a:t>Tijekom godine se provode mjerenja na temelju kojih se vidi napredak svakog pojedinog učenika</a:t>
                      </a:r>
                    </a:p>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dirty="0">
                          <a:sym typeface="Calibri"/>
                        </a:rPr>
                        <a:t>- uspjeh na natjecanjima, školska, prijateljska, međurazredna</a:t>
                      </a:r>
                    </a:p>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dirty="0">
                          <a:sym typeface="Calibri"/>
                        </a:rPr>
                        <a:t>- nagrade, priznanja.</a:t>
                      </a:r>
                      <a:endParaRPr lang="en" sz="1000" b="0" i="0" u="none" strike="noStrike" cap="none" baseline="0" dirty="0">
                        <a:solidFill>
                          <a:srgbClr val="000000"/>
                        </a:solidFill>
                        <a:latin typeface="Calibri"/>
                        <a:ea typeface="Calibri"/>
                        <a:cs typeface="Calibri"/>
                        <a:sym typeface="Calibri"/>
                      </a:endParaRPr>
                    </a:p>
                  </a:txBody>
                  <a:tcPr marL="91450" marR="91450" marT="30600" marB="30600"/>
                </a:tc>
                <a:extLst>
                  <a:ext uri="{0D108BD9-81ED-4DB2-BD59-A6C34878D82A}">
                    <a16:rowId xmlns:a16="http://schemas.microsoft.com/office/drawing/2014/main" val="10006"/>
                  </a:ext>
                </a:extLst>
              </a:tr>
            </a:tbl>
          </a:graphicData>
        </a:graphic>
      </p:graphicFrame>
      <p:sp>
        <p:nvSpPr>
          <p:cNvPr id="2" name="Title 1"/>
          <p:cNvSpPr>
            <a:spLocks noGrp="1"/>
          </p:cNvSpPr>
          <p:nvPr>
            <p:ph type="title"/>
          </p:nvPr>
        </p:nvSpPr>
        <p:spPr>
          <a:xfrm>
            <a:off x="1081179" y="0"/>
            <a:ext cx="7780894" cy="840059"/>
          </a:xfrm>
        </p:spPr>
        <p:txBody>
          <a:bodyPr>
            <a:scene3d>
              <a:camera prst="orthographicFront"/>
              <a:lightRig rig="soft" dir="t">
                <a:rot lat="0" lon="0" rev="15600000"/>
              </a:lightRig>
            </a:scene3d>
            <a:sp3d extrusionH="57150" prstMaterial="softEdge">
              <a:bevelT w="25400" h="38100"/>
            </a:sp3d>
          </a:bodyPr>
          <a:lstStyle/>
          <a:p>
            <a:r>
              <a:rPr lang="hr-HR" dirty="0">
                <a:effectLst>
                  <a:outerShdw blurRad="38100" dist="38100" dir="2700000" algn="tl">
                    <a:srgbClr val="000000">
                      <a:alpha val="43137"/>
                    </a:srgbClr>
                  </a:outerShdw>
                </a:effectLst>
                <a:latin typeface="+mn-lt"/>
                <a:cs typeface="Calibri Light"/>
              </a:rPr>
              <a:t>Stolni tenis - dječaci i djevojčice</a:t>
            </a:r>
          </a:p>
        </p:txBody>
      </p:sp>
      <p:pic>
        <p:nvPicPr>
          <p:cNvPr id="4" name="Picture 11" descr="A picture containing table, room&#10;&#10;Description automatically generated">
            <a:extLst>
              <a:ext uri="{FF2B5EF4-FFF2-40B4-BE49-F238E27FC236}">
                <a16:creationId xmlns:a16="http://schemas.microsoft.com/office/drawing/2014/main" id="{84E093A4-075E-471D-8DD4-CDF31D7B48F4}"/>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7032703" y="0"/>
            <a:ext cx="1160298" cy="922405"/>
          </a:xfrm>
          <a:prstGeom prst="rect">
            <a:avLst/>
          </a:prstGeom>
        </p:spPr>
      </p:pic>
    </p:spTree>
    <p:extLst>
      <p:ext uri="{BB962C8B-B14F-4D97-AF65-F5344CB8AC3E}">
        <p14:creationId xmlns:p14="http://schemas.microsoft.com/office/powerpoint/2010/main" val="3474159249"/>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Shape 115"/>
        <p:cNvGrpSpPr/>
        <p:nvPr/>
      </p:nvGrpSpPr>
      <p:grpSpPr>
        <a:xfrm>
          <a:off x="0" y="0"/>
          <a:ext cx="0" cy="0"/>
          <a:chOff x="0" y="0"/>
          <a:chExt cx="0" cy="0"/>
        </a:xfrm>
      </p:grpSpPr>
      <p:sp>
        <p:nvSpPr>
          <p:cNvPr id="116" name="Shape 116"/>
          <p:cNvSpPr txBox="1"/>
          <p:nvPr/>
        </p:nvSpPr>
        <p:spPr>
          <a:xfrm>
            <a:off x="868704" y="647032"/>
            <a:ext cx="8757055" cy="1816836"/>
          </a:xfrm>
          <a:prstGeom prst="rect">
            <a:avLst/>
          </a:prstGeom>
          <a:noFill/>
          <a:ln>
            <a:noFill/>
          </a:ln>
        </p:spPr>
        <p:txBody>
          <a:bodyPr lIns="91425" tIns="45700" rIns="91425" bIns="45700" anchor="t" anchorCtr="0">
            <a:noAutofit/>
          </a:bodyPr>
          <a:lstStyle/>
          <a:p>
            <a:pPr marL="0" marR="0" lvl="0" indent="0" algn="l" rtl="0">
              <a:lnSpc>
                <a:spcPct val="80000"/>
              </a:lnSpc>
              <a:spcBef>
                <a:spcPts val="0"/>
              </a:spcBef>
              <a:spcAft>
                <a:spcPts val="0"/>
              </a:spcAft>
              <a:buClr>
                <a:schemeClr val="dk1"/>
              </a:buClr>
              <a:buFont typeface="Arial"/>
              <a:buNone/>
            </a:pPr>
            <a:endParaRPr sz="1100" b="0" i="1" u="none" strike="noStrike" cap="none" baseline="0">
              <a:solidFill>
                <a:srgbClr val="0D0D0D"/>
              </a:solidFill>
              <a:latin typeface="Calibri"/>
              <a:ea typeface="Calibri"/>
              <a:cs typeface="Calibri"/>
              <a:sym typeface="Calibri"/>
            </a:endParaRPr>
          </a:p>
          <a:p>
            <a:pPr marL="0" marR="0" lvl="0" indent="0" algn="l" rtl="0">
              <a:lnSpc>
                <a:spcPct val="80000"/>
              </a:lnSpc>
              <a:spcBef>
                <a:spcPts val="0"/>
              </a:spcBef>
              <a:spcAft>
                <a:spcPts val="0"/>
              </a:spcAft>
              <a:buClr>
                <a:schemeClr val="dk1"/>
              </a:buClr>
              <a:buFont typeface="Arial"/>
              <a:buNone/>
            </a:pPr>
            <a:endParaRPr sz="1100" b="0" i="1" u="none" strike="noStrike" cap="none" baseline="0">
              <a:solidFill>
                <a:srgbClr val="0D0D0D"/>
              </a:solidFill>
              <a:latin typeface="Calibri"/>
              <a:ea typeface="Calibri"/>
              <a:cs typeface="Calibri"/>
              <a:sym typeface="Calibri"/>
            </a:endParaRPr>
          </a:p>
          <a:p>
            <a:pPr marL="0" marR="0" lvl="0" indent="0" algn="just" rtl="0">
              <a:lnSpc>
                <a:spcPct val="80000"/>
              </a:lnSpc>
              <a:spcBef>
                <a:spcPts val="0"/>
              </a:spcBef>
              <a:spcAft>
                <a:spcPts val="0"/>
              </a:spcAft>
              <a:buClr>
                <a:srgbClr val="0D0D0D"/>
              </a:buClr>
              <a:buSzPct val="25000"/>
              <a:buFont typeface="Calibri"/>
              <a:buNone/>
            </a:pPr>
            <a:r>
              <a:rPr lang="en" sz="1000" b="1" i="0" u="none" strike="noStrike" cap="none" baseline="0">
                <a:solidFill>
                  <a:srgbClr val="0D0D0D"/>
                </a:solidFill>
                <a:latin typeface="Calibri"/>
                <a:ea typeface="Calibri"/>
                <a:cs typeface="Calibri"/>
                <a:sym typeface="Calibri"/>
              </a:rPr>
              <a:t>Prema </a:t>
            </a:r>
            <a:r>
              <a:rPr lang="en" sz="1000" b="1" i="0" u="none" strike="noStrike" cap="none" baseline="0" err="1">
                <a:solidFill>
                  <a:srgbClr val="0D0D0D"/>
                </a:solidFill>
                <a:latin typeface="Calibri"/>
                <a:ea typeface="Calibri"/>
                <a:cs typeface="Calibri"/>
                <a:sym typeface="Calibri"/>
              </a:rPr>
              <a:t>Zakonu</a:t>
            </a:r>
            <a:r>
              <a:rPr lang="en" sz="1000" b="1" i="0" u="none" strike="noStrike" cap="none" baseline="0">
                <a:solidFill>
                  <a:srgbClr val="0D0D0D"/>
                </a:solidFill>
                <a:latin typeface="Calibri"/>
                <a:ea typeface="Calibri"/>
                <a:cs typeface="Calibri"/>
                <a:sym typeface="Calibri"/>
              </a:rPr>
              <a:t> o </a:t>
            </a:r>
            <a:r>
              <a:rPr lang="en" sz="1000" b="1" i="0" u="none" strike="noStrike" cap="none" baseline="0" err="1">
                <a:solidFill>
                  <a:srgbClr val="0D0D0D"/>
                </a:solidFill>
                <a:latin typeface="Calibri"/>
                <a:ea typeface="Calibri"/>
                <a:cs typeface="Calibri"/>
                <a:sym typeface="Calibri"/>
              </a:rPr>
              <a:t>odgoju</a:t>
            </a:r>
            <a:r>
              <a:rPr lang="en" sz="1000" b="1" i="0" u="none" strike="noStrike" cap="none" baseline="0">
                <a:solidFill>
                  <a:srgbClr val="0D0D0D"/>
                </a:solidFill>
                <a:latin typeface="Calibri"/>
                <a:ea typeface="Calibri"/>
                <a:cs typeface="Calibri"/>
                <a:sym typeface="Calibri"/>
              </a:rPr>
              <a:t> </a:t>
            </a:r>
            <a:r>
              <a:rPr lang="en" sz="1000" b="1" i="0" u="none" strike="noStrike" cap="none" baseline="0" err="1">
                <a:solidFill>
                  <a:srgbClr val="0D0D0D"/>
                </a:solidFill>
                <a:latin typeface="Calibri"/>
                <a:ea typeface="Calibri"/>
                <a:cs typeface="Calibri"/>
                <a:sym typeface="Calibri"/>
              </a:rPr>
              <a:t>i</a:t>
            </a:r>
            <a:r>
              <a:rPr lang="en" sz="1000" b="1" i="0" u="none" strike="noStrike" cap="none" baseline="0">
                <a:solidFill>
                  <a:srgbClr val="0D0D0D"/>
                </a:solidFill>
                <a:latin typeface="Calibri"/>
                <a:ea typeface="Calibri"/>
                <a:cs typeface="Calibri"/>
                <a:sym typeface="Calibri"/>
              </a:rPr>
              <a:t> </a:t>
            </a:r>
            <a:r>
              <a:rPr lang="en" sz="1000" b="1" i="0" u="none" strike="noStrike" cap="none" baseline="0" err="1">
                <a:solidFill>
                  <a:srgbClr val="0D0D0D"/>
                </a:solidFill>
                <a:latin typeface="Calibri"/>
                <a:ea typeface="Calibri"/>
                <a:cs typeface="Calibri"/>
                <a:sym typeface="Calibri"/>
              </a:rPr>
              <a:t>obrazovanju</a:t>
            </a:r>
            <a:r>
              <a:rPr lang="en" sz="1000" b="1" i="0" u="none" strike="noStrike" cap="none" baseline="0">
                <a:solidFill>
                  <a:srgbClr val="0D0D0D"/>
                </a:solidFill>
                <a:latin typeface="Calibri"/>
                <a:ea typeface="Calibri"/>
                <a:cs typeface="Calibri"/>
                <a:sym typeface="Calibri"/>
              </a:rPr>
              <a:t> </a:t>
            </a:r>
            <a:r>
              <a:rPr lang="en" sz="1000" b="1" i="0" u="none" strike="noStrike" cap="none" baseline="0" err="1">
                <a:solidFill>
                  <a:srgbClr val="0D0D0D"/>
                </a:solidFill>
                <a:latin typeface="Calibri"/>
                <a:ea typeface="Calibri"/>
                <a:cs typeface="Calibri"/>
                <a:sym typeface="Calibri"/>
              </a:rPr>
              <a:t>Članak</a:t>
            </a:r>
            <a:r>
              <a:rPr lang="en" sz="1000" b="1" i="0" u="none" strike="noStrike" cap="none" baseline="0">
                <a:solidFill>
                  <a:srgbClr val="0D0D0D"/>
                </a:solidFill>
                <a:latin typeface="Calibri"/>
                <a:ea typeface="Calibri"/>
                <a:cs typeface="Calibri"/>
                <a:sym typeface="Calibri"/>
              </a:rPr>
              <a:t> 28.</a:t>
            </a:r>
            <a:endParaRPr lang="en" sz="1000" b="1" i="0" u="none" strike="noStrike" cap="none" baseline="0">
              <a:solidFill>
                <a:srgbClr val="0D0D0D"/>
              </a:solidFill>
              <a:latin typeface="Calibri"/>
              <a:ea typeface="Calibri"/>
              <a:cs typeface="Calibri"/>
            </a:endParaRPr>
          </a:p>
          <a:p>
            <a:pPr marL="0" marR="0" lvl="0" indent="0" algn="just" rtl="0">
              <a:lnSpc>
                <a:spcPct val="80000"/>
              </a:lnSpc>
              <a:spcBef>
                <a:spcPts val="0"/>
              </a:spcBef>
              <a:spcAft>
                <a:spcPts val="0"/>
              </a:spcAft>
              <a:buClr>
                <a:schemeClr val="dk1"/>
              </a:buClr>
              <a:buFont typeface="Arial"/>
              <a:buNone/>
            </a:pPr>
            <a:endParaRPr sz="1000" b="0" i="0" u="none" strike="noStrike" cap="none" baseline="0">
              <a:solidFill>
                <a:srgbClr val="0D0D0D"/>
              </a:solidFill>
              <a:latin typeface="Calibri"/>
              <a:ea typeface="Calibri"/>
              <a:cs typeface="Calibri"/>
              <a:sym typeface="Calibri"/>
            </a:endParaRPr>
          </a:p>
          <a:p>
            <a:pPr marL="0" marR="0" lvl="0" indent="0" algn="just" rtl="0">
              <a:lnSpc>
                <a:spcPct val="80000"/>
              </a:lnSpc>
              <a:spcBef>
                <a:spcPts val="0"/>
              </a:spcBef>
              <a:spcAft>
                <a:spcPts val="0"/>
              </a:spcAft>
              <a:buClr>
                <a:srgbClr val="0D0D0D"/>
              </a:buClr>
              <a:buSzPct val="100000"/>
              <a:buFont typeface="Calibri"/>
              <a:buAutoNum type="arabicParenBoth"/>
            </a:pPr>
            <a:r>
              <a:rPr lang="en" sz="1000" b="0" i="0" u="none" strike="noStrike" cap="none" baseline="0" err="1">
                <a:solidFill>
                  <a:srgbClr val="0D0D0D"/>
                </a:solidFill>
                <a:latin typeface="Calibri"/>
                <a:ea typeface="Calibri"/>
                <a:cs typeface="Calibri"/>
                <a:sym typeface="Calibri"/>
              </a:rPr>
              <a:t>Škola</a:t>
            </a:r>
            <a:r>
              <a:rPr lang="en" sz="1000" b="0" i="0" u="none" strike="noStrike" cap="none" baseline="0">
                <a:solidFill>
                  <a:srgbClr val="0D0D0D"/>
                </a:solidFill>
                <a:latin typeface="Calibri"/>
                <a:ea typeface="Calibri"/>
                <a:cs typeface="Calibri"/>
                <a:sym typeface="Calibri"/>
              </a:rPr>
              <a:t> </a:t>
            </a:r>
            <a:r>
              <a:rPr lang="en" sz="1000" b="0" i="0" u="none" strike="noStrike" cap="none" baseline="0" err="1">
                <a:solidFill>
                  <a:srgbClr val="0D0D0D"/>
                </a:solidFill>
                <a:latin typeface="Calibri"/>
                <a:ea typeface="Calibri"/>
                <a:cs typeface="Calibri"/>
                <a:sym typeface="Calibri"/>
              </a:rPr>
              <a:t>radi</a:t>
            </a:r>
            <a:r>
              <a:rPr lang="en" sz="1000" b="0" i="0" u="none" strike="noStrike" cap="none" baseline="0">
                <a:solidFill>
                  <a:srgbClr val="0D0D0D"/>
                </a:solidFill>
                <a:latin typeface="Calibri"/>
                <a:ea typeface="Calibri"/>
                <a:cs typeface="Calibri"/>
                <a:sym typeface="Calibri"/>
              </a:rPr>
              <a:t> </a:t>
            </a:r>
            <a:r>
              <a:rPr lang="en" sz="1000" b="0" i="0" u="none" strike="noStrike" cap="none" baseline="0" err="1">
                <a:solidFill>
                  <a:srgbClr val="0D0D0D"/>
                </a:solidFill>
                <a:latin typeface="Calibri"/>
                <a:ea typeface="Calibri"/>
                <a:cs typeface="Calibri"/>
                <a:sym typeface="Calibri"/>
              </a:rPr>
              <a:t>na</a:t>
            </a:r>
            <a:r>
              <a:rPr lang="en" sz="1000" b="0" i="0" u="none" strike="noStrike" cap="none" baseline="0">
                <a:solidFill>
                  <a:srgbClr val="0D0D0D"/>
                </a:solidFill>
                <a:latin typeface="Calibri"/>
                <a:ea typeface="Calibri"/>
                <a:cs typeface="Calibri"/>
                <a:sym typeface="Calibri"/>
              </a:rPr>
              <a:t> </a:t>
            </a:r>
            <a:r>
              <a:rPr lang="en" sz="1000" b="0" i="0" u="none" strike="noStrike" cap="none" baseline="0" err="1">
                <a:solidFill>
                  <a:srgbClr val="0D0D0D"/>
                </a:solidFill>
                <a:latin typeface="Calibri"/>
                <a:ea typeface="Calibri"/>
                <a:cs typeface="Calibri"/>
                <a:sym typeface="Calibri"/>
              </a:rPr>
              <a:t>temelju</a:t>
            </a:r>
            <a:r>
              <a:rPr lang="en" sz="1000" b="0" i="0" u="none" strike="noStrike" cap="none" baseline="0">
                <a:solidFill>
                  <a:srgbClr val="0D0D0D"/>
                </a:solidFill>
                <a:latin typeface="Calibri"/>
                <a:ea typeface="Calibri"/>
                <a:cs typeface="Calibri"/>
                <a:sym typeface="Calibri"/>
              </a:rPr>
              <a:t> </a:t>
            </a:r>
            <a:r>
              <a:rPr lang="en" sz="1000" b="0" i="0" u="none" strike="noStrike" cap="none" baseline="0" err="1">
                <a:solidFill>
                  <a:srgbClr val="0D0D0D"/>
                </a:solidFill>
                <a:latin typeface="Calibri"/>
                <a:ea typeface="Calibri"/>
                <a:cs typeface="Calibri"/>
                <a:sym typeface="Calibri"/>
              </a:rPr>
              <a:t>školskog</a:t>
            </a:r>
            <a:r>
              <a:rPr lang="en" sz="1000" b="0" i="0" u="none" strike="noStrike" cap="none" baseline="0">
                <a:solidFill>
                  <a:srgbClr val="0D0D0D"/>
                </a:solidFill>
                <a:latin typeface="Calibri"/>
                <a:ea typeface="Calibri"/>
                <a:cs typeface="Calibri"/>
                <a:sym typeface="Calibri"/>
              </a:rPr>
              <a:t> </a:t>
            </a:r>
            <a:r>
              <a:rPr lang="en" sz="1000" b="0" i="0" u="none" strike="noStrike" cap="none" baseline="0" err="1">
                <a:solidFill>
                  <a:srgbClr val="0D0D0D"/>
                </a:solidFill>
                <a:latin typeface="Calibri"/>
                <a:ea typeface="Calibri"/>
                <a:cs typeface="Calibri"/>
                <a:sym typeface="Calibri"/>
              </a:rPr>
              <a:t>kurikuluma</a:t>
            </a:r>
            <a:r>
              <a:rPr lang="en" sz="1000" b="0" i="0" u="none" strike="noStrike" cap="none" baseline="0">
                <a:solidFill>
                  <a:srgbClr val="0D0D0D"/>
                </a:solidFill>
                <a:latin typeface="Calibri"/>
                <a:ea typeface="Calibri"/>
                <a:cs typeface="Calibri"/>
                <a:sym typeface="Calibri"/>
              </a:rPr>
              <a:t> </a:t>
            </a:r>
            <a:r>
              <a:rPr lang="en" sz="1000" b="0" i="0" u="none" strike="noStrike" cap="none" baseline="0" err="1">
                <a:solidFill>
                  <a:srgbClr val="0D0D0D"/>
                </a:solidFill>
                <a:latin typeface="Calibri"/>
                <a:ea typeface="Calibri"/>
                <a:cs typeface="Calibri"/>
                <a:sym typeface="Calibri"/>
              </a:rPr>
              <a:t>i</a:t>
            </a:r>
            <a:r>
              <a:rPr lang="en" sz="1000" b="0" i="0" u="none" strike="noStrike" cap="none" baseline="0">
                <a:solidFill>
                  <a:srgbClr val="0D0D0D"/>
                </a:solidFill>
                <a:latin typeface="Calibri"/>
                <a:ea typeface="Calibri"/>
                <a:cs typeface="Calibri"/>
                <a:sym typeface="Calibri"/>
              </a:rPr>
              <a:t> </a:t>
            </a:r>
            <a:r>
              <a:rPr lang="en" sz="1000" b="0" i="0" u="none" strike="noStrike" cap="none" baseline="0" err="1">
                <a:solidFill>
                  <a:srgbClr val="0D0D0D"/>
                </a:solidFill>
                <a:latin typeface="Calibri"/>
                <a:ea typeface="Calibri"/>
                <a:cs typeface="Calibri"/>
                <a:sym typeface="Calibri"/>
              </a:rPr>
              <a:t>godišnjeg</a:t>
            </a:r>
            <a:r>
              <a:rPr lang="en" sz="1000" b="0" i="0" u="none" strike="noStrike" cap="none" baseline="0">
                <a:solidFill>
                  <a:srgbClr val="0D0D0D"/>
                </a:solidFill>
                <a:latin typeface="Calibri"/>
                <a:ea typeface="Calibri"/>
                <a:cs typeface="Calibri"/>
                <a:sym typeface="Calibri"/>
              </a:rPr>
              <a:t> plana </a:t>
            </a:r>
            <a:r>
              <a:rPr lang="en" sz="1000" b="0" i="0" u="none" strike="noStrike" cap="none" baseline="0" err="1">
                <a:solidFill>
                  <a:srgbClr val="0D0D0D"/>
                </a:solidFill>
                <a:latin typeface="Calibri"/>
                <a:ea typeface="Calibri"/>
                <a:cs typeface="Calibri"/>
                <a:sym typeface="Calibri"/>
              </a:rPr>
              <a:t>i</a:t>
            </a:r>
            <a:r>
              <a:rPr lang="en" sz="1000" b="0" i="0" u="none" strike="noStrike" cap="none" baseline="0">
                <a:solidFill>
                  <a:srgbClr val="0D0D0D"/>
                </a:solidFill>
                <a:latin typeface="Calibri"/>
                <a:ea typeface="Calibri"/>
                <a:cs typeface="Calibri"/>
                <a:sym typeface="Calibri"/>
              </a:rPr>
              <a:t> </a:t>
            </a:r>
            <a:r>
              <a:rPr lang="en" sz="1000" b="0" i="0" u="none" strike="noStrike" cap="none" baseline="0" err="1">
                <a:solidFill>
                  <a:srgbClr val="0D0D0D"/>
                </a:solidFill>
                <a:latin typeface="Calibri"/>
                <a:ea typeface="Calibri"/>
                <a:cs typeface="Calibri"/>
                <a:sym typeface="Calibri"/>
              </a:rPr>
              <a:t>programa</a:t>
            </a:r>
            <a:r>
              <a:rPr lang="en" sz="1000" b="0" i="0" u="none" strike="noStrike" cap="none" baseline="0">
                <a:solidFill>
                  <a:srgbClr val="0D0D0D"/>
                </a:solidFill>
                <a:latin typeface="Calibri"/>
                <a:ea typeface="Calibri"/>
                <a:cs typeface="Calibri"/>
                <a:sym typeface="Calibri"/>
              </a:rPr>
              <a:t> </a:t>
            </a:r>
            <a:r>
              <a:rPr lang="en" sz="1000" b="0" i="0" u="none" strike="noStrike" cap="none" baseline="0" err="1">
                <a:solidFill>
                  <a:srgbClr val="0D0D0D"/>
                </a:solidFill>
                <a:latin typeface="Calibri"/>
                <a:ea typeface="Calibri"/>
                <a:cs typeface="Calibri"/>
                <a:sym typeface="Calibri"/>
              </a:rPr>
              <a:t>rada</a:t>
            </a:r>
            <a:endParaRPr lang="en" sz="1000" b="0" i="0" u="none" strike="noStrike" cap="none" baseline="0">
              <a:solidFill>
                <a:srgbClr val="0D0D0D"/>
              </a:solidFill>
              <a:latin typeface="Calibri"/>
              <a:ea typeface="Calibri"/>
              <a:cs typeface="Calibri"/>
            </a:endParaRPr>
          </a:p>
          <a:p>
            <a:pPr marL="0" marR="0" lvl="0" indent="88900" algn="just" rtl="0">
              <a:lnSpc>
                <a:spcPct val="80000"/>
              </a:lnSpc>
              <a:spcBef>
                <a:spcPts val="0"/>
              </a:spcBef>
              <a:spcAft>
                <a:spcPts val="0"/>
              </a:spcAft>
              <a:buClr>
                <a:schemeClr val="dk1"/>
              </a:buClr>
              <a:buFont typeface="Arial"/>
              <a:buNone/>
            </a:pPr>
            <a:endParaRPr sz="1000" b="0" i="0" u="none" strike="noStrike" cap="none" baseline="0">
              <a:solidFill>
                <a:srgbClr val="0D0D0D"/>
              </a:solidFill>
              <a:latin typeface="Calibri"/>
              <a:ea typeface="Calibri"/>
              <a:cs typeface="Calibri"/>
              <a:sym typeface="Calibri"/>
            </a:endParaRPr>
          </a:p>
          <a:p>
            <a:pPr algn="just">
              <a:lnSpc>
                <a:spcPct val="80000"/>
              </a:lnSpc>
              <a:buClr>
                <a:srgbClr val="0D0D0D"/>
              </a:buClr>
              <a:buSzPct val="25000"/>
            </a:pPr>
            <a:r>
              <a:rPr lang="en" sz="1000">
                <a:solidFill>
                  <a:srgbClr val="0D0D0D"/>
                </a:solidFill>
                <a:latin typeface="Calibri"/>
                <a:ea typeface="Calibri"/>
                <a:cs typeface="Calibri"/>
                <a:sym typeface="Calibri"/>
              </a:rPr>
              <a:t>2.  </a:t>
            </a:r>
            <a:r>
              <a:rPr lang="en" sz="1000" b="0" i="0" u="none" strike="noStrike" cap="none" baseline="0" err="1">
                <a:solidFill>
                  <a:srgbClr val="0D0D0D"/>
                </a:solidFill>
                <a:latin typeface="Calibri"/>
                <a:ea typeface="Calibri"/>
                <a:cs typeface="Calibri"/>
                <a:sym typeface="Calibri"/>
              </a:rPr>
              <a:t>Školskim</a:t>
            </a:r>
            <a:r>
              <a:rPr lang="en" sz="1000" b="0" i="0" u="none" strike="noStrike" cap="none" baseline="0">
                <a:solidFill>
                  <a:srgbClr val="0D0D0D"/>
                </a:solidFill>
                <a:latin typeface="Calibri"/>
                <a:ea typeface="Calibri"/>
                <a:cs typeface="Calibri"/>
                <a:sym typeface="Calibri"/>
              </a:rPr>
              <a:t> </a:t>
            </a:r>
            <a:r>
              <a:rPr lang="en" sz="1000" b="0" i="0" u="none" strike="noStrike" cap="none" baseline="0" err="1">
                <a:solidFill>
                  <a:srgbClr val="0D0D0D"/>
                </a:solidFill>
                <a:latin typeface="Calibri"/>
                <a:ea typeface="Calibri"/>
                <a:cs typeface="Calibri"/>
                <a:sym typeface="Calibri"/>
              </a:rPr>
              <a:t>kurikulum</a:t>
            </a:r>
            <a:r>
              <a:rPr lang="en" sz="1000" b="0" i="0" u="none" strike="noStrike" cap="none" baseline="0">
                <a:solidFill>
                  <a:srgbClr val="0D0D0D"/>
                </a:solidFill>
                <a:latin typeface="Calibri"/>
                <a:ea typeface="Calibri"/>
                <a:cs typeface="Calibri"/>
                <a:sym typeface="Calibri"/>
              </a:rPr>
              <a:t> se </a:t>
            </a:r>
            <a:r>
              <a:rPr lang="en" sz="1000" b="0" i="0" u="none" strike="noStrike" cap="none" baseline="0" err="1">
                <a:solidFill>
                  <a:srgbClr val="0D0D0D"/>
                </a:solidFill>
                <a:latin typeface="Calibri"/>
                <a:ea typeface="Calibri"/>
                <a:cs typeface="Calibri"/>
                <a:sym typeface="Calibri"/>
              </a:rPr>
              <a:t>utvrđuje</a:t>
            </a:r>
            <a:r>
              <a:rPr lang="en" sz="1000" b="0" i="0" u="none" strike="noStrike" cap="none" baseline="0">
                <a:solidFill>
                  <a:srgbClr val="0D0D0D"/>
                </a:solidFill>
                <a:latin typeface="Calibri"/>
                <a:ea typeface="Calibri"/>
                <a:cs typeface="Calibri"/>
                <a:sym typeface="Calibri"/>
              </a:rPr>
              <a:t> </a:t>
            </a:r>
            <a:r>
              <a:rPr lang="en" sz="1000" b="0" i="0" u="none" strike="noStrike" cap="none" baseline="0" err="1">
                <a:solidFill>
                  <a:srgbClr val="0D0D0D"/>
                </a:solidFill>
                <a:latin typeface="Calibri"/>
                <a:ea typeface="Calibri"/>
                <a:cs typeface="Calibri"/>
                <a:sym typeface="Calibri"/>
              </a:rPr>
              <a:t>dugoročni</a:t>
            </a:r>
            <a:r>
              <a:rPr lang="en" sz="1000" b="0" i="0" u="none" strike="noStrike" cap="none" baseline="0">
                <a:solidFill>
                  <a:srgbClr val="0D0D0D"/>
                </a:solidFill>
                <a:latin typeface="Calibri"/>
                <a:ea typeface="Calibri"/>
                <a:cs typeface="Calibri"/>
                <a:sym typeface="Calibri"/>
              </a:rPr>
              <a:t> </a:t>
            </a:r>
            <a:r>
              <a:rPr lang="en" sz="1000" b="0" i="0" u="none" strike="noStrike" cap="none" baseline="0" err="1">
                <a:solidFill>
                  <a:srgbClr val="0D0D0D"/>
                </a:solidFill>
                <a:latin typeface="Calibri"/>
                <a:ea typeface="Calibri"/>
                <a:cs typeface="Calibri"/>
                <a:sym typeface="Calibri"/>
              </a:rPr>
              <a:t>i</a:t>
            </a:r>
            <a:r>
              <a:rPr lang="en" sz="1000" b="0" i="0" u="none" strike="noStrike" cap="none" baseline="0">
                <a:solidFill>
                  <a:srgbClr val="0D0D0D"/>
                </a:solidFill>
                <a:latin typeface="Calibri"/>
                <a:ea typeface="Calibri"/>
                <a:cs typeface="Calibri"/>
                <a:sym typeface="Calibri"/>
              </a:rPr>
              <a:t> </a:t>
            </a:r>
            <a:r>
              <a:rPr lang="en" sz="1000" b="0" i="0" u="none" strike="noStrike" cap="none" baseline="0" err="1">
                <a:solidFill>
                  <a:srgbClr val="0D0D0D"/>
                </a:solidFill>
                <a:latin typeface="Calibri"/>
                <a:ea typeface="Calibri"/>
                <a:cs typeface="Calibri"/>
                <a:sym typeface="Calibri"/>
              </a:rPr>
              <a:t>kratkoročni</a:t>
            </a:r>
            <a:r>
              <a:rPr lang="en" sz="1000" b="0" i="0" u="none" strike="noStrike" cap="none" baseline="0">
                <a:solidFill>
                  <a:srgbClr val="0D0D0D"/>
                </a:solidFill>
                <a:latin typeface="Calibri"/>
                <a:ea typeface="Calibri"/>
                <a:cs typeface="Calibri"/>
                <a:sym typeface="Calibri"/>
              </a:rPr>
              <a:t> plan </a:t>
            </a:r>
            <a:r>
              <a:rPr lang="en" sz="1000" b="0" i="0" u="none" strike="noStrike" cap="none" baseline="0" err="1">
                <a:solidFill>
                  <a:srgbClr val="0D0D0D"/>
                </a:solidFill>
                <a:latin typeface="Calibri"/>
                <a:ea typeface="Calibri"/>
                <a:cs typeface="Calibri"/>
                <a:sym typeface="Calibri"/>
              </a:rPr>
              <a:t>i</a:t>
            </a:r>
            <a:r>
              <a:rPr lang="en" sz="1000" b="0" i="0" u="none" strike="noStrike" cap="none" baseline="0">
                <a:solidFill>
                  <a:srgbClr val="0D0D0D"/>
                </a:solidFill>
                <a:latin typeface="Calibri"/>
                <a:ea typeface="Calibri"/>
                <a:cs typeface="Calibri"/>
                <a:sym typeface="Calibri"/>
              </a:rPr>
              <a:t> program </a:t>
            </a:r>
            <a:r>
              <a:rPr lang="en" sz="1000" b="0" i="0" u="none" strike="noStrike" cap="none" baseline="0" err="1">
                <a:solidFill>
                  <a:srgbClr val="0D0D0D"/>
                </a:solidFill>
                <a:latin typeface="Calibri"/>
                <a:ea typeface="Calibri"/>
                <a:cs typeface="Calibri"/>
                <a:sym typeface="Calibri"/>
              </a:rPr>
              <a:t>škole</a:t>
            </a:r>
            <a:r>
              <a:rPr lang="en" sz="1000" b="0" i="0" u="none" strike="noStrike" cap="none" baseline="0">
                <a:solidFill>
                  <a:srgbClr val="0D0D0D"/>
                </a:solidFill>
                <a:latin typeface="Calibri"/>
                <a:ea typeface="Calibri"/>
                <a:cs typeface="Calibri"/>
                <a:sym typeface="Calibri"/>
              </a:rPr>
              <a:t> s </a:t>
            </a:r>
            <a:r>
              <a:rPr lang="en" sz="1000" b="0" i="0" u="none" strike="noStrike" cap="none" baseline="0" err="1">
                <a:solidFill>
                  <a:srgbClr val="0D0D0D"/>
                </a:solidFill>
                <a:latin typeface="Calibri"/>
                <a:ea typeface="Calibri"/>
                <a:cs typeface="Calibri"/>
                <a:sym typeface="Calibri"/>
              </a:rPr>
              <a:t>izvannastavnim</a:t>
            </a:r>
            <a:r>
              <a:rPr lang="en" sz="1000" b="0" i="0" u="none" strike="noStrike" cap="none" baseline="0">
                <a:solidFill>
                  <a:srgbClr val="0D0D0D"/>
                </a:solidFill>
                <a:latin typeface="Calibri"/>
                <a:ea typeface="Calibri"/>
                <a:cs typeface="Calibri"/>
                <a:sym typeface="Calibri"/>
              </a:rPr>
              <a:t> </a:t>
            </a:r>
            <a:r>
              <a:rPr lang="en" sz="1000" b="0" i="0" u="none" strike="noStrike" cap="none" baseline="0" err="1">
                <a:solidFill>
                  <a:srgbClr val="0D0D0D"/>
                </a:solidFill>
                <a:latin typeface="Calibri"/>
                <a:ea typeface="Calibri"/>
                <a:cs typeface="Calibri"/>
                <a:sym typeface="Calibri"/>
              </a:rPr>
              <a:t>i</a:t>
            </a:r>
            <a:r>
              <a:rPr lang="en" sz="1000" b="0" i="0" u="none" strike="noStrike" cap="none" baseline="0">
                <a:solidFill>
                  <a:srgbClr val="0D0D0D"/>
                </a:solidFill>
                <a:latin typeface="Calibri"/>
                <a:ea typeface="Calibri"/>
                <a:cs typeface="Calibri"/>
                <a:sym typeface="Calibri"/>
              </a:rPr>
              <a:t> </a:t>
            </a:r>
            <a:r>
              <a:rPr lang="en" sz="1000" b="0" i="0" u="none" strike="noStrike" cap="none" baseline="0" err="1">
                <a:solidFill>
                  <a:srgbClr val="0D0D0D"/>
                </a:solidFill>
                <a:latin typeface="Calibri"/>
                <a:ea typeface="Calibri"/>
                <a:cs typeface="Calibri"/>
                <a:sym typeface="Calibri"/>
              </a:rPr>
              <a:t>izvanškolskim</a:t>
            </a:r>
            <a:r>
              <a:rPr lang="en" sz="1000" b="0" i="0" u="none" strike="noStrike" cap="none" baseline="0">
                <a:solidFill>
                  <a:srgbClr val="0D0D0D"/>
                </a:solidFill>
                <a:latin typeface="Calibri"/>
                <a:ea typeface="Calibri"/>
                <a:cs typeface="Calibri"/>
                <a:sym typeface="Calibri"/>
              </a:rPr>
              <a:t> </a:t>
            </a:r>
            <a:r>
              <a:rPr lang="en" sz="1000" b="0" i="0" u="none" strike="noStrike" cap="none" baseline="0" err="1">
                <a:solidFill>
                  <a:srgbClr val="0D0D0D"/>
                </a:solidFill>
                <a:latin typeface="Calibri"/>
                <a:ea typeface="Calibri"/>
                <a:cs typeface="Calibri"/>
                <a:sym typeface="Calibri"/>
              </a:rPr>
              <a:t>aktivnostima</a:t>
            </a:r>
            <a:r>
              <a:rPr lang="en" sz="1000" b="0" i="0" u="none" strike="noStrike" cap="none" baseline="0">
                <a:solidFill>
                  <a:srgbClr val="0D0D0D"/>
                </a:solidFill>
                <a:latin typeface="Calibri"/>
                <a:ea typeface="Calibri"/>
                <a:cs typeface="Calibri"/>
                <a:sym typeface="Calibri"/>
              </a:rPr>
              <a:t>, a </a:t>
            </a:r>
            <a:r>
              <a:rPr lang="en" sz="1000" b="0" i="0" u="none" strike="noStrike" cap="none" baseline="0" err="1">
                <a:solidFill>
                  <a:srgbClr val="0D0D0D"/>
                </a:solidFill>
                <a:latin typeface="Calibri"/>
                <a:ea typeface="Calibri"/>
                <a:cs typeface="Calibri"/>
                <a:sym typeface="Calibri"/>
              </a:rPr>
              <a:t>donosi</a:t>
            </a:r>
            <a:r>
              <a:rPr lang="en" sz="1000" b="0" i="0" u="none" strike="noStrike" cap="none" baseline="0">
                <a:solidFill>
                  <a:srgbClr val="0D0D0D"/>
                </a:solidFill>
                <a:latin typeface="Calibri"/>
                <a:ea typeface="Calibri"/>
                <a:cs typeface="Calibri"/>
                <a:sym typeface="Calibri"/>
              </a:rPr>
              <a:t> se </a:t>
            </a:r>
            <a:r>
              <a:rPr lang="en" sz="1000" b="0" i="0" u="none" strike="noStrike" cap="none" baseline="0" err="1">
                <a:solidFill>
                  <a:srgbClr val="0D0D0D"/>
                </a:solidFill>
                <a:latin typeface="Calibri"/>
                <a:ea typeface="Calibri"/>
                <a:cs typeface="Calibri"/>
                <a:sym typeface="Calibri"/>
              </a:rPr>
              <a:t>na</a:t>
            </a:r>
            <a:r>
              <a:rPr lang="en" sz="1000" b="0" i="0" u="none" strike="noStrike" cap="none" baseline="0">
                <a:solidFill>
                  <a:srgbClr val="0D0D0D"/>
                </a:solidFill>
                <a:latin typeface="Calibri"/>
                <a:ea typeface="Calibri"/>
                <a:cs typeface="Calibri"/>
                <a:sym typeface="Calibri"/>
              </a:rPr>
              <a:t> </a:t>
            </a:r>
            <a:r>
              <a:rPr lang="en" sz="1000" b="0" i="0" u="none" strike="noStrike" cap="none" baseline="0" err="1">
                <a:solidFill>
                  <a:srgbClr val="0D0D0D"/>
                </a:solidFill>
                <a:latin typeface="Calibri"/>
                <a:ea typeface="Calibri"/>
                <a:cs typeface="Calibri"/>
                <a:sym typeface="Calibri"/>
              </a:rPr>
              <a:t>temelju</a:t>
            </a:r>
            <a:r>
              <a:rPr lang="en" sz="1000">
                <a:solidFill>
                  <a:srgbClr val="0D0D0D"/>
                </a:solidFill>
                <a:latin typeface="Calibri"/>
                <a:ea typeface="Calibri"/>
                <a:cs typeface="Calibri"/>
                <a:sym typeface="Calibri"/>
              </a:rPr>
              <a:t> </a:t>
            </a:r>
            <a:endParaRPr lang="hr-HR" sz="1000" b="0" i="0" u="none" strike="noStrike" cap="none" baseline="0">
              <a:solidFill>
                <a:srgbClr val="0D0D0D"/>
              </a:solidFill>
              <a:latin typeface="Calibri"/>
              <a:ea typeface="Calibri"/>
              <a:cs typeface="Calibri"/>
              <a:sym typeface="Calibri"/>
            </a:endParaRPr>
          </a:p>
          <a:p>
            <a:pPr algn="just">
              <a:lnSpc>
                <a:spcPct val="80000"/>
              </a:lnSpc>
              <a:buClr>
                <a:srgbClr val="0D0D0D"/>
              </a:buClr>
              <a:buSzPct val="25000"/>
            </a:pPr>
            <a:r>
              <a:rPr lang="en" sz="1000">
                <a:solidFill>
                  <a:srgbClr val="0D0D0D"/>
                </a:solidFill>
                <a:latin typeface="Calibri"/>
                <a:ea typeface="Calibri"/>
                <a:cs typeface="Calibri"/>
                <a:sym typeface="Calibri"/>
              </a:rPr>
              <a:t>     </a:t>
            </a:r>
            <a:r>
              <a:rPr lang="en" sz="1000" b="0" i="0" u="none" strike="noStrike" cap="none" baseline="0" err="1">
                <a:solidFill>
                  <a:srgbClr val="0D0D0D"/>
                </a:solidFill>
                <a:latin typeface="Calibri"/>
                <a:ea typeface="Calibri"/>
                <a:cs typeface="Calibri"/>
                <a:sym typeface="Calibri"/>
              </a:rPr>
              <a:t>nacionalnog</a:t>
            </a:r>
            <a:r>
              <a:rPr lang="en" sz="1000" b="0" i="0" u="none" strike="noStrike" cap="none" baseline="0">
                <a:solidFill>
                  <a:srgbClr val="0D0D0D"/>
                </a:solidFill>
                <a:latin typeface="Calibri"/>
                <a:ea typeface="Calibri"/>
                <a:cs typeface="Calibri"/>
                <a:sym typeface="Calibri"/>
              </a:rPr>
              <a:t> </a:t>
            </a:r>
            <a:r>
              <a:rPr lang="en" sz="1000" b="0" i="0" u="none" strike="noStrike" cap="none" baseline="0" err="1">
                <a:solidFill>
                  <a:srgbClr val="0D0D0D"/>
                </a:solidFill>
                <a:latin typeface="Calibri"/>
                <a:ea typeface="Calibri"/>
                <a:cs typeface="Calibri"/>
                <a:sym typeface="Calibri"/>
              </a:rPr>
              <a:t>kurikuluma</a:t>
            </a:r>
            <a:r>
              <a:rPr lang="en" sz="1000" b="0" i="0" u="none" strike="noStrike" cap="none" baseline="0">
                <a:solidFill>
                  <a:srgbClr val="0D0D0D"/>
                </a:solidFill>
                <a:latin typeface="Calibri"/>
                <a:ea typeface="Calibri"/>
                <a:cs typeface="Calibri"/>
                <a:sym typeface="Calibri"/>
              </a:rPr>
              <a:t> </a:t>
            </a:r>
            <a:r>
              <a:rPr lang="en" sz="1000" b="0" i="0" u="none" strike="noStrike" cap="none" baseline="0" err="1">
                <a:solidFill>
                  <a:srgbClr val="0D0D0D"/>
                </a:solidFill>
                <a:latin typeface="Calibri"/>
                <a:ea typeface="Calibri"/>
                <a:cs typeface="Calibri"/>
                <a:sym typeface="Calibri"/>
              </a:rPr>
              <a:t>i</a:t>
            </a:r>
            <a:r>
              <a:rPr lang="en" sz="1000">
                <a:solidFill>
                  <a:srgbClr val="0D0D0D"/>
                </a:solidFill>
                <a:latin typeface="Calibri"/>
                <a:ea typeface="Calibri"/>
                <a:cs typeface="Calibri"/>
                <a:sym typeface="Calibri"/>
              </a:rPr>
              <a:t> </a:t>
            </a:r>
            <a:r>
              <a:rPr lang="en" sz="1000" err="1">
                <a:solidFill>
                  <a:srgbClr val="0D0D0D"/>
                </a:solidFill>
                <a:latin typeface="Calibri"/>
                <a:ea typeface="Calibri"/>
                <a:cs typeface="Calibri"/>
                <a:sym typeface="Calibri"/>
              </a:rPr>
              <a:t>godišnjeg</a:t>
            </a:r>
            <a:r>
              <a:rPr lang="en" sz="1000">
                <a:solidFill>
                  <a:srgbClr val="0D0D0D"/>
                </a:solidFill>
                <a:latin typeface="Calibri"/>
                <a:ea typeface="Calibri"/>
                <a:cs typeface="Calibri"/>
                <a:sym typeface="Calibri"/>
              </a:rPr>
              <a:t> </a:t>
            </a:r>
            <a:r>
              <a:rPr lang="en" sz="1000" err="1">
                <a:solidFill>
                  <a:srgbClr val="0D0D0D"/>
                </a:solidFill>
                <a:latin typeface="Calibri"/>
                <a:ea typeface="Calibri"/>
                <a:cs typeface="Calibri"/>
                <a:sym typeface="Calibri"/>
              </a:rPr>
              <a:t>izvedbenog</a:t>
            </a:r>
            <a:r>
              <a:rPr lang="en" sz="1000">
                <a:solidFill>
                  <a:srgbClr val="0D0D0D"/>
                </a:solidFill>
                <a:latin typeface="Calibri"/>
                <a:ea typeface="Calibri"/>
                <a:cs typeface="Calibri"/>
                <a:sym typeface="Calibri"/>
              </a:rPr>
              <a:t> </a:t>
            </a:r>
            <a:r>
              <a:rPr lang="en" sz="1000" err="1">
                <a:solidFill>
                  <a:srgbClr val="0D0D0D"/>
                </a:solidFill>
                <a:latin typeface="Calibri"/>
                <a:ea typeface="Calibri"/>
                <a:cs typeface="Calibri"/>
                <a:sym typeface="Calibri"/>
              </a:rPr>
              <a:t>kurikuluma</a:t>
            </a:r>
            <a:r>
              <a:rPr lang="en" sz="1000" b="0" i="0" u="none" strike="noStrike" cap="none" baseline="0">
                <a:solidFill>
                  <a:srgbClr val="0D0D0D"/>
                </a:solidFill>
                <a:latin typeface="Calibri"/>
                <a:ea typeface="Calibri"/>
                <a:cs typeface="Calibri"/>
                <a:sym typeface="Calibri"/>
              </a:rPr>
              <a:t>.</a:t>
            </a:r>
            <a:endParaRPr lang="en" sz="1000" b="0" i="0" u="none" strike="noStrike" cap="none" baseline="0">
              <a:solidFill>
                <a:srgbClr val="0D0D0D"/>
              </a:solidFill>
              <a:latin typeface="Calibri"/>
              <a:ea typeface="Calibri"/>
              <a:cs typeface="Calibri"/>
            </a:endParaRPr>
          </a:p>
          <a:p>
            <a:pPr marL="0" marR="0" lvl="0" indent="0" algn="just" rtl="0">
              <a:lnSpc>
                <a:spcPct val="80000"/>
              </a:lnSpc>
              <a:spcBef>
                <a:spcPts val="0"/>
              </a:spcBef>
              <a:spcAft>
                <a:spcPts val="0"/>
              </a:spcAft>
              <a:buClr>
                <a:schemeClr val="dk1"/>
              </a:buClr>
              <a:buFont typeface="Arial"/>
              <a:buNone/>
            </a:pPr>
            <a:endParaRPr sz="1000" b="0" i="0" u="none" strike="noStrike" cap="none" baseline="0">
              <a:solidFill>
                <a:srgbClr val="0D0D0D"/>
              </a:solidFill>
              <a:latin typeface="Calibri"/>
              <a:ea typeface="Calibri"/>
              <a:cs typeface="Calibri"/>
              <a:sym typeface="Calibri"/>
            </a:endParaRPr>
          </a:p>
          <a:p>
            <a:pPr algn="just">
              <a:lnSpc>
                <a:spcPct val="80000"/>
              </a:lnSpc>
              <a:buClr>
                <a:srgbClr val="0D0D0D"/>
              </a:buClr>
              <a:buSzPct val="25000"/>
            </a:pPr>
            <a:r>
              <a:rPr lang="en" sz="1000">
                <a:solidFill>
                  <a:srgbClr val="0D0D0D"/>
                </a:solidFill>
                <a:latin typeface="Calibri"/>
                <a:ea typeface="Calibri"/>
                <a:cs typeface="Calibri"/>
                <a:sym typeface="Calibri"/>
              </a:rPr>
              <a:t>3. </a:t>
            </a:r>
            <a:r>
              <a:rPr lang="en" sz="1000" err="1">
                <a:solidFill>
                  <a:srgbClr val="0D0D0D"/>
                </a:solidFill>
                <a:latin typeface="Calibri"/>
                <a:ea typeface="Calibri"/>
                <a:cs typeface="Calibri"/>
                <a:sym typeface="Calibri"/>
              </a:rPr>
              <a:t>Školski</a:t>
            </a:r>
            <a:r>
              <a:rPr lang="en" sz="1000">
                <a:solidFill>
                  <a:srgbClr val="0D0D0D"/>
                </a:solidFill>
                <a:latin typeface="Calibri"/>
                <a:ea typeface="Calibri"/>
                <a:cs typeface="Calibri"/>
                <a:sym typeface="Calibri"/>
              </a:rPr>
              <a:t> </a:t>
            </a:r>
            <a:r>
              <a:rPr lang="en" sz="1000" err="1">
                <a:solidFill>
                  <a:srgbClr val="0D0D0D"/>
                </a:solidFill>
                <a:latin typeface="Calibri"/>
                <a:ea typeface="Calibri"/>
                <a:cs typeface="Calibri"/>
                <a:sym typeface="Calibri"/>
              </a:rPr>
              <a:t>kurikulum</a:t>
            </a:r>
            <a:r>
              <a:rPr lang="en" sz="1000" b="0" i="0" u="none" strike="noStrike" cap="none" baseline="0">
                <a:solidFill>
                  <a:srgbClr val="0D0D0D"/>
                </a:solidFill>
                <a:latin typeface="Calibri"/>
                <a:ea typeface="Calibri"/>
                <a:cs typeface="Calibri"/>
                <a:sym typeface="Calibri"/>
              </a:rPr>
              <a:t> </a:t>
            </a:r>
            <a:r>
              <a:rPr lang="en" sz="1000" b="0" i="0" u="none" strike="noStrike" cap="none" baseline="0" err="1">
                <a:solidFill>
                  <a:srgbClr val="0D0D0D"/>
                </a:solidFill>
                <a:latin typeface="Calibri"/>
                <a:ea typeface="Calibri"/>
                <a:cs typeface="Calibri"/>
                <a:sym typeface="Calibri"/>
              </a:rPr>
              <a:t>određuje</a:t>
            </a:r>
            <a:r>
              <a:rPr lang="en" sz="1000">
                <a:solidFill>
                  <a:srgbClr val="0D0D0D"/>
                </a:solidFill>
                <a:latin typeface="Calibri"/>
                <a:ea typeface="Calibri"/>
                <a:cs typeface="Calibri"/>
                <a:sym typeface="Calibri"/>
              </a:rPr>
              <a:t> </a:t>
            </a:r>
            <a:r>
              <a:rPr lang="en" sz="1000" err="1">
                <a:solidFill>
                  <a:srgbClr val="0D0D0D"/>
                </a:solidFill>
                <a:latin typeface="Calibri"/>
                <a:ea typeface="Calibri"/>
                <a:cs typeface="Calibri"/>
                <a:sym typeface="Calibri"/>
              </a:rPr>
              <a:t>godišnji</a:t>
            </a:r>
            <a:r>
              <a:rPr lang="en" sz="1000">
                <a:solidFill>
                  <a:srgbClr val="0D0D0D"/>
                </a:solidFill>
                <a:latin typeface="Calibri"/>
                <a:ea typeface="Calibri"/>
                <a:cs typeface="Calibri"/>
                <a:sym typeface="Calibri"/>
              </a:rPr>
              <a:t> </a:t>
            </a:r>
            <a:r>
              <a:rPr lang="en" sz="1000" err="1">
                <a:solidFill>
                  <a:srgbClr val="0D0D0D"/>
                </a:solidFill>
                <a:latin typeface="Calibri"/>
                <a:ea typeface="Calibri"/>
                <a:cs typeface="Calibri"/>
                <a:sym typeface="Calibri"/>
              </a:rPr>
              <a:t>izvedbeni</a:t>
            </a:r>
            <a:r>
              <a:rPr lang="en" sz="1000">
                <a:solidFill>
                  <a:srgbClr val="0D0D0D"/>
                </a:solidFill>
                <a:latin typeface="Calibri"/>
                <a:ea typeface="Calibri"/>
                <a:cs typeface="Calibri"/>
                <a:sym typeface="Calibri"/>
              </a:rPr>
              <a:t> </a:t>
            </a:r>
            <a:r>
              <a:rPr lang="en" sz="1000" err="1">
                <a:solidFill>
                  <a:srgbClr val="0D0D0D"/>
                </a:solidFill>
                <a:latin typeface="Calibri"/>
                <a:ea typeface="Calibri"/>
                <a:cs typeface="Calibri"/>
                <a:sym typeface="Calibri"/>
              </a:rPr>
              <a:t>kurikulum</a:t>
            </a:r>
            <a:r>
              <a:rPr lang="en" sz="1000" b="0" i="0" u="none" strike="noStrike" cap="none" baseline="0">
                <a:solidFill>
                  <a:srgbClr val="0D0D0D"/>
                </a:solidFill>
                <a:latin typeface="Calibri"/>
                <a:ea typeface="Calibri"/>
                <a:cs typeface="Calibri"/>
                <a:sym typeface="Calibri"/>
              </a:rPr>
              <a:t> </a:t>
            </a:r>
            <a:r>
              <a:rPr lang="en" sz="1000" b="0" i="0" u="none" strike="noStrike" cap="none" baseline="0" err="1">
                <a:solidFill>
                  <a:srgbClr val="0D0D0D"/>
                </a:solidFill>
                <a:latin typeface="Calibri"/>
                <a:ea typeface="Calibri"/>
                <a:cs typeface="Calibri"/>
                <a:sym typeface="Calibri"/>
              </a:rPr>
              <a:t>izvannastavne</a:t>
            </a:r>
            <a:r>
              <a:rPr lang="en" sz="1000" b="0" i="0" u="none" strike="noStrike" cap="none" baseline="0">
                <a:solidFill>
                  <a:srgbClr val="0D0D0D"/>
                </a:solidFill>
                <a:latin typeface="Calibri"/>
                <a:ea typeface="Calibri"/>
                <a:cs typeface="Calibri"/>
                <a:sym typeface="Calibri"/>
              </a:rPr>
              <a:t> </a:t>
            </a:r>
            <a:r>
              <a:rPr lang="en" sz="1000" b="0" i="0" u="none" strike="noStrike" cap="none" baseline="0" err="1">
                <a:solidFill>
                  <a:srgbClr val="0D0D0D"/>
                </a:solidFill>
                <a:latin typeface="Calibri"/>
                <a:ea typeface="Calibri"/>
                <a:cs typeface="Calibri"/>
                <a:sym typeface="Calibri"/>
              </a:rPr>
              <a:t>i</a:t>
            </a:r>
            <a:r>
              <a:rPr lang="en" sz="1000" b="0" i="0" u="none" strike="noStrike" cap="none" baseline="0">
                <a:solidFill>
                  <a:srgbClr val="0D0D0D"/>
                </a:solidFill>
                <a:latin typeface="Calibri"/>
                <a:ea typeface="Calibri"/>
                <a:cs typeface="Calibri"/>
                <a:sym typeface="Calibri"/>
              </a:rPr>
              <a:t> </a:t>
            </a:r>
            <a:r>
              <a:rPr lang="en" sz="1000" b="0" i="0" u="none" strike="noStrike" cap="none" baseline="0" err="1">
                <a:solidFill>
                  <a:srgbClr val="0D0D0D"/>
                </a:solidFill>
                <a:latin typeface="Calibri"/>
                <a:ea typeface="Calibri"/>
                <a:cs typeface="Calibri"/>
                <a:sym typeface="Calibri"/>
              </a:rPr>
              <a:t>izvanškolske</a:t>
            </a:r>
            <a:r>
              <a:rPr lang="en" sz="1000" b="0" i="0" u="none" strike="noStrike" cap="none" baseline="0">
                <a:solidFill>
                  <a:srgbClr val="0D0D0D"/>
                </a:solidFill>
                <a:latin typeface="Calibri"/>
                <a:ea typeface="Calibri"/>
                <a:cs typeface="Calibri"/>
                <a:sym typeface="Calibri"/>
              </a:rPr>
              <a:t> </a:t>
            </a:r>
            <a:r>
              <a:rPr lang="en" sz="1000" b="0" i="0" u="none" strike="noStrike" cap="none" baseline="0" err="1">
                <a:solidFill>
                  <a:srgbClr val="0D0D0D"/>
                </a:solidFill>
                <a:latin typeface="Calibri"/>
                <a:ea typeface="Calibri"/>
                <a:cs typeface="Calibri"/>
                <a:sym typeface="Calibri"/>
              </a:rPr>
              <a:t>aktivnosti</a:t>
            </a:r>
            <a:r>
              <a:rPr lang="en" sz="1000" b="0" i="0" u="none" strike="noStrike" cap="none" baseline="0">
                <a:solidFill>
                  <a:srgbClr val="0D0D0D"/>
                </a:solidFill>
                <a:latin typeface="Calibri"/>
                <a:ea typeface="Calibri"/>
                <a:cs typeface="Calibri"/>
                <a:sym typeface="Calibri"/>
              </a:rPr>
              <a:t> </a:t>
            </a:r>
            <a:r>
              <a:rPr lang="en" sz="1000" b="0" i="0" u="none" strike="noStrike" cap="none" baseline="0" err="1">
                <a:solidFill>
                  <a:srgbClr val="0D0D0D"/>
                </a:solidFill>
                <a:latin typeface="Calibri"/>
                <a:ea typeface="Calibri"/>
                <a:cs typeface="Calibri"/>
                <a:sym typeface="Calibri"/>
              </a:rPr>
              <a:t>i</a:t>
            </a:r>
            <a:r>
              <a:rPr lang="en" sz="1000" b="0" i="0" u="none" strike="noStrike" cap="none" baseline="0">
                <a:solidFill>
                  <a:srgbClr val="0D0D0D"/>
                </a:solidFill>
                <a:latin typeface="Calibri"/>
                <a:ea typeface="Calibri"/>
                <a:cs typeface="Calibri"/>
                <a:sym typeface="Calibri"/>
              </a:rPr>
              <a:t> </a:t>
            </a:r>
            <a:r>
              <a:rPr lang="en" sz="1000" b="0" i="0" u="none" strike="noStrike" cap="none" baseline="0" err="1">
                <a:solidFill>
                  <a:srgbClr val="0D0D0D"/>
                </a:solidFill>
                <a:latin typeface="Calibri"/>
                <a:ea typeface="Calibri"/>
                <a:cs typeface="Calibri"/>
                <a:sym typeface="Calibri"/>
              </a:rPr>
              <a:t>druge</a:t>
            </a:r>
            <a:r>
              <a:rPr lang="en" sz="1000" b="0" i="0" u="none" strike="noStrike" cap="none" baseline="0">
                <a:solidFill>
                  <a:srgbClr val="0D0D0D"/>
                </a:solidFill>
                <a:latin typeface="Calibri"/>
                <a:ea typeface="Calibri"/>
                <a:cs typeface="Calibri"/>
                <a:sym typeface="Calibri"/>
              </a:rPr>
              <a:t> </a:t>
            </a:r>
            <a:r>
              <a:rPr lang="en" sz="1000" b="0" i="0" u="none" strike="noStrike" cap="none" baseline="0" err="1">
                <a:solidFill>
                  <a:srgbClr val="0D0D0D"/>
                </a:solidFill>
                <a:latin typeface="Calibri"/>
                <a:ea typeface="Calibri"/>
                <a:cs typeface="Calibri"/>
                <a:sym typeface="Calibri"/>
              </a:rPr>
              <a:t>odgojno-obrazovne</a:t>
            </a:r>
            <a:r>
              <a:rPr lang="en" sz="1000" b="0" i="0" u="none" strike="noStrike" cap="none" baseline="0">
                <a:solidFill>
                  <a:srgbClr val="0D0D0D"/>
                </a:solidFill>
                <a:latin typeface="Calibri"/>
                <a:ea typeface="Calibri"/>
                <a:cs typeface="Calibri"/>
                <a:sym typeface="Calibri"/>
              </a:rPr>
              <a:t> </a:t>
            </a:r>
            <a:r>
              <a:rPr lang="en" sz="1000" b="0" i="0" u="none" strike="noStrike" cap="none" baseline="0" err="1">
                <a:solidFill>
                  <a:srgbClr val="0D0D0D"/>
                </a:solidFill>
                <a:latin typeface="Calibri"/>
                <a:ea typeface="Calibri"/>
                <a:cs typeface="Calibri"/>
                <a:sym typeface="Calibri"/>
              </a:rPr>
              <a:t>aktivnosti</a:t>
            </a:r>
            <a:r>
              <a:rPr lang="en" sz="1000">
                <a:solidFill>
                  <a:srgbClr val="0D0D0D"/>
                </a:solidFill>
                <a:latin typeface="Calibri"/>
                <a:ea typeface="Calibri"/>
                <a:cs typeface="Calibri"/>
                <a:sym typeface="Calibri"/>
              </a:rPr>
              <a:t> </a:t>
            </a:r>
            <a:endParaRPr lang="hr-HR" sz="1000" b="0" i="0" u="none" strike="noStrike" cap="none" baseline="0">
              <a:solidFill>
                <a:srgbClr val="0D0D0D"/>
              </a:solidFill>
              <a:latin typeface="Calibri"/>
              <a:ea typeface="Calibri"/>
              <a:cs typeface="Calibri"/>
              <a:sym typeface="Calibri"/>
            </a:endParaRPr>
          </a:p>
          <a:p>
            <a:pPr algn="just">
              <a:lnSpc>
                <a:spcPct val="80000"/>
              </a:lnSpc>
              <a:buClr>
                <a:srgbClr val="0D0D0D"/>
              </a:buClr>
              <a:buSzPct val="25000"/>
            </a:pPr>
            <a:r>
              <a:rPr lang="en" sz="1000">
                <a:solidFill>
                  <a:srgbClr val="0D0D0D"/>
                </a:solidFill>
                <a:latin typeface="Calibri"/>
                <a:ea typeface="Calibri"/>
                <a:cs typeface="Calibri"/>
                <a:sym typeface="Calibri"/>
              </a:rPr>
              <a:t>    </a:t>
            </a:r>
            <a:r>
              <a:rPr lang="en" sz="1000" err="1">
                <a:solidFill>
                  <a:srgbClr val="0D0D0D"/>
                </a:solidFill>
                <a:latin typeface="Calibri"/>
                <a:ea typeface="Calibri"/>
                <a:cs typeface="Calibri"/>
                <a:sym typeface="Calibri"/>
              </a:rPr>
              <a:t>Programe</a:t>
            </a:r>
            <a:r>
              <a:rPr lang="en" sz="1000" b="0" i="0" u="none" strike="noStrike" cap="none" baseline="0">
                <a:solidFill>
                  <a:srgbClr val="0D0D0D"/>
                </a:solidFill>
                <a:latin typeface="Calibri"/>
                <a:ea typeface="Calibri"/>
                <a:cs typeface="Calibri"/>
                <a:sym typeface="Calibri"/>
              </a:rPr>
              <a:t> </a:t>
            </a:r>
            <a:r>
              <a:rPr lang="en" sz="1000" b="0" i="0" u="none" strike="noStrike" cap="none" baseline="0" err="1">
                <a:solidFill>
                  <a:srgbClr val="0D0D0D"/>
                </a:solidFill>
                <a:latin typeface="Calibri"/>
                <a:ea typeface="Calibri"/>
                <a:cs typeface="Calibri"/>
                <a:sym typeface="Calibri"/>
              </a:rPr>
              <a:t>i</a:t>
            </a:r>
            <a:r>
              <a:rPr lang="en" sz="1000" b="0" i="0" u="none" strike="noStrike" cap="none" baseline="0">
                <a:solidFill>
                  <a:srgbClr val="0D0D0D"/>
                </a:solidFill>
                <a:latin typeface="Calibri"/>
                <a:ea typeface="Calibri"/>
                <a:cs typeface="Calibri"/>
                <a:sym typeface="Calibri"/>
              </a:rPr>
              <a:t> </a:t>
            </a:r>
            <a:r>
              <a:rPr lang="en" sz="1000" b="0" i="0" u="none" strike="noStrike" cap="none" baseline="0" err="1">
                <a:solidFill>
                  <a:srgbClr val="0D0D0D"/>
                </a:solidFill>
                <a:latin typeface="Calibri"/>
                <a:ea typeface="Calibri"/>
                <a:cs typeface="Calibri"/>
                <a:sym typeface="Calibri"/>
              </a:rPr>
              <a:t>projekte</a:t>
            </a:r>
            <a:r>
              <a:rPr lang="en" sz="1000" b="0" i="0" u="none" strike="noStrike" cap="none" baseline="0">
                <a:solidFill>
                  <a:srgbClr val="0D0D0D"/>
                </a:solidFill>
                <a:latin typeface="Calibri"/>
                <a:ea typeface="Calibri"/>
                <a:cs typeface="Calibri"/>
                <a:sym typeface="Calibri"/>
              </a:rPr>
              <a:t> </a:t>
            </a:r>
            <a:r>
              <a:rPr lang="en" sz="1000" b="0" i="0" u="none" strike="noStrike" cap="none" baseline="0" err="1">
                <a:solidFill>
                  <a:srgbClr val="0D0D0D"/>
                </a:solidFill>
                <a:latin typeface="Calibri"/>
                <a:ea typeface="Calibri"/>
                <a:cs typeface="Calibri"/>
                <a:sym typeface="Calibri"/>
              </a:rPr>
              <a:t>prema</a:t>
            </a:r>
            <a:r>
              <a:rPr lang="en" sz="1000" b="0" i="0" u="none" strike="noStrike" cap="none" baseline="0">
                <a:solidFill>
                  <a:srgbClr val="0D0D0D"/>
                </a:solidFill>
                <a:latin typeface="Calibri"/>
                <a:ea typeface="Calibri"/>
                <a:cs typeface="Calibri"/>
                <a:sym typeface="Calibri"/>
              </a:rPr>
              <a:t> </a:t>
            </a:r>
            <a:r>
              <a:rPr lang="en" sz="1000" b="0" i="0" u="none" strike="noStrike" cap="none" baseline="0" err="1">
                <a:solidFill>
                  <a:srgbClr val="0D0D0D"/>
                </a:solidFill>
                <a:latin typeface="Calibri"/>
                <a:ea typeface="Calibri"/>
                <a:cs typeface="Calibri"/>
                <a:sym typeface="Calibri"/>
              </a:rPr>
              <a:t>smjernicama</a:t>
            </a:r>
            <a:r>
              <a:rPr lang="en" sz="1000" b="0" i="0" u="none" strike="noStrike" cap="none" baseline="0">
                <a:solidFill>
                  <a:srgbClr val="0D0D0D"/>
                </a:solidFill>
                <a:latin typeface="Calibri"/>
                <a:ea typeface="Calibri"/>
                <a:cs typeface="Calibri"/>
                <a:sym typeface="Calibri"/>
              </a:rPr>
              <a:t> </a:t>
            </a:r>
            <a:r>
              <a:rPr lang="en" sz="1000" b="0" i="0" u="none" strike="noStrike" cap="none" baseline="0" err="1">
                <a:solidFill>
                  <a:srgbClr val="0D0D0D"/>
                </a:solidFill>
                <a:latin typeface="Calibri"/>
                <a:ea typeface="Calibri"/>
                <a:cs typeface="Calibri"/>
                <a:sym typeface="Calibri"/>
              </a:rPr>
              <a:t>hrvatskog</a:t>
            </a:r>
            <a:r>
              <a:rPr lang="en" sz="1000" b="0" i="0" u="none" strike="noStrike" cap="none" baseline="0">
                <a:solidFill>
                  <a:srgbClr val="0D0D0D"/>
                </a:solidFill>
                <a:latin typeface="Calibri"/>
                <a:ea typeface="Calibri"/>
                <a:cs typeface="Calibri"/>
                <a:sym typeface="Calibri"/>
              </a:rPr>
              <a:t> </a:t>
            </a:r>
            <a:r>
              <a:rPr lang="en" sz="1000" b="0" i="0" u="none" strike="noStrike" cap="none" baseline="0" err="1">
                <a:solidFill>
                  <a:srgbClr val="0D0D0D"/>
                </a:solidFill>
                <a:latin typeface="Calibri"/>
                <a:ea typeface="Calibri"/>
                <a:cs typeface="Calibri"/>
                <a:sym typeface="Calibri"/>
              </a:rPr>
              <a:t>nacionalnog</a:t>
            </a:r>
            <a:r>
              <a:rPr lang="en" sz="1000" b="0" i="0" u="none" strike="noStrike" cap="none" baseline="0">
                <a:solidFill>
                  <a:srgbClr val="0D0D0D"/>
                </a:solidFill>
                <a:latin typeface="Calibri"/>
                <a:ea typeface="Calibri"/>
                <a:cs typeface="Calibri"/>
                <a:sym typeface="Calibri"/>
              </a:rPr>
              <a:t> </a:t>
            </a:r>
            <a:r>
              <a:rPr lang="en" sz="1000" b="0" i="0" u="none" strike="noStrike" cap="none" baseline="0" err="1">
                <a:solidFill>
                  <a:srgbClr val="0D0D0D"/>
                </a:solidFill>
                <a:latin typeface="Calibri"/>
                <a:ea typeface="Calibri"/>
                <a:cs typeface="Calibri"/>
                <a:sym typeface="Calibri"/>
              </a:rPr>
              <a:t>obrazovnog</a:t>
            </a:r>
            <a:r>
              <a:rPr lang="en" sz="1000" b="0" i="0" u="none" strike="noStrike" cap="none" baseline="0">
                <a:solidFill>
                  <a:srgbClr val="0D0D0D"/>
                </a:solidFill>
                <a:latin typeface="Calibri"/>
                <a:ea typeface="Calibri"/>
                <a:cs typeface="Calibri"/>
                <a:sym typeface="Calibri"/>
              </a:rPr>
              <a:t> </a:t>
            </a:r>
            <a:r>
              <a:rPr lang="en" sz="1000" b="0" i="0" u="none" strike="noStrike" cap="none" baseline="0" err="1">
                <a:solidFill>
                  <a:srgbClr val="0D0D0D"/>
                </a:solidFill>
                <a:latin typeface="Calibri"/>
                <a:ea typeface="Calibri"/>
                <a:cs typeface="Calibri"/>
                <a:sym typeface="Calibri"/>
              </a:rPr>
              <a:t>standarda</a:t>
            </a:r>
            <a:r>
              <a:rPr lang="en" sz="1000" b="0" i="0" u="none" strike="noStrike" cap="none" baseline="0">
                <a:solidFill>
                  <a:srgbClr val="0D0D0D"/>
                </a:solidFill>
                <a:latin typeface="Calibri"/>
                <a:ea typeface="Calibri"/>
                <a:cs typeface="Calibri"/>
                <a:sym typeface="Calibri"/>
              </a:rPr>
              <a:t>.</a:t>
            </a:r>
            <a:endParaRPr lang="en" sz="1000" b="0" i="0" u="none" strike="noStrike" cap="none" baseline="0">
              <a:solidFill>
                <a:srgbClr val="0D0D0D"/>
              </a:solidFill>
              <a:latin typeface="Calibri"/>
              <a:ea typeface="Calibri"/>
              <a:cs typeface="Calibri"/>
            </a:endParaRPr>
          </a:p>
          <a:p>
            <a:pPr marL="0" marR="0" lvl="0" indent="0" algn="l" rtl="0">
              <a:lnSpc>
                <a:spcPct val="80000"/>
              </a:lnSpc>
              <a:spcBef>
                <a:spcPts val="0"/>
              </a:spcBef>
              <a:spcAft>
                <a:spcPts val="0"/>
              </a:spcAft>
              <a:buClr>
                <a:schemeClr val="dk1"/>
              </a:buClr>
              <a:buFont typeface="Arial"/>
              <a:buNone/>
            </a:pPr>
            <a:endParaRPr sz="1050" b="0" i="0" u="none" strike="noStrike" cap="none" baseline="0">
              <a:solidFill>
                <a:srgbClr val="0D0D0D"/>
              </a:solidFill>
              <a:latin typeface="Calibri"/>
              <a:ea typeface="Calibri"/>
              <a:cs typeface="Calibri"/>
              <a:sym typeface="Calibri"/>
            </a:endParaRPr>
          </a:p>
          <a:p>
            <a:pPr marL="0" marR="0" lvl="0" indent="0" algn="l" rtl="0">
              <a:lnSpc>
                <a:spcPct val="80000"/>
              </a:lnSpc>
              <a:spcBef>
                <a:spcPts val="0"/>
              </a:spcBef>
              <a:spcAft>
                <a:spcPts val="0"/>
              </a:spcAft>
              <a:buClr>
                <a:schemeClr val="dk1"/>
              </a:buClr>
              <a:buFont typeface="Arial"/>
              <a:buNone/>
            </a:pPr>
            <a:endParaRPr sz="1050" b="0" i="0" u="none" strike="noStrike" cap="none" baseline="0">
              <a:solidFill>
                <a:srgbClr val="0D0D0D"/>
              </a:solidFill>
              <a:latin typeface="Calibri"/>
              <a:ea typeface="Calibri"/>
              <a:cs typeface="Calibri"/>
              <a:sym typeface="Calibri"/>
            </a:endParaRPr>
          </a:p>
          <a:p>
            <a:pPr marL="0" marR="0" lvl="0" indent="0" algn="l" rtl="0">
              <a:lnSpc>
                <a:spcPct val="80000"/>
              </a:lnSpc>
              <a:spcBef>
                <a:spcPts val="0"/>
              </a:spcBef>
              <a:spcAft>
                <a:spcPts val="0"/>
              </a:spcAft>
              <a:buClr>
                <a:schemeClr val="dk1"/>
              </a:buClr>
              <a:buFont typeface="Arial"/>
              <a:buNone/>
            </a:pPr>
            <a:endParaRPr sz="1050" b="0" i="0" u="none" strike="noStrike" cap="none" baseline="0">
              <a:solidFill>
                <a:srgbClr val="0D0D0D"/>
              </a:solidFill>
              <a:latin typeface="Calibri"/>
              <a:ea typeface="Calibri"/>
              <a:cs typeface="Calibri"/>
              <a:sym typeface="Calibri"/>
            </a:endParaRPr>
          </a:p>
          <a:p>
            <a:pPr marL="0" marR="0" lvl="0" indent="0" algn="l" rtl="0">
              <a:lnSpc>
                <a:spcPct val="80000"/>
              </a:lnSpc>
              <a:spcBef>
                <a:spcPts val="0"/>
              </a:spcBef>
              <a:spcAft>
                <a:spcPts val="0"/>
              </a:spcAft>
              <a:buClr>
                <a:schemeClr val="dk1"/>
              </a:buClr>
              <a:buFont typeface="Arial"/>
              <a:buNone/>
            </a:pPr>
            <a:endParaRPr sz="1050" b="0" i="0" u="none" strike="noStrike" cap="none" baseline="0">
              <a:solidFill>
                <a:srgbClr val="0D0D0D"/>
              </a:solidFill>
              <a:latin typeface="Calibri"/>
              <a:ea typeface="Calibri"/>
              <a:cs typeface="Calibri"/>
              <a:sym typeface="Calibri"/>
            </a:endParaRPr>
          </a:p>
          <a:p>
            <a:pPr marL="0" marR="0" lvl="0" indent="0" algn="l" rtl="0">
              <a:lnSpc>
                <a:spcPct val="80000"/>
              </a:lnSpc>
              <a:spcBef>
                <a:spcPts val="0"/>
              </a:spcBef>
              <a:spcAft>
                <a:spcPts val="0"/>
              </a:spcAft>
              <a:buClr>
                <a:schemeClr val="dk1"/>
              </a:buClr>
              <a:buFont typeface="Arial"/>
              <a:buNone/>
            </a:pPr>
            <a:endParaRPr sz="1050" b="0" i="0" u="none" strike="noStrike" cap="none" baseline="0">
              <a:solidFill>
                <a:srgbClr val="0D0D0D"/>
              </a:solidFill>
              <a:latin typeface="Calibri"/>
              <a:ea typeface="Calibri"/>
              <a:cs typeface="Calibri"/>
              <a:sym typeface="Calibri"/>
            </a:endParaRPr>
          </a:p>
          <a:p>
            <a:pPr marL="0" marR="0" lvl="0" indent="0" algn="l" rtl="0">
              <a:lnSpc>
                <a:spcPct val="80000"/>
              </a:lnSpc>
              <a:spcBef>
                <a:spcPts val="0"/>
              </a:spcBef>
              <a:spcAft>
                <a:spcPts val="0"/>
              </a:spcAft>
              <a:buClr>
                <a:schemeClr val="dk1"/>
              </a:buClr>
              <a:buFont typeface="Arial"/>
              <a:buNone/>
            </a:pPr>
            <a:endParaRPr sz="1050" b="0" i="0" u="none" strike="noStrike" cap="none" baseline="0">
              <a:solidFill>
                <a:srgbClr val="0D0D0D"/>
              </a:solidFill>
              <a:latin typeface="Calibri"/>
              <a:ea typeface="Calibri"/>
              <a:cs typeface="Calibri"/>
              <a:sym typeface="Calibri"/>
            </a:endParaRPr>
          </a:p>
          <a:p>
            <a:pPr marL="0" marR="0" lvl="0" indent="0" algn="l" rtl="0">
              <a:lnSpc>
                <a:spcPct val="80000"/>
              </a:lnSpc>
              <a:spcBef>
                <a:spcPts val="0"/>
              </a:spcBef>
              <a:spcAft>
                <a:spcPts val="0"/>
              </a:spcAft>
              <a:buClr>
                <a:schemeClr val="dk1"/>
              </a:buClr>
              <a:buFont typeface="Arial"/>
              <a:buNone/>
            </a:pPr>
            <a:endParaRPr sz="1050" b="0" i="0" u="none" strike="noStrike" cap="none" baseline="0">
              <a:solidFill>
                <a:srgbClr val="0D0D0D"/>
              </a:solidFill>
              <a:latin typeface="Calibri"/>
              <a:ea typeface="Calibri"/>
              <a:cs typeface="Calibri"/>
              <a:sym typeface="Calibri"/>
            </a:endParaRPr>
          </a:p>
          <a:p>
            <a:pPr marL="0" marR="0" lvl="0" indent="0" algn="l" rtl="0">
              <a:lnSpc>
                <a:spcPct val="80000"/>
              </a:lnSpc>
              <a:spcBef>
                <a:spcPts val="0"/>
              </a:spcBef>
              <a:spcAft>
                <a:spcPts val="0"/>
              </a:spcAft>
              <a:buClr>
                <a:schemeClr val="dk1"/>
              </a:buClr>
              <a:buFont typeface="Arial"/>
              <a:buNone/>
            </a:pPr>
            <a:endParaRPr sz="1050" b="0" i="0" u="none" strike="noStrike" cap="none" baseline="0">
              <a:solidFill>
                <a:srgbClr val="0D0D0D"/>
              </a:solidFill>
              <a:latin typeface="Calibri"/>
              <a:ea typeface="Calibri"/>
              <a:cs typeface="Calibri"/>
              <a:sym typeface="Calibri"/>
            </a:endParaRPr>
          </a:p>
          <a:p>
            <a:pPr marL="0" marR="0" lvl="0" indent="0" algn="l" rtl="0">
              <a:lnSpc>
                <a:spcPct val="80000"/>
              </a:lnSpc>
              <a:spcBef>
                <a:spcPts val="0"/>
              </a:spcBef>
              <a:spcAft>
                <a:spcPts val="0"/>
              </a:spcAft>
              <a:buClr>
                <a:schemeClr val="dk1"/>
              </a:buClr>
              <a:buFont typeface="Arial"/>
              <a:buNone/>
            </a:pPr>
            <a:endParaRPr sz="1050" b="0" i="0" u="none" strike="noStrike" cap="none" baseline="0">
              <a:solidFill>
                <a:srgbClr val="0D0D0D"/>
              </a:solidFill>
              <a:latin typeface="Calibri"/>
              <a:ea typeface="Calibri"/>
              <a:cs typeface="Calibri"/>
              <a:sym typeface="Calibri"/>
            </a:endParaRPr>
          </a:p>
          <a:p>
            <a:pPr marL="0" marR="0" lvl="0" indent="0" algn="l" rtl="0">
              <a:lnSpc>
                <a:spcPct val="100000"/>
              </a:lnSpc>
              <a:spcBef>
                <a:spcPts val="0"/>
              </a:spcBef>
              <a:spcAft>
                <a:spcPts val="0"/>
              </a:spcAft>
              <a:buNone/>
            </a:pPr>
            <a:endParaRPr sz="1050" b="0" i="0" u="none" strike="noStrike" cap="none" baseline="0">
              <a:solidFill>
                <a:srgbClr val="0D0D0D"/>
              </a:solidFill>
              <a:latin typeface="Calibri"/>
              <a:ea typeface="Calibri"/>
              <a:cs typeface="Calibri"/>
              <a:sym typeface="Calibri"/>
            </a:endParaRPr>
          </a:p>
        </p:txBody>
      </p:sp>
      <p:sp>
        <p:nvSpPr>
          <p:cNvPr id="117" name="Shape 117"/>
          <p:cNvSpPr txBox="1"/>
          <p:nvPr/>
        </p:nvSpPr>
        <p:spPr>
          <a:xfrm>
            <a:off x="798907" y="2240887"/>
            <a:ext cx="8893175" cy="1377552"/>
          </a:xfrm>
          <a:prstGeom prst="rect">
            <a:avLst/>
          </a:prstGeom>
          <a:noFill/>
          <a:ln>
            <a:noFill/>
          </a:ln>
        </p:spPr>
        <p:txBody>
          <a:bodyPr lIns="91425" tIns="45700" rIns="91425" bIns="45700" anchor="t" anchorCtr="0">
            <a:noAutofit/>
          </a:bodyPr>
          <a:lstStyle/>
          <a:p>
            <a:pPr>
              <a:lnSpc>
                <a:spcPct val="90000"/>
              </a:lnSpc>
              <a:buClr>
                <a:srgbClr val="0D0D0D"/>
              </a:buClr>
              <a:buSzPct val="25000"/>
            </a:pPr>
            <a:r>
              <a:rPr lang="en" sz="1050" dirty="0">
                <a:solidFill>
                  <a:srgbClr val="0D0D0D"/>
                </a:solidFill>
                <a:latin typeface="Calibri"/>
                <a:ea typeface="Calibri"/>
                <a:cs typeface="Calibri"/>
                <a:sym typeface="Calibri"/>
              </a:rPr>
              <a:t>4 . kolskim</a:t>
            </a:r>
            <a:r>
              <a:rPr lang="en" sz="1050" b="0" i="0" u="none" strike="noStrike" cap="none" baseline="0" dirty="0">
                <a:solidFill>
                  <a:srgbClr val="0D0D0D"/>
                </a:solidFill>
                <a:latin typeface="Calibri"/>
                <a:ea typeface="Calibri"/>
                <a:cs typeface="Calibri"/>
                <a:sym typeface="Calibri"/>
              </a:rPr>
              <a:t> kurikulumom se utvrđuje:</a:t>
            </a:r>
          </a:p>
          <a:p>
            <a:pPr marL="0" marR="0" lvl="0" indent="0" rtl="0">
              <a:lnSpc>
                <a:spcPct val="90000"/>
              </a:lnSpc>
              <a:spcBef>
                <a:spcPts val="0"/>
              </a:spcBef>
              <a:spcAft>
                <a:spcPts val="0"/>
              </a:spcAft>
              <a:buClr>
                <a:srgbClr val="0D0D0D"/>
              </a:buClr>
              <a:buSzPct val="25000"/>
              <a:buFont typeface="Calibri"/>
              <a:buNone/>
            </a:pPr>
            <a:r>
              <a:rPr lang="en" sz="1050" b="0" i="0" u="none" strike="noStrike" cap="none" baseline="0" dirty="0">
                <a:solidFill>
                  <a:srgbClr val="0D0D0D"/>
                </a:solidFill>
                <a:latin typeface="Calibri"/>
                <a:ea typeface="Calibri"/>
                <a:cs typeface="Calibri"/>
                <a:sym typeface="Calibri"/>
              </a:rPr>
              <a:t>− aktivnost, program i/ili projekt,</a:t>
            </a:r>
            <a:endParaRPr lang="en" sz="1050" b="0" i="0" u="none" strike="noStrike" cap="none" baseline="0" dirty="0">
              <a:solidFill>
                <a:srgbClr val="0D0D0D"/>
              </a:solidFill>
              <a:latin typeface="Calibri"/>
              <a:ea typeface="Calibri"/>
              <a:cs typeface="Calibri"/>
            </a:endParaRPr>
          </a:p>
          <a:p>
            <a:pPr marL="0" marR="0" lvl="0" indent="0" rtl="0">
              <a:lnSpc>
                <a:spcPct val="90000"/>
              </a:lnSpc>
              <a:spcBef>
                <a:spcPts val="0"/>
              </a:spcBef>
              <a:spcAft>
                <a:spcPts val="0"/>
              </a:spcAft>
              <a:buClr>
                <a:srgbClr val="0D0D0D"/>
              </a:buClr>
              <a:buSzPct val="25000"/>
              <a:buFont typeface="Calibri"/>
              <a:buNone/>
            </a:pPr>
            <a:r>
              <a:rPr lang="en" sz="1050" b="0" i="0" u="none" strike="noStrike" cap="none" baseline="0" dirty="0">
                <a:solidFill>
                  <a:srgbClr val="0D0D0D"/>
                </a:solidFill>
                <a:latin typeface="Calibri"/>
                <a:ea typeface="Calibri"/>
                <a:cs typeface="Calibri"/>
                <a:sym typeface="Calibri"/>
              </a:rPr>
              <a:t>− </a:t>
            </a:r>
            <a:r>
              <a:rPr lang="hr-HR" sz="1050" b="0" i="0" u="none" strike="noStrike" cap="none" baseline="0" dirty="0">
                <a:solidFill>
                  <a:srgbClr val="0D0D0D"/>
                </a:solidFill>
                <a:latin typeface="Calibri"/>
                <a:ea typeface="Calibri"/>
                <a:cs typeface="Calibri"/>
                <a:sym typeface="Calibri"/>
              </a:rPr>
              <a:t>Ishodi</a:t>
            </a:r>
            <a:r>
              <a:rPr lang="en" sz="1050" b="0" i="0" u="none" strike="noStrike" cap="none" baseline="0" dirty="0">
                <a:solidFill>
                  <a:srgbClr val="0D0D0D"/>
                </a:solidFill>
                <a:latin typeface="Calibri"/>
                <a:ea typeface="Calibri"/>
                <a:cs typeface="Calibri"/>
                <a:sym typeface="Calibri"/>
              </a:rPr>
              <a:t> aktivnosti, programa i/ili projekta,</a:t>
            </a:r>
            <a:endParaRPr lang="en" sz="1050" b="0" i="0" u="none" strike="noStrike" cap="none" baseline="0" dirty="0">
              <a:solidFill>
                <a:srgbClr val="0D0D0D"/>
              </a:solidFill>
              <a:latin typeface="Calibri"/>
              <a:ea typeface="Calibri"/>
              <a:cs typeface="Calibri"/>
            </a:endParaRPr>
          </a:p>
          <a:p>
            <a:pPr marL="0" marR="0" lvl="0" indent="0" rtl="0">
              <a:lnSpc>
                <a:spcPct val="90000"/>
              </a:lnSpc>
              <a:spcBef>
                <a:spcPts val="0"/>
              </a:spcBef>
              <a:spcAft>
                <a:spcPts val="0"/>
              </a:spcAft>
              <a:buClr>
                <a:srgbClr val="0D0D0D"/>
              </a:buClr>
              <a:buSzPct val="25000"/>
              <a:buFont typeface="Calibri"/>
              <a:buNone/>
            </a:pPr>
            <a:r>
              <a:rPr lang="en" sz="1050" b="0" i="0" u="none" strike="noStrike" cap="none" baseline="0" dirty="0">
                <a:solidFill>
                  <a:srgbClr val="0D0D0D"/>
                </a:solidFill>
                <a:latin typeface="Calibri"/>
                <a:ea typeface="Calibri"/>
                <a:cs typeface="Calibri"/>
                <a:sym typeface="Calibri"/>
              </a:rPr>
              <a:t>− namjena aktivnosti, programa i/ili projekta,</a:t>
            </a:r>
            <a:endParaRPr lang="en" sz="1050" b="0" i="0" u="none" strike="noStrike" cap="none" baseline="0" dirty="0">
              <a:solidFill>
                <a:srgbClr val="0D0D0D"/>
              </a:solidFill>
              <a:latin typeface="Calibri"/>
              <a:ea typeface="Calibri"/>
              <a:cs typeface="Calibri"/>
            </a:endParaRPr>
          </a:p>
          <a:p>
            <a:pPr marL="0" marR="0" lvl="0" indent="0" rtl="0">
              <a:lnSpc>
                <a:spcPct val="90000"/>
              </a:lnSpc>
              <a:spcBef>
                <a:spcPts val="0"/>
              </a:spcBef>
              <a:spcAft>
                <a:spcPts val="0"/>
              </a:spcAft>
              <a:buClr>
                <a:srgbClr val="0D0D0D"/>
              </a:buClr>
              <a:buSzPct val="25000"/>
              <a:buFont typeface="Calibri"/>
              <a:buNone/>
            </a:pPr>
            <a:r>
              <a:rPr lang="en" sz="1050" b="0" i="0" u="none" strike="noStrike" cap="none" baseline="0" dirty="0">
                <a:solidFill>
                  <a:srgbClr val="0D0D0D"/>
                </a:solidFill>
                <a:latin typeface="Calibri"/>
                <a:ea typeface="Calibri"/>
                <a:cs typeface="Calibri"/>
                <a:sym typeface="Calibri"/>
              </a:rPr>
              <a:t>− nositelji aktivnosti, programa i/ili projekta i njihova odgovornost,</a:t>
            </a:r>
            <a:endParaRPr lang="en" sz="1050" b="0" i="0" u="none" strike="noStrike" cap="none" baseline="0" dirty="0">
              <a:solidFill>
                <a:srgbClr val="0D0D0D"/>
              </a:solidFill>
              <a:latin typeface="Calibri"/>
              <a:ea typeface="Calibri"/>
              <a:cs typeface="Calibri"/>
            </a:endParaRPr>
          </a:p>
          <a:p>
            <a:pPr marL="0" marR="0" lvl="0" indent="0" rtl="0">
              <a:lnSpc>
                <a:spcPct val="90000"/>
              </a:lnSpc>
              <a:spcBef>
                <a:spcPts val="0"/>
              </a:spcBef>
              <a:spcAft>
                <a:spcPts val="0"/>
              </a:spcAft>
              <a:buClr>
                <a:srgbClr val="0D0D0D"/>
              </a:buClr>
              <a:buSzPct val="25000"/>
              <a:buFont typeface="Calibri"/>
              <a:buNone/>
            </a:pPr>
            <a:r>
              <a:rPr lang="en" sz="1050" b="0" i="0" u="none" strike="noStrike" cap="none" baseline="0" dirty="0">
                <a:solidFill>
                  <a:srgbClr val="0D0D0D"/>
                </a:solidFill>
                <a:latin typeface="Calibri"/>
                <a:ea typeface="Calibri"/>
                <a:cs typeface="Calibri"/>
                <a:sym typeface="Calibri"/>
              </a:rPr>
              <a:t>− način realizacije aktivnosti, programa i/ili projekta,</a:t>
            </a:r>
            <a:endParaRPr lang="en" sz="1050" b="0" i="0" u="none" strike="noStrike" cap="none" baseline="0" dirty="0">
              <a:solidFill>
                <a:srgbClr val="0D0D0D"/>
              </a:solidFill>
              <a:latin typeface="Calibri"/>
              <a:ea typeface="Calibri"/>
              <a:cs typeface="Calibri"/>
            </a:endParaRPr>
          </a:p>
          <a:p>
            <a:pPr marL="0" marR="0" lvl="0" indent="0" rtl="0">
              <a:lnSpc>
                <a:spcPct val="90000"/>
              </a:lnSpc>
              <a:spcBef>
                <a:spcPts val="0"/>
              </a:spcBef>
              <a:spcAft>
                <a:spcPts val="0"/>
              </a:spcAft>
              <a:buClr>
                <a:srgbClr val="0D0D0D"/>
              </a:buClr>
              <a:buSzPct val="25000"/>
              <a:buFont typeface="Calibri"/>
              <a:buNone/>
            </a:pPr>
            <a:r>
              <a:rPr lang="en" sz="1050" b="0" i="0" u="none" strike="noStrike" cap="none" baseline="0" dirty="0">
                <a:solidFill>
                  <a:srgbClr val="0D0D0D"/>
                </a:solidFill>
                <a:latin typeface="Calibri"/>
                <a:ea typeface="Calibri"/>
                <a:cs typeface="Calibri"/>
                <a:sym typeface="Calibri"/>
              </a:rPr>
              <a:t>− vremenik aktivnosti, programa i/ili projekta,</a:t>
            </a:r>
            <a:endParaRPr lang="en" sz="1050" b="0" i="0" u="none" strike="noStrike" cap="none" baseline="0" dirty="0">
              <a:solidFill>
                <a:srgbClr val="0D0D0D"/>
              </a:solidFill>
              <a:latin typeface="Calibri"/>
              <a:ea typeface="Calibri"/>
              <a:cs typeface="Calibri"/>
            </a:endParaRPr>
          </a:p>
          <a:p>
            <a:pPr marL="0" marR="0" lvl="0" indent="0" rtl="0">
              <a:lnSpc>
                <a:spcPct val="90000"/>
              </a:lnSpc>
              <a:spcBef>
                <a:spcPts val="0"/>
              </a:spcBef>
              <a:spcAft>
                <a:spcPts val="0"/>
              </a:spcAft>
              <a:buClr>
                <a:srgbClr val="0D0D0D"/>
              </a:buClr>
              <a:buSzPct val="25000"/>
              <a:buFont typeface="Calibri"/>
              <a:buNone/>
            </a:pPr>
            <a:r>
              <a:rPr lang="en" sz="1050" b="0" i="0" u="none" strike="noStrike" cap="none" baseline="0" dirty="0">
                <a:solidFill>
                  <a:srgbClr val="0D0D0D"/>
                </a:solidFill>
                <a:latin typeface="Calibri"/>
                <a:ea typeface="Calibri"/>
                <a:cs typeface="Calibri"/>
                <a:sym typeface="Calibri"/>
              </a:rPr>
              <a:t>− detaljan troškovnik aktivnosti, programa i/ili projekta,</a:t>
            </a:r>
            <a:endParaRPr lang="en" sz="1050" b="0" i="0" u="none" strike="noStrike" cap="none" baseline="0" dirty="0">
              <a:solidFill>
                <a:srgbClr val="0D0D0D"/>
              </a:solidFill>
              <a:latin typeface="Calibri"/>
              <a:ea typeface="Calibri"/>
              <a:cs typeface="Calibri"/>
            </a:endParaRPr>
          </a:p>
          <a:p>
            <a:pPr marL="0" marR="0" lvl="0" indent="0" rtl="0">
              <a:lnSpc>
                <a:spcPct val="90000"/>
              </a:lnSpc>
              <a:spcBef>
                <a:spcPts val="0"/>
              </a:spcBef>
              <a:spcAft>
                <a:spcPts val="0"/>
              </a:spcAft>
              <a:buClr>
                <a:srgbClr val="0D0D0D"/>
              </a:buClr>
              <a:buSzPct val="25000"/>
              <a:buFont typeface="Calibri"/>
              <a:buNone/>
            </a:pPr>
            <a:r>
              <a:rPr lang="en" sz="1050" b="0" i="0" u="none" strike="noStrike" cap="none" baseline="0" dirty="0">
                <a:solidFill>
                  <a:srgbClr val="0D0D0D"/>
                </a:solidFill>
                <a:latin typeface="Calibri"/>
                <a:ea typeface="Calibri"/>
                <a:cs typeface="Calibri"/>
                <a:sym typeface="Calibri"/>
              </a:rPr>
              <a:t>− način vrednovanja i način korištenja rezultata vrednovanja.</a:t>
            </a:r>
            <a:endParaRPr lang="en" sz="1050" b="0" i="0" u="none" strike="noStrike" cap="none" baseline="0" dirty="0">
              <a:solidFill>
                <a:srgbClr val="0D0D0D"/>
              </a:solidFill>
              <a:latin typeface="Calibri"/>
              <a:ea typeface="Calibri"/>
              <a:cs typeface="Calibri"/>
            </a:endParaRPr>
          </a:p>
        </p:txBody>
      </p:sp>
      <p:sp>
        <p:nvSpPr>
          <p:cNvPr id="118" name="Shape 118"/>
          <p:cNvSpPr txBox="1"/>
          <p:nvPr/>
        </p:nvSpPr>
        <p:spPr>
          <a:xfrm>
            <a:off x="719138" y="3618978"/>
            <a:ext cx="8424862" cy="877490"/>
          </a:xfrm>
          <a:prstGeom prst="rect">
            <a:avLst/>
          </a:prstGeom>
          <a:noFill/>
          <a:ln>
            <a:noFill/>
          </a:ln>
        </p:spPr>
        <p:txBody>
          <a:bodyPr lIns="91425" tIns="45700" rIns="91425" bIns="45700" anchor="t" anchorCtr="0">
            <a:noAutofit/>
          </a:bodyPr>
          <a:lstStyle/>
          <a:p>
            <a:pPr algn="just">
              <a:buClr>
                <a:srgbClr val="0D0D0D"/>
              </a:buClr>
              <a:buSzPct val="25000"/>
            </a:pPr>
            <a:r>
              <a:rPr lang="en" sz="1050" dirty="0">
                <a:solidFill>
                  <a:srgbClr val="0D0D0D"/>
                </a:solidFill>
                <a:latin typeface="Calibri"/>
                <a:ea typeface="Calibri"/>
                <a:cs typeface="Calibri"/>
                <a:sym typeface="Calibri"/>
              </a:rPr>
              <a:t>5. Školskikurikulum </a:t>
            </a:r>
            <a:r>
              <a:rPr lang="en" sz="1050" b="0" i="0" u="none" strike="noStrike" cap="none" baseline="0" dirty="0">
                <a:solidFill>
                  <a:srgbClr val="0D0D0D"/>
                </a:solidFill>
                <a:latin typeface="Calibri"/>
                <a:ea typeface="Calibri"/>
                <a:cs typeface="Calibri"/>
                <a:sym typeface="Calibri"/>
              </a:rPr>
              <a:t>donosi školski odbor do </a:t>
            </a:r>
            <a:r>
              <a:rPr lang="hr-HR" sz="1050" dirty="0">
                <a:solidFill>
                  <a:srgbClr val="0D0D0D"/>
                </a:solidFill>
                <a:latin typeface="Calibri"/>
                <a:ea typeface="Calibri"/>
                <a:cs typeface="Calibri"/>
                <a:sym typeface="Calibri"/>
              </a:rPr>
              <a:t>7.10.</a:t>
            </a:r>
            <a:r>
              <a:rPr lang="en" sz="1050" b="0" i="0" u="none" strike="noStrike" cap="none" baseline="0" dirty="0">
                <a:solidFill>
                  <a:srgbClr val="0D0D0D"/>
                </a:solidFill>
                <a:latin typeface="Calibri"/>
                <a:ea typeface="Calibri"/>
                <a:cs typeface="Calibri"/>
                <a:sym typeface="Calibri"/>
              </a:rPr>
              <a:t> tekuće školske godine na prijedlog učiteljskog, odnosno nastavničkog vijeća.</a:t>
            </a:r>
          </a:p>
          <a:p>
            <a:pPr algn="just">
              <a:buClr>
                <a:srgbClr val="0D0D0D"/>
              </a:buClr>
              <a:buSzPct val="25000"/>
            </a:pPr>
            <a:r>
              <a:rPr lang="en" sz="1050" dirty="0">
                <a:solidFill>
                  <a:srgbClr val="0D0D0D"/>
                </a:solidFill>
                <a:latin typeface="Calibri"/>
                <a:ea typeface="Calibri"/>
                <a:cs typeface="Calibri"/>
                <a:sym typeface="Calibri"/>
              </a:rPr>
              <a:t>6. kolski</a:t>
            </a:r>
            <a:r>
              <a:rPr lang="en" sz="1050" b="0" i="0" u="none" strike="noStrike" cap="none" baseline="0" dirty="0">
                <a:solidFill>
                  <a:srgbClr val="0D0D0D"/>
                </a:solidFill>
                <a:latin typeface="Calibri"/>
                <a:ea typeface="Calibri"/>
                <a:cs typeface="Calibri"/>
                <a:sym typeface="Calibri"/>
              </a:rPr>
              <a:t> kurikulum mora biti dostupan svakom roditelju i učeniku u pisanom obliku.</a:t>
            </a:r>
            <a:endParaRPr lang="en" sz="1050" b="0" i="0" u="none" strike="noStrike" cap="none" baseline="0" dirty="0">
              <a:solidFill>
                <a:srgbClr val="0D0D0D"/>
              </a:solidFill>
              <a:latin typeface="Calibri"/>
              <a:ea typeface="Calibri"/>
              <a:cs typeface="Calibri"/>
            </a:endParaRPr>
          </a:p>
          <a:p>
            <a:pPr algn="just">
              <a:buClr>
                <a:srgbClr val="0D0D0D"/>
              </a:buClr>
              <a:buSzPct val="25000"/>
            </a:pPr>
            <a:r>
              <a:rPr lang="en" sz="1050" b="0" i="0" u="none" strike="noStrike" cap="none" baseline="0" dirty="0">
                <a:solidFill>
                  <a:srgbClr val="0D0D0D"/>
                </a:solidFill>
                <a:latin typeface="Calibri"/>
                <a:ea typeface="Calibri"/>
                <a:cs typeface="Calibri"/>
                <a:sym typeface="Calibri"/>
              </a:rPr>
              <a:t>7</a:t>
            </a:r>
            <a:r>
              <a:rPr lang="en" sz="1050" dirty="0">
                <a:solidFill>
                  <a:srgbClr val="0D0D0D"/>
                </a:solidFill>
                <a:latin typeface="Calibri"/>
                <a:ea typeface="Calibri"/>
                <a:cs typeface="Calibri"/>
                <a:sym typeface="Calibri"/>
              </a:rPr>
              <a:t>.  Smatra</a:t>
            </a:r>
            <a:r>
              <a:rPr lang="hr-HR" sz="1050" dirty="0">
                <a:solidFill>
                  <a:srgbClr val="0D0D0D"/>
                </a:solidFill>
                <a:latin typeface="Calibri"/>
                <a:ea typeface="Calibri"/>
                <a:cs typeface="Calibri"/>
                <a:sym typeface="Calibri"/>
              </a:rPr>
              <a:t> </a:t>
            </a:r>
            <a:r>
              <a:rPr lang="en" sz="1050" dirty="0">
                <a:solidFill>
                  <a:srgbClr val="0D0D0D"/>
                </a:solidFill>
                <a:latin typeface="Calibri"/>
                <a:ea typeface="Calibri"/>
                <a:cs typeface="Calibri"/>
                <a:sym typeface="Calibri"/>
              </a:rPr>
              <a:t>se</a:t>
            </a:r>
            <a:r>
              <a:rPr lang="en" sz="1050" b="0" i="0" u="none" strike="noStrike" cap="none" baseline="0" dirty="0">
                <a:solidFill>
                  <a:srgbClr val="0D0D0D"/>
                </a:solidFill>
                <a:latin typeface="Calibri"/>
                <a:ea typeface="Calibri"/>
                <a:cs typeface="Calibri"/>
                <a:sym typeface="Calibri"/>
              </a:rPr>
              <a:t> da je </a:t>
            </a:r>
            <a:r>
              <a:rPr lang="hr-HR" sz="1050" dirty="0">
                <a:solidFill>
                  <a:srgbClr val="0D0D0D"/>
                </a:solidFill>
                <a:latin typeface="Calibri"/>
                <a:ea typeface="Calibri"/>
                <a:cs typeface="Calibri"/>
                <a:sym typeface="Calibri"/>
              </a:rPr>
              <a:t>Š</a:t>
            </a:r>
            <a:r>
              <a:rPr lang="en" sz="1050" b="0" i="0" u="none" strike="noStrike" cap="none" baseline="0" dirty="0">
                <a:solidFill>
                  <a:srgbClr val="0D0D0D"/>
                </a:solidFill>
                <a:latin typeface="Calibri"/>
                <a:ea typeface="Calibri"/>
                <a:cs typeface="Calibri"/>
                <a:sym typeface="Calibri"/>
              </a:rPr>
              <a:t>kolski kurikulum dostupan svakom roditelju i učeniku u pisanom obliku,</a:t>
            </a:r>
            <a:r>
              <a:rPr lang="en" sz="1050" dirty="0">
                <a:solidFill>
                  <a:srgbClr val="0D0D0D"/>
                </a:solidFill>
                <a:latin typeface="Calibri"/>
                <a:ea typeface="Calibri"/>
                <a:cs typeface="Calibri"/>
                <a:sym typeface="Calibri"/>
              </a:rPr>
              <a:t> </a:t>
            </a:r>
            <a:r>
              <a:rPr lang="en" sz="1050" b="0" i="0" u="none" strike="noStrike" cap="none" baseline="0" dirty="0">
                <a:solidFill>
                  <a:srgbClr val="0D0D0D"/>
                </a:solidFill>
                <a:latin typeface="Calibri"/>
                <a:ea typeface="Calibri"/>
                <a:cs typeface="Calibri"/>
                <a:sym typeface="Calibri"/>
              </a:rPr>
              <a:t>ako je objavljen na mrežnim stranicama škole.</a:t>
            </a:r>
            <a:endParaRPr lang="en" sz="1050" b="0" i="0" u="none" strike="noStrike" cap="none" baseline="0" dirty="0">
              <a:solidFill>
                <a:srgbClr val="0D0D0D"/>
              </a:solidFill>
              <a:latin typeface="Calibri"/>
              <a:ea typeface="Calibri"/>
              <a:cs typeface="Calibri"/>
            </a:endParaRPr>
          </a:p>
        </p:txBody>
      </p:sp>
      <p:sp>
        <p:nvSpPr>
          <p:cNvPr id="3" name="Naslov 2"/>
          <p:cNvSpPr>
            <a:spLocks noGrp="1"/>
          </p:cNvSpPr>
          <p:nvPr>
            <p:ph type="title"/>
          </p:nvPr>
        </p:nvSpPr>
        <p:spPr>
          <a:xfrm>
            <a:off x="798907" y="28314"/>
            <a:ext cx="8345093" cy="849176"/>
          </a:xfrm>
        </p:spPr>
        <p:txBody>
          <a:bodyPr>
            <a:normAutofit/>
            <a:scene3d>
              <a:camera prst="orthographicFront"/>
              <a:lightRig rig="soft" dir="t">
                <a:rot lat="0" lon="0" rev="15600000"/>
              </a:lightRig>
            </a:scene3d>
            <a:sp3d extrusionH="57150" prstMaterial="softEdge">
              <a:bevelT w="25400" h="38100"/>
            </a:sp3d>
          </a:bodyPr>
          <a:lstStyle/>
          <a:p>
            <a:r>
              <a:rPr lang="hr-HR" sz="3600">
                <a:effectLst>
                  <a:outerShdw blurRad="38100" dist="38100" dir="2700000" algn="tl">
                    <a:srgbClr val="000000">
                      <a:alpha val="43137"/>
                    </a:srgbClr>
                  </a:outerShdw>
                </a:effectLst>
                <a:latin typeface="+mn-lt"/>
              </a:rPr>
              <a:t>Uvod</a:t>
            </a:r>
          </a:p>
        </p:txBody>
      </p:sp>
    </p:spTree>
    <p:extLst>
      <p:ext uri="{BB962C8B-B14F-4D97-AF65-F5344CB8AC3E}">
        <p14:creationId xmlns:p14="http://schemas.microsoft.com/office/powerpoint/2010/main" val="3349135682"/>
      </p:ext>
    </p:extLst>
  </p:cSld>
  <p:clrMapOvr>
    <a:masterClrMapping/>
  </p:clrMapOvr>
  <p:transition spd="slow">
    <p:wipe/>
  </p:transition>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Shape 582"/>
        <p:cNvGrpSpPr/>
        <p:nvPr/>
      </p:nvGrpSpPr>
      <p:grpSpPr>
        <a:xfrm>
          <a:off x="0" y="0"/>
          <a:ext cx="0" cy="0"/>
          <a:chOff x="0" y="0"/>
          <a:chExt cx="0" cy="0"/>
        </a:xfrm>
      </p:grpSpPr>
      <p:graphicFrame>
        <p:nvGraphicFramePr>
          <p:cNvPr id="584" name="Shape 584"/>
          <p:cNvGraphicFramePr/>
          <p:nvPr>
            <p:extLst>
              <p:ext uri="{D42A27DB-BD31-4B8C-83A1-F6EECF244321}">
                <p14:modId xmlns:p14="http://schemas.microsoft.com/office/powerpoint/2010/main" val="2111118754"/>
              </p:ext>
            </p:extLst>
          </p:nvPr>
        </p:nvGraphicFramePr>
        <p:xfrm>
          <a:off x="468351" y="879031"/>
          <a:ext cx="8372424" cy="3852959"/>
        </p:xfrm>
        <a:graphic>
          <a:graphicData uri="http://schemas.openxmlformats.org/drawingml/2006/table">
            <a:tbl>
              <a:tblPr>
                <a:tableStyleId>{0E3FDE45-AF77-4B5C-9715-49D594BDF05E}</a:tableStyleId>
              </a:tblPr>
              <a:tblGrid>
                <a:gridCol w="1684997">
                  <a:extLst>
                    <a:ext uri="{9D8B030D-6E8A-4147-A177-3AD203B41FA5}">
                      <a16:colId xmlns:a16="http://schemas.microsoft.com/office/drawing/2014/main" val="20000"/>
                    </a:ext>
                  </a:extLst>
                </a:gridCol>
                <a:gridCol w="6687427">
                  <a:extLst>
                    <a:ext uri="{9D8B030D-6E8A-4147-A177-3AD203B41FA5}">
                      <a16:colId xmlns:a16="http://schemas.microsoft.com/office/drawing/2014/main" val="20001"/>
                    </a:ext>
                  </a:extLst>
                </a:gridCol>
              </a:tblGrid>
              <a:tr h="894373">
                <a:tc>
                  <a:txBody>
                    <a:bodyPr/>
                    <a:lstStyle/>
                    <a:p>
                      <a:pPr marL="0" marR="0" lvl="0" indent="0" algn="l" rtl="0">
                        <a:lnSpc>
                          <a:spcPct val="100000"/>
                        </a:lnSpc>
                        <a:spcBef>
                          <a:spcPts val="0"/>
                        </a:spcBef>
                        <a:spcAft>
                          <a:spcPts val="0"/>
                        </a:spcAft>
                        <a:buClr>
                          <a:srgbClr val="000000"/>
                        </a:buClr>
                        <a:buSzPct val="25000"/>
                        <a:buFont typeface="Calibri"/>
                        <a:buNone/>
                      </a:pPr>
                      <a:r>
                        <a:rPr lang="hr-HR" sz="1000" u="none" strike="noStrike" cap="none" baseline="0" dirty="0">
                          <a:sym typeface="Calibri"/>
                        </a:rPr>
                        <a:t>Ishodi</a:t>
                      </a:r>
                      <a:r>
                        <a:rPr lang="en" sz="1000" u="none" strike="noStrike" cap="none" baseline="0" dirty="0">
                          <a:sym typeface="Calibri"/>
                        </a:rPr>
                        <a:t>:</a:t>
                      </a:r>
                      <a:endParaRPr lang="en" sz="1000" b="0" i="0" u="none" strike="noStrike" cap="none" baseline="0" dirty="0">
                        <a:solidFill>
                          <a:srgbClr val="000000"/>
                        </a:solidFill>
                        <a:latin typeface="Calibri"/>
                        <a:ea typeface="Calibri"/>
                        <a:cs typeface="Calibri"/>
                        <a:sym typeface="Calibri"/>
                      </a:endParaRPr>
                    </a:p>
                  </a:txBody>
                  <a:tcPr marL="91450" marR="91450" marT="30575" marB="30575"/>
                </a:tc>
                <a:tc>
                  <a:txBody>
                    <a:bodyPr/>
                    <a:lstStyle/>
                    <a:p>
                      <a:pPr marL="0" marR="0" lvl="0" indent="0" algn="l" rtl="0">
                        <a:lnSpc>
                          <a:spcPct val="100000"/>
                        </a:lnSpc>
                        <a:spcBef>
                          <a:spcPts val="0"/>
                        </a:spcBef>
                        <a:spcAft>
                          <a:spcPts val="0"/>
                        </a:spcAft>
                        <a:buClr>
                          <a:srgbClr val="000000"/>
                        </a:buClr>
                        <a:buSzPct val="25000"/>
                        <a:buFont typeface="Calibri"/>
                        <a:buNone/>
                      </a:pPr>
                      <a:r>
                        <a:rPr lang="hr-HR" sz="1100" u="none" strike="noStrike" cap="none" baseline="0" dirty="0">
                          <a:sym typeface="Calibri"/>
                        </a:rPr>
                        <a:t>U</a:t>
                      </a:r>
                      <a:r>
                        <a:rPr lang="en" sz="1100" u="none" strike="noStrike" cap="none" baseline="0" dirty="0">
                          <a:sym typeface="Times New Roman"/>
                        </a:rPr>
                        <a:t>čenici</a:t>
                      </a:r>
                      <a:r>
                        <a:rPr lang="hr-HR" sz="1100" u="none" strike="noStrike" cap="none" baseline="0" dirty="0">
                          <a:sym typeface="Times New Roman"/>
                        </a:rPr>
                        <a:t> će</a:t>
                      </a:r>
                      <a:r>
                        <a:rPr lang="en" sz="1100" u="none" strike="noStrike" cap="none" baseline="0" dirty="0">
                          <a:sym typeface="Times New Roman"/>
                        </a:rPr>
                        <a:t> ste</a:t>
                      </a:r>
                      <a:r>
                        <a:rPr lang="hr-HR" sz="1100" u="none" strike="noStrike" cap="none" baseline="0" dirty="0" err="1">
                          <a:sym typeface="Times New Roman"/>
                        </a:rPr>
                        <a:t>ći</a:t>
                      </a:r>
                      <a:r>
                        <a:rPr lang="en" sz="1100" u="none" strike="noStrike" cap="none" baseline="0" dirty="0">
                          <a:sym typeface="Times New Roman"/>
                        </a:rPr>
                        <a:t> osnovna znanja i vještine iz područja materijala, građevinarstva, strojarstva, elektrotehnike</a:t>
                      </a:r>
                      <a:r>
                        <a:rPr lang="en" sz="1100" u="none" strike="noStrike" cap="none" baseline="0" dirty="0">
                          <a:sym typeface="Calibri"/>
                        </a:rPr>
                        <a:t>,povijesti</a:t>
                      </a:r>
                      <a:r>
                        <a:rPr lang="en" sz="1100" u="none" strike="noStrike" cap="none" baseline="0" dirty="0">
                          <a:sym typeface="Times New Roman"/>
                        </a:rPr>
                        <a:t> te drugih područja vezanih uz tehniku</a:t>
                      </a:r>
                      <a:r>
                        <a:rPr lang="en" sz="1100" u="none" strike="noStrike" cap="none" baseline="0" dirty="0">
                          <a:sym typeface="Calibri"/>
                        </a:rPr>
                        <a:t> i aerodinamiku.</a:t>
                      </a:r>
                    </a:p>
                    <a:p>
                      <a:pPr marL="0" marR="0" lvl="0" indent="0" algn="l" rtl="0">
                        <a:spcBef>
                          <a:spcPts val="0"/>
                        </a:spcBef>
                        <a:buNone/>
                      </a:pPr>
                      <a:endParaRPr sz="1100" b="0" i="0" u="none" strike="noStrike" cap="none" baseline="0" dirty="0">
                        <a:solidFill>
                          <a:srgbClr val="000000"/>
                        </a:solidFill>
                        <a:latin typeface="Times New Roman"/>
                        <a:ea typeface="Times New Roman"/>
                        <a:cs typeface="Times New Roman"/>
                        <a:sym typeface="Times New Roman"/>
                      </a:endParaRPr>
                    </a:p>
                  </a:txBody>
                  <a:tcPr marL="91450" marR="91450" marT="30575" marB="30575"/>
                </a:tc>
                <a:extLst>
                  <a:ext uri="{0D108BD9-81ED-4DB2-BD59-A6C34878D82A}">
                    <a16:rowId xmlns:a16="http://schemas.microsoft.com/office/drawing/2014/main" val="10000"/>
                  </a:ext>
                </a:extLst>
              </a:tr>
              <a:tr h="417076">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Namjena</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0575" marB="30575"/>
                </a:tc>
                <a:tc>
                  <a:txBody>
                    <a:bodyPr/>
                    <a:lstStyle/>
                    <a:p>
                      <a:pPr marL="0" marR="0" lvl="0" indent="0" algn="l" rtl="0">
                        <a:lnSpc>
                          <a:spcPct val="100000"/>
                        </a:lnSpc>
                        <a:spcBef>
                          <a:spcPts val="0"/>
                        </a:spcBef>
                        <a:spcAft>
                          <a:spcPts val="0"/>
                        </a:spcAft>
                        <a:buClr>
                          <a:srgbClr val="000000"/>
                        </a:buClr>
                        <a:buSzPct val="25000"/>
                        <a:buFont typeface="Times New Roman"/>
                        <a:buNone/>
                      </a:pPr>
                      <a:r>
                        <a:rPr lang="en" sz="1100" u="none" strike="noStrike" cap="none" baseline="0" err="1">
                          <a:sym typeface="Times New Roman"/>
                        </a:rPr>
                        <a:t>Namijenjena</a:t>
                      </a:r>
                      <a:r>
                        <a:rPr lang="en" sz="1100" u="none" strike="noStrike" cap="none" baseline="0">
                          <a:sym typeface="Times New Roman"/>
                        </a:rPr>
                        <a:t> je </a:t>
                      </a:r>
                      <a:r>
                        <a:rPr lang="en" sz="1100" u="none" strike="noStrike" cap="none" baseline="0" err="1">
                          <a:sym typeface="Times New Roman"/>
                        </a:rPr>
                        <a:t>djeci</a:t>
                      </a:r>
                      <a:r>
                        <a:rPr lang="en" sz="1100" u="none" strike="noStrike" cap="none" baseline="0">
                          <a:sym typeface="Times New Roman"/>
                        </a:rPr>
                        <a:t> </a:t>
                      </a:r>
                      <a:r>
                        <a:rPr lang="en" sz="1100" u="none" strike="noStrike" cap="none" baseline="0" err="1">
                          <a:sym typeface="Times New Roman"/>
                        </a:rPr>
                        <a:t>koja</a:t>
                      </a:r>
                      <a:r>
                        <a:rPr lang="en" sz="1100" u="none" strike="noStrike" cap="none" baseline="0">
                          <a:sym typeface="Times New Roman"/>
                        </a:rPr>
                        <a:t> se vole </a:t>
                      </a:r>
                      <a:r>
                        <a:rPr lang="en" sz="1100" u="none" strike="noStrike" cap="none" baseline="0" err="1">
                          <a:sym typeface="Times New Roman"/>
                        </a:rPr>
                        <a:t>kreativno</a:t>
                      </a:r>
                      <a:r>
                        <a:rPr lang="en" sz="1100" u="none" strike="noStrike" cap="none" baseline="0">
                          <a:sym typeface="Times New Roman"/>
                        </a:rPr>
                        <a:t> </a:t>
                      </a:r>
                      <a:r>
                        <a:rPr lang="en" sz="1100" u="none" strike="noStrike" cap="none" baseline="0" err="1">
                          <a:sym typeface="Times New Roman"/>
                        </a:rPr>
                        <a:t>izražavati</a:t>
                      </a:r>
                      <a:r>
                        <a:rPr lang="en" sz="1100" u="none" strike="noStrike" cap="none" baseline="0">
                          <a:sym typeface="Times New Roman"/>
                        </a:rPr>
                        <a:t> </a:t>
                      </a:r>
                      <a:r>
                        <a:rPr lang="en" sz="1100" u="none" strike="noStrike" cap="none" baseline="0" err="1">
                          <a:sym typeface="Times New Roman"/>
                        </a:rPr>
                        <a:t>različitim</a:t>
                      </a:r>
                      <a:r>
                        <a:rPr lang="en" sz="1100" u="none" strike="noStrike" cap="none" baseline="0">
                          <a:sym typeface="Times New Roman"/>
                        </a:rPr>
                        <a:t> </a:t>
                      </a:r>
                      <a:r>
                        <a:rPr lang="en" sz="1100" u="none" strike="noStrike" cap="none" baseline="0" err="1">
                          <a:sym typeface="Times New Roman"/>
                        </a:rPr>
                        <a:t>materijalima</a:t>
                      </a:r>
                      <a:r>
                        <a:rPr lang="en" sz="1100" u="none" strike="noStrike" cap="none" baseline="0">
                          <a:sym typeface="Times New Roman"/>
                        </a:rPr>
                        <a:t> </a:t>
                      </a:r>
                      <a:r>
                        <a:rPr lang="en" sz="1100" u="none" strike="noStrike" cap="none" baseline="0" err="1">
                          <a:sym typeface="Times New Roman"/>
                        </a:rPr>
                        <a:t>i</a:t>
                      </a:r>
                      <a:r>
                        <a:rPr lang="en" sz="1100" u="none" strike="noStrike" cap="none" baseline="0">
                          <a:sym typeface="Times New Roman"/>
                        </a:rPr>
                        <a:t> </a:t>
                      </a:r>
                      <a:r>
                        <a:rPr lang="en" sz="1100" u="none" strike="noStrike" cap="none" baseline="0" err="1">
                          <a:sym typeface="Times New Roman"/>
                        </a:rPr>
                        <a:t>upoznati</a:t>
                      </a:r>
                      <a:r>
                        <a:rPr lang="en" sz="1100" u="none" strike="noStrike" cap="none" baseline="0">
                          <a:sym typeface="Times New Roman"/>
                        </a:rPr>
                        <a:t> s </a:t>
                      </a:r>
                      <a:r>
                        <a:rPr lang="en" sz="1100" u="none" strike="noStrike" cap="none" baseline="0" err="1">
                          <a:sym typeface="Times New Roman"/>
                        </a:rPr>
                        <a:t>osnovama</a:t>
                      </a:r>
                      <a:r>
                        <a:rPr lang="en" sz="1100" u="none" strike="noStrike" cap="none" baseline="0">
                          <a:sym typeface="Times New Roman"/>
                        </a:rPr>
                        <a:t> </a:t>
                      </a:r>
                      <a:r>
                        <a:rPr lang="en" sz="1100" u="none" strike="noStrike" cap="none" baseline="0" err="1">
                          <a:sym typeface="Times New Roman"/>
                        </a:rPr>
                        <a:t>aerodinamike</a:t>
                      </a:r>
                      <a:r>
                        <a:rPr lang="en" sz="1100" u="none" strike="noStrike" cap="none" baseline="0">
                          <a:sym typeface="Times New Roman"/>
                        </a:rPr>
                        <a:t> </a:t>
                      </a:r>
                      <a:r>
                        <a:rPr lang="en" sz="1100" u="none" strike="noStrike" cap="none" baseline="0" err="1">
                          <a:sym typeface="Times New Roman"/>
                        </a:rPr>
                        <a:t>i</a:t>
                      </a:r>
                      <a:r>
                        <a:rPr lang="en" sz="1100" u="none" strike="noStrike" cap="none" baseline="0">
                          <a:sym typeface="Times New Roman"/>
                        </a:rPr>
                        <a:t> </a:t>
                      </a:r>
                      <a:r>
                        <a:rPr lang="en" sz="1100" u="none" strike="noStrike" cap="none" baseline="0" err="1">
                          <a:sym typeface="Times New Roman"/>
                        </a:rPr>
                        <a:t>vještinom</a:t>
                      </a:r>
                      <a:r>
                        <a:rPr lang="en" sz="1100" u="none" strike="noStrike" cap="none" baseline="0">
                          <a:sym typeface="Times New Roman"/>
                        </a:rPr>
                        <a:t> </a:t>
                      </a:r>
                      <a:r>
                        <a:rPr lang="en" sz="1100" u="none" strike="noStrike" cap="none" baseline="0" err="1">
                          <a:sym typeface="Times New Roman"/>
                        </a:rPr>
                        <a:t>upravljanja</a:t>
                      </a:r>
                      <a:r>
                        <a:rPr lang="en" sz="1100" u="none" strike="noStrike" cap="none" baseline="0">
                          <a:sym typeface="Times New Roman"/>
                        </a:rPr>
                        <a:t> radio </a:t>
                      </a:r>
                      <a:r>
                        <a:rPr lang="en" sz="1100" u="none" strike="noStrike" cap="none" baseline="0" err="1">
                          <a:sym typeface="Times New Roman"/>
                        </a:rPr>
                        <a:t>kontroliranih</a:t>
                      </a:r>
                      <a:r>
                        <a:rPr lang="en" sz="1100" u="none" strike="noStrike" cap="none" baseline="0">
                          <a:sym typeface="Times New Roman"/>
                        </a:rPr>
                        <a:t> </a:t>
                      </a:r>
                      <a:r>
                        <a:rPr lang="en" sz="1100" u="none" strike="noStrike" cap="none" baseline="0" err="1">
                          <a:sym typeface="Times New Roman"/>
                        </a:rPr>
                        <a:t>letjelica</a:t>
                      </a:r>
                      <a:r>
                        <a:rPr lang="en" sz="1100" u="none" strike="noStrike" cap="none" baseline="0">
                          <a:sym typeface="Times New Roman"/>
                        </a:rPr>
                        <a:t>.</a:t>
                      </a:r>
                      <a:endParaRPr lang="en" sz="1100" b="0" i="0" u="none" strike="noStrike" cap="none" baseline="0">
                        <a:solidFill>
                          <a:srgbClr val="000000"/>
                        </a:solidFill>
                        <a:latin typeface="Times New Roman"/>
                        <a:ea typeface="Times New Roman"/>
                        <a:cs typeface="Times New Roman"/>
                        <a:sym typeface="Times New Roman"/>
                      </a:endParaRPr>
                    </a:p>
                  </a:txBody>
                  <a:tcPr marL="91450" marR="91450" marT="30575" marB="30575"/>
                </a:tc>
                <a:extLst>
                  <a:ext uri="{0D108BD9-81ED-4DB2-BD59-A6C34878D82A}">
                    <a16:rowId xmlns:a16="http://schemas.microsoft.com/office/drawing/2014/main" val="10001"/>
                  </a:ext>
                </a:extLst>
              </a:tr>
              <a:tr h="579959">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Način</a:t>
                      </a:r>
                      <a:r>
                        <a:rPr lang="en" sz="1000" u="none" strike="noStrike" cap="none" baseline="0">
                          <a:sym typeface="Calibri"/>
                        </a:rPr>
                        <a:t> </a:t>
                      </a:r>
                      <a:r>
                        <a:rPr lang="en" sz="1000" u="none" strike="noStrike" cap="none" baseline="0" err="1">
                          <a:sym typeface="Calibri"/>
                        </a:rPr>
                        <a:t>realizacije</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0575" marB="30575"/>
                </a:tc>
                <a:tc>
                  <a:txBody>
                    <a:bodyPr/>
                    <a:lstStyle/>
                    <a:p>
                      <a:pPr marL="0" marR="0" lvl="0" indent="0" algn="l" rtl="0">
                        <a:lnSpc>
                          <a:spcPct val="100000"/>
                        </a:lnSpc>
                        <a:spcBef>
                          <a:spcPts val="0"/>
                        </a:spcBef>
                        <a:spcAft>
                          <a:spcPts val="0"/>
                        </a:spcAft>
                        <a:buClr>
                          <a:schemeClr val="dk1"/>
                        </a:buClr>
                        <a:buSzPct val="25000"/>
                        <a:buFont typeface="Times New Roman"/>
                        <a:buNone/>
                      </a:pPr>
                      <a:r>
                        <a:rPr lang="en" sz="1100" u="none" strike="noStrike" cap="none" baseline="0" err="1">
                          <a:sym typeface="Times New Roman"/>
                        </a:rPr>
                        <a:t>Individualni</a:t>
                      </a:r>
                      <a:r>
                        <a:rPr lang="en" sz="1100" u="none" strike="noStrike" cap="none" baseline="0">
                          <a:sym typeface="Times New Roman"/>
                        </a:rPr>
                        <a:t> </a:t>
                      </a:r>
                      <a:r>
                        <a:rPr lang="en" sz="1100" u="none" strike="noStrike" cap="none" baseline="0" err="1">
                          <a:sym typeface="Times New Roman"/>
                        </a:rPr>
                        <a:t>rad,rad</a:t>
                      </a:r>
                      <a:r>
                        <a:rPr lang="en" sz="1100" u="none" strike="noStrike" cap="none" baseline="0">
                          <a:sym typeface="Times New Roman"/>
                        </a:rPr>
                        <a:t> u </a:t>
                      </a:r>
                      <a:r>
                        <a:rPr lang="en" sz="1100" u="none" strike="noStrike" cap="none" baseline="0" err="1">
                          <a:sym typeface="Times New Roman"/>
                        </a:rPr>
                        <a:t>paru</a:t>
                      </a:r>
                      <a:r>
                        <a:rPr lang="en" sz="1100" u="none" strike="noStrike" cap="none" baseline="0">
                          <a:sym typeface="Times New Roman"/>
                        </a:rPr>
                        <a:t> </a:t>
                      </a:r>
                      <a:r>
                        <a:rPr lang="en" sz="1100" u="none" strike="noStrike" cap="none" baseline="0" err="1">
                          <a:sym typeface="Times New Roman"/>
                        </a:rPr>
                        <a:t>i</a:t>
                      </a:r>
                      <a:r>
                        <a:rPr lang="en" sz="1100" u="none" strike="noStrike" cap="none" baseline="0">
                          <a:sym typeface="Times New Roman"/>
                        </a:rPr>
                        <a:t> </a:t>
                      </a:r>
                      <a:r>
                        <a:rPr lang="en" sz="1100" u="none" strike="noStrike" cap="none" baseline="0" err="1">
                          <a:sym typeface="Times New Roman"/>
                        </a:rPr>
                        <a:t>skupni</a:t>
                      </a:r>
                      <a:r>
                        <a:rPr lang="en" sz="1100" u="none" strike="noStrike" cap="none" baseline="0">
                          <a:sym typeface="Times New Roman"/>
                        </a:rPr>
                        <a:t> rad.</a:t>
                      </a:r>
                      <a:endParaRPr lang="en" sz="1100" b="0" i="0" u="none" strike="noStrike" cap="none" baseline="0">
                        <a:solidFill>
                          <a:schemeClr val="dk1"/>
                        </a:solidFill>
                        <a:latin typeface="Times New Roman"/>
                        <a:ea typeface="Times New Roman"/>
                        <a:cs typeface="Times New Roman"/>
                        <a:sym typeface="Times New Roman"/>
                      </a:endParaRPr>
                    </a:p>
                  </a:txBody>
                  <a:tcPr marL="91450" marR="91450" marT="30575" marB="30575"/>
                </a:tc>
                <a:extLst>
                  <a:ext uri="{0D108BD9-81ED-4DB2-BD59-A6C34878D82A}">
                    <a16:rowId xmlns:a16="http://schemas.microsoft.com/office/drawing/2014/main" val="10002"/>
                  </a:ext>
                </a:extLst>
              </a:tr>
              <a:tr h="375777">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Nositelj</a:t>
                      </a:r>
                      <a:r>
                        <a:rPr lang="en" sz="1000" u="none" strike="noStrike" cap="none" baseline="0">
                          <a:sym typeface="Calibri"/>
                        </a:rPr>
                        <a:t> </a:t>
                      </a:r>
                      <a:r>
                        <a:rPr lang="en" sz="1000" u="none" strike="noStrike" cap="none" baseline="0" err="1">
                          <a:sym typeface="Calibri"/>
                        </a:rPr>
                        <a:t>aktivnosti</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0575" marB="30575"/>
                </a:tc>
                <a:tc>
                  <a:txBody>
                    <a:bodyPr/>
                    <a:lstStyle/>
                    <a:p>
                      <a:pPr marL="0" marR="0" lvl="0" indent="0" algn="l" rtl="0">
                        <a:lnSpc>
                          <a:spcPct val="100000"/>
                        </a:lnSpc>
                        <a:spcBef>
                          <a:spcPts val="0"/>
                        </a:spcBef>
                        <a:spcAft>
                          <a:spcPts val="0"/>
                        </a:spcAft>
                        <a:buClr>
                          <a:schemeClr val="dk1"/>
                        </a:buClr>
                        <a:buSzPct val="25000"/>
                        <a:buFont typeface="Times New Roman"/>
                        <a:buNone/>
                      </a:pPr>
                      <a:r>
                        <a:rPr lang="en" sz="1100" u="none" strike="noStrike" cap="none" baseline="0" err="1">
                          <a:sym typeface="Times New Roman"/>
                        </a:rPr>
                        <a:t>Voditelj</a:t>
                      </a:r>
                      <a:r>
                        <a:rPr lang="en" sz="1100" u="none" strike="noStrike" cap="none" baseline="0">
                          <a:sym typeface="Times New Roman"/>
                        </a:rPr>
                        <a:t> Mario Milanović </a:t>
                      </a:r>
                      <a:r>
                        <a:rPr lang="en" sz="1100" u="none" strike="noStrike" cap="none" baseline="0" err="1">
                          <a:sym typeface="Times New Roman"/>
                        </a:rPr>
                        <a:t>i</a:t>
                      </a:r>
                      <a:r>
                        <a:rPr lang="en" sz="1100" u="none" strike="noStrike" cap="none" baseline="0">
                          <a:sym typeface="Times New Roman"/>
                        </a:rPr>
                        <a:t> </a:t>
                      </a:r>
                      <a:r>
                        <a:rPr lang="en" sz="1100" u="none" strike="noStrike" cap="none" baseline="0" err="1">
                          <a:sym typeface="Times New Roman"/>
                        </a:rPr>
                        <a:t>učenici</a:t>
                      </a:r>
                      <a:endParaRPr lang="en" sz="1100" b="0" i="0" u="none" strike="noStrike" cap="none" baseline="0" err="1">
                        <a:solidFill>
                          <a:schemeClr val="dk1"/>
                        </a:solidFill>
                        <a:latin typeface="Times New Roman"/>
                        <a:ea typeface="Times New Roman"/>
                        <a:cs typeface="Times New Roman"/>
                        <a:sym typeface="Times New Roman"/>
                      </a:endParaRPr>
                    </a:p>
                  </a:txBody>
                  <a:tcPr marL="91450" marR="91450" marT="30575" marB="30575"/>
                </a:tc>
                <a:extLst>
                  <a:ext uri="{0D108BD9-81ED-4DB2-BD59-A6C34878D82A}">
                    <a16:rowId xmlns:a16="http://schemas.microsoft.com/office/drawing/2014/main" val="10003"/>
                  </a:ext>
                </a:extLst>
              </a:tr>
              <a:tr h="475987">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Vremenik</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0575" marB="30575"/>
                </a:tc>
                <a:tc>
                  <a:txBody>
                    <a:bodyPr/>
                    <a:lstStyle/>
                    <a:p>
                      <a:pPr marL="0" marR="0" lvl="0" indent="0" algn="l" rtl="0">
                        <a:lnSpc>
                          <a:spcPct val="100000"/>
                        </a:lnSpc>
                        <a:spcBef>
                          <a:spcPts val="0"/>
                        </a:spcBef>
                        <a:spcAft>
                          <a:spcPts val="0"/>
                        </a:spcAft>
                        <a:buClr>
                          <a:schemeClr val="dk1"/>
                        </a:buClr>
                        <a:buSzPct val="25000"/>
                        <a:buFont typeface="Times New Roman"/>
                        <a:buNone/>
                      </a:pPr>
                      <a:r>
                        <a:rPr lang="en" sz="1100" u="none" strike="noStrike" cap="none" baseline="0" dirty="0">
                          <a:sym typeface="Times New Roman"/>
                        </a:rPr>
                        <a:t>Tijekom školske godine po 2 sata tjedno</a:t>
                      </a:r>
                      <a:endParaRPr lang="en" sz="1100" b="0" i="0" u="none" strike="noStrike" cap="none" baseline="0" dirty="0">
                        <a:solidFill>
                          <a:schemeClr val="dk1"/>
                        </a:solidFill>
                        <a:latin typeface="Times New Roman"/>
                        <a:ea typeface="Times New Roman"/>
                        <a:cs typeface="Times New Roman"/>
                        <a:sym typeface="Times New Roman"/>
                      </a:endParaRPr>
                    </a:p>
                  </a:txBody>
                  <a:tcPr marL="91450" marR="91450" marT="30575" marB="30575"/>
                </a:tc>
                <a:extLst>
                  <a:ext uri="{0D108BD9-81ED-4DB2-BD59-A6C34878D82A}">
                    <a16:rowId xmlns:a16="http://schemas.microsoft.com/office/drawing/2014/main" val="10004"/>
                  </a:ext>
                </a:extLst>
              </a:tr>
              <a:tr h="264283">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Troškovnik</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0575" marB="30575"/>
                </a:tc>
                <a:tc>
                  <a:txBody>
                    <a:bodyPr/>
                    <a:lstStyle/>
                    <a:p>
                      <a:pPr marL="0" marR="0" lvl="0" indent="0" algn="l" rtl="0">
                        <a:lnSpc>
                          <a:spcPct val="100000"/>
                        </a:lnSpc>
                        <a:spcBef>
                          <a:spcPts val="0"/>
                        </a:spcBef>
                        <a:spcAft>
                          <a:spcPts val="0"/>
                        </a:spcAft>
                        <a:buFont typeface="Times New Roman"/>
                        <a:buNone/>
                      </a:pPr>
                      <a:r>
                        <a:rPr lang="en" sz="1100" u="none" strike="noStrike" cap="none" baseline="0"/>
                        <a:t>100 kn</a:t>
                      </a:r>
                      <a:endParaRPr lang="en" sz="1100" u="none" strike="noStrike" cap="none" baseline="0">
                        <a:sym typeface="Times New Roman"/>
                      </a:endParaRPr>
                    </a:p>
                  </a:txBody>
                  <a:tcPr marL="91450" marR="91450" marT="30575" marB="30575"/>
                </a:tc>
                <a:extLst>
                  <a:ext uri="{0D108BD9-81ED-4DB2-BD59-A6C34878D82A}">
                    <a16:rowId xmlns:a16="http://schemas.microsoft.com/office/drawing/2014/main" val="10005"/>
                  </a:ext>
                </a:extLst>
              </a:tr>
              <a:tr h="845504">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Način</a:t>
                      </a:r>
                      <a:r>
                        <a:rPr lang="en" sz="1000" u="none" strike="noStrike" cap="none" baseline="0">
                          <a:sym typeface="Calibri"/>
                        </a:rPr>
                        <a:t> </a:t>
                      </a:r>
                      <a:r>
                        <a:rPr lang="en" sz="1000" u="none" strike="noStrike" cap="none" baseline="0" err="1">
                          <a:sym typeface="Calibri"/>
                        </a:rPr>
                        <a:t>vrednovanja</a:t>
                      </a:r>
                      <a:r>
                        <a:rPr lang="en" sz="1000" u="none" strike="noStrike" cap="none" baseline="0">
                          <a:sym typeface="Calibri"/>
                        </a:rPr>
                        <a:t> </a:t>
                      </a:r>
                      <a:r>
                        <a:rPr lang="en" sz="1000" u="none" strike="noStrike" cap="none" baseline="0" err="1">
                          <a:sym typeface="Calibri"/>
                        </a:rPr>
                        <a:t>i</a:t>
                      </a:r>
                      <a:r>
                        <a:rPr lang="en" sz="1000" u="none" strike="noStrike" cap="none" baseline="0">
                          <a:sym typeface="Calibri"/>
                        </a:rPr>
                        <a:t> </a:t>
                      </a:r>
                      <a:r>
                        <a:rPr lang="en" sz="1000" u="none" strike="noStrike" cap="none" baseline="0" err="1">
                          <a:sym typeface="Calibri"/>
                        </a:rPr>
                        <a:t>korištenja</a:t>
                      </a:r>
                      <a:r>
                        <a:rPr lang="en" sz="1000" u="none" strike="noStrike" cap="none" baseline="0">
                          <a:sym typeface="Calibri"/>
                        </a:rPr>
                        <a:t> </a:t>
                      </a:r>
                      <a:r>
                        <a:rPr lang="en" sz="1000" u="none" strike="noStrike" cap="none" baseline="0" err="1">
                          <a:sym typeface="Calibri"/>
                        </a:rPr>
                        <a:t>rezultata</a:t>
                      </a:r>
                      <a:r>
                        <a:rPr lang="en" sz="1000" u="none" strike="noStrike" cap="none" baseline="0">
                          <a:sym typeface="Calibri"/>
                        </a:rPr>
                        <a:t> </a:t>
                      </a:r>
                      <a:r>
                        <a:rPr lang="en" sz="1000" u="none" strike="noStrike" cap="none" baseline="0" err="1">
                          <a:sym typeface="Calibri"/>
                        </a:rPr>
                        <a:t>vrednovanja</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0575" marB="30575"/>
                </a:tc>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dirty="0">
                          <a:sym typeface="Calibri"/>
                        </a:rPr>
                        <a:t>Opisno praćenje napredovanja učenika tijekom školske godine, izradom modela te njihovim upravljanjem.</a:t>
                      </a:r>
                    </a:p>
                    <a:p>
                      <a:pPr marL="0" marR="0" lvl="0" indent="0" algn="l" rtl="0">
                        <a:spcBef>
                          <a:spcPts val="0"/>
                        </a:spcBef>
                        <a:buNone/>
                      </a:pPr>
                      <a:endParaRPr sz="1100" b="0" i="0" u="none" strike="noStrike" cap="none" baseline="0" dirty="0">
                        <a:solidFill>
                          <a:srgbClr val="000000"/>
                        </a:solidFill>
                        <a:latin typeface="Calibri"/>
                        <a:ea typeface="Calibri"/>
                        <a:cs typeface="Calibri"/>
                        <a:sym typeface="Calibri"/>
                      </a:endParaRPr>
                    </a:p>
                  </a:txBody>
                  <a:tcPr marL="91450" marR="91450" marT="30575" marB="30575"/>
                </a:tc>
                <a:extLst>
                  <a:ext uri="{0D108BD9-81ED-4DB2-BD59-A6C34878D82A}">
                    <a16:rowId xmlns:a16="http://schemas.microsoft.com/office/drawing/2014/main" val="10006"/>
                  </a:ext>
                </a:extLst>
              </a:tr>
            </a:tbl>
          </a:graphicData>
        </a:graphic>
      </p:graphicFrame>
      <p:pic>
        <p:nvPicPr>
          <p:cNvPr id="585" name="Shape 585"/>
          <p:cNvPicPr preferRelativeResize="0"/>
          <p:nvPr/>
        </p:nvPicPr>
        <p:blipFill rotWithShape="1">
          <a:blip r:embed="rId3">
            <a:alphaModFix/>
          </a:blip>
          <a:srcRect/>
          <a:stretch/>
        </p:blipFill>
        <p:spPr>
          <a:xfrm>
            <a:off x="6825678" y="0"/>
            <a:ext cx="1274695" cy="856867"/>
          </a:xfrm>
          <a:prstGeom prst="rect">
            <a:avLst/>
          </a:prstGeom>
          <a:noFill/>
          <a:ln>
            <a:noFill/>
          </a:ln>
        </p:spPr>
      </p:pic>
      <p:sp>
        <p:nvSpPr>
          <p:cNvPr id="2" name="Title 1"/>
          <p:cNvSpPr>
            <a:spLocks noGrp="1"/>
          </p:cNvSpPr>
          <p:nvPr>
            <p:ph type="title"/>
          </p:nvPr>
        </p:nvSpPr>
        <p:spPr>
          <a:xfrm>
            <a:off x="1043627" y="1"/>
            <a:ext cx="7707596" cy="735980"/>
          </a:xfrm>
        </p:spPr>
        <p:txBody>
          <a:bodyPr>
            <a:scene3d>
              <a:camera prst="orthographicFront"/>
              <a:lightRig rig="soft" dir="t">
                <a:rot lat="0" lon="0" rev="15600000"/>
              </a:lightRig>
            </a:scene3d>
            <a:sp3d extrusionH="57150" prstMaterial="softEdge">
              <a:bevelT w="25400" h="38100"/>
            </a:sp3d>
          </a:bodyPr>
          <a:lstStyle/>
          <a:p>
            <a:r>
              <a:rPr lang="hr-HR" dirty="0">
                <a:effectLst>
                  <a:outerShdw blurRad="38100" dist="38100" dir="2700000" algn="tl">
                    <a:srgbClr val="000000">
                      <a:alpha val="43137"/>
                    </a:srgbClr>
                  </a:outerShdw>
                </a:effectLst>
                <a:latin typeface="+mn-lt"/>
              </a:rPr>
              <a:t>Modelari</a:t>
            </a:r>
          </a:p>
        </p:txBody>
      </p:sp>
    </p:spTree>
    <p:extLst>
      <p:ext uri="{BB962C8B-B14F-4D97-AF65-F5344CB8AC3E}">
        <p14:creationId xmlns:p14="http://schemas.microsoft.com/office/powerpoint/2010/main" val="2432047761"/>
      </p:ext>
    </p:extLst>
  </p:cSld>
  <p:clrMapOvr>
    <a:masterClrMapping/>
  </p:clrMapOvr>
  <p:transition spd="slow">
    <p:wipe/>
  </p:transition>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Shape 589"/>
        <p:cNvGrpSpPr/>
        <p:nvPr/>
      </p:nvGrpSpPr>
      <p:grpSpPr>
        <a:xfrm>
          <a:off x="0" y="0"/>
          <a:ext cx="0" cy="0"/>
          <a:chOff x="0" y="0"/>
          <a:chExt cx="0" cy="0"/>
        </a:xfrm>
      </p:grpSpPr>
      <p:pic>
        <p:nvPicPr>
          <p:cNvPr id="590" name="Shape 590"/>
          <p:cNvPicPr preferRelativeResize="0"/>
          <p:nvPr/>
        </p:nvPicPr>
        <p:blipFill rotWithShape="1">
          <a:blip r:embed="rId3">
            <a:alphaModFix/>
          </a:blip>
          <a:srcRect/>
          <a:stretch/>
        </p:blipFill>
        <p:spPr>
          <a:xfrm>
            <a:off x="7627457" y="0"/>
            <a:ext cx="1150936" cy="1052512"/>
          </a:xfrm>
          <a:prstGeom prst="rect">
            <a:avLst/>
          </a:prstGeom>
          <a:noFill/>
          <a:ln>
            <a:noFill/>
          </a:ln>
        </p:spPr>
      </p:pic>
      <p:graphicFrame>
        <p:nvGraphicFramePr>
          <p:cNvPr id="591" name="Shape 591"/>
          <p:cNvGraphicFramePr/>
          <p:nvPr>
            <p:extLst>
              <p:ext uri="{D42A27DB-BD31-4B8C-83A1-F6EECF244321}">
                <p14:modId xmlns:p14="http://schemas.microsoft.com/office/powerpoint/2010/main" val="3659732051"/>
              </p:ext>
            </p:extLst>
          </p:nvPr>
        </p:nvGraphicFramePr>
        <p:xfrm>
          <a:off x="453484" y="918697"/>
          <a:ext cx="8414120" cy="3798608"/>
        </p:xfrm>
        <a:graphic>
          <a:graphicData uri="http://schemas.openxmlformats.org/drawingml/2006/table">
            <a:tbl>
              <a:tblPr>
                <a:tableStyleId>{0E3FDE45-AF77-4B5C-9715-49D594BDF05E}</a:tableStyleId>
              </a:tblPr>
              <a:tblGrid>
                <a:gridCol w="1925096">
                  <a:extLst>
                    <a:ext uri="{9D8B030D-6E8A-4147-A177-3AD203B41FA5}">
                      <a16:colId xmlns:a16="http://schemas.microsoft.com/office/drawing/2014/main" val="20000"/>
                    </a:ext>
                  </a:extLst>
                </a:gridCol>
                <a:gridCol w="6489024">
                  <a:extLst>
                    <a:ext uri="{9D8B030D-6E8A-4147-A177-3AD203B41FA5}">
                      <a16:colId xmlns:a16="http://schemas.microsoft.com/office/drawing/2014/main" val="20001"/>
                    </a:ext>
                  </a:extLst>
                </a:gridCol>
              </a:tblGrid>
              <a:tr h="1753482">
                <a:tc>
                  <a:txBody>
                    <a:bodyPr/>
                    <a:lstStyle/>
                    <a:p>
                      <a:pPr marL="0" marR="0" lvl="0" indent="0" algn="l" rtl="0">
                        <a:lnSpc>
                          <a:spcPct val="100000"/>
                        </a:lnSpc>
                        <a:spcBef>
                          <a:spcPts val="0"/>
                        </a:spcBef>
                        <a:spcAft>
                          <a:spcPts val="0"/>
                        </a:spcAft>
                        <a:buClr>
                          <a:srgbClr val="000000"/>
                        </a:buClr>
                        <a:buSzPct val="25000"/>
                        <a:buFont typeface="Calibri"/>
                        <a:buNone/>
                      </a:pPr>
                      <a:r>
                        <a:rPr lang="hr-HR" sz="1000" u="none" strike="noStrike" cap="none" baseline="0" dirty="0">
                          <a:sym typeface="Calibri"/>
                        </a:rPr>
                        <a:t>Ishodi</a:t>
                      </a:r>
                      <a:r>
                        <a:rPr lang="en" sz="1000" u="none" strike="noStrike" cap="none" baseline="0" dirty="0">
                          <a:sym typeface="Calibri"/>
                        </a:rPr>
                        <a:t>:</a:t>
                      </a:r>
                      <a:endParaRPr lang="en" sz="1000" b="0" i="0" u="none" strike="noStrike" cap="none" baseline="0" dirty="0">
                        <a:solidFill>
                          <a:srgbClr val="000000"/>
                        </a:solidFill>
                        <a:latin typeface="Calibri"/>
                        <a:ea typeface="Calibri"/>
                        <a:cs typeface="Calibri"/>
                        <a:sym typeface="Calibri"/>
                      </a:endParaRPr>
                    </a:p>
                  </a:txBody>
                  <a:tcPr marL="91425" marR="91425" marT="32850" marB="32850"/>
                </a:tc>
                <a:tc>
                  <a:txBody>
                    <a:bodyPr/>
                    <a:lstStyle/>
                    <a:p>
                      <a:pPr marL="0" marR="0" lvl="0" indent="0" algn="l" rtl="0">
                        <a:lnSpc>
                          <a:spcPct val="100000"/>
                        </a:lnSpc>
                        <a:spcBef>
                          <a:spcPts val="0"/>
                        </a:spcBef>
                        <a:spcAft>
                          <a:spcPts val="0"/>
                        </a:spcAft>
                        <a:buFont typeface="Calibri"/>
                        <a:buNone/>
                      </a:pPr>
                      <a:r>
                        <a:rPr lang="en" sz="1000" u="none" strike="noStrike" cap="none" baseline="0" dirty="0"/>
                        <a:t>Učenici će:</a:t>
                      </a:r>
                      <a:endParaRPr lang="en" sz="1000" b="0" i="0" u="none" strike="noStrike" cap="none" baseline="0" dirty="0">
                        <a:solidFill>
                          <a:srgbClr val="000000"/>
                        </a:solidFill>
                        <a:latin typeface="Calibri"/>
                        <a:cs typeface="Calibri"/>
                      </a:endParaRPr>
                    </a:p>
                    <a:p>
                      <a:pPr marL="0" marR="0" lvl="0" indent="0" algn="l">
                        <a:lnSpc>
                          <a:spcPct val="100000"/>
                        </a:lnSpc>
                        <a:spcBef>
                          <a:spcPts val="0"/>
                        </a:spcBef>
                        <a:spcAft>
                          <a:spcPts val="0"/>
                        </a:spcAft>
                        <a:buFont typeface="Calibri"/>
                        <a:buNone/>
                      </a:pPr>
                      <a:r>
                        <a:rPr lang="en" sz="1000" u="none" strike="noStrike" cap="none" baseline="0" dirty="0"/>
                        <a:t>- stjecati</a:t>
                      </a:r>
                      <a:r>
                        <a:rPr lang="en" sz="1000" u="none" strike="noStrike" cap="none" baseline="0" dirty="0">
                          <a:sym typeface="Calibri"/>
                        </a:rPr>
                        <a:t> motoričke i druge vještine,</a:t>
                      </a:r>
                      <a:r>
                        <a:rPr lang="en" sz="1000" u="none" strike="noStrike" cap="none" baseline="0" dirty="0"/>
                        <a:t> </a:t>
                      </a:r>
                      <a:endParaRPr lang="en" sz="1000" b="0" i="0" u="none" strike="noStrike" cap="none" baseline="0" dirty="0">
                        <a:solidFill>
                          <a:srgbClr val="000000"/>
                        </a:solidFill>
                        <a:latin typeface="Calibri"/>
                        <a:cs typeface="Calibri"/>
                      </a:endParaRPr>
                    </a:p>
                    <a:p>
                      <a:pPr marL="0" marR="0" lvl="0" indent="0" algn="l">
                        <a:lnSpc>
                          <a:spcPct val="100000"/>
                        </a:lnSpc>
                        <a:spcBef>
                          <a:spcPts val="0"/>
                        </a:spcBef>
                        <a:spcAft>
                          <a:spcPts val="0"/>
                        </a:spcAft>
                        <a:buFont typeface="Calibri"/>
                        <a:buNone/>
                      </a:pPr>
                      <a:r>
                        <a:rPr lang="en" sz="1000" u="none" strike="noStrike" cap="none" baseline="0" dirty="0"/>
                        <a:t>- razvijati</a:t>
                      </a:r>
                      <a:r>
                        <a:rPr lang="en" sz="1000" u="none" strike="noStrike" cap="none" baseline="0" dirty="0">
                          <a:sym typeface="Calibri"/>
                        </a:rPr>
                        <a:t> </a:t>
                      </a:r>
                      <a:r>
                        <a:rPr lang="en" sz="1000" u="none" strike="noStrike" cap="none" baseline="0" dirty="0"/>
                        <a:t>kreativnost</a:t>
                      </a:r>
                      <a:r>
                        <a:rPr lang="en" sz="1000" u="none" strike="noStrike" cap="none" baseline="0" dirty="0">
                          <a:sym typeface="Calibri"/>
                        </a:rPr>
                        <a:t>  i </a:t>
                      </a:r>
                      <a:r>
                        <a:rPr lang="en" sz="1000" u="none" strike="noStrike" cap="none" baseline="0" dirty="0"/>
                        <a:t>maštovitost</a:t>
                      </a:r>
                      <a:r>
                        <a:rPr lang="en" sz="1000" u="none" strike="noStrike" cap="none" baseline="0" dirty="0">
                          <a:sym typeface="Calibri"/>
                        </a:rPr>
                        <a:t> kroz  dizajniranje,</a:t>
                      </a:r>
                      <a:r>
                        <a:rPr lang="en" sz="1000" u="none" strike="noStrike" cap="none" baseline="0" dirty="0"/>
                        <a:t> </a:t>
                      </a:r>
                      <a:endParaRPr lang="en" sz="1000" b="0" i="0" u="none" strike="noStrike" cap="none" baseline="0" dirty="0">
                        <a:solidFill>
                          <a:srgbClr val="000000"/>
                        </a:solidFill>
                        <a:latin typeface="Calibri"/>
                        <a:cs typeface="Calibri"/>
                      </a:endParaRPr>
                    </a:p>
                    <a:p>
                      <a:pPr marL="0" marR="0" lvl="0" indent="0" algn="l">
                        <a:lnSpc>
                          <a:spcPct val="100000"/>
                        </a:lnSpc>
                        <a:spcBef>
                          <a:spcPts val="0"/>
                        </a:spcBef>
                        <a:spcAft>
                          <a:spcPts val="0"/>
                        </a:spcAft>
                        <a:buFont typeface="Calibri"/>
                        <a:buNone/>
                      </a:pPr>
                      <a:r>
                        <a:rPr lang="en" sz="1000" u="none" strike="noStrike" cap="none" baseline="0" dirty="0"/>
                        <a:t>- </a:t>
                      </a:r>
                      <a:r>
                        <a:rPr lang="en" sz="1000" u="none" strike="noStrike" cap="none" baseline="0" dirty="0">
                          <a:sym typeface="Calibri"/>
                        </a:rPr>
                        <a:t>razvij</a:t>
                      </a:r>
                      <a:r>
                        <a:rPr lang="en" sz="1000" dirty="0">
                          <a:sym typeface="Calibri"/>
                        </a:rPr>
                        <a:t>ati ljubav prema likovnom izražavanju i likovnoj um</a:t>
                      </a:r>
                      <a:r>
                        <a:rPr lang="hr-HR" sz="1000" dirty="0">
                          <a:sym typeface="Calibri"/>
                        </a:rPr>
                        <a:t>j</a:t>
                      </a:r>
                      <a:r>
                        <a:rPr lang="en" sz="1000" dirty="0">
                          <a:sym typeface="Calibri"/>
                        </a:rPr>
                        <a:t>etnosti,</a:t>
                      </a:r>
                      <a:r>
                        <a:rPr lang="hr-HR" sz="1000" dirty="0"/>
                        <a:t> </a:t>
                      </a:r>
                      <a:endParaRPr lang="en" sz="1000" b="0" i="0" u="none" strike="noStrike" cap="none" baseline="0" dirty="0">
                        <a:solidFill>
                          <a:srgbClr val="000000"/>
                        </a:solidFill>
                        <a:latin typeface="Calibri"/>
                        <a:cs typeface="Calibri"/>
                      </a:endParaRPr>
                    </a:p>
                    <a:p>
                      <a:pPr marL="0" marR="0" lvl="0" indent="0" algn="l">
                        <a:lnSpc>
                          <a:spcPct val="100000"/>
                        </a:lnSpc>
                        <a:spcBef>
                          <a:spcPts val="0"/>
                        </a:spcBef>
                        <a:spcAft>
                          <a:spcPts val="0"/>
                        </a:spcAft>
                        <a:buFont typeface="Calibri"/>
                        <a:buNone/>
                      </a:pPr>
                      <a:r>
                        <a:rPr lang="hr-HR" sz="1000" dirty="0"/>
                        <a:t>- </a:t>
                      </a:r>
                      <a:r>
                        <a:rPr lang="hr-HR" sz="1000" dirty="0">
                          <a:sym typeface="Calibri"/>
                        </a:rPr>
                        <a:t>razvijati interes za </a:t>
                      </a:r>
                      <a:r>
                        <a:rPr lang="hr-HR" sz="1000" dirty="0"/>
                        <a:t>stvaranje časopisa u digitalnom obliku</a:t>
                      </a:r>
                      <a:endParaRPr lang="en" sz="1000" dirty="0"/>
                    </a:p>
                    <a:p>
                      <a:pPr marL="0" marR="0" lvl="0" indent="0" algn="l">
                        <a:lnSpc>
                          <a:spcPct val="100000"/>
                        </a:lnSpc>
                        <a:spcBef>
                          <a:spcPts val="0"/>
                        </a:spcBef>
                        <a:spcAft>
                          <a:spcPts val="0"/>
                        </a:spcAft>
                        <a:buFont typeface="Calibri"/>
                        <a:buNone/>
                      </a:pPr>
                      <a:r>
                        <a:rPr lang="hr-HR" sz="1000" dirty="0"/>
                        <a:t>- razvijati pisano izražavanje</a:t>
                      </a:r>
                    </a:p>
                    <a:p>
                      <a:pPr marL="0" marR="0" lvl="0" indent="0" algn="l">
                        <a:lnSpc>
                          <a:spcPct val="100000"/>
                        </a:lnSpc>
                        <a:spcBef>
                          <a:spcPts val="0"/>
                        </a:spcBef>
                        <a:spcAft>
                          <a:spcPts val="0"/>
                        </a:spcAft>
                        <a:buFont typeface="Calibri"/>
                        <a:buNone/>
                      </a:pPr>
                      <a:r>
                        <a:rPr lang="en" sz="1000" u="none" strike="noStrike" cap="none" baseline="0" dirty="0"/>
                        <a:t>- </a:t>
                      </a:r>
                      <a:r>
                        <a:rPr lang="en" sz="1000" u="none" strike="noStrike" cap="none" baseline="0" dirty="0">
                          <a:sym typeface="Calibri"/>
                        </a:rPr>
                        <a:t>omogućiti razvoj samopouzdanja,</a:t>
                      </a:r>
                      <a:r>
                        <a:rPr lang="en" sz="1000" u="none" strike="noStrike" cap="none" baseline="0" dirty="0"/>
                        <a:t> </a:t>
                      </a:r>
                      <a:endParaRPr lang="en" sz="1000" b="0" i="0" u="none" strike="noStrike" cap="none" baseline="0" dirty="0">
                        <a:solidFill>
                          <a:srgbClr val="000000"/>
                        </a:solidFill>
                        <a:latin typeface="Calibri"/>
                        <a:cs typeface="Calibri"/>
                      </a:endParaRPr>
                    </a:p>
                    <a:p>
                      <a:pPr marL="0" marR="0" lvl="0" indent="0" algn="l">
                        <a:lnSpc>
                          <a:spcPct val="100000"/>
                        </a:lnSpc>
                        <a:spcBef>
                          <a:spcPts val="0"/>
                        </a:spcBef>
                        <a:spcAft>
                          <a:spcPts val="0"/>
                        </a:spcAft>
                        <a:buFont typeface="Calibri"/>
                        <a:buNone/>
                      </a:pPr>
                      <a:r>
                        <a:rPr lang="en" sz="1000" u="none" strike="noStrike" cap="none" baseline="0" dirty="0"/>
                        <a:t>- stvarati </a:t>
                      </a:r>
                      <a:r>
                        <a:rPr lang="en" sz="1000" u="none" strike="noStrike" cap="none" baseline="0" dirty="0">
                          <a:sym typeface="Calibri"/>
                        </a:rPr>
                        <a:t> </a:t>
                      </a:r>
                      <a:r>
                        <a:rPr lang="en" sz="1000" u="none" strike="noStrike" cap="none" baseline="0" dirty="0"/>
                        <a:t>pozitivnu</a:t>
                      </a:r>
                      <a:r>
                        <a:rPr lang="en" sz="1000" u="none" strike="noStrike" cap="none" baseline="0" dirty="0">
                          <a:sym typeface="Calibri"/>
                        </a:rPr>
                        <a:t> </a:t>
                      </a:r>
                      <a:r>
                        <a:rPr lang="en" sz="1000" u="none" strike="noStrike" cap="none" baseline="0" dirty="0"/>
                        <a:t>sliku o</a:t>
                      </a:r>
                      <a:r>
                        <a:rPr lang="en" sz="1000" u="none" strike="noStrike" cap="none" baseline="0" dirty="0">
                          <a:sym typeface="Calibri"/>
                        </a:rPr>
                        <a:t> sebi,</a:t>
                      </a:r>
                      <a:r>
                        <a:rPr lang="en" sz="1000" u="none" strike="noStrike" cap="none" baseline="0" dirty="0"/>
                        <a:t> </a:t>
                      </a:r>
                      <a:endParaRPr lang="en" sz="1000" b="0" i="0" u="none" strike="noStrike" cap="none" baseline="0" dirty="0">
                        <a:solidFill>
                          <a:srgbClr val="000000"/>
                        </a:solidFill>
                        <a:latin typeface="Calibri"/>
                        <a:cs typeface="Calibri"/>
                      </a:endParaRPr>
                    </a:p>
                    <a:p>
                      <a:pPr marL="0" marR="0" lvl="0" indent="0" algn="l">
                        <a:lnSpc>
                          <a:spcPct val="100000"/>
                        </a:lnSpc>
                        <a:spcBef>
                          <a:spcPts val="0"/>
                        </a:spcBef>
                        <a:spcAft>
                          <a:spcPts val="0"/>
                        </a:spcAft>
                        <a:buFontTx/>
                        <a:buChar char="-"/>
                      </a:pPr>
                      <a:r>
                        <a:rPr lang="hr-HR" sz="1000" u="none" strike="noStrike" cap="none" baseline="0" dirty="0"/>
                        <a:t> </a:t>
                      </a:r>
                      <a:r>
                        <a:rPr lang="en" sz="1000" u="none" strike="noStrike" cap="none" baseline="0" dirty="0"/>
                        <a:t>osvijestiti</a:t>
                      </a:r>
                      <a:r>
                        <a:rPr lang="en" sz="1000" u="none" strike="noStrike" cap="none" baseline="0" dirty="0">
                          <a:sym typeface="Calibri"/>
                        </a:rPr>
                        <a:t> </a:t>
                      </a:r>
                      <a:r>
                        <a:rPr lang="en" sz="1000" u="none" strike="noStrike" cap="none" baseline="0" dirty="0"/>
                        <a:t> svoje</a:t>
                      </a:r>
                      <a:r>
                        <a:rPr lang="en" sz="1000" u="none" strike="noStrike" cap="none" baseline="0" dirty="0">
                          <a:sym typeface="Calibri"/>
                        </a:rPr>
                        <a:t> </a:t>
                      </a:r>
                      <a:r>
                        <a:rPr lang="en" sz="1000" u="none" strike="noStrike" cap="none" baseline="0" dirty="0"/>
                        <a:t>interese</a:t>
                      </a:r>
                      <a:r>
                        <a:rPr lang="en" sz="1000" u="none" strike="noStrike" cap="none" baseline="0" dirty="0">
                          <a:sym typeface="Calibri"/>
                        </a:rPr>
                        <a:t> i </a:t>
                      </a:r>
                      <a:r>
                        <a:rPr lang="en" sz="1000" u="none" strike="noStrike" cap="none" baseline="0" dirty="0"/>
                        <a:t>mogućnosti</a:t>
                      </a:r>
                      <a:r>
                        <a:rPr lang="hr-HR" sz="1000" u="none" strike="noStrike" cap="none" baseline="0" dirty="0"/>
                        <a:t>,</a:t>
                      </a:r>
                    </a:p>
                    <a:p>
                      <a:pPr marL="0" marR="0" lvl="0" indent="0" algn="l">
                        <a:lnSpc>
                          <a:spcPct val="100000"/>
                        </a:lnSpc>
                        <a:spcBef>
                          <a:spcPts val="0"/>
                        </a:spcBef>
                        <a:spcAft>
                          <a:spcPts val="0"/>
                        </a:spcAft>
                        <a:buFontTx/>
                        <a:buChar char="-"/>
                      </a:pPr>
                      <a:r>
                        <a:rPr lang="hr-HR" sz="1000" u="none" strike="noStrike" cap="none" baseline="0" dirty="0"/>
                        <a:t> razvoj digitalnih vještina</a:t>
                      </a:r>
                      <a:r>
                        <a:rPr lang="en" sz="1000" u="none" strike="noStrike" cap="none" baseline="0" dirty="0"/>
                        <a:t>.</a:t>
                      </a:r>
                    </a:p>
                    <a:p>
                      <a:pPr marL="0" marR="0" lvl="0" indent="0" algn="l">
                        <a:lnSpc>
                          <a:spcPct val="100000"/>
                        </a:lnSpc>
                        <a:spcBef>
                          <a:spcPts val="0"/>
                        </a:spcBef>
                        <a:spcAft>
                          <a:spcPts val="0"/>
                        </a:spcAft>
                        <a:buFont typeface="Calibri"/>
                        <a:buNone/>
                      </a:pPr>
                      <a:endParaRPr lang="en" sz="1000" u="none" strike="noStrike" cap="none" baseline="0" dirty="0"/>
                    </a:p>
                  </a:txBody>
                  <a:tcPr marL="91425" marR="91425" marT="32850" marB="32850"/>
                </a:tc>
                <a:extLst>
                  <a:ext uri="{0D108BD9-81ED-4DB2-BD59-A6C34878D82A}">
                    <a16:rowId xmlns:a16="http://schemas.microsoft.com/office/drawing/2014/main" val="10000"/>
                  </a:ext>
                </a:extLst>
              </a:tr>
              <a:tr h="357847">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Namjena</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25" marR="91425" marT="32850" marB="32850"/>
                </a:tc>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dirty="0">
                          <a:sym typeface="Calibri"/>
                        </a:rPr>
                        <a:t>Izrada i postava lkreativnih</a:t>
                      </a:r>
                      <a:r>
                        <a:rPr lang="hr-HR" sz="1000" u="none" strike="noStrike" cap="none" baseline="0" dirty="0">
                          <a:sym typeface="Calibri"/>
                        </a:rPr>
                        <a:t> radova u časopisu. Sudjelovanje u različitim projektima. Objava na web stranici razreda.</a:t>
                      </a:r>
                      <a:endParaRPr lang="en" sz="1000" b="0" i="0" u="none" strike="noStrike" cap="none" baseline="0" dirty="0">
                        <a:solidFill>
                          <a:srgbClr val="000000"/>
                        </a:solidFill>
                        <a:latin typeface="Calibri"/>
                        <a:ea typeface="Calibri"/>
                        <a:cs typeface="Calibri"/>
                        <a:sym typeface="Calibri"/>
                      </a:endParaRPr>
                    </a:p>
                  </a:txBody>
                  <a:tcPr marL="91425" marR="91425" marT="32850" marB="32850"/>
                </a:tc>
                <a:extLst>
                  <a:ext uri="{0D108BD9-81ED-4DB2-BD59-A6C34878D82A}">
                    <a16:rowId xmlns:a16="http://schemas.microsoft.com/office/drawing/2014/main" val="10001"/>
                  </a:ext>
                </a:extLst>
              </a:tr>
              <a:tr h="247240">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Nositelj</a:t>
                      </a:r>
                      <a:r>
                        <a:rPr lang="en" sz="1000" u="none" strike="noStrike" cap="none" baseline="0">
                          <a:sym typeface="Calibri"/>
                        </a:rPr>
                        <a:t> </a:t>
                      </a:r>
                      <a:r>
                        <a:rPr lang="en" sz="1000" u="none" strike="noStrike" cap="none" baseline="0" err="1">
                          <a:sym typeface="Calibri"/>
                        </a:rPr>
                        <a:t>aktivnosti</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25" marR="91425" marT="32850" marB="32850"/>
                </a:tc>
                <a:tc>
                  <a:txBody>
                    <a:bodyPr/>
                    <a:lstStyle/>
                    <a:p>
                      <a:pPr marL="0" marR="0" lvl="0" indent="0" algn="l" rtl="0">
                        <a:lnSpc>
                          <a:spcPct val="100000"/>
                        </a:lnSpc>
                        <a:spcBef>
                          <a:spcPts val="0"/>
                        </a:spcBef>
                        <a:spcAft>
                          <a:spcPts val="0"/>
                        </a:spcAft>
                        <a:buFont typeface="Calibri"/>
                        <a:buNone/>
                      </a:pPr>
                      <a:r>
                        <a:rPr lang="hr-HR" sz="1000" u="none" strike="noStrike" cap="none" baseline="0" dirty="0"/>
                        <a:t>Učiteljica Koraljka Šimić</a:t>
                      </a:r>
                      <a:endParaRPr lang="hr-HR" sz="1000" u="none" strike="noStrike" cap="none" baseline="0" dirty="0">
                        <a:sym typeface="Calibri"/>
                      </a:endParaRPr>
                    </a:p>
                  </a:txBody>
                  <a:tcPr marL="91425" marR="91425" marT="32850" marB="32850"/>
                </a:tc>
                <a:extLst>
                  <a:ext uri="{0D108BD9-81ED-4DB2-BD59-A6C34878D82A}">
                    <a16:rowId xmlns:a16="http://schemas.microsoft.com/office/drawing/2014/main" val="10002"/>
                  </a:ext>
                </a:extLst>
              </a:tr>
              <a:tr h="299291">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Način</a:t>
                      </a:r>
                      <a:r>
                        <a:rPr lang="en" sz="1000" u="none" strike="noStrike" cap="none" baseline="0">
                          <a:sym typeface="Calibri"/>
                        </a:rPr>
                        <a:t> </a:t>
                      </a:r>
                      <a:r>
                        <a:rPr lang="en" sz="1000" u="none" strike="noStrike" cap="none" baseline="0" err="1">
                          <a:sym typeface="Calibri"/>
                        </a:rPr>
                        <a:t>realizacije</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25" marR="91425" marT="32850" marB="32850"/>
                </a:tc>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a:sym typeface="Calibri"/>
                        </a:rPr>
                        <a:t>Rad s </a:t>
                      </a:r>
                      <a:r>
                        <a:rPr lang="en" sz="1000" u="none" strike="noStrike" cap="none" baseline="0" err="1">
                          <a:sym typeface="Calibri"/>
                        </a:rPr>
                        <a:t>učenicima</a:t>
                      </a:r>
                      <a:r>
                        <a:rPr lang="en" sz="1000" u="none" strike="noStrike" cap="none" baseline="0">
                          <a:sym typeface="Calibri"/>
                        </a:rPr>
                        <a:t> </a:t>
                      </a:r>
                      <a:r>
                        <a:rPr lang="en" sz="1000" u="none" strike="noStrike" cap="none" baseline="0" err="1">
                          <a:sym typeface="Calibri"/>
                        </a:rPr>
                        <a:t>i</a:t>
                      </a:r>
                      <a:r>
                        <a:rPr lang="en" sz="1000" u="none" strike="noStrike" cap="none" baseline="0">
                          <a:sym typeface="Calibri"/>
                        </a:rPr>
                        <a:t> </a:t>
                      </a:r>
                      <a:r>
                        <a:rPr lang="en" sz="1000" u="none" strike="noStrike" cap="none" baseline="0" err="1">
                          <a:sym typeface="Calibri"/>
                        </a:rPr>
                        <a:t>suradnja</a:t>
                      </a:r>
                      <a:r>
                        <a:rPr lang="en" sz="1000" u="none" strike="noStrike" cap="none" baseline="0">
                          <a:sym typeface="Calibri"/>
                        </a:rPr>
                        <a:t> s </a:t>
                      </a:r>
                      <a:r>
                        <a:rPr lang="en" sz="1000" u="none" strike="noStrike" cap="none" baseline="0" err="1">
                          <a:sym typeface="Calibri"/>
                        </a:rPr>
                        <a:t>učiteljima</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25" marR="91425" marT="32850" marB="32850"/>
                </a:tc>
                <a:extLst>
                  <a:ext uri="{0D108BD9-81ED-4DB2-BD59-A6C34878D82A}">
                    <a16:rowId xmlns:a16="http://schemas.microsoft.com/office/drawing/2014/main" val="10003"/>
                  </a:ext>
                </a:extLst>
              </a:tr>
              <a:tr h="260253">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Vremenik</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25" marR="91425" marT="32850" marB="32850"/>
                </a:tc>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dirty="0">
                          <a:sym typeface="Calibri"/>
                        </a:rPr>
                        <a:t>Tijekom </a:t>
                      </a:r>
                      <a:r>
                        <a:rPr lang="hr-HR" sz="1000" u="none" strike="noStrike" cap="none" baseline="0" dirty="0">
                          <a:sym typeface="Calibri"/>
                        </a:rPr>
                        <a:t>nastavne</a:t>
                      </a:r>
                      <a:r>
                        <a:rPr lang="en" sz="1000" u="none" strike="noStrike" cap="none" baseline="0" dirty="0">
                          <a:sym typeface="Calibri"/>
                        </a:rPr>
                        <a:t> godine</a:t>
                      </a:r>
                      <a:r>
                        <a:rPr lang="hr-HR" sz="1000" u="none" strike="noStrike" cap="none" baseline="0" dirty="0">
                          <a:sym typeface="Calibri"/>
                        </a:rPr>
                        <a:t> utorkom. 6. sat</a:t>
                      </a:r>
                      <a:endParaRPr lang="en" sz="1000" b="0" i="0" u="none" strike="noStrike" cap="none" baseline="0" dirty="0">
                        <a:solidFill>
                          <a:srgbClr val="000000"/>
                        </a:solidFill>
                        <a:latin typeface="Calibri"/>
                        <a:ea typeface="Calibri"/>
                        <a:cs typeface="Calibri"/>
                        <a:sym typeface="Calibri"/>
                      </a:endParaRPr>
                    </a:p>
                  </a:txBody>
                  <a:tcPr marL="91425" marR="91425" marT="32850" marB="32850"/>
                </a:tc>
                <a:extLst>
                  <a:ext uri="{0D108BD9-81ED-4DB2-BD59-A6C34878D82A}">
                    <a16:rowId xmlns:a16="http://schemas.microsoft.com/office/drawing/2014/main" val="10004"/>
                  </a:ext>
                </a:extLst>
              </a:tr>
              <a:tr h="279772">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Troškovnik</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25" marR="91425" marT="32850" marB="32850"/>
                </a:tc>
                <a:tc>
                  <a:txBody>
                    <a:bodyPr/>
                    <a:lstStyle/>
                    <a:p>
                      <a:pPr marL="0" marR="0" lvl="0" indent="0" algn="l">
                        <a:lnSpc>
                          <a:spcPct val="100000"/>
                        </a:lnSpc>
                        <a:spcBef>
                          <a:spcPts val="0"/>
                        </a:spcBef>
                        <a:spcAft>
                          <a:spcPts val="0"/>
                        </a:spcAft>
                        <a:buClr>
                          <a:srgbClr val="000000"/>
                        </a:buClr>
                        <a:buSzPct val="25000"/>
                        <a:buNone/>
                      </a:pPr>
                      <a:r>
                        <a:rPr lang="en" sz="1000" u="none" strike="noStrike" cap="none" baseline="0" err="1"/>
                        <a:t>nema</a:t>
                      </a:r>
                      <a:endParaRPr lang="en-US" err="1">
                        <a:sym typeface="Calibri"/>
                      </a:endParaRPr>
                    </a:p>
                  </a:txBody>
                  <a:tcPr marL="91425" marR="91425" marT="32850" marB="32850"/>
                </a:tc>
                <a:extLst>
                  <a:ext uri="{0D108BD9-81ED-4DB2-BD59-A6C34878D82A}">
                    <a16:rowId xmlns:a16="http://schemas.microsoft.com/office/drawing/2014/main" val="10005"/>
                  </a:ext>
                </a:extLst>
              </a:tr>
              <a:tr h="600723">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Način</a:t>
                      </a:r>
                      <a:r>
                        <a:rPr lang="en" sz="1000" u="none" strike="noStrike" cap="none" baseline="0">
                          <a:sym typeface="Calibri"/>
                        </a:rPr>
                        <a:t> </a:t>
                      </a:r>
                      <a:r>
                        <a:rPr lang="en" sz="1000" u="none" strike="noStrike" cap="none" baseline="0" err="1">
                          <a:sym typeface="Calibri"/>
                        </a:rPr>
                        <a:t>vrednovanja</a:t>
                      </a:r>
                      <a:r>
                        <a:rPr lang="en" sz="1000" u="none" strike="noStrike" cap="none" baseline="0">
                          <a:sym typeface="Calibri"/>
                        </a:rPr>
                        <a:t> </a:t>
                      </a:r>
                      <a:r>
                        <a:rPr lang="en" sz="1000" u="none" strike="noStrike" cap="none" baseline="0" err="1">
                          <a:sym typeface="Calibri"/>
                        </a:rPr>
                        <a:t>i</a:t>
                      </a:r>
                      <a:r>
                        <a:rPr lang="en" sz="1000" u="none" strike="noStrike" cap="none" baseline="0">
                          <a:sym typeface="Calibri"/>
                        </a:rPr>
                        <a:t> </a:t>
                      </a:r>
                      <a:r>
                        <a:rPr lang="en" sz="1000" u="none" strike="noStrike" cap="none" baseline="0" err="1">
                          <a:sym typeface="Calibri"/>
                        </a:rPr>
                        <a:t>korištenja</a:t>
                      </a:r>
                      <a:r>
                        <a:rPr lang="en" sz="1000" u="none" strike="noStrike" cap="none" baseline="0">
                          <a:sym typeface="Calibri"/>
                        </a:rPr>
                        <a:t> </a:t>
                      </a:r>
                      <a:r>
                        <a:rPr lang="en" sz="1000" u="none" strike="noStrike" cap="none" baseline="0" err="1">
                          <a:sym typeface="Calibri"/>
                        </a:rPr>
                        <a:t>rezultata</a:t>
                      </a:r>
                      <a:r>
                        <a:rPr lang="en" sz="1000" u="none" strike="noStrike" cap="none" baseline="0">
                          <a:sym typeface="Calibri"/>
                        </a:rPr>
                        <a:t> </a:t>
                      </a:r>
                      <a:r>
                        <a:rPr lang="en" sz="1000" u="none" strike="noStrike" cap="none" baseline="0" err="1">
                          <a:sym typeface="Calibri"/>
                        </a:rPr>
                        <a:t>vrednovanja</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25" marR="91425" marT="32850" marB="32850"/>
                </a:tc>
                <a:tc>
                  <a:txBody>
                    <a:bodyPr/>
                    <a:lstStyle/>
                    <a:p>
                      <a:pPr marL="0" marR="0" lvl="0" indent="0" algn="l" rtl="0">
                        <a:lnSpc>
                          <a:spcPct val="100000"/>
                        </a:lnSpc>
                        <a:spcBef>
                          <a:spcPts val="0"/>
                        </a:spcBef>
                        <a:spcAft>
                          <a:spcPts val="0"/>
                        </a:spcAft>
                        <a:buFont typeface="Calibri"/>
                        <a:buNone/>
                      </a:pPr>
                      <a:r>
                        <a:rPr lang="en" sz="1000" u="none" strike="noStrike" cap="none" baseline="0" dirty="0"/>
                        <a:t>Izrada razrednog časopisa (mjesečnici),</a:t>
                      </a:r>
                      <a:r>
                        <a:rPr lang="en" sz="1000" u="none" strike="noStrike" cap="none" baseline="0" dirty="0">
                          <a:sym typeface="Calibri"/>
                        </a:rPr>
                        <a:t> </a:t>
                      </a:r>
                      <a:r>
                        <a:rPr lang="hr-HR" sz="1000" u="none" strike="noStrike" cap="none" baseline="0" dirty="0">
                          <a:sym typeface="Calibri"/>
                        </a:rPr>
                        <a:t>zadovoljstvo postignutim</a:t>
                      </a:r>
                      <a:r>
                        <a:rPr lang="hr-HR" sz="1000" u="none" strike="noStrike" cap="none" baseline="0" dirty="0"/>
                        <a:t>.</a:t>
                      </a:r>
                      <a:endParaRPr lang="en" sz="1000" b="0" i="0" u="none" strike="noStrike" cap="none" baseline="0" dirty="0">
                        <a:solidFill>
                          <a:srgbClr val="000000"/>
                        </a:solidFill>
                        <a:latin typeface="Calibri"/>
                        <a:ea typeface="Calibri"/>
                        <a:cs typeface="Calibri"/>
                        <a:sym typeface="Calibri"/>
                      </a:endParaRPr>
                    </a:p>
                  </a:txBody>
                  <a:tcPr marL="91425" marR="91425" marT="32850" marB="32850"/>
                </a:tc>
                <a:extLst>
                  <a:ext uri="{0D108BD9-81ED-4DB2-BD59-A6C34878D82A}">
                    <a16:rowId xmlns:a16="http://schemas.microsoft.com/office/drawing/2014/main" val="10006"/>
                  </a:ext>
                </a:extLst>
              </a:tr>
            </a:tbl>
          </a:graphicData>
        </a:graphic>
      </p:graphicFrame>
      <p:sp>
        <p:nvSpPr>
          <p:cNvPr id="2" name="Title 1"/>
          <p:cNvSpPr>
            <a:spLocks noGrp="1"/>
          </p:cNvSpPr>
          <p:nvPr>
            <p:ph type="title"/>
          </p:nvPr>
        </p:nvSpPr>
        <p:spPr>
          <a:xfrm>
            <a:off x="1048215" y="36751"/>
            <a:ext cx="6831980" cy="881946"/>
          </a:xfrm>
        </p:spPr>
        <p:txBody>
          <a:bodyPr>
            <a:scene3d>
              <a:camera prst="orthographicFront"/>
              <a:lightRig rig="soft" dir="t">
                <a:rot lat="0" lon="0" rev="15600000"/>
              </a:lightRig>
            </a:scene3d>
            <a:sp3d extrusionH="57150" prstMaterial="softEdge">
              <a:bevelT w="25400" h="38100"/>
            </a:sp3d>
          </a:bodyPr>
          <a:lstStyle/>
          <a:p>
            <a:r>
              <a:rPr lang="hr-HR" dirty="0">
                <a:effectLst>
                  <a:outerShdw blurRad="38100" dist="38100" dir="2700000" algn="tl">
                    <a:srgbClr val="000000">
                      <a:alpha val="43137"/>
                    </a:srgbClr>
                  </a:outerShdw>
                </a:effectLst>
                <a:latin typeface="+mn-lt"/>
              </a:rPr>
              <a:t>Kreativna skupina – 4. razred</a:t>
            </a:r>
          </a:p>
        </p:txBody>
      </p:sp>
    </p:spTree>
    <p:extLst>
      <p:ext uri="{BB962C8B-B14F-4D97-AF65-F5344CB8AC3E}">
        <p14:creationId xmlns:p14="http://schemas.microsoft.com/office/powerpoint/2010/main" val="251643927"/>
      </p:ext>
    </p:extLst>
  </p:cSld>
  <p:clrMapOvr>
    <a:masterClrMapping/>
  </p:clrMapOvr>
  <p:transition spd="slow">
    <p:wipe/>
  </p:transition>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Shape 602"/>
        <p:cNvGrpSpPr/>
        <p:nvPr/>
      </p:nvGrpSpPr>
      <p:grpSpPr>
        <a:xfrm>
          <a:off x="0" y="0"/>
          <a:ext cx="0" cy="0"/>
          <a:chOff x="0" y="0"/>
          <a:chExt cx="0" cy="0"/>
        </a:xfrm>
      </p:grpSpPr>
      <p:pic>
        <p:nvPicPr>
          <p:cNvPr id="603" name="Shape 603"/>
          <p:cNvPicPr preferRelativeResize="0"/>
          <p:nvPr/>
        </p:nvPicPr>
        <p:blipFill rotWithShape="1">
          <a:blip r:embed="rId3">
            <a:alphaModFix/>
          </a:blip>
          <a:srcRect/>
          <a:stretch/>
        </p:blipFill>
        <p:spPr>
          <a:xfrm rot="135054">
            <a:off x="6517980" y="162232"/>
            <a:ext cx="1231738" cy="735696"/>
          </a:xfrm>
          <a:prstGeom prst="rect">
            <a:avLst/>
          </a:prstGeom>
          <a:noFill/>
          <a:ln>
            <a:noFill/>
          </a:ln>
        </p:spPr>
      </p:pic>
      <p:graphicFrame>
        <p:nvGraphicFramePr>
          <p:cNvPr id="605" name="Shape 605"/>
          <p:cNvGraphicFramePr/>
          <p:nvPr>
            <p:extLst>
              <p:ext uri="{D42A27DB-BD31-4B8C-83A1-F6EECF244321}">
                <p14:modId xmlns:p14="http://schemas.microsoft.com/office/powerpoint/2010/main" val="997107293"/>
              </p:ext>
            </p:extLst>
          </p:nvPr>
        </p:nvGraphicFramePr>
        <p:xfrm>
          <a:off x="446050" y="921834"/>
          <a:ext cx="8430321" cy="3965162"/>
        </p:xfrm>
        <a:graphic>
          <a:graphicData uri="http://schemas.openxmlformats.org/drawingml/2006/table">
            <a:tbl>
              <a:tblPr>
                <a:tableStyleId>{0E3FDE45-AF77-4B5C-9715-49D594BDF05E}</a:tableStyleId>
              </a:tblPr>
              <a:tblGrid>
                <a:gridCol w="2163335">
                  <a:extLst>
                    <a:ext uri="{9D8B030D-6E8A-4147-A177-3AD203B41FA5}">
                      <a16:colId xmlns:a16="http://schemas.microsoft.com/office/drawing/2014/main" val="20000"/>
                    </a:ext>
                  </a:extLst>
                </a:gridCol>
                <a:gridCol w="6266986">
                  <a:extLst>
                    <a:ext uri="{9D8B030D-6E8A-4147-A177-3AD203B41FA5}">
                      <a16:colId xmlns:a16="http://schemas.microsoft.com/office/drawing/2014/main" val="20001"/>
                    </a:ext>
                  </a:extLst>
                </a:gridCol>
              </a:tblGrid>
              <a:tr h="1192641">
                <a:tc>
                  <a:txBody>
                    <a:bodyPr/>
                    <a:lstStyle/>
                    <a:p>
                      <a:pPr marL="0" marR="0" lvl="0" indent="0" algn="l" rtl="0">
                        <a:lnSpc>
                          <a:spcPct val="100000"/>
                        </a:lnSpc>
                        <a:spcBef>
                          <a:spcPts val="0"/>
                        </a:spcBef>
                        <a:spcAft>
                          <a:spcPts val="0"/>
                        </a:spcAft>
                        <a:buClr>
                          <a:srgbClr val="000000"/>
                        </a:buClr>
                        <a:buSzPct val="25000"/>
                        <a:buFont typeface="Calibri"/>
                        <a:buNone/>
                      </a:pPr>
                      <a:r>
                        <a:rPr lang="hr-HR" sz="1000" u="none" strike="noStrike" cap="none" baseline="0" dirty="0">
                          <a:sym typeface="Calibri"/>
                        </a:rPr>
                        <a:t>Ishodi</a:t>
                      </a:r>
                      <a:r>
                        <a:rPr lang="en" sz="1000" u="none" strike="noStrike" cap="none" baseline="0" dirty="0">
                          <a:sym typeface="Calibri"/>
                        </a:rPr>
                        <a:t>:</a:t>
                      </a:r>
                      <a:endParaRPr lang="en" sz="1000" b="0" i="0" u="none" strike="noStrike" cap="none" baseline="0" dirty="0">
                        <a:solidFill>
                          <a:srgbClr val="000000"/>
                        </a:solidFill>
                        <a:latin typeface="Calibri"/>
                        <a:ea typeface="Calibri"/>
                        <a:cs typeface="Calibri"/>
                        <a:sym typeface="Calibri"/>
                      </a:endParaRPr>
                    </a:p>
                  </a:txBody>
                  <a:tcPr marL="91450" marR="91450" marT="29375" marB="29375"/>
                </a:tc>
                <a:tc>
                  <a:txBody>
                    <a:bodyPr/>
                    <a:lstStyle/>
                    <a:p>
                      <a:pPr marL="0" marR="0" lvl="0" indent="0" algn="just" rtl="0">
                        <a:lnSpc>
                          <a:spcPct val="100000"/>
                        </a:lnSpc>
                        <a:spcBef>
                          <a:spcPts val="0"/>
                        </a:spcBef>
                        <a:spcAft>
                          <a:spcPts val="0"/>
                        </a:spcAft>
                        <a:buClr>
                          <a:srgbClr val="000000"/>
                        </a:buClr>
                        <a:buSzPct val="25000"/>
                        <a:buFont typeface="Calibri"/>
                        <a:buNone/>
                      </a:pPr>
                      <a:r>
                        <a:rPr lang="hr-HR" sz="1000" u="none" strike="noStrike" cap="none" baseline="0" dirty="0">
                          <a:sym typeface="Calibri"/>
                        </a:rPr>
                        <a:t>Učenici će: upoznati se sa važnosti z</a:t>
                      </a:r>
                      <a:r>
                        <a:rPr lang="en" sz="1000" u="none" strike="noStrike" cap="none" baseline="0" dirty="0">
                          <a:sym typeface="Calibri"/>
                        </a:rPr>
                        <a:t>dravstveno</a:t>
                      </a:r>
                      <a:r>
                        <a:rPr lang="hr-HR" sz="1000" u="none" strike="noStrike" cap="none" baseline="0" dirty="0">
                          <a:sym typeface="Calibri"/>
                        </a:rPr>
                        <a:t>g</a:t>
                      </a:r>
                      <a:r>
                        <a:rPr lang="en" sz="1000" u="none" strike="noStrike" cap="none" baseline="0" dirty="0">
                          <a:sym typeface="Calibri"/>
                        </a:rPr>
                        <a:t> prosvjećivanje i zaštit</a:t>
                      </a:r>
                      <a:r>
                        <a:rPr lang="hr-HR" sz="1000" u="none" strike="noStrike" cap="none" baseline="0" dirty="0">
                          <a:sym typeface="Calibri"/>
                        </a:rPr>
                        <a:t>e</a:t>
                      </a:r>
                      <a:r>
                        <a:rPr lang="en" sz="1000" u="none" strike="noStrike" cap="none" baseline="0" dirty="0">
                          <a:sym typeface="Calibri"/>
                        </a:rPr>
                        <a:t> zdravlja( prva pomoć, borba protiv ovisnosti i raznih zaraznih bolesti, animacija za dobrovoljno darivanje krvi),</a:t>
                      </a:r>
                      <a:r>
                        <a:rPr lang="hr-HR" sz="1000" u="none" strike="noStrike" cap="none" baseline="0" dirty="0">
                          <a:sym typeface="Calibri"/>
                        </a:rPr>
                        <a:t> shvatiti važnost </a:t>
                      </a:r>
                      <a:r>
                        <a:rPr lang="en" sz="1000" u="none" strike="noStrike" cap="none" baseline="0" dirty="0">
                          <a:sym typeface="Calibri"/>
                        </a:rPr>
                        <a:t>pomoć zajednici ( pomoć starim i nemoćnim,dobrosusjedska pomoć),</a:t>
                      </a:r>
                      <a:r>
                        <a:rPr lang="hr-HR" sz="1000" u="none" strike="noStrike" cap="none" baseline="0" dirty="0">
                          <a:sym typeface="Calibri"/>
                        </a:rPr>
                        <a:t> </a:t>
                      </a:r>
                      <a:r>
                        <a:rPr lang="en" sz="1000" u="none" strike="noStrike" cap="none" baseline="0" dirty="0">
                          <a:sym typeface="Calibri"/>
                        </a:rPr>
                        <a:t>razvija</a:t>
                      </a:r>
                      <a:r>
                        <a:rPr lang="hr-HR" sz="1000" u="none" strike="noStrike" cap="none" baseline="0" dirty="0">
                          <a:sym typeface="Calibri"/>
                        </a:rPr>
                        <a:t>ti </a:t>
                      </a:r>
                      <a:r>
                        <a:rPr lang="en" sz="1000" u="none" strike="noStrike" cap="none" baseline="0" dirty="0">
                          <a:sym typeface="Calibri"/>
                        </a:rPr>
                        <a:t>humanost i solidarnost kroz širenje znanja o Crvenom križu i pravima čovjeka i djece, te kroz zajedničke akcije Crvenog križa ( akcije prikupljanja materijalnih i novčanih dobara), </a:t>
                      </a:r>
                      <a:r>
                        <a:rPr lang="hr-HR" sz="1000" u="none" strike="noStrike" cap="none" baseline="0" dirty="0">
                          <a:sym typeface="Calibri"/>
                        </a:rPr>
                        <a:t>osvijestiti potrebu </a:t>
                      </a:r>
                      <a:r>
                        <a:rPr lang="en" sz="1000" u="none" strike="noStrike" cap="none" baseline="0" dirty="0">
                          <a:sym typeface="Calibri"/>
                        </a:rPr>
                        <a:t>zaštit</a:t>
                      </a:r>
                      <a:r>
                        <a:rPr lang="hr-HR" sz="1000" u="none" strike="noStrike" cap="none" baseline="0" dirty="0">
                          <a:sym typeface="Calibri"/>
                        </a:rPr>
                        <a:t>e</a:t>
                      </a:r>
                      <a:r>
                        <a:rPr lang="en" sz="1000" u="none" strike="noStrike" cap="none" baseline="0" dirty="0">
                          <a:sym typeface="Calibri"/>
                        </a:rPr>
                        <a:t> okoliša ( akcije uređenja okoliša,akcije sigurnog odlaganja otpada) i razvijanj</a:t>
                      </a:r>
                      <a:r>
                        <a:rPr lang="hr-HR" sz="1000" u="none" strike="noStrike" cap="none" baseline="0" dirty="0">
                          <a:sym typeface="Calibri"/>
                        </a:rPr>
                        <a:t>a</a:t>
                      </a:r>
                      <a:r>
                        <a:rPr lang="en" sz="1000" u="none" strike="noStrike" cap="none" baseline="0" dirty="0">
                          <a:sym typeface="Calibri"/>
                        </a:rPr>
                        <a:t> prijateljstva i tolerancije kod mladih</a:t>
                      </a:r>
                    </a:p>
                  </a:txBody>
                  <a:tcPr marL="91450" marR="91450" marT="29375" marB="29375"/>
                </a:tc>
                <a:extLst>
                  <a:ext uri="{0D108BD9-81ED-4DB2-BD59-A6C34878D82A}">
                    <a16:rowId xmlns:a16="http://schemas.microsoft.com/office/drawing/2014/main" val="10000"/>
                  </a:ext>
                </a:extLst>
              </a:tr>
              <a:tr h="412828">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Namjena</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29375" marB="29375"/>
                </a:tc>
                <a:tc>
                  <a:txBody>
                    <a:bodyPr/>
                    <a:lstStyle/>
                    <a:p>
                      <a:pPr marL="0" marR="0" lvl="0" indent="0" algn="just" rtl="0">
                        <a:lnSpc>
                          <a:spcPct val="100000"/>
                        </a:lnSpc>
                        <a:spcBef>
                          <a:spcPts val="0"/>
                        </a:spcBef>
                        <a:spcAft>
                          <a:spcPts val="0"/>
                        </a:spcAft>
                        <a:buClr>
                          <a:srgbClr val="000000"/>
                        </a:buClr>
                        <a:buSzPct val="25000"/>
                        <a:buFont typeface="Calibri"/>
                        <a:buNone/>
                      </a:pPr>
                      <a:r>
                        <a:rPr lang="en" sz="1000" u="none" strike="noStrike" cap="none" baseline="0" err="1">
                          <a:sym typeface="Calibri"/>
                        </a:rPr>
                        <a:t>Pomoći</a:t>
                      </a:r>
                      <a:r>
                        <a:rPr lang="en" sz="1000" u="none" strike="noStrike" cap="none" baseline="0">
                          <a:sym typeface="Calibri"/>
                        </a:rPr>
                        <a:t> </a:t>
                      </a:r>
                      <a:r>
                        <a:rPr lang="en" sz="1000" u="none" strike="noStrike" cap="none" baseline="0" err="1">
                          <a:sym typeface="Calibri"/>
                        </a:rPr>
                        <a:t>onima</a:t>
                      </a:r>
                      <a:r>
                        <a:rPr lang="en" sz="1000" u="none" strike="noStrike" cap="none" baseline="0">
                          <a:sym typeface="Calibri"/>
                        </a:rPr>
                        <a:t> </a:t>
                      </a:r>
                      <a:r>
                        <a:rPr lang="en" sz="1000" u="none" strike="noStrike" cap="none" baseline="0" err="1">
                          <a:sym typeface="Calibri"/>
                        </a:rPr>
                        <a:t>kojima</a:t>
                      </a:r>
                      <a:r>
                        <a:rPr lang="en" sz="1000" u="none" strike="noStrike" cap="none" baseline="0">
                          <a:sym typeface="Calibri"/>
                        </a:rPr>
                        <a:t> je to </a:t>
                      </a:r>
                      <a:r>
                        <a:rPr lang="en" sz="1000" u="none" strike="noStrike" cap="none" baseline="0" err="1">
                          <a:sym typeface="Calibri"/>
                        </a:rPr>
                        <a:t>potrebno</a:t>
                      </a:r>
                      <a:r>
                        <a:rPr lang="en" sz="1000" u="none" strike="noStrike" cap="none" baseline="0">
                          <a:sym typeface="Calibri"/>
                        </a:rPr>
                        <a:t> </a:t>
                      </a:r>
                      <a:r>
                        <a:rPr lang="en" sz="1000" u="none" strike="noStrike" cap="none" baseline="0" err="1">
                          <a:sym typeface="Calibri"/>
                        </a:rPr>
                        <a:t>i</a:t>
                      </a:r>
                      <a:r>
                        <a:rPr lang="en" sz="1000" u="none" strike="noStrike" cap="none" baseline="0">
                          <a:sym typeface="Calibri"/>
                        </a:rPr>
                        <a:t> </a:t>
                      </a:r>
                      <a:r>
                        <a:rPr lang="en" sz="1000" u="none" strike="noStrike" cap="none" baseline="0" err="1">
                          <a:sym typeface="Calibri"/>
                        </a:rPr>
                        <a:t>na</a:t>
                      </a:r>
                      <a:r>
                        <a:rPr lang="en" sz="1000" u="none" strike="noStrike" cap="none" baseline="0">
                          <a:sym typeface="Calibri"/>
                        </a:rPr>
                        <a:t> taj </a:t>
                      </a:r>
                      <a:r>
                        <a:rPr lang="en" sz="1000" u="none" strike="noStrike" cap="none" baseline="0" err="1">
                          <a:sym typeface="Calibri"/>
                        </a:rPr>
                        <a:t>način</a:t>
                      </a:r>
                      <a:r>
                        <a:rPr lang="en" sz="1000" u="none" strike="noStrike" cap="none" baseline="0">
                          <a:sym typeface="Calibri"/>
                        </a:rPr>
                        <a:t> </a:t>
                      </a:r>
                      <a:r>
                        <a:rPr lang="en" sz="1000" u="none" strike="noStrike" cap="none" baseline="0" err="1">
                          <a:sym typeface="Calibri"/>
                        </a:rPr>
                        <a:t>razvijati</a:t>
                      </a:r>
                      <a:r>
                        <a:rPr lang="en" sz="1000" u="none" strike="noStrike" cap="none" baseline="0">
                          <a:sym typeface="Calibri"/>
                        </a:rPr>
                        <a:t> </a:t>
                      </a:r>
                      <a:r>
                        <a:rPr lang="en" sz="1000" u="none" strike="noStrike" cap="none" baseline="0" err="1">
                          <a:sym typeface="Calibri"/>
                        </a:rPr>
                        <a:t>socijalnu</a:t>
                      </a:r>
                      <a:r>
                        <a:rPr lang="en" sz="1000" u="none" strike="noStrike" cap="none" baseline="0">
                          <a:sym typeface="Calibri"/>
                        </a:rPr>
                        <a:t> </a:t>
                      </a:r>
                      <a:r>
                        <a:rPr lang="en" sz="1000" u="none" strike="noStrike" cap="none" baseline="0" err="1">
                          <a:sym typeface="Calibri"/>
                        </a:rPr>
                        <a:t>svijest</a:t>
                      </a:r>
                      <a:r>
                        <a:rPr lang="en" sz="1000" u="none" strike="noStrike" cap="none" baseline="0">
                          <a:sym typeface="Calibri"/>
                        </a:rPr>
                        <a:t> </a:t>
                      </a:r>
                      <a:r>
                        <a:rPr lang="en" sz="1000" u="none" strike="noStrike" cap="none" baseline="0" err="1">
                          <a:sym typeface="Calibri"/>
                        </a:rPr>
                        <a:t>kroz</a:t>
                      </a:r>
                      <a:r>
                        <a:rPr lang="en" sz="1000" u="none" strike="noStrike" cap="none" baseline="0">
                          <a:sym typeface="Calibri"/>
                        </a:rPr>
                        <a:t> </a:t>
                      </a:r>
                      <a:r>
                        <a:rPr lang="en" sz="1000" u="none" strike="noStrike" cap="none" baseline="0" err="1">
                          <a:sym typeface="Calibri"/>
                        </a:rPr>
                        <a:t>humanitarni</a:t>
                      </a:r>
                      <a:r>
                        <a:rPr lang="en" sz="1000" u="none" strike="noStrike" cap="none" baseline="0">
                          <a:sym typeface="Calibri"/>
                        </a:rPr>
                        <a:t> rad.</a:t>
                      </a:r>
                      <a:endParaRPr lang="en" sz="1000" b="0" i="0" u="none" strike="noStrike" cap="none" baseline="0">
                        <a:solidFill>
                          <a:srgbClr val="000000"/>
                        </a:solidFill>
                        <a:latin typeface="Calibri"/>
                        <a:ea typeface="Calibri"/>
                        <a:cs typeface="Calibri"/>
                        <a:sym typeface="Calibri"/>
                      </a:endParaRPr>
                    </a:p>
                  </a:txBody>
                  <a:tcPr marL="91450" marR="91450" marT="29375" marB="29375"/>
                </a:tc>
                <a:extLst>
                  <a:ext uri="{0D108BD9-81ED-4DB2-BD59-A6C34878D82A}">
                    <a16:rowId xmlns:a16="http://schemas.microsoft.com/office/drawing/2014/main" val="10001"/>
                  </a:ext>
                </a:extLst>
              </a:tr>
              <a:tr h="386618">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Način</a:t>
                      </a:r>
                      <a:r>
                        <a:rPr lang="en" sz="1000" u="none" strike="noStrike" cap="none" baseline="0">
                          <a:sym typeface="Calibri"/>
                        </a:rPr>
                        <a:t> </a:t>
                      </a:r>
                      <a:r>
                        <a:rPr lang="en" sz="1000" u="none" strike="noStrike" cap="none" baseline="0" err="1">
                          <a:sym typeface="Calibri"/>
                        </a:rPr>
                        <a:t>realizacije</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29375" marB="29375"/>
                </a:tc>
                <a:tc>
                  <a:txBody>
                    <a:bodyPr/>
                    <a:lstStyle/>
                    <a:p>
                      <a:pPr marL="0" marR="0" lvl="0" indent="0" algn="just" rtl="0">
                        <a:lnSpc>
                          <a:spcPct val="100000"/>
                        </a:lnSpc>
                        <a:spcBef>
                          <a:spcPts val="0"/>
                        </a:spcBef>
                        <a:spcAft>
                          <a:spcPts val="0"/>
                        </a:spcAft>
                        <a:buFont typeface="Calibri"/>
                        <a:buNone/>
                      </a:pPr>
                      <a:r>
                        <a:rPr lang="en" sz="1000" u="none" strike="noStrike" cap="none" baseline="0"/>
                        <a:t>U virtualnoj učionici</a:t>
                      </a:r>
                      <a:endParaRPr lang="en" sz="1000" u="none" strike="noStrike" cap="none" baseline="0">
                        <a:sym typeface="Calibri"/>
                      </a:endParaRPr>
                    </a:p>
                  </a:txBody>
                  <a:tcPr marL="91450" marR="91450" marT="29375" marB="29375"/>
                </a:tc>
                <a:extLst>
                  <a:ext uri="{0D108BD9-81ED-4DB2-BD59-A6C34878D82A}">
                    <a16:rowId xmlns:a16="http://schemas.microsoft.com/office/drawing/2014/main" val="10002"/>
                  </a:ext>
                </a:extLst>
              </a:tr>
              <a:tr h="245772">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Nositelj</a:t>
                      </a:r>
                      <a:r>
                        <a:rPr lang="en" sz="1000" u="none" strike="noStrike" cap="none" baseline="0">
                          <a:sym typeface="Calibri"/>
                        </a:rPr>
                        <a:t> </a:t>
                      </a:r>
                      <a:r>
                        <a:rPr lang="en" sz="1000" u="none" strike="noStrike" cap="none" baseline="0" err="1">
                          <a:sym typeface="Calibri"/>
                        </a:rPr>
                        <a:t>aktivnosti</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29375" marB="29375"/>
                </a:tc>
                <a:tc>
                  <a:txBody>
                    <a:bodyPr/>
                    <a:lstStyle/>
                    <a:p>
                      <a:pPr marL="0" marR="0" lvl="0" indent="0" algn="just" rtl="0">
                        <a:lnSpc>
                          <a:spcPct val="100000"/>
                        </a:lnSpc>
                        <a:spcBef>
                          <a:spcPts val="0"/>
                        </a:spcBef>
                        <a:spcAft>
                          <a:spcPts val="0"/>
                        </a:spcAft>
                        <a:buClr>
                          <a:srgbClr val="000000"/>
                        </a:buClr>
                        <a:buSzPct val="25000"/>
                        <a:buFont typeface="Calibri"/>
                        <a:buNone/>
                      </a:pPr>
                      <a:r>
                        <a:rPr lang="en" sz="1000" u="none" strike="noStrike" cap="none" baseline="0" err="1">
                          <a:sym typeface="Calibri"/>
                        </a:rPr>
                        <a:t>Učitelj</a:t>
                      </a:r>
                      <a:r>
                        <a:rPr lang="hr-HR" sz="1000" u="none" strike="noStrike" cap="none" baseline="0">
                          <a:sym typeface="Calibri"/>
                        </a:rPr>
                        <a:t> Mario Milanović</a:t>
                      </a:r>
                      <a:r>
                        <a:rPr lang="en" sz="1000" u="none" strike="noStrike" cap="none" baseline="0">
                          <a:sym typeface="Calibri"/>
                        </a:rPr>
                        <a:t> </a:t>
                      </a:r>
                      <a:r>
                        <a:rPr lang="en" sz="1000" u="none" strike="noStrike" cap="none" baseline="0" err="1">
                          <a:sym typeface="Calibri"/>
                        </a:rPr>
                        <a:t>i</a:t>
                      </a:r>
                      <a:r>
                        <a:rPr lang="en" sz="1000" u="none" strike="noStrike" cap="none" baseline="0">
                          <a:sym typeface="Calibri"/>
                        </a:rPr>
                        <a:t> </a:t>
                      </a:r>
                      <a:r>
                        <a:rPr lang="en" sz="1000" u="none" strike="noStrike" cap="none" baseline="0" err="1">
                          <a:sym typeface="Calibri"/>
                        </a:rPr>
                        <a:t>učenici</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29375" marB="29375"/>
                </a:tc>
                <a:extLst>
                  <a:ext uri="{0D108BD9-81ED-4DB2-BD59-A6C34878D82A}">
                    <a16:rowId xmlns:a16="http://schemas.microsoft.com/office/drawing/2014/main" val="10003"/>
                  </a:ext>
                </a:extLst>
              </a:tr>
              <a:tr h="245772">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Vremenik</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29375" marB="29375"/>
                </a:tc>
                <a:tc>
                  <a:txBody>
                    <a:bodyPr/>
                    <a:lstStyle/>
                    <a:p>
                      <a:pPr marL="0" marR="0" lvl="0" indent="0" algn="just" rtl="0">
                        <a:lnSpc>
                          <a:spcPct val="100000"/>
                        </a:lnSpc>
                        <a:spcBef>
                          <a:spcPts val="0"/>
                        </a:spcBef>
                        <a:spcAft>
                          <a:spcPts val="0"/>
                        </a:spcAft>
                        <a:buFont typeface="Calibri"/>
                        <a:buNone/>
                      </a:pPr>
                      <a:r>
                        <a:rPr lang="hr-HR" sz="1000" u="none" strike="noStrike" cap="none" baseline="0" dirty="0">
                          <a:sym typeface="Calibri"/>
                        </a:rPr>
                        <a:t>dva</a:t>
                      </a:r>
                      <a:r>
                        <a:rPr lang="en" sz="1000" u="none" strike="noStrike" cap="none" baseline="0" dirty="0">
                          <a:sym typeface="Calibri"/>
                        </a:rPr>
                        <a:t> sat</a:t>
                      </a:r>
                      <a:r>
                        <a:rPr lang="hr-HR" sz="1000" u="none" strike="noStrike" cap="none" baseline="0" dirty="0">
                          <a:sym typeface="Calibri"/>
                        </a:rPr>
                        <a:t>a</a:t>
                      </a:r>
                      <a:r>
                        <a:rPr lang="en" sz="1000" u="none" strike="noStrike" cap="none" baseline="0" dirty="0">
                          <a:sym typeface="Calibri"/>
                        </a:rPr>
                        <a:t> tjedno</a:t>
                      </a:r>
                    </a:p>
                  </a:txBody>
                  <a:tcPr marL="91450" marR="91450" marT="29375" marB="29375"/>
                </a:tc>
                <a:extLst>
                  <a:ext uri="{0D108BD9-81ED-4DB2-BD59-A6C34878D82A}">
                    <a16:rowId xmlns:a16="http://schemas.microsoft.com/office/drawing/2014/main" val="10004"/>
                  </a:ext>
                </a:extLst>
              </a:tr>
              <a:tr h="514999">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Troškovnik</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29375" marB="29375"/>
                </a:tc>
                <a:tc>
                  <a:txBody>
                    <a:bodyPr/>
                    <a:lstStyle/>
                    <a:p>
                      <a:pPr marL="0" marR="0" lvl="0" indent="0" algn="just" rtl="0">
                        <a:lnSpc>
                          <a:spcPct val="100000"/>
                        </a:lnSpc>
                        <a:spcBef>
                          <a:spcPts val="0"/>
                        </a:spcBef>
                        <a:spcAft>
                          <a:spcPts val="0"/>
                        </a:spcAft>
                        <a:buClr>
                          <a:srgbClr val="000000"/>
                        </a:buClr>
                        <a:buSzPct val="25000"/>
                        <a:buFont typeface="Calibri"/>
                        <a:buNone/>
                      </a:pPr>
                      <a:r>
                        <a:rPr lang="en" sz="1000" u="none" strike="noStrike" cap="none" baseline="0" err="1">
                          <a:sym typeface="Calibri"/>
                        </a:rPr>
                        <a:t>Upis</a:t>
                      </a:r>
                      <a:r>
                        <a:rPr lang="en" sz="1000" u="none" strike="noStrike" cap="none" baseline="0">
                          <a:sym typeface="Calibri"/>
                        </a:rPr>
                        <a:t> u </a:t>
                      </a:r>
                      <a:r>
                        <a:rPr lang="en" sz="1000" u="none" strike="noStrike" cap="none" baseline="0" err="1">
                          <a:sym typeface="Calibri"/>
                        </a:rPr>
                        <a:t>članstvo</a:t>
                      </a:r>
                      <a:r>
                        <a:rPr lang="en" sz="1000" u="none" strike="noStrike" cap="none" baseline="0">
                          <a:sym typeface="Calibri"/>
                        </a:rPr>
                        <a:t> </a:t>
                      </a:r>
                      <a:r>
                        <a:rPr lang="en" sz="1000" u="none" strike="noStrike" cap="none" baseline="0" err="1">
                          <a:sym typeface="Calibri"/>
                        </a:rPr>
                        <a:t>i</a:t>
                      </a:r>
                      <a:r>
                        <a:rPr lang="en" sz="1000" u="none" strike="noStrike" cap="none" baseline="0">
                          <a:sym typeface="Calibri"/>
                        </a:rPr>
                        <a:t> </a:t>
                      </a:r>
                      <a:r>
                        <a:rPr lang="en" sz="1000" u="none" strike="noStrike" cap="none" baseline="0" err="1">
                          <a:sym typeface="Calibri"/>
                        </a:rPr>
                        <a:t>plaćanje</a:t>
                      </a:r>
                      <a:r>
                        <a:rPr lang="en" sz="1000" u="none" strike="noStrike" cap="none" baseline="0">
                          <a:sym typeface="Calibri"/>
                        </a:rPr>
                        <a:t> </a:t>
                      </a:r>
                      <a:r>
                        <a:rPr lang="en" sz="1000" u="none" strike="noStrike" cap="none" baseline="0" err="1">
                          <a:sym typeface="Calibri"/>
                        </a:rPr>
                        <a:t>članarine</a:t>
                      </a:r>
                      <a:r>
                        <a:rPr lang="en" sz="1000" u="none" strike="noStrike" cap="none" baseline="0">
                          <a:sym typeface="Calibri"/>
                        </a:rPr>
                        <a:t> ( 6 </a:t>
                      </a:r>
                      <a:r>
                        <a:rPr lang="en" sz="1000" u="none" strike="noStrike" cap="none" baseline="0" err="1">
                          <a:sym typeface="Calibri"/>
                        </a:rPr>
                        <a:t>kn</a:t>
                      </a:r>
                      <a:r>
                        <a:rPr lang="en" sz="1000" u="none" strike="noStrike" cap="none" baseline="0">
                          <a:sym typeface="Calibri"/>
                        </a:rPr>
                        <a:t> </a:t>
                      </a:r>
                      <a:r>
                        <a:rPr lang="en" sz="1000" u="none" strike="noStrike" cap="none" baseline="0" err="1">
                          <a:sym typeface="Calibri"/>
                        </a:rPr>
                        <a:t>godišnje;članarinom</a:t>
                      </a:r>
                      <a:r>
                        <a:rPr lang="en" sz="1000" u="none" strike="noStrike" cap="none" baseline="0">
                          <a:sym typeface="Calibri"/>
                        </a:rPr>
                        <a:t> </a:t>
                      </a:r>
                      <a:r>
                        <a:rPr lang="en" sz="1000" u="none" strike="noStrike" cap="none" baseline="0" err="1">
                          <a:sym typeface="Calibri"/>
                        </a:rPr>
                        <a:t>raspolaže</a:t>
                      </a:r>
                      <a:r>
                        <a:rPr lang="en" sz="1000" u="none" strike="noStrike" cap="none" baseline="0">
                          <a:sym typeface="Calibri"/>
                        </a:rPr>
                        <a:t> </a:t>
                      </a:r>
                      <a:r>
                        <a:rPr lang="en" sz="1000" u="none" strike="noStrike" cap="none" baseline="0" err="1">
                          <a:sym typeface="Calibri"/>
                        </a:rPr>
                        <a:t>sama</a:t>
                      </a:r>
                      <a:r>
                        <a:rPr lang="en" sz="1000" u="none" strike="noStrike" cap="none" baseline="0">
                          <a:sym typeface="Calibri"/>
                        </a:rPr>
                        <a:t> </a:t>
                      </a:r>
                      <a:r>
                        <a:rPr lang="en" sz="1000" u="none" strike="noStrike" cap="none" baseline="0" err="1">
                          <a:sym typeface="Calibri"/>
                        </a:rPr>
                        <a:t>škola</a:t>
                      </a:r>
                      <a:r>
                        <a:rPr lang="en" sz="1000" u="none" strike="noStrike" cap="none" baseline="0">
                          <a:sym typeface="Calibri"/>
                        </a:rPr>
                        <a:t> za </a:t>
                      </a:r>
                      <a:r>
                        <a:rPr lang="en" sz="1000" u="none" strike="noStrike" cap="none" baseline="0" err="1">
                          <a:sym typeface="Calibri"/>
                        </a:rPr>
                        <a:t>potrebe</a:t>
                      </a:r>
                      <a:r>
                        <a:rPr lang="en" sz="1000" u="none" strike="noStrike" cap="none" baseline="0">
                          <a:sym typeface="Calibri"/>
                        </a:rPr>
                        <a:t> </a:t>
                      </a:r>
                      <a:r>
                        <a:rPr lang="en" sz="1000" u="none" strike="noStrike" cap="none" baseline="0" err="1">
                          <a:sym typeface="Calibri"/>
                        </a:rPr>
                        <a:t>rada</a:t>
                      </a:r>
                      <a:r>
                        <a:rPr lang="en" sz="1000" u="none" strike="noStrike" cap="none" baseline="0">
                          <a:sym typeface="Calibri"/>
                        </a:rPr>
                        <a:t> </a:t>
                      </a:r>
                      <a:r>
                        <a:rPr lang="en" sz="1000" u="none" strike="noStrike" cap="none" baseline="0" err="1">
                          <a:sym typeface="Calibri"/>
                        </a:rPr>
                        <a:t>svoje</a:t>
                      </a:r>
                      <a:r>
                        <a:rPr lang="en" sz="1000" u="none" strike="noStrike" cap="none" baseline="0">
                          <a:sym typeface="Calibri"/>
                        </a:rPr>
                        <a:t> </a:t>
                      </a:r>
                      <a:r>
                        <a:rPr lang="en" sz="1000" u="none" strike="noStrike" cap="none" baseline="0" err="1">
                          <a:sym typeface="Calibri"/>
                        </a:rPr>
                        <a:t>grupe</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29375" marB="29375"/>
                </a:tc>
                <a:extLst>
                  <a:ext uri="{0D108BD9-81ED-4DB2-BD59-A6C34878D82A}">
                    <a16:rowId xmlns:a16="http://schemas.microsoft.com/office/drawing/2014/main" val="10005"/>
                  </a:ext>
                </a:extLst>
              </a:tr>
              <a:tr h="966532">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Način</a:t>
                      </a:r>
                      <a:r>
                        <a:rPr lang="en" sz="1000" u="none" strike="noStrike" cap="none" baseline="0">
                          <a:sym typeface="Calibri"/>
                        </a:rPr>
                        <a:t> </a:t>
                      </a:r>
                      <a:r>
                        <a:rPr lang="en" sz="1000" u="none" strike="noStrike" cap="none" baseline="0" err="1">
                          <a:sym typeface="Calibri"/>
                        </a:rPr>
                        <a:t>vrednovanja</a:t>
                      </a:r>
                      <a:r>
                        <a:rPr lang="en" sz="1000" u="none" strike="noStrike" cap="none" baseline="0">
                          <a:sym typeface="Calibri"/>
                        </a:rPr>
                        <a:t> </a:t>
                      </a:r>
                      <a:r>
                        <a:rPr lang="en" sz="1000" u="none" strike="noStrike" cap="none" baseline="0" err="1">
                          <a:sym typeface="Calibri"/>
                        </a:rPr>
                        <a:t>i</a:t>
                      </a:r>
                      <a:r>
                        <a:rPr lang="en" sz="1000" u="none" strike="noStrike" cap="none" baseline="0">
                          <a:sym typeface="Calibri"/>
                        </a:rPr>
                        <a:t> </a:t>
                      </a:r>
                      <a:r>
                        <a:rPr lang="en" sz="1000" u="none" strike="noStrike" cap="none" baseline="0" err="1">
                          <a:sym typeface="Calibri"/>
                        </a:rPr>
                        <a:t>korištenja</a:t>
                      </a:r>
                      <a:r>
                        <a:rPr lang="en" sz="1000" u="none" strike="noStrike" cap="none" baseline="0">
                          <a:sym typeface="Calibri"/>
                        </a:rPr>
                        <a:t> </a:t>
                      </a:r>
                      <a:r>
                        <a:rPr lang="en" sz="1000" u="none" strike="noStrike" cap="none" baseline="0" err="1">
                          <a:sym typeface="Calibri"/>
                        </a:rPr>
                        <a:t>rezultata</a:t>
                      </a:r>
                      <a:r>
                        <a:rPr lang="en" sz="1000" u="none" strike="noStrike" cap="none" baseline="0">
                          <a:sym typeface="Calibri"/>
                        </a:rPr>
                        <a:t> </a:t>
                      </a:r>
                      <a:r>
                        <a:rPr lang="en" sz="1000" u="none" strike="noStrike" cap="none" baseline="0" err="1">
                          <a:sym typeface="Calibri"/>
                        </a:rPr>
                        <a:t>vrednovanja</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29375" marB="29375"/>
                </a:tc>
                <a:tc>
                  <a:txBody>
                    <a:bodyPr/>
                    <a:lstStyle/>
                    <a:p>
                      <a:pPr marL="0" marR="0" lvl="0" indent="0" algn="just" rtl="0">
                        <a:lnSpc>
                          <a:spcPct val="100000"/>
                        </a:lnSpc>
                        <a:spcBef>
                          <a:spcPts val="0"/>
                        </a:spcBef>
                        <a:spcAft>
                          <a:spcPts val="0"/>
                        </a:spcAft>
                        <a:buClr>
                          <a:srgbClr val="000000"/>
                        </a:buClr>
                        <a:buSzPct val="25000"/>
                        <a:buFont typeface="Calibri"/>
                        <a:buNone/>
                      </a:pPr>
                      <a:r>
                        <a:rPr lang="en" sz="1000" u="none" strike="noStrike" cap="none" baseline="0" dirty="0">
                          <a:sym typeface="Calibri"/>
                        </a:rPr>
                        <a:t>Praćenje usvajanja sadržaja, zainteresiranosti i osobnog zalaganja učenika. Rezultati će se koristiti u </a:t>
                      </a:r>
                      <a:r>
                        <a:rPr lang="hr-HR" sz="1000" u="none" strike="noStrike" cap="none" baseline="0" dirty="0">
                          <a:sym typeface="Calibri"/>
                        </a:rPr>
                        <a:t>Ishodi</a:t>
                      </a:r>
                      <a:r>
                        <a:rPr lang="en" sz="1000" u="none" strike="noStrike" cap="none" baseline="0" dirty="0">
                          <a:sym typeface="Calibri"/>
                        </a:rPr>
                        <a:t>u povećanja kvalitete rada i za daljnje poticanje razvoja pravilnog odnosa prema radu. </a:t>
                      </a:r>
                    </a:p>
                  </a:txBody>
                  <a:tcPr marL="91450" marR="91450" marT="29375" marB="29375"/>
                </a:tc>
                <a:extLst>
                  <a:ext uri="{0D108BD9-81ED-4DB2-BD59-A6C34878D82A}">
                    <a16:rowId xmlns:a16="http://schemas.microsoft.com/office/drawing/2014/main" val="10006"/>
                  </a:ext>
                </a:extLst>
              </a:tr>
            </a:tbl>
          </a:graphicData>
        </a:graphic>
      </p:graphicFrame>
      <p:sp>
        <p:nvSpPr>
          <p:cNvPr id="2" name="Title 1"/>
          <p:cNvSpPr>
            <a:spLocks noGrp="1"/>
          </p:cNvSpPr>
          <p:nvPr>
            <p:ph type="title"/>
          </p:nvPr>
        </p:nvSpPr>
        <p:spPr>
          <a:xfrm>
            <a:off x="1066767" y="2196"/>
            <a:ext cx="8229602" cy="919637"/>
          </a:xfrm>
        </p:spPr>
        <p:txBody>
          <a:bodyPr>
            <a:scene3d>
              <a:camera prst="orthographicFront"/>
              <a:lightRig rig="soft" dir="t">
                <a:rot lat="0" lon="0" rev="15600000"/>
              </a:lightRig>
            </a:scene3d>
            <a:sp3d extrusionH="57150" prstMaterial="softEdge">
              <a:bevelT w="25400" h="38100"/>
            </a:sp3d>
          </a:bodyPr>
          <a:lstStyle/>
          <a:p>
            <a:r>
              <a:rPr lang="hr-HR" dirty="0">
                <a:effectLst>
                  <a:outerShdw blurRad="38100" dist="38100" dir="2700000" algn="tl">
                    <a:srgbClr val="000000">
                      <a:alpha val="43137"/>
                    </a:srgbClr>
                  </a:outerShdw>
                </a:effectLst>
                <a:latin typeface="+mn-lt"/>
              </a:rPr>
              <a:t>Crveni križ </a:t>
            </a:r>
          </a:p>
        </p:txBody>
      </p:sp>
    </p:spTree>
    <p:extLst>
      <p:ext uri="{BB962C8B-B14F-4D97-AF65-F5344CB8AC3E}">
        <p14:creationId xmlns:p14="http://schemas.microsoft.com/office/powerpoint/2010/main" val="726002902"/>
      </p:ext>
    </p:extLst>
  </p:cSld>
  <p:clrMapOvr>
    <a:masterClrMapping/>
  </p:clrMapOvr>
  <p:transition spd="slow">
    <p:wipe/>
  </p:transition>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Shape 609"/>
        <p:cNvGrpSpPr/>
        <p:nvPr/>
      </p:nvGrpSpPr>
      <p:grpSpPr>
        <a:xfrm>
          <a:off x="0" y="0"/>
          <a:ext cx="0" cy="0"/>
          <a:chOff x="0" y="0"/>
          <a:chExt cx="0" cy="0"/>
        </a:xfrm>
      </p:grpSpPr>
      <p:graphicFrame>
        <p:nvGraphicFramePr>
          <p:cNvPr id="611" name="Shape 611"/>
          <p:cNvGraphicFramePr/>
          <p:nvPr>
            <p:extLst>
              <p:ext uri="{D42A27DB-BD31-4B8C-83A1-F6EECF244321}">
                <p14:modId xmlns:p14="http://schemas.microsoft.com/office/powerpoint/2010/main" val="360105"/>
              </p:ext>
            </p:extLst>
          </p:nvPr>
        </p:nvGraphicFramePr>
        <p:xfrm>
          <a:off x="438616" y="916867"/>
          <a:ext cx="8470718" cy="3524846"/>
        </p:xfrm>
        <a:graphic>
          <a:graphicData uri="http://schemas.openxmlformats.org/drawingml/2006/table">
            <a:tbl>
              <a:tblPr>
                <a:tableStyleId>{0E3FDE45-AF77-4B5C-9715-49D594BDF05E}</a:tableStyleId>
              </a:tblPr>
              <a:tblGrid>
                <a:gridCol w="1555102">
                  <a:extLst>
                    <a:ext uri="{9D8B030D-6E8A-4147-A177-3AD203B41FA5}">
                      <a16:colId xmlns:a16="http://schemas.microsoft.com/office/drawing/2014/main" val="20000"/>
                    </a:ext>
                  </a:extLst>
                </a:gridCol>
                <a:gridCol w="6915616">
                  <a:extLst>
                    <a:ext uri="{9D8B030D-6E8A-4147-A177-3AD203B41FA5}">
                      <a16:colId xmlns:a16="http://schemas.microsoft.com/office/drawing/2014/main" val="20001"/>
                    </a:ext>
                  </a:extLst>
                </a:gridCol>
              </a:tblGrid>
              <a:tr h="534575">
                <a:tc>
                  <a:txBody>
                    <a:bodyPr/>
                    <a:lstStyle/>
                    <a:p>
                      <a:pPr marL="0" marR="0" lvl="0" indent="0" algn="l" rtl="0">
                        <a:lnSpc>
                          <a:spcPct val="100000"/>
                        </a:lnSpc>
                        <a:spcBef>
                          <a:spcPts val="0"/>
                        </a:spcBef>
                        <a:spcAft>
                          <a:spcPts val="0"/>
                        </a:spcAft>
                        <a:buClr>
                          <a:srgbClr val="000000"/>
                        </a:buClr>
                        <a:buSzPct val="25000"/>
                        <a:buFont typeface="Calibri"/>
                        <a:buNone/>
                      </a:pPr>
                      <a:r>
                        <a:rPr lang="hr-HR" sz="1050" u="none" strike="noStrike" cap="none" baseline="0" dirty="0">
                          <a:sym typeface="Calibri"/>
                        </a:rPr>
                        <a:t>Ishodi</a:t>
                      </a:r>
                      <a:r>
                        <a:rPr lang="en" sz="1050" u="none" strike="noStrike" cap="none" baseline="0" dirty="0">
                          <a:sym typeface="Calibri"/>
                        </a:rPr>
                        <a:t>:</a:t>
                      </a:r>
                      <a:endParaRPr lang="en" sz="1050" b="0" i="0" u="none" strike="noStrike" cap="none" baseline="0" dirty="0">
                        <a:solidFill>
                          <a:srgbClr val="000000"/>
                        </a:solidFill>
                        <a:latin typeface="Calibri"/>
                        <a:ea typeface="Calibri"/>
                        <a:cs typeface="Calibri"/>
                        <a:sym typeface="Calibri"/>
                      </a:endParaRPr>
                    </a:p>
                  </a:txBody>
                  <a:tcPr marL="91450" marR="91450" marT="33375" marB="33375"/>
                </a:tc>
                <a:tc>
                  <a:txBody>
                    <a:bodyPr/>
                    <a:lstStyle/>
                    <a:p>
                      <a:pPr marL="0" marR="0" lvl="0" indent="0" algn="l" rtl="0">
                        <a:lnSpc>
                          <a:spcPct val="100000"/>
                        </a:lnSpc>
                        <a:spcBef>
                          <a:spcPts val="0"/>
                        </a:spcBef>
                        <a:spcAft>
                          <a:spcPts val="0"/>
                        </a:spcAft>
                        <a:buFont typeface="Calibri"/>
                        <a:buNone/>
                      </a:pPr>
                      <a:r>
                        <a:rPr lang="en" sz="1050" u="none" strike="noStrike" cap="none" baseline="0" dirty="0"/>
                        <a:t>Učenici će: </a:t>
                      </a:r>
                    </a:p>
                    <a:p>
                      <a:pPr marL="0" marR="0" lvl="0" indent="0" algn="l">
                        <a:lnSpc>
                          <a:spcPct val="100000"/>
                        </a:lnSpc>
                        <a:spcBef>
                          <a:spcPts val="0"/>
                        </a:spcBef>
                        <a:spcAft>
                          <a:spcPts val="0"/>
                        </a:spcAft>
                        <a:buFont typeface="Calibri"/>
                        <a:buNone/>
                      </a:pPr>
                      <a:r>
                        <a:rPr lang="en" sz="1050" u="none" strike="noStrike" cap="none" baseline="0" dirty="0"/>
                        <a:t> </a:t>
                      </a:r>
                      <a:r>
                        <a:rPr lang="hr-HR" sz="1050" u="none" strike="noStrike" cap="none" baseline="0" dirty="0"/>
                        <a:t>-razvijati čitalačke kompetencije</a:t>
                      </a:r>
                    </a:p>
                    <a:p>
                      <a:pPr marL="0" marR="0" lvl="0" indent="0" algn="l">
                        <a:lnSpc>
                          <a:spcPct val="100000"/>
                        </a:lnSpc>
                        <a:spcBef>
                          <a:spcPts val="0"/>
                        </a:spcBef>
                        <a:spcAft>
                          <a:spcPts val="0"/>
                        </a:spcAft>
                        <a:buFontTx/>
                        <a:buChar char="-"/>
                      </a:pPr>
                      <a:r>
                        <a:rPr lang="hr-HR" sz="1050" u="none" strike="noStrike" cap="none" baseline="0" dirty="0"/>
                        <a:t> razvijati digitalnu pismenost</a:t>
                      </a:r>
                    </a:p>
                    <a:p>
                      <a:pPr marL="0" marR="0" lvl="0" indent="0" algn="l">
                        <a:lnSpc>
                          <a:spcPct val="100000"/>
                        </a:lnSpc>
                        <a:spcBef>
                          <a:spcPts val="0"/>
                        </a:spcBef>
                        <a:spcAft>
                          <a:spcPts val="0"/>
                        </a:spcAft>
                        <a:buFontTx/>
                        <a:buChar char="-"/>
                      </a:pPr>
                      <a:r>
                        <a:rPr lang="hr-HR" sz="1050" u="none" strike="noStrike" cap="none" baseline="0" dirty="0"/>
                        <a:t>  surađivati i aktivno se uključivati u različite projekte</a:t>
                      </a:r>
                      <a:endParaRPr lang="en" sz="1050" u="none" strike="noStrike" cap="none" baseline="0" dirty="0"/>
                    </a:p>
                  </a:txBody>
                  <a:tcPr marL="91450" marR="91450" marT="33375" marB="33375"/>
                </a:tc>
                <a:extLst>
                  <a:ext uri="{0D108BD9-81ED-4DB2-BD59-A6C34878D82A}">
                    <a16:rowId xmlns:a16="http://schemas.microsoft.com/office/drawing/2014/main" val="10000"/>
                  </a:ext>
                </a:extLst>
              </a:tr>
              <a:tr h="546475">
                <a:tc>
                  <a:txBody>
                    <a:bodyPr/>
                    <a:lstStyle/>
                    <a:p>
                      <a:pPr marL="0" marR="0" lvl="0" indent="0" algn="l" rtl="0">
                        <a:lnSpc>
                          <a:spcPct val="100000"/>
                        </a:lnSpc>
                        <a:spcBef>
                          <a:spcPts val="0"/>
                        </a:spcBef>
                        <a:spcAft>
                          <a:spcPts val="0"/>
                        </a:spcAft>
                        <a:buClr>
                          <a:srgbClr val="000000"/>
                        </a:buClr>
                        <a:buSzPct val="25000"/>
                        <a:buFont typeface="Calibri"/>
                        <a:buNone/>
                      </a:pPr>
                      <a:r>
                        <a:rPr lang="en" sz="1050" u="none" strike="noStrike" cap="none" baseline="0" err="1">
                          <a:sym typeface="Calibri"/>
                        </a:rPr>
                        <a:t>Namjena</a:t>
                      </a:r>
                      <a:r>
                        <a:rPr lang="en" sz="1050" u="none" strike="noStrike" cap="none" baseline="0">
                          <a:sym typeface="Calibri"/>
                        </a:rPr>
                        <a:t>:</a:t>
                      </a:r>
                      <a:endParaRPr lang="en" sz="1050" b="0" i="0" u="none" strike="noStrike" cap="none" baseline="0">
                        <a:solidFill>
                          <a:srgbClr val="000000"/>
                        </a:solidFill>
                        <a:latin typeface="Calibri"/>
                        <a:ea typeface="Calibri"/>
                        <a:cs typeface="Calibri"/>
                        <a:sym typeface="Calibri"/>
                      </a:endParaRPr>
                    </a:p>
                  </a:txBody>
                  <a:tcPr marL="91450" marR="91450" marT="33375" marB="33375"/>
                </a:tc>
                <a:tc>
                  <a:txBody>
                    <a:bodyPr/>
                    <a:lstStyle/>
                    <a:p>
                      <a:pPr marL="0" marR="0" lvl="0" indent="0" algn="l" rtl="0">
                        <a:lnSpc>
                          <a:spcPct val="100000"/>
                        </a:lnSpc>
                        <a:spcBef>
                          <a:spcPts val="0"/>
                        </a:spcBef>
                        <a:spcAft>
                          <a:spcPts val="0"/>
                        </a:spcAft>
                        <a:buFont typeface="Calibri"/>
                        <a:buNone/>
                      </a:pPr>
                      <a:r>
                        <a:rPr lang="en" sz="1050" u="none" strike="noStrike" cap="none" baseline="0" dirty="0"/>
                        <a:t>Poticati kod učenika</a:t>
                      </a:r>
                      <a:r>
                        <a:rPr lang="hr-HR" sz="1050" u="none" strike="noStrike" cap="none" baseline="0" dirty="0"/>
                        <a:t> razvoj kognitivnih sposobnosti te pozitivnih osobina</a:t>
                      </a:r>
                      <a:endParaRPr lang="en" sz="1050" u="none" strike="noStrike" cap="none" baseline="0" dirty="0">
                        <a:sym typeface="Calibri"/>
                      </a:endParaRPr>
                    </a:p>
                  </a:txBody>
                  <a:tcPr marL="91450" marR="91450" marT="33375" marB="33375"/>
                </a:tc>
                <a:extLst>
                  <a:ext uri="{0D108BD9-81ED-4DB2-BD59-A6C34878D82A}">
                    <a16:rowId xmlns:a16="http://schemas.microsoft.com/office/drawing/2014/main" val="10001"/>
                  </a:ext>
                </a:extLst>
              </a:tr>
              <a:tr h="464325">
                <a:tc>
                  <a:txBody>
                    <a:bodyPr/>
                    <a:lstStyle/>
                    <a:p>
                      <a:pPr marL="0" marR="0" lvl="0" indent="0" algn="l" rtl="0">
                        <a:lnSpc>
                          <a:spcPct val="100000"/>
                        </a:lnSpc>
                        <a:spcBef>
                          <a:spcPts val="0"/>
                        </a:spcBef>
                        <a:spcAft>
                          <a:spcPts val="0"/>
                        </a:spcAft>
                        <a:buClr>
                          <a:srgbClr val="000000"/>
                        </a:buClr>
                        <a:buSzPct val="25000"/>
                        <a:buFont typeface="Calibri"/>
                        <a:buNone/>
                      </a:pPr>
                      <a:r>
                        <a:rPr lang="en" sz="1050" u="none" strike="noStrike" cap="none" baseline="0" err="1">
                          <a:sym typeface="Calibri"/>
                        </a:rPr>
                        <a:t>Način</a:t>
                      </a:r>
                      <a:r>
                        <a:rPr lang="en" sz="1050" u="none" strike="noStrike" cap="none" baseline="0">
                          <a:sym typeface="Calibri"/>
                        </a:rPr>
                        <a:t> </a:t>
                      </a:r>
                      <a:r>
                        <a:rPr lang="en" sz="1050" u="none" strike="noStrike" cap="none" baseline="0" err="1">
                          <a:sym typeface="Calibri"/>
                        </a:rPr>
                        <a:t>realizacije</a:t>
                      </a:r>
                      <a:r>
                        <a:rPr lang="en" sz="1050" u="none" strike="noStrike" cap="none" baseline="0">
                          <a:sym typeface="Calibri"/>
                        </a:rPr>
                        <a:t>:</a:t>
                      </a:r>
                      <a:endParaRPr lang="en" sz="1050" b="0" i="0" u="none" strike="noStrike" cap="none" baseline="0">
                        <a:solidFill>
                          <a:srgbClr val="000000"/>
                        </a:solidFill>
                        <a:latin typeface="Calibri"/>
                        <a:ea typeface="Calibri"/>
                        <a:cs typeface="Calibri"/>
                        <a:sym typeface="Calibri"/>
                      </a:endParaRPr>
                    </a:p>
                  </a:txBody>
                  <a:tcPr marL="91450" marR="91450" marT="33375" marB="33375"/>
                </a:tc>
                <a:tc>
                  <a:txBody>
                    <a:bodyPr/>
                    <a:lstStyle/>
                    <a:p>
                      <a:pPr marL="0" marR="0" lvl="0" indent="0" algn="l" rtl="0">
                        <a:lnSpc>
                          <a:spcPct val="100000"/>
                        </a:lnSpc>
                        <a:spcBef>
                          <a:spcPts val="0"/>
                        </a:spcBef>
                        <a:spcAft>
                          <a:spcPts val="0"/>
                        </a:spcAft>
                        <a:buFont typeface="Calibri"/>
                        <a:buNone/>
                      </a:pPr>
                      <a:r>
                        <a:rPr lang="en" sz="1050" u="none" strike="noStrike" cap="none" baseline="0" dirty="0"/>
                        <a:t>Rad s učenicima</a:t>
                      </a:r>
                      <a:r>
                        <a:rPr lang="hr-HR" sz="1050" u="none" strike="noStrike" cap="none" baseline="0" dirty="0"/>
                        <a:t>, suradnja sa lokalnom zajednicom i drugim učiteljima, sudjelovanje u različitim projektima (</a:t>
                      </a:r>
                      <a:r>
                        <a:rPr lang="hr-HR" sz="1050" u="none" strike="noStrike" cap="none" baseline="0" dirty="0" err="1"/>
                        <a:t>eTwinning</a:t>
                      </a:r>
                      <a:r>
                        <a:rPr lang="hr-HR" sz="1050" u="none" strike="noStrike" cap="none" baseline="0" dirty="0"/>
                        <a:t>)</a:t>
                      </a:r>
                      <a:endParaRPr lang="en" sz="1050" u="none" strike="noStrike" cap="none" baseline="0" dirty="0">
                        <a:sym typeface="Calibri"/>
                      </a:endParaRPr>
                    </a:p>
                  </a:txBody>
                  <a:tcPr marL="91450" marR="91450" marT="33375" marB="33375"/>
                </a:tc>
                <a:extLst>
                  <a:ext uri="{0D108BD9-81ED-4DB2-BD59-A6C34878D82A}">
                    <a16:rowId xmlns:a16="http://schemas.microsoft.com/office/drawing/2014/main" val="10002"/>
                  </a:ext>
                </a:extLst>
              </a:tr>
              <a:tr h="332772">
                <a:tc>
                  <a:txBody>
                    <a:bodyPr/>
                    <a:lstStyle/>
                    <a:p>
                      <a:pPr marL="0" marR="0" lvl="0" indent="0" algn="l" rtl="0">
                        <a:lnSpc>
                          <a:spcPct val="100000"/>
                        </a:lnSpc>
                        <a:spcBef>
                          <a:spcPts val="0"/>
                        </a:spcBef>
                        <a:spcAft>
                          <a:spcPts val="0"/>
                        </a:spcAft>
                        <a:buClr>
                          <a:srgbClr val="000000"/>
                        </a:buClr>
                        <a:buSzPct val="25000"/>
                        <a:buFont typeface="Calibri"/>
                        <a:buNone/>
                      </a:pPr>
                      <a:r>
                        <a:rPr lang="en" sz="1050" u="none" strike="noStrike" cap="none" baseline="0" err="1">
                          <a:sym typeface="Calibri"/>
                        </a:rPr>
                        <a:t>Nositelj</a:t>
                      </a:r>
                      <a:r>
                        <a:rPr lang="en" sz="1050" u="none" strike="noStrike" cap="none" baseline="0">
                          <a:sym typeface="Calibri"/>
                        </a:rPr>
                        <a:t> </a:t>
                      </a:r>
                      <a:r>
                        <a:rPr lang="en" sz="1050" u="none" strike="noStrike" cap="none" baseline="0" err="1">
                          <a:sym typeface="Calibri"/>
                        </a:rPr>
                        <a:t>aktivnosti</a:t>
                      </a:r>
                      <a:r>
                        <a:rPr lang="en" sz="1050" u="none" strike="noStrike" cap="none" baseline="0">
                          <a:sym typeface="Calibri"/>
                        </a:rPr>
                        <a:t>:</a:t>
                      </a:r>
                      <a:endParaRPr lang="en" sz="1050" b="0" i="0" u="none" strike="noStrike" cap="none" baseline="0">
                        <a:solidFill>
                          <a:srgbClr val="000000"/>
                        </a:solidFill>
                        <a:latin typeface="Calibri"/>
                        <a:ea typeface="Calibri"/>
                        <a:cs typeface="Calibri"/>
                        <a:sym typeface="Calibri"/>
                      </a:endParaRPr>
                    </a:p>
                  </a:txBody>
                  <a:tcPr marL="91450" marR="91450" marT="33375" marB="33375"/>
                </a:tc>
                <a:tc>
                  <a:txBody>
                    <a:bodyPr/>
                    <a:lstStyle/>
                    <a:p>
                      <a:pPr marL="0" marR="0" lvl="0" indent="0" algn="l" rtl="0">
                        <a:lnSpc>
                          <a:spcPct val="100000"/>
                        </a:lnSpc>
                        <a:spcBef>
                          <a:spcPts val="0"/>
                        </a:spcBef>
                        <a:spcAft>
                          <a:spcPts val="0"/>
                        </a:spcAft>
                        <a:buFont typeface="Calibri"/>
                        <a:buNone/>
                      </a:pPr>
                      <a:r>
                        <a:rPr lang="en" sz="1050" u="none" strike="noStrike" cap="none" baseline="0" dirty="0">
                          <a:sym typeface="Calibri"/>
                        </a:rPr>
                        <a:t>Učiteljica:</a:t>
                      </a:r>
                      <a:r>
                        <a:rPr lang="en" sz="1050" u="none" strike="noStrike" cap="none" baseline="0" dirty="0"/>
                        <a:t> </a:t>
                      </a:r>
                      <a:r>
                        <a:rPr lang="en" sz="1050" u="none" strike="noStrike" cap="none" baseline="0" dirty="0">
                          <a:sym typeface="Calibri"/>
                        </a:rPr>
                        <a:t> Tonka Došlić </a:t>
                      </a:r>
                      <a:r>
                        <a:rPr lang="en" sz="1050" u="none" strike="noStrike" cap="none" baseline="0" dirty="0"/>
                        <a:t> </a:t>
                      </a:r>
                      <a:r>
                        <a:rPr lang="en" sz="1050" u="none" strike="noStrike" cap="none" baseline="0" dirty="0">
                          <a:sym typeface="Calibri"/>
                        </a:rPr>
                        <a:t>i učenici</a:t>
                      </a:r>
                      <a:r>
                        <a:rPr lang="en" sz="1050" u="none" strike="noStrike" cap="none" baseline="0" dirty="0"/>
                        <a:t> </a:t>
                      </a:r>
                      <a:r>
                        <a:rPr lang="hr-HR" sz="1050" u="none" strike="noStrike" cap="none" baseline="0" dirty="0"/>
                        <a:t>2</a:t>
                      </a:r>
                      <a:r>
                        <a:rPr lang="en" sz="1050" u="none" strike="noStrike" cap="none" baseline="0" dirty="0"/>
                        <a:t>. razreda</a:t>
                      </a:r>
                      <a:endParaRPr lang="en" sz="1050" u="none" strike="noStrike" cap="none" baseline="0" dirty="0">
                        <a:sym typeface="Calibri"/>
                      </a:endParaRPr>
                    </a:p>
                  </a:txBody>
                  <a:tcPr marL="91450" marR="91450" marT="33375" marB="33375"/>
                </a:tc>
                <a:extLst>
                  <a:ext uri="{0D108BD9-81ED-4DB2-BD59-A6C34878D82A}">
                    <a16:rowId xmlns:a16="http://schemas.microsoft.com/office/drawing/2014/main" val="10003"/>
                  </a:ext>
                </a:extLst>
              </a:tr>
              <a:tr h="325537">
                <a:tc>
                  <a:txBody>
                    <a:bodyPr/>
                    <a:lstStyle/>
                    <a:p>
                      <a:pPr marL="0" marR="0" lvl="0" indent="0" algn="l" rtl="0">
                        <a:lnSpc>
                          <a:spcPct val="100000"/>
                        </a:lnSpc>
                        <a:spcBef>
                          <a:spcPts val="0"/>
                        </a:spcBef>
                        <a:spcAft>
                          <a:spcPts val="0"/>
                        </a:spcAft>
                        <a:buClr>
                          <a:srgbClr val="000000"/>
                        </a:buClr>
                        <a:buSzPct val="25000"/>
                        <a:buFont typeface="Calibri"/>
                        <a:buNone/>
                      </a:pPr>
                      <a:r>
                        <a:rPr lang="en" sz="1050" u="none" strike="noStrike" cap="none" baseline="0" err="1">
                          <a:sym typeface="Calibri"/>
                        </a:rPr>
                        <a:t>Vremenik</a:t>
                      </a:r>
                      <a:r>
                        <a:rPr lang="en" sz="1050" u="none" strike="noStrike" cap="none" baseline="0">
                          <a:sym typeface="Calibri"/>
                        </a:rPr>
                        <a:t>:</a:t>
                      </a:r>
                      <a:endParaRPr lang="en" sz="1050" b="0" i="0" u="none" strike="noStrike" cap="none" baseline="0">
                        <a:solidFill>
                          <a:srgbClr val="000000"/>
                        </a:solidFill>
                        <a:latin typeface="Calibri"/>
                        <a:ea typeface="Calibri"/>
                        <a:cs typeface="Calibri"/>
                        <a:sym typeface="Calibri"/>
                      </a:endParaRPr>
                    </a:p>
                  </a:txBody>
                  <a:tcPr marL="91450" marR="91450" marT="33375" marB="33375"/>
                </a:tc>
                <a:tc>
                  <a:txBody>
                    <a:bodyPr/>
                    <a:lstStyle/>
                    <a:p>
                      <a:pPr marL="0" marR="0" lvl="0" indent="0" algn="l" rtl="0">
                        <a:lnSpc>
                          <a:spcPct val="100000"/>
                        </a:lnSpc>
                        <a:spcBef>
                          <a:spcPts val="0"/>
                        </a:spcBef>
                        <a:spcAft>
                          <a:spcPts val="0"/>
                        </a:spcAft>
                        <a:buFont typeface="Calibri"/>
                        <a:buNone/>
                      </a:pPr>
                      <a:r>
                        <a:rPr lang="en" sz="1050" u="none" strike="noStrike" cap="none" baseline="0">
                          <a:sym typeface="Calibri"/>
                        </a:rPr>
                        <a:t>Jedan sat </a:t>
                      </a:r>
                      <a:r>
                        <a:rPr lang="en" sz="1050" u="none" strike="noStrike" cap="none" baseline="0" err="1">
                          <a:sym typeface="Calibri"/>
                        </a:rPr>
                        <a:t>tjedno</a:t>
                      </a:r>
                      <a:r>
                        <a:rPr lang="en" sz="1050" u="none" strike="noStrike" cap="none" baseline="0">
                          <a:sym typeface="Calibri"/>
                        </a:rPr>
                        <a:t> </a:t>
                      </a:r>
                      <a:r>
                        <a:rPr lang="en" sz="1050" u="none" strike="noStrike" cap="none" baseline="0" err="1">
                          <a:sym typeface="Calibri"/>
                        </a:rPr>
                        <a:t>tijekom</a:t>
                      </a:r>
                      <a:r>
                        <a:rPr lang="en" sz="1050" u="none" strike="noStrike" cap="none" baseline="0">
                          <a:sym typeface="Calibri"/>
                        </a:rPr>
                        <a:t> </a:t>
                      </a:r>
                      <a:r>
                        <a:rPr lang="en" sz="1050" u="none" strike="noStrike" cap="none" baseline="0" err="1">
                          <a:sym typeface="Calibri"/>
                        </a:rPr>
                        <a:t>školske</a:t>
                      </a:r>
                      <a:r>
                        <a:rPr lang="en" sz="1050" u="none" strike="noStrike" cap="none" baseline="0">
                          <a:sym typeface="Calibri"/>
                        </a:rPr>
                        <a:t> godine</a:t>
                      </a:r>
                      <a:r>
                        <a:rPr lang="en" sz="1050" u="none" strike="noStrike" cap="none" baseline="0"/>
                        <a:t> (utorak 5. sat)</a:t>
                      </a:r>
                      <a:endParaRPr lang="en" sz="1050" u="none" strike="noStrike" cap="none" baseline="0">
                        <a:sym typeface="Calibri"/>
                      </a:endParaRPr>
                    </a:p>
                  </a:txBody>
                  <a:tcPr marL="91450" marR="91450" marT="33375" marB="33375"/>
                </a:tc>
                <a:extLst>
                  <a:ext uri="{0D108BD9-81ED-4DB2-BD59-A6C34878D82A}">
                    <a16:rowId xmlns:a16="http://schemas.microsoft.com/office/drawing/2014/main" val="10004"/>
                  </a:ext>
                </a:extLst>
              </a:tr>
              <a:tr h="282132">
                <a:tc>
                  <a:txBody>
                    <a:bodyPr/>
                    <a:lstStyle/>
                    <a:p>
                      <a:pPr marL="0" marR="0" lvl="0" indent="0" algn="l" rtl="0">
                        <a:lnSpc>
                          <a:spcPct val="100000"/>
                        </a:lnSpc>
                        <a:spcBef>
                          <a:spcPts val="0"/>
                        </a:spcBef>
                        <a:spcAft>
                          <a:spcPts val="0"/>
                        </a:spcAft>
                        <a:buFont typeface="Calibri"/>
                        <a:buNone/>
                      </a:pPr>
                      <a:r>
                        <a:rPr lang="en" sz="1050" u="none" strike="noStrike" cap="none" baseline="0"/>
                        <a:t> </a:t>
                      </a:r>
                      <a:r>
                        <a:rPr lang="en" sz="1050" u="none" strike="noStrike" cap="none" baseline="0">
                          <a:sym typeface="Calibri"/>
                        </a:rPr>
                        <a:t>Troškovnik:</a:t>
                      </a:r>
                      <a:endParaRPr lang="en" sz="1050" b="0" i="0" u="none" strike="noStrike" cap="none" baseline="0">
                        <a:solidFill>
                          <a:srgbClr val="000000"/>
                        </a:solidFill>
                        <a:latin typeface="Calibri"/>
                        <a:ea typeface="Calibri"/>
                        <a:cs typeface="Calibri"/>
                        <a:sym typeface="Calibri"/>
                      </a:endParaRPr>
                    </a:p>
                  </a:txBody>
                  <a:tcPr marL="91450" marR="91450" marT="33375" marB="33375"/>
                </a:tc>
                <a:tc>
                  <a:txBody>
                    <a:bodyPr/>
                    <a:lstStyle/>
                    <a:p>
                      <a:pPr marL="0" marR="0" lvl="0" indent="0" algn="l" rtl="0">
                        <a:lnSpc>
                          <a:spcPct val="100000"/>
                        </a:lnSpc>
                        <a:spcBef>
                          <a:spcPts val="0"/>
                        </a:spcBef>
                        <a:spcAft>
                          <a:spcPts val="0"/>
                        </a:spcAft>
                        <a:buFont typeface="Calibri"/>
                        <a:buNone/>
                      </a:pPr>
                      <a:r>
                        <a:rPr lang="en" sz="1050" u="none" strike="noStrike" cap="none" baseline="0"/>
                        <a:t>Nema troškova</a:t>
                      </a:r>
                      <a:endParaRPr lang="en" sz="1050" u="none" strike="noStrike" cap="none" baseline="0">
                        <a:sym typeface="Calibri"/>
                      </a:endParaRPr>
                    </a:p>
                  </a:txBody>
                  <a:tcPr marL="91450" marR="91450" marT="33375" marB="33375"/>
                </a:tc>
                <a:extLst>
                  <a:ext uri="{0D108BD9-81ED-4DB2-BD59-A6C34878D82A}">
                    <a16:rowId xmlns:a16="http://schemas.microsoft.com/office/drawing/2014/main" val="10005"/>
                  </a:ext>
                </a:extLst>
              </a:tr>
              <a:tr h="866775">
                <a:tc>
                  <a:txBody>
                    <a:bodyPr/>
                    <a:lstStyle/>
                    <a:p>
                      <a:pPr marL="0" marR="0" lvl="0" indent="0" algn="l" rtl="0">
                        <a:lnSpc>
                          <a:spcPct val="100000"/>
                        </a:lnSpc>
                        <a:spcBef>
                          <a:spcPts val="0"/>
                        </a:spcBef>
                        <a:spcAft>
                          <a:spcPts val="0"/>
                        </a:spcAft>
                        <a:buClr>
                          <a:srgbClr val="000000"/>
                        </a:buClr>
                        <a:buSzPct val="25000"/>
                        <a:buFont typeface="Calibri"/>
                        <a:buNone/>
                      </a:pPr>
                      <a:r>
                        <a:rPr lang="en" sz="1050" u="none" strike="noStrike" cap="none" baseline="0" err="1">
                          <a:sym typeface="Calibri"/>
                        </a:rPr>
                        <a:t>Način</a:t>
                      </a:r>
                      <a:r>
                        <a:rPr lang="en" sz="1050" u="none" strike="noStrike" cap="none" baseline="0">
                          <a:sym typeface="Calibri"/>
                        </a:rPr>
                        <a:t> </a:t>
                      </a:r>
                      <a:r>
                        <a:rPr lang="en" sz="1050" u="none" strike="noStrike" cap="none" baseline="0" err="1">
                          <a:sym typeface="Calibri"/>
                        </a:rPr>
                        <a:t>vrednovanja</a:t>
                      </a:r>
                      <a:r>
                        <a:rPr lang="en" sz="1050" u="none" strike="noStrike" cap="none" baseline="0">
                          <a:sym typeface="Calibri"/>
                        </a:rPr>
                        <a:t> </a:t>
                      </a:r>
                      <a:r>
                        <a:rPr lang="en" sz="1050" u="none" strike="noStrike" cap="none" baseline="0" err="1">
                          <a:sym typeface="Calibri"/>
                        </a:rPr>
                        <a:t>i</a:t>
                      </a:r>
                      <a:r>
                        <a:rPr lang="en" sz="1050" u="none" strike="noStrike" cap="none" baseline="0">
                          <a:sym typeface="Calibri"/>
                        </a:rPr>
                        <a:t> </a:t>
                      </a:r>
                      <a:r>
                        <a:rPr lang="en" sz="1050" u="none" strike="noStrike" cap="none" baseline="0" err="1">
                          <a:sym typeface="Calibri"/>
                        </a:rPr>
                        <a:t>korištenja</a:t>
                      </a:r>
                      <a:r>
                        <a:rPr lang="en" sz="1050" u="none" strike="noStrike" cap="none" baseline="0">
                          <a:sym typeface="Calibri"/>
                        </a:rPr>
                        <a:t> </a:t>
                      </a:r>
                      <a:r>
                        <a:rPr lang="en" sz="1050" u="none" strike="noStrike" cap="none" baseline="0" err="1">
                          <a:sym typeface="Calibri"/>
                        </a:rPr>
                        <a:t>rezultata</a:t>
                      </a:r>
                      <a:r>
                        <a:rPr lang="en" sz="1050" u="none" strike="noStrike" cap="none" baseline="0">
                          <a:sym typeface="Calibri"/>
                        </a:rPr>
                        <a:t> </a:t>
                      </a:r>
                      <a:r>
                        <a:rPr lang="en" sz="1050" u="none" strike="noStrike" cap="none" baseline="0" err="1">
                          <a:sym typeface="Calibri"/>
                        </a:rPr>
                        <a:t>vrednovanja</a:t>
                      </a:r>
                      <a:r>
                        <a:rPr lang="en" sz="1050" u="none" strike="noStrike" cap="none" baseline="0">
                          <a:sym typeface="Calibri"/>
                        </a:rPr>
                        <a:t>:</a:t>
                      </a:r>
                      <a:endParaRPr lang="en" sz="1050" b="0" i="0" u="none" strike="noStrike" cap="none" baseline="0">
                        <a:solidFill>
                          <a:srgbClr val="000000"/>
                        </a:solidFill>
                        <a:latin typeface="Calibri"/>
                        <a:ea typeface="Calibri"/>
                        <a:cs typeface="Calibri"/>
                        <a:sym typeface="Calibri"/>
                      </a:endParaRPr>
                    </a:p>
                  </a:txBody>
                  <a:tcPr marL="91450" marR="91450" marT="33375" marB="33375"/>
                </a:tc>
                <a:tc>
                  <a:txBody>
                    <a:bodyPr/>
                    <a:lstStyle/>
                    <a:p>
                      <a:pPr marL="0" marR="0" lvl="0" indent="0" algn="l" rtl="0">
                        <a:lnSpc>
                          <a:spcPct val="100000"/>
                        </a:lnSpc>
                        <a:spcBef>
                          <a:spcPts val="0"/>
                        </a:spcBef>
                        <a:spcAft>
                          <a:spcPts val="0"/>
                        </a:spcAft>
                        <a:buFont typeface="Calibri"/>
                        <a:buNone/>
                      </a:pPr>
                      <a:r>
                        <a:rPr lang="en" sz="1050" u="none" strike="noStrike" cap="none" baseline="0" dirty="0"/>
                        <a:t> praćenje učeničkih dojmova i zalaganja u radu</a:t>
                      </a:r>
                      <a:r>
                        <a:rPr lang="hr-HR" sz="1050" u="none" strike="noStrike" cap="none" baseline="0" dirty="0"/>
                        <a:t>, objava na web stranici škole te na </a:t>
                      </a:r>
                      <a:r>
                        <a:rPr lang="hr-HR" sz="1050" u="none" strike="noStrike" cap="none" baseline="0" dirty="0" err="1"/>
                        <a:t>eTwinningu</a:t>
                      </a:r>
                      <a:endParaRPr lang="en" sz="1050" u="none" strike="noStrike" cap="none" baseline="0" dirty="0">
                        <a:sym typeface="Calibri"/>
                      </a:endParaRPr>
                    </a:p>
                  </a:txBody>
                  <a:tcPr marL="91450" marR="91450" marT="33375" marB="33375"/>
                </a:tc>
                <a:extLst>
                  <a:ext uri="{0D108BD9-81ED-4DB2-BD59-A6C34878D82A}">
                    <a16:rowId xmlns:a16="http://schemas.microsoft.com/office/drawing/2014/main" val="10006"/>
                  </a:ext>
                </a:extLst>
              </a:tr>
            </a:tbl>
          </a:graphicData>
        </a:graphic>
      </p:graphicFrame>
      <p:pic>
        <p:nvPicPr>
          <p:cNvPr id="612" name="Shape 612"/>
          <p:cNvPicPr preferRelativeResize="0"/>
          <p:nvPr/>
        </p:nvPicPr>
        <p:blipFill rotWithShape="1">
          <a:blip r:embed="rId3">
            <a:alphaModFix/>
          </a:blip>
          <a:srcRect/>
          <a:stretch/>
        </p:blipFill>
        <p:spPr>
          <a:xfrm>
            <a:off x="7069874" y="-1"/>
            <a:ext cx="1009628" cy="981307"/>
          </a:xfrm>
          <a:prstGeom prst="rect">
            <a:avLst/>
          </a:prstGeom>
          <a:noFill/>
          <a:ln>
            <a:noFill/>
          </a:ln>
        </p:spPr>
      </p:pic>
      <p:sp>
        <p:nvSpPr>
          <p:cNvPr id="2" name="Naslov 1"/>
          <p:cNvSpPr>
            <a:spLocks noGrp="1"/>
          </p:cNvSpPr>
          <p:nvPr>
            <p:ph type="title"/>
          </p:nvPr>
        </p:nvSpPr>
        <p:spPr>
          <a:xfrm>
            <a:off x="1064499" y="-5837"/>
            <a:ext cx="7306350" cy="857250"/>
          </a:xfrm>
        </p:spPr>
        <p:txBody>
          <a:bodyPr>
            <a:scene3d>
              <a:camera prst="orthographicFront"/>
              <a:lightRig rig="soft" dir="t">
                <a:rot lat="0" lon="0" rev="15600000"/>
              </a:lightRig>
            </a:scene3d>
            <a:sp3d extrusionH="57150" prstMaterial="softEdge">
              <a:bevelT w="25400" h="38100"/>
            </a:sp3d>
          </a:bodyPr>
          <a:lstStyle/>
          <a:p>
            <a:r>
              <a:rPr lang="hr-HR" dirty="0">
                <a:effectLst>
                  <a:outerShdw blurRad="38100" dist="38100" dir="2700000" algn="tl">
                    <a:srgbClr val="000000">
                      <a:alpha val="43137"/>
                    </a:srgbClr>
                  </a:outerShdw>
                </a:effectLst>
                <a:latin typeface="+mn-lt"/>
                <a:cs typeface="Calibri Light"/>
              </a:rPr>
              <a:t>Mala </a:t>
            </a:r>
            <a:r>
              <a:rPr lang="hr-HR" dirty="0" err="1">
                <a:effectLst>
                  <a:outerShdw blurRad="38100" dist="38100" dir="2700000" algn="tl">
                    <a:srgbClr val="000000">
                      <a:alpha val="43137"/>
                    </a:srgbClr>
                  </a:outerShdw>
                </a:effectLst>
                <a:latin typeface="+mn-lt"/>
                <a:cs typeface="Calibri Light"/>
              </a:rPr>
              <a:t>stvaraonica</a:t>
            </a:r>
            <a:endParaRPr lang="hr-HR" dirty="0">
              <a:effectLst>
                <a:outerShdw blurRad="38100" dist="38100" dir="2700000" algn="tl">
                  <a:srgbClr val="000000">
                    <a:alpha val="43137"/>
                  </a:srgbClr>
                </a:outerShdw>
              </a:effectLst>
              <a:latin typeface="+mn-lt"/>
              <a:cs typeface="Calibri Light"/>
            </a:endParaRPr>
          </a:p>
        </p:txBody>
      </p:sp>
    </p:spTree>
    <p:extLst>
      <p:ext uri="{BB962C8B-B14F-4D97-AF65-F5344CB8AC3E}">
        <p14:creationId xmlns:p14="http://schemas.microsoft.com/office/powerpoint/2010/main" val="76875895"/>
      </p:ext>
    </p:extLst>
  </p:cSld>
  <p:clrMapOvr>
    <a:masterClrMapping/>
  </p:clrMapOvr>
  <p:transition spd="slow">
    <p:wipe/>
  </p:transition>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Shape 623"/>
        <p:cNvGrpSpPr/>
        <p:nvPr/>
      </p:nvGrpSpPr>
      <p:grpSpPr>
        <a:xfrm>
          <a:off x="0" y="0"/>
          <a:ext cx="0" cy="0"/>
          <a:chOff x="0" y="0"/>
          <a:chExt cx="0" cy="0"/>
        </a:xfrm>
      </p:grpSpPr>
      <p:graphicFrame>
        <p:nvGraphicFramePr>
          <p:cNvPr id="625" name="Shape 625"/>
          <p:cNvGraphicFramePr/>
          <p:nvPr>
            <p:extLst>
              <p:ext uri="{D42A27DB-BD31-4B8C-83A1-F6EECF244321}">
                <p14:modId xmlns:p14="http://schemas.microsoft.com/office/powerpoint/2010/main" val="921036533"/>
              </p:ext>
            </p:extLst>
          </p:nvPr>
        </p:nvGraphicFramePr>
        <p:xfrm>
          <a:off x="446049" y="923376"/>
          <a:ext cx="8463855" cy="3495255"/>
        </p:xfrm>
        <a:graphic>
          <a:graphicData uri="http://schemas.openxmlformats.org/drawingml/2006/table">
            <a:tbl>
              <a:tblPr>
                <a:tableStyleId>{0E3FDE45-AF77-4B5C-9715-49D594BDF05E}</a:tableStyleId>
              </a:tblPr>
              <a:tblGrid>
                <a:gridCol w="1555001">
                  <a:extLst>
                    <a:ext uri="{9D8B030D-6E8A-4147-A177-3AD203B41FA5}">
                      <a16:colId xmlns:a16="http://schemas.microsoft.com/office/drawing/2014/main" val="20000"/>
                    </a:ext>
                  </a:extLst>
                </a:gridCol>
                <a:gridCol w="6908854">
                  <a:extLst>
                    <a:ext uri="{9D8B030D-6E8A-4147-A177-3AD203B41FA5}">
                      <a16:colId xmlns:a16="http://schemas.microsoft.com/office/drawing/2014/main" val="20001"/>
                    </a:ext>
                  </a:extLst>
                </a:gridCol>
              </a:tblGrid>
              <a:tr h="547675">
                <a:tc>
                  <a:txBody>
                    <a:bodyPr/>
                    <a:lstStyle/>
                    <a:p>
                      <a:pPr marL="0" marR="0" lvl="0" indent="0" algn="l" rtl="0">
                        <a:lnSpc>
                          <a:spcPct val="100000"/>
                        </a:lnSpc>
                        <a:spcBef>
                          <a:spcPts val="0"/>
                        </a:spcBef>
                        <a:spcAft>
                          <a:spcPts val="0"/>
                        </a:spcAft>
                        <a:buClr>
                          <a:srgbClr val="000000"/>
                        </a:buClr>
                        <a:buSzPct val="25000"/>
                        <a:buFont typeface="Calibri"/>
                        <a:buNone/>
                      </a:pPr>
                      <a:r>
                        <a:rPr lang="hr-HR" sz="1050" u="none" strike="noStrike" cap="none" baseline="0" dirty="0">
                          <a:sym typeface="Calibri"/>
                        </a:rPr>
                        <a:t>Ishodi</a:t>
                      </a:r>
                      <a:r>
                        <a:rPr lang="en" sz="1050" u="none" strike="noStrike" cap="none" baseline="0" dirty="0">
                          <a:sym typeface="Calibri"/>
                        </a:rPr>
                        <a:t>:</a:t>
                      </a:r>
                      <a:endParaRPr lang="en" sz="1050" b="0" i="0" u="none" strike="noStrike" cap="none" baseline="0" dirty="0">
                        <a:solidFill>
                          <a:srgbClr val="000000"/>
                        </a:solidFill>
                        <a:latin typeface="Calibri"/>
                        <a:ea typeface="Calibri"/>
                        <a:cs typeface="Calibri"/>
                        <a:sym typeface="Calibri"/>
                      </a:endParaRPr>
                    </a:p>
                  </a:txBody>
                  <a:tcPr marL="91450" marR="91450" marT="33650" marB="33650"/>
                </a:tc>
                <a:tc>
                  <a:txBody>
                    <a:bodyPr/>
                    <a:lstStyle/>
                    <a:p>
                      <a:pPr marL="0" marR="0" lvl="0" indent="0" algn="l" rtl="0">
                        <a:lnSpc>
                          <a:spcPct val="100000"/>
                        </a:lnSpc>
                        <a:spcBef>
                          <a:spcPts val="0"/>
                        </a:spcBef>
                        <a:spcAft>
                          <a:spcPts val="0"/>
                        </a:spcAft>
                        <a:buFont typeface="Calibri"/>
                        <a:buNone/>
                      </a:pPr>
                      <a:r>
                        <a:rPr lang="en" sz="1050" u="none" strike="noStrike" cap="none" baseline="0"/>
                        <a:t>Učenici će čuvati</a:t>
                      </a:r>
                      <a:r>
                        <a:rPr lang="en" sz="1050" u="none" strike="noStrike" cap="none" baseline="0">
                          <a:sym typeface="Calibri"/>
                        </a:rPr>
                        <a:t> </a:t>
                      </a:r>
                      <a:r>
                        <a:rPr lang="en" sz="1050" u="none" strike="noStrike" cap="none" baseline="0"/>
                        <a:t>narodne</a:t>
                      </a:r>
                      <a:r>
                        <a:rPr lang="en" sz="1050" u="none" strike="noStrike" cap="none" baseline="0">
                          <a:sym typeface="Calibri"/>
                        </a:rPr>
                        <a:t> </a:t>
                      </a:r>
                      <a:r>
                        <a:rPr lang="en" sz="1050" u="none" strike="noStrike" cap="none" baseline="0"/>
                        <a:t>običaje</a:t>
                      </a:r>
                      <a:r>
                        <a:rPr lang="en" sz="1050" u="none" strike="noStrike" cap="none" baseline="0">
                          <a:sym typeface="Calibri"/>
                        </a:rPr>
                        <a:t>, te </a:t>
                      </a:r>
                      <a:r>
                        <a:rPr lang="en" sz="1050" u="none" strike="noStrike" cap="none" baseline="0"/>
                        <a:t>zavičajni</a:t>
                      </a:r>
                      <a:r>
                        <a:rPr lang="en" sz="1050" u="none" strike="noStrike" cap="none" baseline="0">
                          <a:sym typeface="Calibri"/>
                        </a:rPr>
                        <a:t> </a:t>
                      </a:r>
                      <a:r>
                        <a:rPr lang="en" sz="1050" u="none" strike="noStrike" cap="none" baseline="0"/>
                        <a:t>identitet kroz slavonske plesove i dječje igre</a:t>
                      </a:r>
                      <a:r>
                        <a:rPr lang="en" sz="1050" u="none" strike="noStrike" cap="none" baseline="0">
                          <a:sym typeface="Calibri"/>
                        </a:rPr>
                        <a:t>. </a:t>
                      </a:r>
                      <a:r>
                        <a:rPr lang="en" sz="1050" u="none" strike="noStrike" cap="none" baseline="0"/>
                        <a:t>Razvijati</a:t>
                      </a:r>
                      <a:r>
                        <a:rPr lang="en" sz="1050" u="none" strike="noStrike" cap="none" baseline="0">
                          <a:sym typeface="Calibri"/>
                        </a:rPr>
                        <a:t> </a:t>
                      </a:r>
                      <a:r>
                        <a:rPr lang="en" sz="1050" u="none" strike="noStrike" cap="none" baseline="0"/>
                        <a:t>osjećaj</a:t>
                      </a:r>
                      <a:r>
                        <a:rPr lang="en" sz="1050" u="none" strike="noStrike" cap="none" baseline="0">
                          <a:sym typeface="Calibri"/>
                        </a:rPr>
                        <a:t> za ritam i skladnost pokreta.</a:t>
                      </a:r>
                      <a:endParaRPr lang="en" sz="1050" b="0" i="0" u="none" strike="noStrike" cap="none" baseline="0">
                        <a:solidFill>
                          <a:srgbClr val="000000"/>
                        </a:solidFill>
                        <a:latin typeface="Calibri"/>
                        <a:ea typeface="Calibri"/>
                        <a:cs typeface="Calibri"/>
                        <a:sym typeface="Calibri"/>
                      </a:endParaRPr>
                    </a:p>
                  </a:txBody>
                  <a:tcPr marL="91450" marR="91450" marT="33650" marB="33650"/>
                </a:tc>
                <a:extLst>
                  <a:ext uri="{0D108BD9-81ED-4DB2-BD59-A6C34878D82A}">
                    <a16:rowId xmlns:a16="http://schemas.microsoft.com/office/drawing/2014/main" val="10000"/>
                  </a:ext>
                </a:extLst>
              </a:tr>
              <a:tr h="538150">
                <a:tc>
                  <a:txBody>
                    <a:bodyPr/>
                    <a:lstStyle/>
                    <a:p>
                      <a:pPr marL="0" marR="0" lvl="0" indent="0" algn="l" rtl="0">
                        <a:lnSpc>
                          <a:spcPct val="100000"/>
                        </a:lnSpc>
                        <a:spcBef>
                          <a:spcPts val="0"/>
                        </a:spcBef>
                        <a:spcAft>
                          <a:spcPts val="0"/>
                        </a:spcAft>
                        <a:buClr>
                          <a:srgbClr val="000000"/>
                        </a:buClr>
                        <a:buSzPct val="25000"/>
                        <a:buFont typeface="Calibri"/>
                        <a:buNone/>
                      </a:pPr>
                      <a:r>
                        <a:rPr lang="en" sz="1050" u="none" strike="noStrike" cap="none" baseline="0" err="1">
                          <a:sym typeface="Calibri"/>
                        </a:rPr>
                        <a:t>Namjena</a:t>
                      </a:r>
                      <a:r>
                        <a:rPr lang="en" sz="1050" u="none" strike="noStrike" cap="none" baseline="0">
                          <a:sym typeface="Calibri"/>
                        </a:rPr>
                        <a:t>:</a:t>
                      </a:r>
                      <a:endParaRPr lang="en" sz="1050" b="0" i="0" u="none" strike="noStrike" cap="none" baseline="0">
                        <a:solidFill>
                          <a:srgbClr val="000000"/>
                        </a:solidFill>
                        <a:latin typeface="Calibri"/>
                        <a:ea typeface="Calibri"/>
                        <a:cs typeface="Calibri"/>
                        <a:sym typeface="Calibri"/>
                      </a:endParaRPr>
                    </a:p>
                  </a:txBody>
                  <a:tcPr marL="91450" marR="91450" marT="33650" marB="33650"/>
                </a:tc>
                <a:tc>
                  <a:txBody>
                    <a:bodyPr/>
                    <a:lstStyle/>
                    <a:p>
                      <a:pPr marL="0" marR="0" lvl="0" indent="0" algn="l" rtl="0">
                        <a:lnSpc>
                          <a:spcPct val="100000"/>
                        </a:lnSpc>
                        <a:spcBef>
                          <a:spcPts val="0"/>
                        </a:spcBef>
                        <a:spcAft>
                          <a:spcPts val="0"/>
                        </a:spcAft>
                        <a:buClr>
                          <a:srgbClr val="000000"/>
                        </a:buClr>
                        <a:buSzPct val="25000"/>
                        <a:buFont typeface="Calibri"/>
                        <a:buNone/>
                      </a:pPr>
                      <a:r>
                        <a:rPr lang="en" sz="1050" u="none" strike="noStrike" cap="none" baseline="0" err="1">
                          <a:sym typeface="Calibri"/>
                        </a:rPr>
                        <a:t>Okupiti</a:t>
                      </a:r>
                      <a:r>
                        <a:rPr lang="en" sz="1050" u="none" strike="noStrike" cap="none" baseline="0">
                          <a:sym typeface="Calibri"/>
                        </a:rPr>
                        <a:t> </a:t>
                      </a:r>
                      <a:r>
                        <a:rPr lang="en" sz="1050" u="none" strike="noStrike" cap="none" baseline="0" err="1">
                          <a:sym typeface="Calibri"/>
                        </a:rPr>
                        <a:t>učenike</a:t>
                      </a:r>
                      <a:r>
                        <a:rPr lang="en" sz="1050" u="none" strike="noStrike" cap="none" baseline="0">
                          <a:sym typeface="Calibri"/>
                        </a:rPr>
                        <a:t> </a:t>
                      </a:r>
                      <a:r>
                        <a:rPr lang="en" sz="1050" u="none" strike="noStrike" cap="none" baseline="0" err="1">
                          <a:sym typeface="Calibri"/>
                        </a:rPr>
                        <a:t>i</a:t>
                      </a:r>
                      <a:r>
                        <a:rPr lang="en" sz="1050" u="none" strike="noStrike" cap="none" baseline="0">
                          <a:sym typeface="Calibri"/>
                        </a:rPr>
                        <a:t> </a:t>
                      </a:r>
                      <a:r>
                        <a:rPr lang="en" sz="1050" u="none" strike="noStrike" cap="none" baseline="0" err="1">
                          <a:sym typeface="Calibri"/>
                        </a:rPr>
                        <a:t>poticati</a:t>
                      </a:r>
                      <a:r>
                        <a:rPr lang="hr-HR" sz="1050" u="none" strike="noStrike" cap="none" baseline="0">
                          <a:sym typeface="Calibri"/>
                        </a:rPr>
                        <a:t> ih</a:t>
                      </a:r>
                      <a:r>
                        <a:rPr lang="en" sz="1050" u="none" strike="noStrike" cap="none" baseline="0">
                          <a:sym typeface="Calibri"/>
                        </a:rPr>
                        <a:t> </a:t>
                      </a:r>
                      <a:r>
                        <a:rPr lang="en" sz="1050" u="none" strike="noStrike" cap="none" baseline="0" err="1">
                          <a:sym typeface="Calibri"/>
                        </a:rPr>
                        <a:t>na</a:t>
                      </a:r>
                      <a:r>
                        <a:rPr lang="en" sz="1050" u="none" strike="noStrike" cap="none" baseline="0">
                          <a:sym typeface="Calibri"/>
                        </a:rPr>
                        <a:t> </a:t>
                      </a:r>
                      <a:r>
                        <a:rPr lang="en" sz="1050" u="none" strike="noStrike" cap="none" baseline="0" err="1">
                          <a:sym typeface="Calibri"/>
                        </a:rPr>
                        <a:t>čuvanje</a:t>
                      </a:r>
                      <a:r>
                        <a:rPr lang="en" sz="1050" u="none" strike="noStrike" cap="none" baseline="0">
                          <a:sym typeface="Calibri"/>
                        </a:rPr>
                        <a:t> </a:t>
                      </a:r>
                      <a:r>
                        <a:rPr lang="en" sz="1050" u="none" strike="noStrike" cap="none" baseline="0" err="1">
                          <a:sym typeface="Calibri"/>
                        </a:rPr>
                        <a:t>narodnih</a:t>
                      </a:r>
                      <a:r>
                        <a:rPr lang="en" sz="1050" u="none" strike="noStrike" cap="none" baseline="0">
                          <a:sym typeface="Calibri"/>
                        </a:rPr>
                        <a:t> </a:t>
                      </a:r>
                      <a:r>
                        <a:rPr lang="en" sz="1050" u="none" strike="noStrike" cap="none" baseline="0" err="1">
                          <a:sym typeface="Calibri"/>
                        </a:rPr>
                        <a:t>običaja</a:t>
                      </a:r>
                      <a:r>
                        <a:rPr lang="en" sz="1050" u="none" strike="noStrike" cap="none" baseline="0">
                          <a:sym typeface="Calibri"/>
                        </a:rPr>
                        <a:t> </a:t>
                      </a:r>
                      <a:r>
                        <a:rPr lang="en" sz="1050" u="none" strike="noStrike" cap="none" baseline="0" err="1">
                          <a:sym typeface="Calibri"/>
                        </a:rPr>
                        <a:t>te</a:t>
                      </a:r>
                      <a:r>
                        <a:rPr lang="en" sz="1050" u="none" strike="noStrike" cap="none" baseline="0">
                          <a:sym typeface="Calibri"/>
                        </a:rPr>
                        <a:t> </a:t>
                      </a:r>
                      <a:r>
                        <a:rPr lang="en" sz="1050" u="none" strike="noStrike" cap="none" baseline="0" err="1">
                          <a:sym typeface="Calibri"/>
                        </a:rPr>
                        <a:t>predstaviti</a:t>
                      </a:r>
                      <a:r>
                        <a:rPr lang="en" sz="1050" u="none" strike="noStrike" cap="none" baseline="0">
                          <a:sym typeface="Calibri"/>
                        </a:rPr>
                        <a:t> </a:t>
                      </a:r>
                      <a:r>
                        <a:rPr lang="en" sz="1050" u="none" strike="noStrike" cap="none" baseline="0" err="1">
                          <a:sym typeface="Calibri"/>
                        </a:rPr>
                        <a:t>školu</a:t>
                      </a:r>
                      <a:r>
                        <a:rPr lang="en" sz="1050" u="none" strike="noStrike" cap="none" baseline="0">
                          <a:sym typeface="Calibri"/>
                        </a:rPr>
                        <a:t> </a:t>
                      </a:r>
                      <a:r>
                        <a:rPr lang="en" sz="1050" u="none" strike="noStrike" cap="none" baseline="0" err="1">
                          <a:sym typeface="Calibri"/>
                        </a:rPr>
                        <a:t>i</a:t>
                      </a:r>
                      <a:r>
                        <a:rPr lang="en" sz="1050" u="none" strike="noStrike" cap="none" baseline="0">
                          <a:sym typeface="Calibri"/>
                        </a:rPr>
                        <a:t> </a:t>
                      </a:r>
                      <a:r>
                        <a:rPr lang="en" sz="1050" u="none" strike="noStrike" cap="none" baseline="0" err="1">
                          <a:sym typeface="Calibri"/>
                        </a:rPr>
                        <a:t>svoje</a:t>
                      </a:r>
                      <a:r>
                        <a:rPr lang="en" sz="1050" u="none" strike="noStrike" cap="none" baseline="0">
                          <a:sym typeface="Calibri"/>
                        </a:rPr>
                        <a:t> </a:t>
                      </a:r>
                      <a:r>
                        <a:rPr lang="en" sz="1050" u="none" strike="noStrike" cap="none" baseline="0" err="1">
                          <a:sym typeface="Calibri"/>
                        </a:rPr>
                        <a:t>aktivnosti</a:t>
                      </a:r>
                      <a:r>
                        <a:rPr lang="en" sz="1050" u="none" strike="noStrike" cap="none" baseline="0">
                          <a:sym typeface="Calibri"/>
                        </a:rPr>
                        <a:t> </a:t>
                      </a:r>
                      <a:r>
                        <a:rPr lang="en" sz="1050" u="none" strike="noStrike" cap="none" baseline="0" err="1">
                          <a:sym typeface="Calibri"/>
                        </a:rPr>
                        <a:t>na</a:t>
                      </a:r>
                      <a:r>
                        <a:rPr lang="en" sz="1050" u="none" strike="noStrike" cap="none" baseline="0">
                          <a:sym typeface="Calibri"/>
                        </a:rPr>
                        <a:t> </a:t>
                      </a:r>
                      <a:r>
                        <a:rPr lang="en" sz="1050" u="none" strike="noStrike" cap="none" baseline="0" err="1">
                          <a:sym typeface="Calibri"/>
                        </a:rPr>
                        <a:t>zajedničkim</a:t>
                      </a:r>
                      <a:r>
                        <a:rPr lang="en" sz="1050" u="none" strike="noStrike" cap="none" baseline="0">
                          <a:sym typeface="Calibri"/>
                        </a:rPr>
                        <a:t> </a:t>
                      </a:r>
                      <a:r>
                        <a:rPr lang="en" sz="1050" u="none" strike="noStrike" cap="none" baseline="0" err="1">
                          <a:sym typeface="Calibri"/>
                        </a:rPr>
                        <a:t>nastupima</a:t>
                      </a:r>
                      <a:r>
                        <a:rPr lang="en" sz="1050" u="none" strike="noStrike" cap="none" baseline="0">
                          <a:sym typeface="Calibri"/>
                        </a:rPr>
                        <a:t> </a:t>
                      </a:r>
                      <a:r>
                        <a:rPr lang="en" sz="1050" u="none" strike="noStrike" cap="none" baseline="0" err="1">
                          <a:sym typeface="Calibri"/>
                        </a:rPr>
                        <a:t>i</a:t>
                      </a:r>
                      <a:r>
                        <a:rPr lang="en" sz="1050" u="none" strike="noStrike" cap="none" baseline="0">
                          <a:sym typeface="Calibri"/>
                        </a:rPr>
                        <a:t> </a:t>
                      </a:r>
                      <a:r>
                        <a:rPr lang="en" sz="1050" u="none" strike="noStrike" cap="none" baseline="0" err="1">
                          <a:sym typeface="Calibri"/>
                        </a:rPr>
                        <a:t>školskim</a:t>
                      </a:r>
                      <a:r>
                        <a:rPr lang="en" sz="1050" u="none" strike="noStrike" cap="none" baseline="0">
                          <a:sym typeface="Calibri"/>
                        </a:rPr>
                        <a:t> </a:t>
                      </a:r>
                      <a:r>
                        <a:rPr lang="en" sz="1050" u="none" strike="noStrike" cap="none" baseline="0" err="1">
                          <a:sym typeface="Calibri"/>
                        </a:rPr>
                        <a:t>priredbama</a:t>
                      </a:r>
                      <a:r>
                        <a:rPr lang="en" sz="1050" u="none" strike="noStrike" cap="none" baseline="0">
                          <a:sym typeface="Calibri"/>
                        </a:rPr>
                        <a:t>.</a:t>
                      </a:r>
                      <a:endParaRPr lang="en" sz="1050" b="0" i="0" u="none" strike="noStrike" cap="none" baseline="0">
                        <a:solidFill>
                          <a:srgbClr val="000000"/>
                        </a:solidFill>
                        <a:latin typeface="Calibri"/>
                        <a:ea typeface="Calibri"/>
                        <a:cs typeface="Calibri"/>
                        <a:sym typeface="Calibri"/>
                      </a:endParaRPr>
                    </a:p>
                  </a:txBody>
                  <a:tcPr marL="91450" marR="91450" marT="33650" marB="33650"/>
                </a:tc>
                <a:extLst>
                  <a:ext uri="{0D108BD9-81ED-4DB2-BD59-A6C34878D82A}">
                    <a16:rowId xmlns:a16="http://schemas.microsoft.com/office/drawing/2014/main" val="10001"/>
                  </a:ext>
                </a:extLst>
              </a:tr>
              <a:tr h="467900">
                <a:tc>
                  <a:txBody>
                    <a:bodyPr/>
                    <a:lstStyle/>
                    <a:p>
                      <a:pPr marL="0" marR="0" lvl="0" indent="0" algn="l" rtl="0">
                        <a:lnSpc>
                          <a:spcPct val="100000"/>
                        </a:lnSpc>
                        <a:spcBef>
                          <a:spcPts val="0"/>
                        </a:spcBef>
                        <a:spcAft>
                          <a:spcPts val="0"/>
                        </a:spcAft>
                        <a:buClr>
                          <a:srgbClr val="000000"/>
                        </a:buClr>
                        <a:buSzPct val="25000"/>
                        <a:buFont typeface="Calibri"/>
                        <a:buNone/>
                      </a:pPr>
                      <a:r>
                        <a:rPr lang="en" sz="1050" u="none" strike="noStrike" cap="none" baseline="0" err="1">
                          <a:sym typeface="Calibri"/>
                        </a:rPr>
                        <a:t>Način</a:t>
                      </a:r>
                      <a:r>
                        <a:rPr lang="en" sz="1050" u="none" strike="noStrike" cap="none" baseline="0">
                          <a:sym typeface="Calibri"/>
                        </a:rPr>
                        <a:t> </a:t>
                      </a:r>
                      <a:r>
                        <a:rPr lang="en" sz="1050" u="none" strike="noStrike" cap="none" baseline="0" err="1">
                          <a:sym typeface="Calibri"/>
                        </a:rPr>
                        <a:t>realizacije</a:t>
                      </a:r>
                      <a:r>
                        <a:rPr lang="en" sz="1050" u="none" strike="noStrike" cap="none" baseline="0">
                          <a:sym typeface="Calibri"/>
                        </a:rPr>
                        <a:t>:</a:t>
                      </a:r>
                      <a:endParaRPr lang="en" sz="1050" b="0" i="0" u="none" strike="noStrike" cap="none" baseline="0">
                        <a:solidFill>
                          <a:srgbClr val="000000"/>
                        </a:solidFill>
                        <a:latin typeface="Calibri"/>
                        <a:ea typeface="Calibri"/>
                        <a:cs typeface="Calibri"/>
                        <a:sym typeface="Calibri"/>
                      </a:endParaRPr>
                    </a:p>
                  </a:txBody>
                  <a:tcPr marL="91450" marR="91450" marT="33650" marB="33650"/>
                </a:tc>
                <a:tc>
                  <a:txBody>
                    <a:bodyPr/>
                    <a:lstStyle/>
                    <a:p>
                      <a:pPr marL="0" marR="0" lvl="0" indent="0" algn="l" rtl="0">
                        <a:lnSpc>
                          <a:spcPct val="100000"/>
                        </a:lnSpc>
                        <a:spcBef>
                          <a:spcPts val="0"/>
                        </a:spcBef>
                        <a:spcAft>
                          <a:spcPts val="0"/>
                        </a:spcAft>
                        <a:buFont typeface="Calibri"/>
                        <a:buNone/>
                      </a:pPr>
                      <a:r>
                        <a:rPr lang="en" sz="1050" u="none" strike="noStrike" cap="none" baseline="0" err="1">
                          <a:sym typeface="Calibri"/>
                        </a:rPr>
                        <a:t>Individualnim</a:t>
                      </a:r>
                      <a:r>
                        <a:rPr lang="en" sz="1050" u="none" strike="noStrike" cap="none" baseline="0">
                          <a:sym typeface="Calibri"/>
                        </a:rPr>
                        <a:t> </a:t>
                      </a:r>
                      <a:r>
                        <a:rPr lang="en" sz="1050" u="none" strike="noStrike" cap="none" baseline="0" err="1">
                          <a:sym typeface="Calibri"/>
                        </a:rPr>
                        <a:t>pristupom</a:t>
                      </a:r>
                      <a:r>
                        <a:rPr lang="en" sz="1050" u="none" strike="noStrike" cap="none" baseline="0">
                          <a:sym typeface="Calibri"/>
                        </a:rPr>
                        <a:t>, </a:t>
                      </a:r>
                      <a:r>
                        <a:rPr lang="en" sz="1050" u="none" strike="noStrike" cap="none" baseline="0" err="1">
                          <a:sym typeface="Calibri"/>
                        </a:rPr>
                        <a:t>suradničkim</a:t>
                      </a:r>
                      <a:r>
                        <a:rPr lang="en" sz="1050" u="none" strike="noStrike" cap="none" baseline="0">
                          <a:sym typeface="Calibri"/>
                        </a:rPr>
                        <a:t> </a:t>
                      </a:r>
                      <a:r>
                        <a:rPr lang="en" sz="1050" u="none" strike="noStrike" cap="none" baseline="0" err="1">
                          <a:sym typeface="Calibri"/>
                        </a:rPr>
                        <a:t>učenjem</a:t>
                      </a:r>
                      <a:r>
                        <a:rPr lang="en" sz="1050" u="none" strike="noStrike" cap="none" baseline="0">
                          <a:sym typeface="Calibri"/>
                        </a:rPr>
                        <a:t>, </a:t>
                      </a:r>
                      <a:r>
                        <a:rPr lang="en" sz="1050" u="none" strike="noStrike" cap="none" baseline="0" err="1">
                          <a:sym typeface="Calibri"/>
                        </a:rPr>
                        <a:t>timskim</a:t>
                      </a:r>
                      <a:r>
                        <a:rPr lang="en" sz="1050" u="none" strike="noStrike" cap="none" baseline="0">
                          <a:sym typeface="Calibri"/>
                        </a:rPr>
                        <a:t> </a:t>
                      </a:r>
                      <a:r>
                        <a:rPr lang="en" sz="1050" u="none" strike="noStrike" cap="none" baseline="0" err="1">
                          <a:sym typeface="Calibri"/>
                        </a:rPr>
                        <a:t>radom</a:t>
                      </a:r>
                      <a:r>
                        <a:rPr lang="en" sz="1050" u="none" strike="noStrike" cap="none" baseline="0">
                          <a:sym typeface="Calibri"/>
                        </a:rPr>
                        <a:t>, </a:t>
                      </a:r>
                      <a:r>
                        <a:rPr lang="en" sz="1050" u="none" strike="noStrike" cap="none" baseline="0" err="1">
                          <a:sym typeface="Calibri"/>
                        </a:rPr>
                        <a:t>kroz</a:t>
                      </a:r>
                      <a:r>
                        <a:rPr lang="en" sz="1050" u="none" strike="noStrike" cap="none" baseline="0"/>
                        <a:t> </a:t>
                      </a:r>
                      <a:r>
                        <a:rPr lang="en" sz="1050" u="none" strike="noStrike" cap="none" baseline="0">
                          <a:sym typeface="Calibri"/>
                        </a:rPr>
                        <a:t> </a:t>
                      </a:r>
                      <a:r>
                        <a:rPr lang="en" sz="1050" u="none" strike="noStrike" cap="none" baseline="0" err="1">
                          <a:sym typeface="Calibri"/>
                        </a:rPr>
                        <a:t>ples</a:t>
                      </a:r>
                      <a:r>
                        <a:rPr lang="en" sz="1050" u="none" strike="noStrike" cap="none" baseline="0">
                          <a:sym typeface="Calibri"/>
                        </a:rPr>
                        <a:t> </a:t>
                      </a:r>
                      <a:r>
                        <a:rPr lang="en" sz="1050" u="none" strike="noStrike" cap="none" baseline="0" err="1">
                          <a:sym typeface="Calibri"/>
                        </a:rPr>
                        <a:t>i</a:t>
                      </a:r>
                      <a:r>
                        <a:rPr lang="en" sz="1050" u="none" strike="noStrike" cap="none" baseline="0">
                          <a:sym typeface="Calibri"/>
                        </a:rPr>
                        <a:t> </a:t>
                      </a:r>
                      <a:r>
                        <a:rPr lang="en" sz="1050" u="none" strike="noStrike" cap="none" baseline="0" err="1">
                          <a:sym typeface="Calibri"/>
                        </a:rPr>
                        <a:t>dječje</a:t>
                      </a:r>
                      <a:r>
                        <a:rPr lang="en" sz="1050" u="none" strike="noStrike" cap="none" baseline="0">
                          <a:sym typeface="Calibri"/>
                        </a:rPr>
                        <a:t> </a:t>
                      </a:r>
                      <a:r>
                        <a:rPr lang="en" sz="1050" u="none" strike="noStrike" cap="none" baseline="0" err="1">
                          <a:sym typeface="Calibri"/>
                        </a:rPr>
                        <a:t>igre</a:t>
                      </a:r>
                      <a:endParaRPr lang="en" sz="1050" b="0" i="0" u="none" strike="noStrike" cap="none" baseline="0" err="1">
                        <a:solidFill>
                          <a:srgbClr val="000000"/>
                        </a:solidFill>
                        <a:latin typeface="Calibri"/>
                        <a:ea typeface="Calibri"/>
                        <a:cs typeface="Calibri"/>
                        <a:sym typeface="Calibri"/>
                      </a:endParaRPr>
                    </a:p>
                  </a:txBody>
                  <a:tcPr marL="91450" marR="91450" marT="33650" marB="33650"/>
                </a:tc>
                <a:extLst>
                  <a:ext uri="{0D108BD9-81ED-4DB2-BD59-A6C34878D82A}">
                    <a16:rowId xmlns:a16="http://schemas.microsoft.com/office/drawing/2014/main" val="10002"/>
                  </a:ext>
                </a:extLst>
              </a:tr>
              <a:tr h="383411">
                <a:tc>
                  <a:txBody>
                    <a:bodyPr/>
                    <a:lstStyle/>
                    <a:p>
                      <a:pPr marL="0" marR="0" lvl="0" indent="0" algn="l" rtl="0">
                        <a:lnSpc>
                          <a:spcPct val="100000"/>
                        </a:lnSpc>
                        <a:spcBef>
                          <a:spcPts val="0"/>
                        </a:spcBef>
                        <a:spcAft>
                          <a:spcPts val="0"/>
                        </a:spcAft>
                        <a:buClr>
                          <a:srgbClr val="000000"/>
                        </a:buClr>
                        <a:buSzPct val="25000"/>
                        <a:buFont typeface="Calibri"/>
                        <a:buNone/>
                      </a:pPr>
                      <a:r>
                        <a:rPr lang="en" sz="1050" u="none" strike="noStrike" cap="none" baseline="0" err="1">
                          <a:sym typeface="Calibri"/>
                        </a:rPr>
                        <a:t>Nositelj</a:t>
                      </a:r>
                      <a:r>
                        <a:rPr lang="en" sz="1050" u="none" strike="noStrike" cap="none" baseline="0">
                          <a:sym typeface="Calibri"/>
                        </a:rPr>
                        <a:t> </a:t>
                      </a:r>
                      <a:r>
                        <a:rPr lang="en" sz="1050" u="none" strike="noStrike" cap="none" baseline="0" err="1">
                          <a:sym typeface="Calibri"/>
                        </a:rPr>
                        <a:t>aktivnosti</a:t>
                      </a:r>
                      <a:r>
                        <a:rPr lang="en" sz="1050" u="none" strike="noStrike" cap="none" baseline="0">
                          <a:sym typeface="Calibri"/>
                        </a:rPr>
                        <a:t>:</a:t>
                      </a:r>
                      <a:endParaRPr lang="en" sz="1050" b="0" i="0" u="none" strike="noStrike" cap="none" baseline="0">
                        <a:solidFill>
                          <a:srgbClr val="000000"/>
                        </a:solidFill>
                        <a:latin typeface="Calibri"/>
                        <a:ea typeface="Calibri"/>
                        <a:cs typeface="Calibri"/>
                        <a:sym typeface="Calibri"/>
                      </a:endParaRPr>
                    </a:p>
                  </a:txBody>
                  <a:tcPr marL="91450" marR="91450" marT="33650" marB="33650"/>
                </a:tc>
                <a:tc>
                  <a:txBody>
                    <a:bodyPr/>
                    <a:lstStyle/>
                    <a:p>
                      <a:pPr marL="0" marR="0" lvl="0" indent="0" algn="l" rtl="0">
                        <a:lnSpc>
                          <a:spcPct val="100000"/>
                        </a:lnSpc>
                        <a:spcBef>
                          <a:spcPts val="0"/>
                        </a:spcBef>
                        <a:spcAft>
                          <a:spcPts val="0"/>
                        </a:spcAft>
                        <a:buClr>
                          <a:srgbClr val="000000"/>
                        </a:buClr>
                        <a:buSzPct val="25000"/>
                        <a:buFont typeface="Calibri"/>
                        <a:buNone/>
                      </a:pPr>
                      <a:r>
                        <a:rPr lang="en" sz="1050" u="none" strike="noStrike" cap="none" baseline="0" dirty="0">
                          <a:sym typeface="Calibri"/>
                        </a:rPr>
                        <a:t>Učiteljica Martina Kraus ( MŠ )</a:t>
                      </a:r>
                    </a:p>
                    <a:p>
                      <a:pPr marL="0" marR="0" lvl="0" indent="0" algn="l" rtl="0">
                        <a:spcBef>
                          <a:spcPts val="0"/>
                        </a:spcBef>
                        <a:buNone/>
                      </a:pPr>
                      <a:endParaRPr sz="1050" b="0" i="0" u="none" strike="noStrike" cap="none" baseline="0" dirty="0">
                        <a:solidFill>
                          <a:srgbClr val="000000"/>
                        </a:solidFill>
                        <a:latin typeface="Calibri" panose="020F0502020204030204" pitchFamily="34" charset="0"/>
                        <a:ea typeface="Calibri"/>
                        <a:cs typeface="Calibri" panose="020F0502020204030204" pitchFamily="34" charset="0"/>
                        <a:sym typeface="Calibri"/>
                      </a:endParaRPr>
                    </a:p>
                  </a:txBody>
                  <a:tcPr marL="91450" marR="91450" marT="33650" marB="33650"/>
                </a:tc>
                <a:extLst>
                  <a:ext uri="{0D108BD9-81ED-4DB2-BD59-A6C34878D82A}">
                    <a16:rowId xmlns:a16="http://schemas.microsoft.com/office/drawing/2014/main" val="10003"/>
                  </a:ext>
                </a:extLst>
              </a:tr>
              <a:tr h="332772">
                <a:tc>
                  <a:txBody>
                    <a:bodyPr/>
                    <a:lstStyle/>
                    <a:p>
                      <a:pPr marL="0" marR="0" lvl="0" indent="0" algn="l" rtl="0">
                        <a:lnSpc>
                          <a:spcPct val="100000"/>
                        </a:lnSpc>
                        <a:spcBef>
                          <a:spcPts val="0"/>
                        </a:spcBef>
                        <a:spcAft>
                          <a:spcPts val="0"/>
                        </a:spcAft>
                        <a:buClr>
                          <a:srgbClr val="000000"/>
                        </a:buClr>
                        <a:buSzPct val="25000"/>
                        <a:buFont typeface="Calibri"/>
                        <a:buNone/>
                      </a:pPr>
                      <a:r>
                        <a:rPr lang="en" sz="1050" u="none" strike="noStrike" cap="none" baseline="0" err="1">
                          <a:sym typeface="Calibri"/>
                        </a:rPr>
                        <a:t>Vremenik</a:t>
                      </a:r>
                      <a:r>
                        <a:rPr lang="en" sz="1050" u="none" strike="noStrike" cap="none" baseline="0">
                          <a:sym typeface="Calibri"/>
                        </a:rPr>
                        <a:t>:</a:t>
                      </a:r>
                      <a:endParaRPr lang="en" sz="1050" b="0" i="0" u="none" strike="noStrike" cap="none" baseline="0">
                        <a:solidFill>
                          <a:srgbClr val="000000"/>
                        </a:solidFill>
                        <a:latin typeface="Calibri"/>
                        <a:ea typeface="Calibri"/>
                        <a:cs typeface="Calibri"/>
                        <a:sym typeface="Calibri"/>
                      </a:endParaRPr>
                    </a:p>
                  </a:txBody>
                  <a:tcPr marL="91450" marR="91450" marT="33650" marB="33650"/>
                </a:tc>
                <a:tc>
                  <a:txBody>
                    <a:bodyPr/>
                    <a:lstStyle/>
                    <a:p>
                      <a:pPr marL="0" marR="0" lvl="0" indent="0" algn="l" rtl="0">
                        <a:lnSpc>
                          <a:spcPct val="100000"/>
                        </a:lnSpc>
                        <a:spcBef>
                          <a:spcPts val="0"/>
                        </a:spcBef>
                        <a:spcAft>
                          <a:spcPts val="0"/>
                        </a:spcAft>
                        <a:buClr>
                          <a:srgbClr val="000000"/>
                        </a:buClr>
                        <a:buSzPct val="25000"/>
                        <a:buFont typeface="Calibri"/>
                        <a:buNone/>
                      </a:pPr>
                      <a:r>
                        <a:rPr lang="en" sz="1050" u="none" strike="noStrike" cap="none" baseline="0">
                          <a:sym typeface="Calibri"/>
                        </a:rPr>
                        <a:t>Jedan sat </a:t>
                      </a:r>
                      <a:r>
                        <a:rPr lang="en" sz="1050" u="none" strike="noStrike" cap="none" baseline="0" err="1">
                          <a:sym typeface="Calibri"/>
                        </a:rPr>
                        <a:t>tjedno</a:t>
                      </a:r>
                      <a:r>
                        <a:rPr lang="en" sz="1050" u="none" strike="noStrike" cap="none" baseline="0">
                          <a:sym typeface="Calibri"/>
                        </a:rPr>
                        <a:t> </a:t>
                      </a:r>
                      <a:r>
                        <a:rPr lang="en" sz="1050" u="none" strike="noStrike" cap="none" baseline="0" err="1">
                          <a:sym typeface="Calibri"/>
                        </a:rPr>
                        <a:t>tijekom</a:t>
                      </a:r>
                      <a:r>
                        <a:rPr lang="en" sz="1050" u="none" strike="noStrike" cap="none" baseline="0">
                          <a:sym typeface="Calibri"/>
                        </a:rPr>
                        <a:t> </a:t>
                      </a:r>
                      <a:r>
                        <a:rPr lang="en" sz="1050" u="none" strike="noStrike" cap="none" baseline="0" err="1">
                          <a:sym typeface="Calibri"/>
                        </a:rPr>
                        <a:t>školske</a:t>
                      </a:r>
                      <a:r>
                        <a:rPr lang="en" sz="1050" u="none" strike="noStrike" cap="none" baseline="0">
                          <a:sym typeface="Calibri"/>
                        </a:rPr>
                        <a:t> </a:t>
                      </a:r>
                      <a:r>
                        <a:rPr lang="en" sz="1050" u="none" strike="noStrike" cap="none" baseline="0" err="1">
                          <a:sym typeface="Calibri"/>
                        </a:rPr>
                        <a:t>godine</a:t>
                      </a:r>
                      <a:r>
                        <a:rPr lang="en" sz="1050" u="none" strike="noStrike" cap="none" baseline="0">
                          <a:sym typeface="Calibri"/>
                        </a:rPr>
                        <a:t>.</a:t>
                      </a:r>
                      <a:endParaRPr lang="en" sz="1050" b="0" i="0" u="none" strike="noStrike" cap="none" baseline="0">
                        <a:solidFill>
                          <a:srgbClr val="000000"/>
                        </a:solidFill>
                        <a:latin typeface="Calibri"/>
                        <a:ea typeface="Calibri"/>
                        <a:cs typeface="Calibri"/>
                        <a:sym typeface="Calibri"/>
                      </a:endParaRPr>
                    </a:p>
                  </a:txBody>
                  <a:tcPr marL="91450" marR="91450" marT="33650" marB="33650"/>
                </a:tc>
                <a:extLst>
                  <a:ext uri="{0D108BD9-81ED-4DB2-BD59-A6C34878D82A}">
                    <a16:rowId xmlns:a16="http://schemas.microsoft.com/office/drawing/2014/main" val="10004"/>
                  </a:ext>
                </a:extLst>
              </a:tr>
              <a:tr h="368943">
                <a:tc>
                  <a:txBody>
                    <a:bodyPr/>
                    <a:lstStyle/>
                    <a:p>
                      <a:pPr marL="0" marR="0" lvl="0" indent="0" algn="l" rtl="0">
                        <a:lnSpc>
                          <a:spcPct val="100000"/>
                        </a:lnSpc>
                        <a:spcBef>
                          <a:spcPts val="0"/>
                        </a:spcBef>
                        <a:spcAft>
                          <a:spcPts val="0"/>
                        </a:spcAft>
                        <a:buClr>
                          <a:srgbClr val="000000"/>
                        </a:buClr>
                        <a:buSzPct val="25000"/>
                        <a:buFont typeface="Calibri"/>
                        <a:buNone/>
                      </a:pPr>
                      <a:r>
                        <a:rPr lang="en" sz="1050" u="none" strike="noStrike" cap="none" baseline="0" err="1">
                          <a:sym typeface="Calibri"/>
                        </a:rPr>
                        <a:t>Troškovnik</a:t>
                      </a:r>
                      <a:r>
                        <a:rPr lang="en" sz="1050" u="none" strike="noStrike" cap="none" baseline="0">
                          <a:sym typeface="Calibri"/>
                        </a:rPr>
                        <a:t>:</a:t>
                      </a:r>
                      <a:endParaRPr lang="en" sz="1050" b="0" i="0" u="none" strike="noStrike" cap="none" baseline="0">
                        <a:solidFill>
                          <a:srgbClr val="000000"/>
                        </a:solidFill>
                        <a:latin typeface="Calibri"/>
                        <a:ea typeface="Calibri"/>
                        <a:cs typeface="Calibri"/>
                        <a:sym typeface="Calibri"/>
                      </a:endParaRPr>
                    </a:p>
                  </a:txBody>
                  <a:tcPr marL="91450" marR="91450" marT="33650" marB="33650"/>
                </a:tc>
                <a:tc>
                  <a:txBody>
                    <a:bodyPr/>
                    <a:lstStyle/>
                    <a:p>
                      <a:pPr marL="0" marR="0" lvl="0" indent="0" algn="l" rtl="0">
                        <a:lnSpc>
                          <a:spcPct val="100000"/>
                        </a:lnSpc>
                        <a:spcBef>
                          <a:spcPts val="0"/>
                        </a:spcBef>
                        <a:spcAft>
                          <a:spcPts val="0"/>
                        </a:spcAft>
                        <a:buClr>
                          <a:srgbClr val="000000"/>
                        </a:buClr>
                        <a:buSzPct val="25000"/>
                        <a:buFont typeface="Calibri"/>
                        <a:buNone/>
                      </a:pPr>
                      <a:r>
                        <a:rPr lang="en" sz="1050" u="none" strike="noStrike" cap="none" baseline="0" err="1">
                          <a:sym typeface="Calibri"/>
                        </a:rPr>
                        <a:t>Nabavka</a:t>
                      </a:r>
                      <a:r>
                        <a:rPr lang="en" sz="1050" u="none" strike="noStrike" cap="none" baseline="0">
                          <a:sym typeface="Calibri"/>
                        </a:rPr>
                        <a:t> </a:t>
                      </a:r>
                      <a:r>
                        <a:rPr lang="en" sz="1050" u="none" strike="noStrike" cap="none" baseline="0" err="1">
                          <a:sym typeface="Calibri"/>
                        </a:rPr>
                        <a:t>prikladne</a:t>
                      </a:r>
                      <a:r>
                        <a:rPr lang="en" sz="1050" u="none" strike="noStrike" cap="none" baseline="0">
                          <a:sym typeface="Calibri"/>
                        </a:rPr>
                        <a:t> </a:t>
                      </a:r>
                      <a:r>
                        <a:rPr lang="en" sz="1050" u="none" strike="noStrike" cap="none" baseline="0" err="1">
                          <a:sym typeface="Calibri"/>
                        </a:rPr>
                        <a:t>odjeće</a:t>
                      </a:r>
                      <a:r>
                        <a:rPr lang="en" sz="1050" u="none" strike="noStrike" cap="none" baseline="0">
                          <a:sym typeface="Calibri"/>
                        </a:rPr>
                        <a:t> </a:t>
                      </a:r>
                      <a:r>
                        <a:rPr lang="en" sz="1050" u="none" strike="noStrike" cap="none" baseline="0" err="1">
                          <a:sym typeface="Calibri"/>
                        </a:rPr>
                        <a:t>i</a:t>
                      </a:r>
                      <a:r>
                        <a:rPr lang="en" sz="1050" u="none" strike="noStrike" cap="none" baseline="0">
                          <a:sym typeface="Calibri"/>
                        </a:rPr>
                        <a:t> </a:t>
                      </a:r>
                      <a:r>
                        <a:rPr lang="en" sz="1050" u="none" strike="noStrike" cap="none" baseline="0" err="1">
                          <a:sym typeface="Calibri"/>
                        </a:rPr>
                        <a:t>obuće</a:t>
                      </a:r>
                      <a:r>
                        <a:rPr lang="en" sz="1050" u="none" strike="noStrike" cap="none" baseline="0">
                          <a:sym typeface="Calibri"/>
                        </a:rPr>
                        <a:t> ( </a:t>
                      </a:r>
                      <a:r>
                        <a:rPr lang="en" sz="1050" u="none" strike="noStrike" cap="none" baseline="0" err="1">
                          <a:sym typeface="Calibri"/>
                        </a:rPr>
                        <a:t>narodne</a:t>
                      </a:r>
                      <a:r>
                        <a:rPr lang="en" sz="1050" u="none" strike="noStrike" cap="none" baseline="0">
                          <a:sym typeface="Calibri"/>
                        </a:rPr>
                        <a:t> </a:t>
                      </a:r>
                      <a:r>
                        <a:rPr lang="en" sz="1050" u="none" strike="noStrike" cap="none" baseline="0" err="1">
                          <a:sym typeface="Calibri"/>
                        </a:rPr>
                        <a:t>nošnje</a:t>
                      </a:r>
                      <a:r>
                        <a:rPr lang="en" sz="1050" u="none" strike="noStrike" cap="none" baseline="0">
                          <a:sym typeface="Calibri"/>
                        </a:rPr>
                        <a:t> ) </a:t>
                      </a:r>
                      <a:r>
                        <a:rPr lang="en" sz="1050" u="none" strike="noStrike" cap="none" baseline="0" err="1">
                          <a:sym typeface="Calibri"/>
                        </a:rPr>
                        <a:t>oko</a:t>
                      </a:r>
                      <a:r>
                        <a:rPr lang="en" sz="1050" u="none" strike="noStrike" cap="none" baseline="0">
                          <a:sym typeface="Calibri"/>
                        </a:rPr>
                        <a:t> 1000, 00 </a:t>
                      </a:r>
                      <a:r>
                        <a:rPr lang="en" sz="1050" u="none" strike="noStrike" cap="none" baseline="0" err="1">
                          <a:sym typeface="Calibri"/>
                        </a:rPr>
                        <a:t>kuna</a:t>
                      </a:r>
                      <a:r>
                        <a:rPr lang="en" sz="1050" u="none" strike="noStrike" cap="none" baseline="0">
                          <a:sym typeface="Calibri"/>
                        </a:rPr>
                        <a:t>.</a:t>
                      </a:r>
                      <a:endParaRPr lang="en" sz="1050" b="0" i="0" u="none" strike="noStrike" cap="none" baseline="0">
                        <a:solidFill>
                          <a:srgbClr val="000000"/>
                        </a:solidFill>
                        <a:latin typeface="Calibri"/>
                        <a:ea typeface="Calibri"/>
                        <a:cs typeface="Calibri"/>
                        <a:sym typeface="Calibri"/>
                      </a:endParaRPr>
                    </a:p>
                  </a:txBody>
                  <a:tcPr marL="91450" marR="91450" marT="33650" marB="33650"/>
                </a:tc>
                <a:extLst>
                  <a:ext uri="{0D108BD9-81ED-4DB2-BD59-A6C34878D82A}">
                    <a16:rowId xmlns:a16="http://schemas.microsoft.com/office/drawing/2014/main" val="10005"/>
                  </a:ext>
                </a:extLst>
              </a:tr>
              <a:tr h="852475">
                <a:tc>
                  <a:txBody>
                    <a:bodyPr/>
                    <a:lstStyle/>
                    <a:p>
                      <a:pPr marL="0" marR="0" lvl="0" indent="0" algn="l" rtl="0">
                        <a:lnSpc>
                          <a:spcPct val="100000"/>
                        </a:lnSpc>
                        <a:spcBef>
                          <a:spcPts val="0"/>
                        </a:spcBef>
                        <a:spcAft>
                          <a:spcPts val="0"/>
                        </a:spcAft>
                        <a:buClr>
                          <a:srgbClr val="000000"/>
                        </a:buClr>
                        <a:buSzPct val="25000"/>
                        <a:buFont typeface="Calibri"/>
                        <a:buNone/>
                      </a:pPr>
                      <a:r>
                        <a:rPr lang="en" sz="1050" u="none" strike="noStrike" cap="none" baseline="0" err="1">
                          <a:sym typeface="Calibri"/>
                        </a:rPr>
                        <a:t>Način</a:t>
                      </a:r>
                      <a:r>
                        <a:rPr lang="en" sz="1050" u="none" strike="noStrike" cap="none" baseline="0">
                          <a:sym typeface="Calibri"/>
                        </a:rPr>
                        <a:t> </a:t>
                      </a:r>
                      <a:r>
                        <a:rPr lang="en" sz="1050" u="none" strike="noStrike" cap="none" baseline="0" err="1">
                          <a:sym typeface="Calibri"/>
                        </a:rPr>
                        <a:t>vrednovanja</a:t>
                      </a:r>
                      <a:r>
                        <a:rPr lang="en" sz="1050" u="none" strike="noStrike" cap="none" baseline="0">
                          <a:sym typeface="Calibri"/>
                        </a:rPr>
                        <a:t> </a:t>
                      </a:r>
                      <a:r>
                        <a:rPr lang="en" sz="1050" u="none" strike="noStrike" cap="none" baseline="0" err="1">
                          <a:sym typeface="Calibri"/>
                        </a:rPr>
                        <a:t>i</a:t>
                      </a:r>
                      <a:r>
                        <a:rPr lang="en" sz="1050" u="none" strike="noStrike" cap="none" baseline="0">
                          <a:sym typeface="Calibri"/>
                        </a:rPr>
                        <a:t> </a:t>
                      </a:r>
                      <a:r>
                        <a:rPr lang="en" sz="1050" u="none" strike="noStrike" cap="none" baseline="0" err="1">
                          <a:sym typeface="Calibri"/>
                        </a:rPr>
                        <a:t>korištenja</a:t>
                      </a:r>
                      <a:r>
                        <a:rPr lang="en" sz="1050" u="none" strike="noStrike" cap="none" baseline="0">
                          <a:sym typeface="Calibri"/>
                        </a:rPr>
                        <a:t> </a:t>
                      </a:r>
                      <a:r>
                        <a:rPr lang="en" sz="1050" u="none" strike="noStrike" cap="none" baseline="0" err="1">
                          <a:sym typeface="Calibri"/>
                        </a:rPr>
                        <a:t>rezultata</a:t>
                      </a:r>
                      <a:r>
                        <a:rPr lang="en" sz="1050" u="none" strike="noStrike" cap="none" baseline="0">
                          <a:sym typeface="Calibri"/>
                        </a:rPr>
                        <a:t> </a:t>
                      </a:r>
                      <a:r>
                        <a:rPr lang="en" sz="1050" u="none" strike="noStrike" cap="none" baseline="0" err="1">
                          <a:sym typeface="Calibri"/>
                        </a:rPr>
                        <a:t>vrednovanja</a:t>
                      </a:r>
                      <a:r>
                        <a:rPr lang="en" sz="1050" u="none" strike="noStrike" cap="none" baseline="0">
                          <a:sym typeface="Calibri"/>
                        </a:rPr>
                        <a:t>:</a:t>
                      </a:r>
                      <a:endParaRPr lang="en" sz="1050" b="0" i="0" u="none" strike="noStrike" cap="none" baseline="0">
                        <a:solidFill>
                          <a:srgbClr val="000000"/>
                        </a:solidFill>
                        <a:latin typeface="Calibri"/>
                        <a:ea typeface="Calibri"/>
                        <a:cs typeface="Calibri"/>
                        <a:sym typeface="Calibri"/>
                      </a:endParaRPr>
                    </a:p>
                  </a:txBody>
                  <a:tcPr marL="91450" marR="91450" marT="33650" marB="33650"/>
                </a:tc>
                <a:tc>
                  <a:txBody>
                    <a:bodyPr/>
                    <a:lstStyle/>
                    <a:p>
                      <a:pPr marL="0" marR="0" lvl="0" indent="0" algn="l" rtl="0">
                        <a:lnSpc>
                          <a:spcPct val="100000"/>
                        </a:lnSpc>
                        <a:spcBef>
                          <a:spcPts val="0"/>
                        </a:spcBef>
                        <a:spcAft>
                          <a:spcPts val="0"/>
                        </a:spcAft>
                        <a:buClr>
                          <a:srgbClr val="000000"/>
                        </a:buClr>
                        <a:buSzPct val="25000"/>
                        <a:buFont typeface="Calibri"/>
                        <a:buNone/>
                      </a:pPr>
                      <a:r>
                        <a:rPr lang="en" sz="1050" u="none" strike="noStrike" cap="none" baseline="0" dirty="0">
                          <a:sym typeface="Calibri"/>
                        </a:rPr>
                        <a:t>Redovitim praćenjem rada</a:t>
                      </a:r>
                      <a:r>
                        <a:rPr lang="hr-HR" sz="1050" u="none" strike="noStrike" cap="none" baseline="0" dirty="0">
                          <a:sym typeface="Calibri"/>
                        </a:rPr>
                        <a:t> i objavom na stranicama škole te u školskom časopisu</a:t>
                      </a:r>
                      <a:r>
                        <a:rPr lang="en" sz="1050" u="none" strike="noStrike" cap="none" baseline="0" dirty="0">
                          <a:sym typeface="Calibri"/>
                        </a:rPr>
                        <a:t>; vrednuje se motiviranost, samostalnost, izvođenje plesa i i dječjih igara, te zalaganje učenika. Rezultati će se koristiti u </a:t>
                      </a:r>
                      <a:r>
                        <a:rPr lang="hr-HR" sz="1050" u="none" strike="noStrike" cap="none" baseline="0" dirty="0" err="1">
                          <a:sym typeface="Calibri"/>
                        </a:rPr>
                        <a:t>svrh</a:t>
                      </a:r>
                      <a:r>
                        <a:rPr lang="en" sz="1050" u="none" strike="noStrike" cap="none" baseline="0" dirty="0">
                          <a:sym typeface="Calibri"/>
                        </a:rPr>
                        <a:t>u povećanja kvalitete rada i razvoja sposobnosti učenika.</a:t>
                      </a:r>
                      <a:endParaRPr lang="en" sz="1050" b="0" i="0" u="none" strike="noStrike" cap="none" baseline="0" dirty="0">
                        <a:solidFill>
                          <a:srgbClr val="000000"/>
                        </a:solidFill>
                        <a:latin typeface="Calibri"/>
                        <a:ea typeface="Calibri"/>
                        <a:cs typeface="Calibri"/>
                        <a:sym typeface="Calibri"/>
                      </a:endParaRPr>
                    </a:p>
                  </a:txBody>
                  <a:tcPr marL="91450" marR="91450" marT="33650" marB="33650"/>
                </a:tc>
                <a:extLst>
                  <a:ext uri="{0D108BD9-81ED-4DB2-BD59-A6C34878D82A}">
                    <a16:rowId xmlns:a16="http://schemas.microsoft.com/office/drawing/2014/main" val="10006"/>
                  </a:ext>
                </a:extLst>
              </a:tr>
            </a:tbl>
          </a:graphicData>
        </a:graphic>
      </p:graphicFrame>
      <p:pic>
        <p:nvPicPr>
          <p:cNvPr id="626" name="Shape 626"/>
          <p:cNvPicPr preferRelativeResize="0"/>
          <p:nvPr/>
        </p:nvPicPr>
        <p:blipFill rotWithShape="1">
          <a:blip r:embed="rId3">
            <a:alphaModFix/>
          </a:blip>
          <a:srcRect/>
          <a:stretch/>
        </p:blipFill>
        <p:spPr>
          <a:xfrm>
            <a:off x="6874737" y="80689"/>
            <a:ext cx="971550" cy="809624"/>
          </a:xfrm>
          <a:prstGeom prst="rect">
            <a:avLst/>
          </a:prstGeom>
          <a:noFill/>
          <a:ln>
            <a:noFill/>
          </a:ln>
        </p:spPr>
      </p:pic>
      <p:sp>
        <p:nvSpPr>
          <p:cNvPr id="2" name="Title 1"/>
          <p:cNvSpPr>
            <a:spLocks noGrp="1"/>
          </p:cNvSpPr>
          <p:nvPr>
            <p:ph type="title"/>
          </p:nvPr>
        </p:nvSpPr>
        <p:spPr>
          <a:xfrm>
            <a:off x="1059820" y="0"/>
            <a:ext cx="8229600" cy="857250"/>
          </a:xfrm>
        </p:spPr>
        <p:txBody>
          <a:bodyPr>
            <a:scene3d>
              <a:camera prst="orthographicFront"/>
              <a:lightRig rig="soft" dir="t">
                <a:rot lat="0" lon="0" rev="15600000"/>
              </a:lightRig>
            </a:scene3d>
            <a:sp3d extrusionH="57150" prstMaterial="softEdge">
              <a:bevelT w="25400" h="38100"/>
            </a:sp3d>
          </a:bodyPr>
          <a:lstStyle/>
          <a:p>
            <a:r>
              <a:rPr lang="hr-HR" dirty="0">
                <a:effectLst>
                  <a:outerShdw blurRad="38100" dist="38100" dir="2700000" algn="tl">
                    <a:srgbClr val="000000">
                      <a:alpha val="43137"/>
                    </a:srgbClr>
                  </a:outerShdw>
                </a:effectLst>
                <a:latin typeface="+mn-lt"/>
              </a:rPr>
              <a:t>Folklorna skupina</a:t>
            </a:r>
          </a:p>
        </p:txBody>
      </p:sp>
    </p:spTree>
  </p:cSld>
  <p:clrMapOvr>
    <a:masterClrMapping/>
  </p:clrMapOvr>
  <p:transition spd="slow">
    <p:wipe/>
  </p:transition>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Shape 651"/>
        <p:cNvGrpSpPr/>
        <p:nvPr/>
      </p:nvGrpSpPr>
      <p:grpSpPr>
        <a:xfrm>
          <a:off x="0" y="0"/>
          <a:ext cx="0" cy="0"/>
          <a:chOff x="0" y="0"/>
          <a:chExt cx="0" cy="0"/>
        </a:xfrm>
      </p:grpSpPr>
      <p:graphicFrame>
        <p:nvGraphicFramePr>
          <p:cNvPr id="653" name="Shape 653"/>
          <p:cNvGraphicFramePr/>
          <p:nvPr>
            <p:extLst>
              <p:ext uri="{D42A27DB-BD31-4B8C-83A1-F6EECF244321}">
                <p14:modId xmlns:p14="http://schemas.microsoft.com/office/powerpoint/2010/main" val="1721756953"/>
              </p:ext>
            </p:extLst>
          </p:nvPr>
        </p:nvGraphicFramePr>
        <p:xfrm>
          <a:off x="446050" y="848618"/>
          <a:ext cx="8363414" cy="3610276"/>
        </p:xfrm>
        <a:graphic>
          <a:graphicData uri="http://schemas.openxmlformats.org/drawingml/2006/table">
            <a:tbl>
              <a:tblPr>
                <a:tableStyleId>{0E3FDE45-AF77-4B5C-9715-49D594BDF05E}</a:tableStyleId>
              </a:tblPr>
              <a:tblGrid>
                <a:gridCol w="1895706">
                  <a:extLst>
                    <a:ext uri="{9D8B030D-6E8A-4147-A177-3AD203B41FA5}">
                      <a16:colId xmlns:a16="http://schemas.microsoft.com/office/drawing/2014/main" val="20000"/>
                    </a:ext>
                  </a:extLst>
                </a:gridCol>
                <a:gridCol w="6467708">
                  <a:extLst>
                    <a:ext uri="{9D8B030D-6E8A-4147-A177-3AD203B41FA5}">
                      <a16:colId xmlns:a16="http://schemas.microsoft.com/office/drawing/2014/main" val="20001"/>
                    </a:ext>
                  </a:extLst>
                </a:gridCol>
              </a:tblGrid>
              <a:tr h="924904">
                <a:tc>
                  <a:txBody>
                    <a:bodyPr/>
                    <a:lstStyle/>
                    <a:p>
                      <a:pPr marL="0" marR="0" lvl="0" indent="0" algn="l" rtl="0">
                        <a:lnSpc>
                          <a:spcPct val="100000"/>
                        </a:lnSpc>
                        <a:spcBef>
                          <a:spcPts val="0"/>
                        </a:spcBef>
                        <a:spcAft>
                          <a:spcPts val="0"/>
                        </a:spcAft>
                        <a:buClr>
                          <a:srgbClr val="000000"/>
                        </a:buClr>
                        <a:buSzPct val="25000"/>
                        <a:buFont typeface="Calibri"/>
                        <a:buNone/>
                      </a:pPr>
                      <a:r>
                        <a:rPr lang="hr-HR" sz="1000" u="none" strike="noStrike" cap="none" baseline="0" dirty="0">
                          <a:sym typeface="Calibri"/>
                        </a:rPr>
                        <a:t>Ishodi</a:t>
                      </a:r>
                      <a:r>
                        <a:rPr lang="en" sz="1000" u="none" strike="noStrike" cap="none" baseline="0" dirty="0">
                          <a:sym typeface="Calibri"/>
                        </a:rPr>
                        <a:t>:</a:t>
                      </a:r>
                      <a:endParaRPr lang="en" sz="1000" b="0" i="0" u="none" strike="noStrike" cap="none" baseline="0" dirty="0">
                        <a:solidFill>
                          <a:srgbClr val="000000"/>
                        </a:solidFill>
                        <a:latin typeface="Calibri"/>
                        <a:ea typeface="Calibri"/>
                        <a:cs typeface="Calibri"/>
                        <a:sym typeface="Calibri"/>
                      </a:endParaRPr>
                    </a:p>
                  </a:txBody>
                  <a:tcPr marL="91425" marR="91425" marT="32975" marB="32975"/>
                </a:tc>
                <a:tc>
                  <a:txBody>
                    <a:bodyPr/>
                    <a:lstStyle/>
                    <a:p>
                      <a:pPr marL="0" marR="0" lvl="0" indent="0" algn="l">
                        <a:lnSpc>
                          <a:spcPct val="100000"/>
                        </a:lnSpc>
                        <a:spcBef>
                          <a:spcPts val="0"/>
                        </a:spcBef>
                        <a:spcAft>
                          <a:spcPts val="0"/>
                        </a:spcAft>
                        <a:buNone/>
                      </a:pPr>
                      <a:r>
                        <a:rPr lang="en" sz="1000" b="0" i="0" u="none" strike="noStrike" cap="none" baseline="0" noProof="0"/>
                        <a:t>Učenici će: - razviti ljubav prema umjetničkoj, tradicijskoj i popularnoj glazbi</a:t>
                      </a:r>
                      <a:endParaRPr lang="en-US" sz="1000" b="0" i="0" u="none" strike="noStrike" cap="none" baseline="0" noProof="0"/>
                    </a:p>
                    <a:p>
                      <a:pPr marL="0" marR="0" lvl="0" indent="0" algn="l">
                        <a:lnSpc>
                          <a:spcPct val="100000"/>
                        </a:lnSpc>
                        <a:spcBef>
                          <a:spcPts val="0"/>
                        </a:spcBef>
                        <a:spcAft>
                          <a:spcPts val="0"/>
                        </a:spcAft>
                        <a:buNone/>
                      </a:pPr>
                      <a:r>
                        <a:rPr lang="en" sz="1000" b="0" i="0" u="none" strike="noStrike" cap="none" baseline="0" noProof="0"/>
                        <a:t>                     -upoznati načine pravilne vokalne</a:t>
                      </a:r>
                      <a:r>
                        <a:rPr lang="en" sz="1000" b="0" i="0" u="none" strike="noStrike" cap="none" baseline="0" noProof="0">
                          <a:latin typeface="Calibri"/>
                        </a:rPr>
                        <a:t> tehnike</a:t>
                      </a:r>
                      <a:endParaRPr lang="en" sz="1000" b="0" i="0" u="none" strike="noStrike" cap="none" baseline="0" noProof="0"/>
                    </a:p>
                    <a:p>
                      <a:pPr marL="0" marR="0" lvl="0" indent="0" algn="l">
                        <a:lnSpc>
                          <a:spcPct val="100000"/>
                        </a:lnSpc>
                        <a:spcBef>
                          <a:spcPts val="0"/>
                        </a:spcBef>
                        <a:spcAft>
                          <a:spcPts val="0"/>
                        </a:spcAft>
                        <a:buNone/>
                      </a:pPr>
                      <a:r>
                        <a:rPr lang="en" sz="1000" b="0" i="0" u="none" strike="noStrike" cap="none" baseline="0" noProof="0"/>
                        <a:t>                     - izražajno  interpretirati različite pjesme</a:t>
                      </a:r>
                      <a:endParaRPr lang="en" sz="1000" b="0" i="0" u="none" strike="noStrike" cap="none" baseline="0" noProof="0">
                        <a:latin typeface="Calibri"/>
                      </a:endParaRPr>
                    </a:p>
                    <a:p>
                      <a:pPr marL="0" marR="0" lvl="0" indent="0" algn="l">
                        <a:lnSpc>
                          <a:spcPct val="100000"/>
                        </a:lnSpc>
                        <a:spcBef>
                          <a:spcPts val="0"/>
                        </a:spcBef>
                        <a:spcAft>
                          <a:spcPts val="0"/>
                        </a:spcAft>
                        <a:buNone/>
                      </a:pPr>
                      <a:r>
                        <a:rPr lang="en" sz="1000" b="0" i="0" u="none" strike="noStrike" cap="none" baseline="0" noProof="0"/>
                        <a:t>                     - osposobiti se za samostalno pjevanje kao i za zajedničko muziciranje</a:t>
                      </a:r>
                      <a:endParaRPr lang="en-US" sz="1000" b="0" i="0" u="none" strike="noStrike" cap="none" baseline="0" noProof="0"/>
                    </a:p>
                    <a:p>
                      <a:pPr marL="0" marR="0" lvl="0" indent="0" algn="l">
                        <a:lnSpc>
                          <a:spcPct val="100000"/>
                        </a:lnSpc>
                        <a:spcBef>
                          <a:spcPts val="0"/>
                        </a:spcBef>
                        <a:spcAft>
                          <a:spcPts val="0"/>
                        </a:spcAft>
                        <a:buNone/>
                      </a:pPr>
                      <a:r>
                        <a:rPr lang="en" sz="1000" b="0" i="0" u="none" strike="noStrike" cap="none" baseline="0" noProof="0"/>
                        <a:t>                     -upoznati se s jednostavnim oblicima izvođenja glazbe </a:t>
                      </a:r>
                    </a:p>
                    <a:p>
                      <a:pPr marL="0" marR="0" lvl="0" indent="0" algn="l">
                        <a:lnSpc>
                          <a:spcPct val="100000"/>
                        </a:lnSpc>
                        <a:spcBef>
                          <a:spcPts val="0"/>
                        </a:spcBef>
                        <a:spcAft>
                          <a:spcPts val="0"/>
                        </a:spcAft>
                        <a:buNone/>
                      </a:pPr>
                      <a:r>
                        <a:rPr lang="en" sz="1000" b="0" i="0" u="none" strike="noStrike" cap="none" baseline="0" noProof="0"/>
                        <a:t>                     - shvatiti važnost pravilnog pjevanja u njihovom izvođenju pjesme </a:t>
                      </a:r>
                      <a:endParaRPr lang="en-US" sz="1000" b="0" i="0" u="none" strike="noStrike" cap="none" baseline="0" noProof="0"/>
                    </a:p>
                    <a:p>
                      <a:pPr marL="0" marR="0" lvl="0" indent="0" algn="l">
                        <a:lnSpc>
                          <a:spcPct val="100000"/>
                        </a:lnSpc>
                        <a:spcBef>
                          <a:spcPts val="0"/>
                        </a:spcBef>
                        <a:spcAft>
                          <a:spcPts val="0"/>
                        </a:spcAft>
                        <a:buFont typeface="Calibri"/>
                        <a:buNone/>
                      </a:pPr>
                      <a:endParaRPr lang="en" sz="1000" u="none" strike="noStrike" cap="none" baseline="0">
                        <a:sym typeface="Calibri"/>
                      </a:endParaRPr>
                    </a:p>
                  </a:txBody>
                  <a:tcPr marL="91425" marR="91425" marT="32975" marB="32975"/>
                </a:tc>
                <a:extLst>
                  <a:ext uri="{0D108BD9-81ED-4DB2-BD59-A6C34878D82A}">
                    <a16:rowId xmlns:a16="http://schemas.microsoft.com/office/drawing/2014/main" val="10000"/>
                  </a:ext>
                </a:extLst>
              </a:tr>
              <a:tr h="551595">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Namjena</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25" marR="91425" marT="32975" marB="32975"/>
                </a:tc>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dirty="0">
                          <a:sym typeface="Calibri"/>
                        </a:rPr>
                        <a:t>Učenici će uvježbavanjem različitih pjesama sudjelovati u kulturnim manifestacijama škole.</a:t>
                      </a:r>
                    </a:p>
                    <a:p>
                      <a:pPr marL="0" marR="0" lvl="0" indent="0" algn="l">
                        <a:lnSpc>
                          <a:spcPct val="100000"/>
                        </a:lnSpc>
                        <a:spcBef>
                          <a:spcPts val="0"/>
                        </a:spcBef>
                        <a:spcAft>
                          <a:spcPts val="0"/>
                        </a:spcAft>
                        <a:buNone/>
                      </a:pPr>
                      <a:r>
                        <a:rPr lang="en" sz="1000" b="0" i="0" u="none" strike="noStrike" cap="none" baseline="0" noProof="0" dirty="0">
                          <a:latin typeface="Calibri"/>
                        </a:rPr>
                        <a:t>Razvijati sposobnost komunikacije , pamćenja   i grupnog rada kod učenika ,te povezati pjesmu i pokret.</a:t>
                      </a:r>
                    </a:p>
                    <a:p>
                      <a:pPr marL="0" marR="0" lvl="0" indent="0" algn="l">
                        <a:lnSpc>
                          <a:spcPct val="100000"/>
                        </a:lnSpc>
                        <a:spcBef>
                          <a:spcPts val="0"/>
                        </a:spcBef>
                        <a:spcAft>
                          <a:spcPts val="0"/>
                        </a:spcAft>
                        <a:buFont typeface="Calibri"/>
                        <a:buNone/>
                      </a:pPr>
                      <a:endParaRPr lang="en" sz="1000" u="none" strike="noStrike" cap="none" baseline="0" dirty="0"/>
                    </a:p>
                  </a:txBody>
                  <a:tcPr marL="91425" marR="91425" marT="32975" marB="32975"/>
                </a:tc>
                <a:extLst>
                  <a:ext uri="{0D108BD9-81ED-4DB2-BD59-A6C34878D82A}">
                    <a16:rowId xmlns:a16="http://schemas.microsoft.com/office/drawing/2014/main" val="10001"/>
                  </a:ext>
                </a:extLst>
              </a:tr>
              <a:tr h="551595">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Način</a:t>
                      </a:r>
                      <a:r>
                        <a:rPr lang="en" sz="1000" u="none" strike="noStrike" cap="none" baseline="0">
                          <a:sym typeface="Calibri"/>
                        </a:rPr>
                        <a:t> </a:t>
                      </a:r>
                      <a:r>
                        <a:rPr lang="en" sz="1000" u="none" strike="noStrike" cap="none" baseline="0" err="1">
                          <a:sym typeface="Calibri"/>
                        </a:rPr>
                        <a:t>realizacije</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25" marR="91425" marT="32975" marB="32975"/>
                </a:tc>
                <a:tc>
                  <a:txBody>
                    <a:bodyPr/>
                    <a:lstStyle/>
                    <a:p>
                      <a:pPr marL="0" marR="0" lvl="0" indent="0" algn="l" rtl="0">
                        <a:lnSpc>
                          <a:spcPct val="100000"/>
                        </a:lnSpc>
                        <a:spcBef>
                          <a:spcPts val="0"/>
                        </a:spcBef>
                        <a:spcAft>
                          <a:spcPts val="0"/>
                        </a:spcAft>
                        <a:buFont typeface="Calibri"/>
                        <a:buNone/>
                      </a:pPr>
                      <a:r>
                        <a:rPr lang="en" sz="1000" u="none" strike="noStrike" cap="none" baseline="0" dirty="0">
                          <a:sym typeface="Calibri"/>
                        </a:rPr>
                        <a:t>Učenici će raditi na temama – Dani kruha, Sv. Nikola, Božić, himna, Dan škole, Majčin dan, Valentinovo; Njega i obrazovanje glasa(disanje, postava glasa, dikcija, intonacija, osjećanja ritma, tempo, dinamika, umjetnička izražajnost).</a:t>
                      </a:r>
                      <a:r>
                        <a:rPr lang="en" sz="1000" u="none" strike="noStrike" cap="none" baseline="0" dirty="0"/>
                        <a:t>Suradničko učenje,rad u skupini.</a:t>
                      </a:r>
                      <a:endParaRPr lang="en" sz="1000" u="none" strike="noStrike" cap="none" baseline="0" dirty="0">
                        <a:sym typeface="Calibri"/>
                      </a:endParaRPr>
                    </a:p>
                    <a:p>
                      <a:pPr marL="0" marR="0" lvl="0" indent="0" algn="l" rtl="0">
                        <a:spcBef>
                          <a:spcPts val="0"/>
                        </a:spcBef>
                        <a:buNone/>
                      </a:pPr>
                      <a:endParaRPr sz="1000" b="0" i="0" u="none" strike="noStrike" cap="none" baseline="0">
                        <a:solidFill>
                          <a:srgbClr val="000000"/>
                        </a:solidFill>
                        <a:latin typeface="Calibri" panose="020F0502020204030204" pitchFamily="34" charset="0"/>
                        <a:ea typeface="Calibri"/>
                        <a:cs typeface="Calibri" panose="020F0502020204030204" pitchFamily="34" charset="0"/>
                        <a:sym typeface="Calibri"/>
                      </a:endParaRPr>
                    </a:p>
                  </a:txBody>
                  <a:tcPr marL="91425" marR="91425" marT="32975" marB="32975"/>
                </a:tc>
                <a:extLst>
                  <a:ext uri="{0D108BD9-81ED-4DB2-BD59-A6C34878D82A}">
                    <a16:rowId xmlns:a16="http://schemas.microsoft.com/office/drawing/2014/main" val="10002"/>
                  </a:ext>
                </a:extLst>
              </a:tr>
              <a:tr h="254815">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Nositelj</a:t>
                      </a:r>
                      <a:r>
                        <a:rPr lang="en" sz="1000" u="none" strike="noStrike" cap="none" baseline="0">
                          <a:sym typeface="Calibri"/>
                        </a:rPr>
                        <a:t> </a:t>
                      </a:r>
                      <a:r>
                        <a:rPr lang="en" sz="1000" u="none" strike="noStrike" cap="none" baseline="0" err="1">
                          <a:sym typeface="Calibri"/>
                        </a:rPr>
                        <a:t>aktivnosti</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25" marR="91425" marT="32975" marB="32975"/>
                </a:tc>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dirty="0">
                          <a:sym typeface="Calibri"/>
                        </a:rPr>
                        <a:t>Tihana Čočić Butina i učenici.</a:t>
                      </a:r>
                      <a:endParaRPr lang="en" sz="1000" b="0" i="0" u="none" strike="noStrike" cap="none" baseline="0" dirty="0">
                        <a:solidFill>
                          <a:srgbClr val="000000"/>
                        </a:solidFill>
                        <a:latin typeface="Calibri"/>
                        <a:ea typeface="Calibri"/>
                        <a:cs typeface="Calibri"/>
                        <a:sym typeface="Calibri"/>
                      </a:endParaRPr>
                    </a:p>
                  </a:txBody>
                  <a:tcPr marL="91425" marR="91425" marT="32975" marB="32975"/>
                </a:tc>
                <a:extLst>
                  <a:ext uri="{0D108BD9-81ED-4DB2-BD59-A6C34878D82A}">
                    <a16:rowId xmlns:a16="http://schemas.microsoft.com/office/drawing/2014/main" val="10003"/>
                  </a:ext>
                </a:extLst>
              </a:tr>
              <a:tr h="254066">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Vremenik</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25" marR="91425" marT="32975" marB="32975"/>
                </a:tc>
                <a:tc>
                  <a:txBody>
                    <a:bodyPr/>
                    <a:lstStyle/>
                    <a:p>
                      <a:pPr marL="0" marR="0" lvl="0" indent="0" algn="l" rtl="0">
                        <a:lnSpc>
                          <a:spcPct val="100000"/>
                        </a:lnSpc>
                        <a:spcBef>
                          <a:spcPts val="0"/>
                        </a:spcBef>
                        <a:spcAft>
                          <a:spcPts val="0"/>
                        </a:spcAft>
                        <a:buFont typeface="Calibri"/>
                        <a:buNone/>
                      </a:pPr>
                      <a:r>
                        <a:rPr lang="en" sz="1000" u="none" strike="noStrike" cap="none" baseline="0">
                          <a:sym typeface="Calibri"/>
                        </a:rPr>
                        <a:t>Jedan sat </a:t>
                      </a:r>
                      <a:r>
                        <a:rPr lang="en" sz="1000" u="none" strike="noStrike" cap="none" baseline="0" err="1">
                          <a:sym typeface="Calibri"/>
                        </a:rPr>
                        <a:t>tjedno</a:t>
                      </a:r>
                      <a:r>
                        <a:rPr lang="en" sz="1000" u="none" strike="noStrike" cap="none" baseline="0">
                          <a:sym typeface="Calibri"/>
                        </a:rPr>
                        <a:t> </a:t>
                      </a:r>
                      <a:r>
                        <a:rPr lang="en" sz="1000" u="none" strike="noStrike" cap="none" baseline="0" err="1">
                          <a:sym typeface="Calibri"/>
                        </a:rPr>
                        <a:t>tijekom</a:t>
                      </a:r>
                      <a:r>
                        <a:rPr lang="en" sz="1000" u="none" strike="noStrike" cap="none" baseline="0">
                          <a:sym typeface="Calibri"/>
                        </a:rPr>
                        <a:t> </a:t>
                      </a:r>
                      <a:r>
                        <a:rPr lang="en" sz="1000" u="none" strike="noStrike" cap="none" baseline="0" err="1">
                          <a:sym typeface="Calibri"/>
                        </a:rPr>
                        <a:t>školske</a:t>
                      </a:r>
                      <a:r>
                        <a:rPr lang="en" sz="1000" u="none" strike="noStrike" cap="none" baseline="0">
                          <a:sym typeface="Calibri"/>
                        </a:rPr>
                        <a:t> godine</a:t>
                      </a:r>
                      <a:r>
                        <a:rPr lang="en" sz="1000" u="none" strike="noStrike" cap="none" baseline="0"/>
                        <a:t> (35 sati godišnje)</a:t>
                      </a:r>
                      <a:endParaRPr lang="en" sz="1000" u="none" strike="noStrike" cap="none" baseline="0">
                        <a:sym typeface="Calibri"/>
                      </a:endParaRPr>
                    </a:p>
                  </a:txBody>
                  <a:tcPr marL="91425" marR="91425" marT="32975" marB="32975"/>
                </a:tc>
                <a:extLst>
                  <a:ext uri="{0D108BD9-81ED-4DB2-BD59-A6C34878D82A}">
                    <a16:rowId xmlns:a16="http://schemas.microsoft.com/office/drawing/2014/main" val="10004"/>
                  </a:ext>
                </a:extLst>
              </a:tr>
              <a:tr h="302722">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Troškovnik</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25" marR="91425" marT="32975" marB="32975"/>
                </a:tc>
                <a:tc>
                  <a:txBody>
                    <a:bodyPr/>
                    <a:lstStyle/>
                    <a:p>
                      <a:pPr marL="0" marR="0" lvl="0" indent="0" algn="l">
                        <a:lnSpc>
                          <a:spcPct val="100000"/>
                        </a:lnSpc>
                        <a:spcBef>
                          <a:spcPts val="0"/>
                        </a:spcBef>
                        <a:spcAft>
                          <a:spcPts val="0"/>
                        </a:spcAft>
                        <a:buNone/>
                      </a:pPr>
                      <a:r>
                        <a:rPr lang="en" sz="1000" b="0" i="0" u="none" strike="noStrike" cap="none" baseline="0" noProof="0">
                          <a:latin typeface="Calibri"/>
                        </a:rPr>
                        <a:t>Papir za kopiranje zborskih partitura.</a:t>
                      </a:r>
                      <a:endParaRPr lang="en" sz="1000" b="0" i="0" u="none" strike="noStrike" cap="none" baseline="0" noProof="0"/>
                    </a:p>
                    <a:p>
                      <a:pPr marL="0" marR="0" lvl="0" indent="0" algn="l">
                        <a:lnSpc>
                          <a:spcPct val="100000"/>
                        </a:lnSpc>
                        <a:spcBef>
                          <a:spcPts val="0"/>
                        </a:spcBef>
                        <a:spcAft>
                          <a:spcPts val="0"/>
                        </a:spcAft>
                        <a:buClr>
                          <a:srgbClr val="000000"/>
                        </a:buClr>
                        <a:buSzPct val="25000"/>
                        <a:buFont typeface="Calibri"/>
                        <a:buNone/>
                      </a:pPr>
                      <a:endParaRPr lang="en" sz="1000" u="none" strike="noStrike" cap="none" baseline="0">
                        <a:sym typeface="Calibri"/>
                      </a:endParaRPr>
                    </a:p>
                  </a:txBody>
                  <a:tcPr marL="91425" marR="91425" marT="32975" marB="32975"/>
                </a:tc>
                <a:extLst>
                  <a:ext uri="{0D108BD9-81ED-4DB2-BD59-A6C34878D82A}">
                    <a16:rowId xmlns:a16="http://schemas.microsoft.com/office/drawing/2014/main" val="10005"/>
                  </a:ext>
                </a:extLst>
              </a:tr>
              <a:tr h="333560">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Način</a:t>
                      </a:r>
                      <a:r>
                        <a:rPr lang="en" sz="1000" u="none" strike="noStrike" cap="none" baseline="0">
                          <a:sym typeface="Calibri"/>
                        </a:rPr>
                        <a:t> </a:t>
                      </a:r>
                      <a:r>
                        <a:rPr lang="en" sz="1000" u="none" strike="noStrike" cap="none" baseline="0" err="1">
                          <a:sym typeface="Calibri"/>
                        </a:rPr>
                        <a:t>vrednovanja</a:t>
                      </a:r>
                      <a:r>
                        <a:rPr lang="en" sz="1000" u="none" strike="noStrike" cap="none" baseline="0">
                          <a:sym typeface="Calibri"/>
                        </a:rPr>
                        <a:t> </a:t>
                      </a:r>
                      <a:r>
                        <a:rPr lang="en" sz="1000" u="none" strike="noStrike" cap="none" baseline="0" err="1">
                          <a:sym typeface="Calibri"/>
                        </a:rPr>
                        <a:t>i</a:t>
                      </a:r>
                      <a:r>
                        <a:rPr lang="en" sz="1000" u="none" strike="noStrike" cap="none" baseline="0">
                          <a:sym typeface="Calibri"/>
                        </a:rPr>
                        <a:t> </a:t>
                      </a:r>
                      <a:r>
                        <a:rPr lang="en" sz="1000" u="none" strike="noStrike" cap="none" baseline="0" err="1">
                          <a:sym typeface="Calibri"/>
                        </a:rPr>
                        <a:t>korištenja</a:t>
                      </a:r>
                      <a:r>
                        <a:rPr lang="en" sz="1000" u="none" strike="noStrike" cap="none" baseline="0">
                          <a:sym typeface="Calibri"/>
                        </a:rPr>
                        <a:t> </a:t>
                      </a:r>
                      <a:r>
                        <a:rPr lang="en" sz="1000" u="none" strike="noStrike" cap="none" baseline="0" err="1">
                          <a:sym typeface="Calibri"/>
                        </a:rPr>
                        <a:t>rezultata</a:t>
                      </a:r>
                      <a:r>
                        <a:rPr lang="en" sz="1000" u="none" strike="noStrike" cap="none" baseline="0">
                          <a:sym typeface="Calibri"/>
                        </a:rPr>
                        <a:t> </a:t>
                      </a:r>
                      <a:r>
                        <a:rPr lang="en" sz="1000" u="none" strike="noStrike" cap="none" baseline="0" err="1">
                          <a:sym typeface="Calibri"/>
                        </a:rPr>
                        <a:t>vrednovanja</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25" marR="91425" marT="32975" marB="32975"/>
                </a:tc>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dirty="0">
                          <a:sym typeface="Calibri"/>
                        </a:rPr>
                        <a:t>Anketa među članovima zbora i nasumično odabranom uzorku publike.</a:t>
                      </a:r>
                      <a:r>
                        <a:rPr lang="hr-HR" sz="1000" u="none" strike="noStrike" cap="none" baseline="0" dirty="0">
                          <a:sym typeface="Calibri"/>
                        </a:rPr>
                        <a:t> Objava na stranici škole te u školskom časopisu.</a:t>
                      </a:r>
                      <a:endParaRPr lang="en" sz="1000" b="0" i="0" u="none" strike="noStrike" cap="none" baseline="0" dirty="0">
                        <a:solidFill>
                          <a:srgbClr val="000000"/>
                        </a:solidFill>
                        <a:latin typeface="Calibri"/>
                        <a:ea typeface="Calibri"/>
                        <a:cs typeface="Calibri"/>
                        <a:sym typeface="Calibri"/>
                      </a:endParaRPr>
                    </a:p>
                  </a:txBody>
                  <a:tcPr marL="91425" marR="91425" marT="32975" marB="32975"/>
                </a:tc>
                <a:extLst>
                  <a:ext uri="{0D108BD9-81ED-4DB2-BD59-A6C34878D82A}">
                    <a16:rowId xmlns:a16="http://schemas.microsoft.com/office/drawing/2014/main" val="10006"/>
                  </a:ext>
                </a:extLst>
              </a:tr>
            </a:tbl>
          </a:graphicData>
        </a:graphic>
      </p:graphicFrame>
      <p:pic>
        <p:nvPicPr>
          <p:cNvPr id="654" name="Shape 654"/>
          <p:cNvPicPr preferRelativeResize="0"/>
          <p:nvPr/>
        </p:nvPicPr>
        <p:blipFill rotWithShape="1">
          <a:blip r:embed="rId3">
            <a:alphaModFix/>
          </a:blip>
          <a:srcRect/>
          <a:stretch/>
        </p:blipFill>
        <p:spPr>
          <a:xfrm>
            <a:off x="7433612" y="94059"/>
            <a:ext cx="881212" cy="754558"/>
          </a:xfrm>
          <a:prstGeom prst="rect">
            <a:avLst/>
          </a:prstGeom>
          <a:noFill/>
          <a:ln>
            <a:noFill/>
          </a:ln>
        </p:spPr>
      </p:pic>
      <p:sp>
        <p:nvSpPr>
          <p:cNvPr id="2" name="Title 1"/>
          <p:cNvSpPr>
            <a:spLocks noGrp="1"/>
          </p:cNvSpPr>
          <p:nvPr>
            <p:ph type="title"/>
          </p:nvPr>
        </p:nvSpPr>
        <p:spPr>
          <a:xfrm>
            <a:off x="1156278" y="-18652"/>
            <a:ext cx="6969244" cy="857250"/>
          </a:xfrm>
        </p:spPr>
        <p:txBody>
          <a:bodyPr>
            <a:scene3d>
              <a:camera prst="orthographicFront"/>
              <a:lightRig rig="soft" dir="t">
                <a:rot lat="0" lon="0" rev="15600000"/>
              </a:lightRig>
            </a:scene3d>
            <a:sp3d extrusionH="57150" prstMaterial="softEdge">
              <a:bevelT w="25400" h="38100"/>
            </a:sp3d>
          </a:bodyPr>
          <a:lstStyle/>
          <a:p>
            <a:r>
              <a:rPr lang="hr-HR" dirty="0">
                <a:effectLst>
                  <a:outerShdw blurRad="38100" dist="38100" dir="2700000" algn="tl">
                    <a:srgbClr val="000000">
                      <a:alpha val="43137"/>
                    </a:srgbClr>
                  </a:outerShdw>
                </a:effectLst>
                <a:latin typeface="+mn-lt"/>
              </a:rPr>
              <a:t>Mali pjevački zbor</a:t>
            </a:r>
            <a:endParaRPr lang="hr-HR" dirty="0">
              <a:effectLst>
                <a:outerShdw blurRad="38100" dist="38100" dir="2700000" algn="tl">
                  <a:srgbClr val="000000">
                    <a:alpha val="43137"/>
                  </a:srgbClr>
                </a:outerShdw>
              </a:effectLst>
              <a:latin typeface="+mn-lt"/>
              <a:cs typeface="Calibri Light"/>
            </a:endParaRPr>
          </a:p>
        </p:txBody>
      </p:sp>
    </p:spTree>
  </p:cSld>
  <p:clrMapOvr>
    <a:masterClrMapping/>
  </p:clrMapOvr>
  <p:transition spd="slow">
    <p:wipe/>
  </p:transition>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Shape 658"/>
        <p:cNvGrpSpPr/>
        <p:nvPr/>
      </p:nvGrpSpPr>
      <p:grpSpPr>
        <a:xfrm>
          <a:off x="0" y="0"/>
          <a:ext cx="0" cy="0"/>
          <a:chOff x="0" y="0"/>
          <a:chExt cx="0" cy="0"/>
        </a:xfrm>
      </p:grpSpPr>
      <p:graphicFrame>
        <p:nvGraphicFramePr>
          <p:cNvPr id="660" name="Shape 660"/>
          <p:cNvGraphicFramePr/>
          <p:nvPr>
            <p:extLst>
              <p:ext uri="{D42A27DB-BD31-4B8C-83A1-F6EECF244321}">
                <p14:modId xmlns:p14="http://schemas.microsoft.com/office/powerpoint/2010/main" val="3711921035"/>
              </p:ext>
            </p:extLst>
          </p:nvPr>
        </p:nvGraphicFramePr>
        <p:xfrm>
          <a:off x="453483" y="862791"/>
          <a:ext cx="8414729" cy="3721285"/>
        </p:xfrm>
        <a:graphic>
          <a:graphicData uri="http://schemas.openxmlformats.org/drawingml/2006/table">
            <a:tbl>
              <a:tblPr>
                <a:tableStyleId>{0E3FDE45-AF77-4B5C-9715-49D594BDF05E}</a:tableStyleId>
              </a:tblPr>
              <a:tblGrid>
                <a:gridCol w="1850519">
                  <a:extLst>
                    <a:ext uri="{9D8B030D-6E8A-4147-A177-3AD203B41FA5}">
                      <a16:colId xmlns:a16="http://schemas.microsoft.com/office/drawing/2014/main" val="20000"/>
                    </a:ext>
                  </a:extLst>
                </a:gridCol>
                <a:gridCol w="6564210">
                  <a:extLst>
                    <a:ext uri="{9D8B030D-6E8A-4147-A177-3AD203B41FA5}">
                      <a16:colId xmlns:a16="http://schemas.microsoft.com/office/drawing/2014/main" val="20001"/>
                    </a:ext>
                  </a:extLst>
                </a:gridCol>
              </a:tblGrid>
              <a:tr h="833425">
                <a:tc>
                  <a:txBody>
                    <a:bodyPr/>
                    <a:lstStyle/>
                    <a:p>
                      <a:pPr marL="0" marR="0" lvl="0" indent="0" algn="l" rtl="0">
                        <a:lnSpc>
                          <a:spcPct val="100000"/>
                        </a:lnSpc>
                        <a:spcBef>
                          <a:spcPts val="0"/>
                        </a:spcBef>
                        <a:spcAft>
                          <a:spcPts val="0"/>
                        </a:spcAft>
                        <a:buClr>
                          <a:srgbClr val="000000"/>
                        </a:buClr>
                        <a:buSzPct val="25000"/>
                        <a:buFont typeface="Calibri"/>
                        <a:buNone/>
                      </a:pPr>
                      <a:r>
                        <a:rPr lang="hr-HR" sz="900" u="none" strike="noStrike" cap="none" baseline="0" dirty="0">
                          <a:sym typeface="Calibri"/>
                        </a:rPr>
                        <a:t>Ishodi</a:t>
                      </a:r>
                      <a:r>
                        <a:rPr lang="en" sz="900" u="none" strike="noStrike" cap="none" baseline="0" dirty="0">
                          <a:sym typeface="Calibri"/>
                        </a:rPr>
                        <a:t>:</a:t>
                      </a:r>
                      <a:endParaRPr lang="en" sz="900" b="0" i="0" u="none" strike="noStrike" cap="none" baseline="0" dirty="0">
                        <a:solidFill>
                          <a:srgbClr val="000000"/>
                        </a:solidFill>
                        <a:latin typeface="Calibri"/>
                        <a:ea typeface="Calibri"/>
                        <a:cs typeface="Calibri"/>
                        <a:sym typeface="Calibri"/>
                      </a:endParaRPr>
                    </a:p>
                  </a:txBody>
                  <a:tcPr marL="91450" marR="91450" marT="29975" marB="29975"/>
                </a:tc>
                <a:tc>
                  <a:txBody>
                    <a:bodyPr/>
                    <a:lstStyle/>
                    <a:p>
                      <a:pPr marL="0" marR="0" lvl="0" indent="0" algn="l">
                        <a:lnSpc>
                          <a:spcPct val="100000"/>
                        </a:lnSpc>
                        <a:spcBef>
                          <a:spcPts val="0"/>
                        </a:spcBef>
                        <a:spcAft>
                          <a:spcPts val="0"/>
                        </a:spcAft>
                        <a:buNone/>
                      </a:pPr>
                      <a:r>
                        <a:rPr lang="en" sz="900" u="none" strike="noStrike" cap="none" baseline="0" dirty="0"/>
                        <a:t>Učenici će:</a:t>
                      </a:r>
                      <a:endParaRPr lang="en-US" dirty="0"/>
                    </a:p>
                    <a:p>
                      <a:pPr marL="0" marR="0" lvl="0" indent="0" algn="l">
                        <a:lnSpc>
                          <a:spcPct val="100000"/>
                        </a:lnSpc>
                        <a:spcBef>
                          <a:spcPts val="0"/>
                        </a:spcBef>
                        <a:spcAft>
                          <a:spcPts val="0"/>
                        </a:spcAft>
                        <a:buNone/>
                      </a:pPr>
                      <a:r>
                        <a:rPr lang="en" sz="900" u="none" strike="noStrike" cap="none" baseline="0" dirty="0"/>
                        <a:t>-</a:t>
                      </a:r>
                      <a:r>
                        <a:rPr lang="hr-HR" sz="900" u="none" strike="noStrike" cap="none" baseline="0" dirty="0"/>
                        <a:t>upoznati se s misijama u svijetu</a:t>
                      </a:r>
                      <a:endParaRPr lang="en" sz="900" u="none" strike="noStrike" cap="none" baseline="0" dirty="0"/>
                    </a:p>
                    <a:p>
                      <a:pPr marL="0" marR="0" lvl="0" indent="0" algn="l">
                        <a:lnSpc>
                          <a:spcPct val="100000"/>
                        </a:lnSpc>
                        <a:spcBef>
                          <a:spcPts val="0"/>
                        </a:spcBef>
                        <a:spcAft>
                          <a:spcPts val="0"/>
                        </a:spcAft>
                        <a:buNone/>
                      </a:pPr>
                      <a:r>
                        <a:rPr lang="en" sz="900" u="none" strike="noStrike" cap="none" baseline="0" dirty="0"/>
                        <a:t>- proučavati </a:t>
                      </a:r>
                      <a:r>
                        <a:rPr lang="hr-HR" sz="900" u="none" strike="noStrike" cap="none" baseline="0" dirty="0"/>
                        <a:t>područja djelovanja misionara</a:t>
                      </a:r>
                      <a:endParaRPr lang="en" sz="900" u="none" strike="noStrike" cap="none" baseline="0" dirty="0"/>
                    </a:p>
                    <a:p>
                      <a:pPr marL="0" marR="0" lvl="0" indent="0" algn="l">
                        <a:lnSpc>
                          <a:spcPct val="100000"/>
                        </a:lnSpc>
                        <a:spcBef>
                          <a:spcPts val="0"/>
                        </a:spcBef>
                        <a:spcAft>
                          <a:spcPts val="0"/>
                        </a:spcAft>
                        <a:buNone/>
                      </a:pPr>
                      <a:r>
                        <a:rPr lang="en" sz="900" u="none" strike="noStrike" cap="none" baseline="0" dirty="0"/>
                        <a:t>- čitati i analizirati pojedine biblijske tekstove</a:t>
                      </a:r>
                    </a:p>
                    <a:p>
                      <a:pPr marL="0" marR="0" lvl="0" indent="0" algn="l">
                        <a:lnSpc>
                          <a:spcPct val="100000"/>
                        </a:lnSpc>
                        <a:spcBef>
                          <a:spcPts val="0"/>
                        </a:spcBef>
                        <a:spcAft>
                          <a:spcPts val="0"/>
                        </a:spcAft>
                        <a:buNone/>
                      </a:pPr>
                      <a:r>
                        <a:rPr lang="en" sz="900" u="none" strike="noStrike" cap="none" baseline="0" dirty="0"/>
                        <a:t>- upoznati </a:t>
                      </a:r>
                      <a:r>
                        <a:rPr lang="hr-HR" sz="900" u="none" strike="noStrike" cap="none" baseline="0" dirty="0" err="1"/>
                        <a:t>misisjsku</a:t>
                      </a:r>
                      <a:r>
                        <a:rPr lang="hr-HR" sz="900" u="none" strike="noStrike" cap="none" baseline="0" dirty="0"/>
                        <a:t> djelatnost Crkve</a:t>
                      </a:r>
                      <a:endParaRPr lang="en" sz="900" u="none" strike="noStrike" cap="none" baseline="0" dirty="0"/>
                    </a:p>
                    <a:p>
                      <a:pPr marL="0" marR="0" lvl="0" indent="0" algn="l">
                        <a:lnSpc>
                          <a:spcPct val="100000"/>
                        </a:lnSpc>
                        <a:spcBef>
                          <a:spcPts val="0"/>
                        </a:spcBef>
                        <a:spcAft>
                          <a:spcPts val="0"/>
                        </a:spcAft>
                        <a:buNone/>
                      </a:pPr>
                      <a:r>
                        <a:rPr lang="en" sz="900" u="none" strike="noStrike" cap="none" baseline="0" dirty="0"/>
                        <a:t>- stjecati znanja iz vjeronaučnog područja na temelju proučavanja </a:t>
                      </a:r>
                      <a:r>
                        <a:rPr lang="hr-HR" sz="900" u="none" strike="noStrike" cap="none" baseline="0" dirty="0"/>
                        <a:t>misija</a:t>
                      </a:r>
                      <a:endParaRPr lang="en" sz="900" u="none" strike="noStrike" cap="none" baseline="0" dirty="0"/>
                    </a:p>
                  </a:txBody>
                  <a:tcPr marL="91450" marR="91450" marT="29975" marB="29975"/>
                </a:tc>
                <a:extLst>
                  <a:ext uri="{0D108BD9-81ED-4DB2-BD59-A6C34878D82A}">
                    <a16:rowId xmlns:a16="http://schemas.microsoft.com/office/drawing/2014/main" val="10000"/>
                  </a:ext>
                </a:extLst>
              </a:tr>
              <a:tr h="398850">
                <a:tc>
                  <a:txBody>
                    <a:bodyPr/>
                    <a:lstStyle/>
                    <a:p>
                      <a:pPr marL="0" marR="0" lvl="0" indent="0" algn="l" rtl="0">
                        <a:lnSpc>
                          <a:spcPct val="100000"/>
                        </a:lnSpc>
                        <a:spcBef>
                          <a:spcPts val="0"/>
                        </a:spcBef>
                        <a:spcAft>
                          <a:spcPts val="0"/>
                        </a:spcAft>
                        <a:buClr>
                          <a:srgbClr val="000000"/>
                        </a:buClr>
                        <a:buSzPct val="25000"/>
                        <a:buFont typeface="Calibri"/>
                        <a:buNone/>
                      </a:pPr>
                      <a:r>
                        <a:rPr lang="en" sz="900" u="none" strike="noStrike" cap="none" baseline="0" err="1">
                          <a:sym typeface="Calibri"/>
                        </a:rPr>
                        <a:t>Namjena</a:t>
                      </a:r>
                      <a:r>
                        <a:rPr lang="en" sz="900" u="none" strike="noStrike" cap="none" baseline="0">
                          <a:sym typeface="Calibri"/>
                        </a:rPr>
                        <a:t>:</a:t>
                      </a:r>
                      <a:endParaRPr lang="en" sz="900" b="0" i="0" u="none" strike="noStrike" cap="none" baseline="0">
                        <a:solidFill>
                          <a:srgbClr val="000000"/>
                        </a:solidFill>
                        <a:latin typeface="Calibri"/>
                        <a:ea typeface="Calibri"/>
                        <a:cs typeface="Calibri"/>
                        <a:sym typeface="Calibri"/>
                      </a:endParaRPr>
                    </a:p>
                  </a:txBody>
                  <a:tcPr marL="91450" marR="91450" marT="29975" marB="29975"/>
                </a:tc>
                <a:tc>
                  <a:txBody>
                    <a:bodyPr/>
                    <a:lstStyle/>
                    <a:p>
                      <a:pPr marL="0" marR="0" lvl="0" indent="0" algn="l" rtl="0">
                        <a:lnSpc>
                          <a:spcPct val="100000"/>
                        </a:lnSpc>
                        <a:spcBef>
                          <a:spcPts val="0"/>
                        </a:spcBef>
                        <a:spcAft>
                          <a:spcPts val="0"/>
                        </a:spcAft>
                        <a:buClr>
                          <a:schemeClr val="dk1"/>
                        </a:buClr>
                        <a:buSzPct val="25000"/>
                        <a:buFont typeface="Calibri"/>
                        <a:buNone/>
                      </a:pPr>
                      <a:r>
                        <a:rPr lang="en" sz="900" u="none" strike="noStrike" cap="none" baseline="0" err="1">
                          <a:sym typeface="Calibri"/>
                        </a:rPr>
                        <a:t>Okupiti</a:t>
                      </a:r>
                      <a:r>
                        <a:rPr lang="en" sz="900" u="none" strike="noStrike" cap="none" baseline="0">
                          <a:sym typeface="Calibri"/>
                        </a:rPr>
                        <a:t> </a:t>
                      </a:r>
                      <a:r>
                        <a:rPr lang="en" sz="900" u="none" strike="noStrike" cap="none" baseline="0" err="1">
                          <a:sym typeface="Calibri"/>
                        </a:rPr>
                        <a:t>zainteresirane</a:t>
                      </a:r>
                      <a:r>
                        <a:rPr lang="en" sz="900" u="none" strike="noStrike" cap="none" baseline="0">
                          <a:sym typeface="Calibri"/>
                        </a:rPr>
                        <a:t> </a:t>
                      </a:r>
                      <a:r>
                        <a:rPr lang="en" sz="900" u="none" strike="noStrike" cap="none" baseline="0" err="1">
                          <a:sym typeface="Calibri"/>
                        </a:rPr>
                        <a:t>učenike</a:t>
                      </a:r>
                      <a:r>
                        <a:rPr lang="en" sz="900" u="none" strike="noStrike" cap="none" baseline="0">
                          <a:sym typeface="Calibri"/>
                        </a:rPr>
                        <a:t> </a:t>
                      </a:r>
                      <a:r>
                        <a:rPr lang="en" sz="900" u="none" strike="noStrike" cap="none" baseline="0"/>
                        <a:t>2.,3</a:t>
                      </a:r>
                      <a:r>
                        <a:rPr lang="en" sz="900" u="none" strike="noStrike" cap="none" baseline="0">
                          <a:sym typeface="Calibri"/>
                        </a:rPr>
                        <a:t>. </a:t>
                      </a:r>
                      <a:r>
                        <a:rPr lang="en" sz="900" u="none" strike="noStrike" cap="none" baseline="0" err="1">
                          <a:sym typeface="Calibri"/>
                        </a:rPr>
                        <a:t>i</a:t>
                      </a:r>
                      <a:r>
                        <a:rPr lang="en" sz="900" u="none" strike="noStrike" cap="none" baseline="0">
                          <a:sym typeface="Calibri"/>
                        </a:rPr>
                        <a:t> 4. </a:t>
                      </a:r>
                      <a:r>
                        <a:rPr lang="en" sz="900" u="none" strike="noStrike" cap="none" baseline="0" err="1">
                          <a:sym typeface="Calibri"/>
                        </a:rPr>
                        <a:t>razreda</a:t>
                      </a:r>
                      <a:r>
                        <a:rPr lang="en" sz="900" u="none" strike="noStrike" cap="none" baseline="0">
                          <a:sym typeface="Calibri"/>
                        </a:rPr>
                        <a:t>, </a:t>
                      </a:r>
                      <a:r>
                        <a:rPr lang="en" sz="900" u="none" strike="noStrike" cap="none" baseline="0" err="1">
                          <a:sym typeface="Calibri"/>
                        </a:rPr>
                        <a:t>razviti</a:t>
                      </a:r>
                      <a:r>
                        <a:rPr lang="en" sz="900" u="none" strike="noStrike" cap="none" baseline="0">
                          <a:sym typeface="Calibri"/>
                        </a:rPr>
                        <a:t> </a:t>
                      </a:r>
                      <a:r>
                        <a:rPr lang="en" sz="900" u="none" strike="noStrike" cap="none" baseline="0" err="1">
                          <a:sym typeface="Calibri"/>
                        </a:rPr>
                        <a:t>svijest</a:t>
                      </a:r>
                      <a:r>
                        <a:rPr lang="en" sz="900" u="none" strike="noStrike" cap="none" baseline="0">
                          <a:sym typeface="Calibri"/>
                        </a:rPr>
                        <a:t> o </a:t>
                      </a:r>
                      <a:r>
                        <a:rPr lang="en" sz="900" u="none" strike="noStrike" cap="none" baseline="0" err="1">
                          <a:sym typeface="Calibri"/>
                        </a:rPr>
                        <a:t>važnosti</a:t>
                      </a:r>
                      <a:r>
                        <a:rPr lang="en" sz="900" u="none" strike="noStrike" cap="none" baseline="0">
                          <a:sym typeface="Calibri"/>
                        </a:rPr>
                        <a:t> </a:t>
                      </a:r>
                      <a:r>
                        <a:rPr lang="en" sz="900" u="none" strike="noStrike" cap="none" baseline="0" err="1">
                          <a:sym typeface="Calibri"/>
                        </a:rPr>
                        <a:t>poznavanja</a:t>
                      </a:r>
                      <a:r>
                        <a:rPr lang="en" sz="900" u="none" strike="noStrike" cap="none" baseline="0">
                          <a:sym typeface="Calibri"/>
                        </a:rPr>
                        <a:t> </a:t>
                      </a:r>
                      <a:r>
                        <a:rPr lang="en" sz="900" u="none" strike="noStrike" cap="none" baseline="0" err="1">
                          <a:sym typeface="Calibri"/>
                        </a:rPr>
                        <a:t>Biblije</a:t>
                      </a:r>
                      <a:r>
                        <a:rPr lang="en" sz="900" u="none" strike="noStrike" cap="none" baseline="0">
                          <a:sym typeface="Calibri"/>
                        </a:rPr>
                        <a:t>, </a:t>
                      </a:r>
                      <a:r>
                        <a:rPr lang="en" sz="900" u="none" strike="noStrike" cap="none" baseline="0" err="1">
                          <a:sym typeface="Calibri"/>
                        </a:rPr>
                        <a:t>produbiti</a:t>
                      </a:r>
                      <a:r>
                        <a:rPr lang="en" sz="900" u="none" strike="noStrike" cap="none" baseline="0">
                          <a:sym typeface="Calibri"/>
                        </a:rPr>
                        <a:t> </a:t>
                      </a:r>
                      <a:r>
                        <a:rPr lang="en" sz="900" u="none" strike="noStrike" cap="none" baseline="0" err="1">
                          <a:sym typeface="Calibri"/>
                        </a:rPr>
                        <a:t>religijske</a:t>
                      </a:r>
                      <a:r>
                        <a:rPr lang="en" sz="900" u="none" strike="noStrike" cap="none" baseline="0">
                          <a:sym typeface="Calibri"/>
                        </a:rPr>
                        <a:t> </a:t>
                      </a:r>
                      <a:r>
                        <a:rPr lang="en" sz="900" u="none" strike="noStrike" cap="none" baseline="0" err="1">
                          <a:sym typeface="Calibri"/>
                        </a:rPr>
                        <a:t>spoznaje</a:t>
                      </a:r>
                      <a:r>
                        <a:rPr lang="en" sz="900" u="none" strike="noStrike" cap="none" baseline="0">
                          <a:sym typeface="Calibri"/>
                        </a:rPr>
                        <a:t> </a:t>
                      </a:r>
                      <a:r>
                        <a:rPr lang="en" sz="900" u="none" strike="noStrike" cap="none" baseline="0" err="1">
                          <a:sym typeface="Calibri"/>
                        </a:rPr>
                        <a:t>na</a:t>
                      </a:r>
                      <a:r>
                        <a:rPr lang="en" sz="900" u="none" strike="noStrike" cap="none" baseline="0">
                          <a:sym typeface="Calibri"/>
                        </a:rPr>
                        <a:t> </a:t>
                      </a:r>
                      <a:r>
                        <a:rPr lang="en" sz="900" u="none" strike="noStrike" cap="none" baseline="0" err="1">
                          <a:sym typeface="Calibri"/>
                        </a:rPr>
                        <a:t>temelju</a:t>
                      </a:r>
                      <a:r>
                        <a:rPr lang="en" sz="900" u="none" strike="noStrike" cap="none" baseline="0">
                          <a:sym typeface="Calibri"/>
                        </a:rPr>
                        <a:t> </a:t>
                      </a:r>
                      <a:r>
                        <a:rPr lang="en" sz="900" u="none" strike="noStrike" cap="none" baseline="0" err="1">
                          <a:sym typeface="Calibri"/>
                        </a:rPr>
                        <a:t>Svetog</a:t>
                      </a:r>
                      <a:r>
                        <a:rPr lang="en" sz="900" u="none" strike="noStrike" cap="none" baseline="0">
                          <a:sym typeface="Calibri"/>
                        </a:rPr>
                        <a:t> </a:t>
                      </a:r>
                      <a:r>
                        <a:rPr lang="en" sz="900" u="none" strike="noStrike" cap="none" baseline="0" err="1">
                          <a:sym typeface="Calibri"/>
                        </a:rPr>
                        <a:t>pisma</a:t>
                      </a:r>
                      <a:endParaRPr lang="en" sz="900" b="0" i="0" u="none" strike="noStrike" cap="none" baseline="0" err="1">
                        <a:solidFill>
                          <a:schemeClr val="dk1"/>
                        </a:solidFill>
                        <a:latin typeface="Calibri"/>
                        <a:ea typeface="Calibri"/>
                        <a:cs typeface="Calibri"/>
                        <a:sym typeface="Calibri"/>
                      </a:endParaRPr>
                    </a:p>
                  </a:txBody>
                  <a:tcPr marL="91450" marR="91450" marT="29975" marB="29975"/>
                </a:tc>
                <a:extLst>
                  <a:ext uri="{0D108BD9-81ED-4DB2-BD59-A6C34878D82A}">
                    <a16:rowId xmlns:a16="http://schemas.microsoft.com/office/drawing/2014/main" val="10001"/>
                  </a:ext>
                </a:extLst>
              </a:tr>
              <a:tr h="402425">
                <a:tc>
                  <a:txBody>
                    <a:bodyPr/>
                    <a:lstStyle/>
                    <a:p>
                      <a:pPr marL="0" marR="0" lvl="0" indent="0" algn="l" rtl="0">
                        <a:lnSpc>
                          <a:spcPct val="100000"/>
                        </a:lnSpc>
                        <a:spcBef>
                          <a:spcPts val="0"/>
                        </a:spcBef>
                        <a:spcAft>
                          <a:spcPts val="0"/>
                        </a:spcAft>
                        <a:buClr>
                          <a:srgbClr val="000000"/>
                        </a:buClr>
                        <a:buSzPct val="25000"/>
                        <a:buFont typeface="Calibri"/>
                        <a:buNone/>
                      </a:pPr>
                      <a:r>
                        <a:rPr lang="en" sz="900" u="none" strike="noStrike" cap="none" baseline="0" err="1">
                          <a:sym typeface="Calibri"/>
                        </a:rPr>
                        <a:t>Način</a:t>
                      </a:r>
                      <a:r>
                        <a:rPr lang="en" sz="900" u="none" strike="noStrike" cap="none" baseline="0">
                          <a:sym typeface="Calibri"/>
                        </a:rPr>
                        <a:t> </a:t>
                      </a:r>
                      <a:r>
                        <a:rPr lang="en" sz="900" u="none" strike="noStrike" cap="none" baseline="0" err="1">
                          <a:sym typeface="Calibri"/>
                        </a:rPr>
                        <a:t>realizacije</a:t>
                      </a:r>
                      <a:r>
                        <a:rPr lang="en" sz="900" u="none" strike="noStrike" cap="none" baseline="0">
                          <a:sym typeface="Calibri"/>
                        </a:rPr>
                        <a:t>:</a:t>
                      </a:r>
                      <a:endParaRPr lang="en" sz="900" b="0" i="0" u="none" strike="noStrike" cap="none" baseline="0">
                        <a:solidFill>
                          <a:srgbClr val="000000"/>
                        </a:solidFill>
                        <a:latin typeface="Calibri"/>
                        <a:ea typeface="Calibri"/>
                        <a:cs typeface="Calibri"/>
                        <a:sym typeface="Calibri"/>
                      </a:endParaRPr>
                    </a:p>
                  </a:txBody>
                  <a:tcPr marL="91450" marR="91450" marT="29975" marB="29975"/>
                </a:tc>
                <a:tc>
                  <a:txBody>
                    <a:bodyPr/>
                    <a:lstStyle/>
                    <a:p>
                      <a:pPr marL="0" marR="0" lvl="0" indent="0" algn="l" rtl="0">
                        <a:lnSpc>
                          <a:spcPct val="100000"/>
                        </a:lnSpc>
                        <a:spcBef>
                          <a:spcPts val="0"/>
                        </a:spcBef>
                        <a:spcAft>
                          <a:spcPts val="0"/>
                        </a:spcAft>
                        <a:buFont typeface="Calibri"/>
                        <a:buNone/>
                      </a:pPr>
                      <a:r>
                        <a:rPr lang="en" sz="900" u="none" strike="noStrike" cap="none" baseline="0" err="1">
                          <a:sym typeface="Calibri"/>
                        </a:rPr>
                        <a:t>Individualni</a:t>
                      </a:r>
                      <a:r>
                        <a:rPr lang="en" sz="900" u="none" strike="noStrike" cap="none" baseline="0">
                          <a:sym typeface="Calibri"/>
                        </a:rPr>
                        <a:t> </a:t>
                      </a:r>
                      <a:r>
                        <a:rPr lang="en" sz="900" u="none" strike="noStrike" cap="none" baseline="0" err="1">
                          <a:sym typeface="Calibri"/>
                        </a:rPr>
                        <a:t>i</a:t>
                      </a:r>
                      <a:r>
                        <a:rPr lang="en" sz="900" u="none" strike="noStrike" cap="none" baseline="0">
                          <a:sym typeface="Calibri"/>
                        </a:rPr>
                        <a:t> </a:t>
                      </a:r>
                      <a:r>
                        <a:rPr lang="en" sz="900" u="none" strike="noStrike" cap="none" baseline="0" err="1">
                          <a:sym typeface="Calibri"/>
                        </a:rPr>
                        <a:t>timski</a:t>
                      </a:r>
                      <a:r>
                        <a:rPr lang="en" sz="900" u="none" strike="noStrike" cap="none" baseline="0">
                          <a:sym typeface="Calibri"/>
                        </a:rPr>
                        <a:t> rad </a:t>
                      </a:r>
                      <a:r>
                        <a:rPr lang="en" sz="900" u="none" strike="noStrike" cap="none" baseline="0" err="1">
                          <a:sym typeface="Calibri"/>
                        </a:rPr>
                        <a:t>tijekom</a:t>
                      </a:r>
                      <a:r>
                        <a:rPr lang="en" sz="900" u="none" strike="noStrike" cap="none" baseline="0">
                          <a:sym typeface="Calibri"/>
                        </a:rPr>
                        <a:t> </a:t>
                      </a:r>
                      <a:r>
                        <a:rPr lang="en" sz="900" u="none" strike="noStrike" cap="none" baseline="0" err="1">
                          <a:sym typeface="Calibri"/>
                        </a:rPr>
                        <a:t>godine</a:t>
                      </a:r>
                      <a:r>
                        <a:rPr lang="en" sz="900" u="none" strike="noStrike" cap="none" baseline="0">
                          <a:sym typeface="Calibri"/>
                        </a:rPr>
                        <a:t>, </a:t>
                      </a:r>
                      <a:r>
                        <a:rPr lang="en" sz="900" u="none" strike="noStrike" cap="none" baseline="0" err="1">
                          <a:sym typeface="Calibri"/>
                        </a:rPr>
                        <a:t>tjedni</a:t>
                      </a:r>
                      <a:r>
                        <a:rPr lang="en" sz="900" u="none" strike="noStrike" cap="none" baseline="0">
                          <a:sym typeface="Calibri"/>
                        </a:rPr>
                        <a:t> </a:t>
                      </a:r>
                      <a:r>
                        <a:rPr lang="en" sz="900" u="none" strike="noStrike" cap="none" baseline="0" err="1">
                          <a:sym typeface="Calibri"/>
                        </a:rPr>
                        <a:t>susreti</a:t>
                      </a:r>
                      <a:r>
                        <a:rPr lang="en" sz="900" u="none" strike="noStrike" cap="none" baseline="0">
                          <a:sym typeface="Calibri"/>
                        </a:rPr>
                        <a:t>, </a:t>
                      </a:r>
                      <a:r>
                        <a:rPr lang="en" sz="900" u="none" strike="noStrike" cap="none" baseline="0"/>
                        <a:t>predviđena mogućnost online nastave.</a:t>
                      </a:r>
                      <a:endParaRPr lang="en" sz="900" u="none" strike="noStrike" cap="none" baseline="0">
                        <a:sym typeface="Calibri"/>
                      </a:endParaRPr>
                    </a:p>
                  </a:txBody>
                  <a:tcPr marL="91450" marR="91450" marT="29975" marB="29975"/>
                </a:tc>
                <a:extLst>
                  <a:ext uri="{0D108BD9-81ED-4DB2-BD59-A6C34878D82A}">
                    <a16:rowId xmlns:a16="http://schemas.microsoft.com/office/drawing/2014/main" val="10002"/>
                  </a:ext>
                </a:extLst>
              </a:tr>
              <a:tr h="401225">
                <a:tc>
                  <a:txBody>
                    <a:bodyPr/>
                    <a:lstStyle/>
                    <a:p>
                      <a:pPr marL="0" marR="0" lvl="0" indent="0" algn="l" rtl="0">
                        <a:lnSpc>
                          <a:spcPct val="100000"/>
                        </a:lnSpc>
                        <a:spcBef>
                          <a:spcPts val="0"/>
                        </a:spcBef>
                        <a:spcAft>
                          <a:spcPts val="0"/>
                        </a:spcAft>
                        <a:buClr>
                          <a:srgbClr val="000000"/>
                        </a:buClr>
                        <a:buSzPct val="25000"/>
                        <a:buFont typeface="Calibri"/>
                        <a:buNone/>
                      </a:pPr>
                      <a:r>
                        <a:rPr lang="en" sz="900" u="none" strike="noStrike" cap="none" baseline="0" err="1">
                          <a:sym typeface="Calibri"/>
                        </a:rPr>
                        <a:t>Nositelj</a:t>
                      </a:r>
                      <a:r>
                        <a:rPr lang="en" sz="900" u="none" strike="noStrike" cap="none" baseline="0">
                          <a:sym typeface="Calibri"/>
                        </a:rPr>
                        <a:t> </a:t>
                      </a:r>
                      <a:r>
                        <a:rPr lang="en" sz="900" u="none" strike="noStrike" cap="none" baseline="0" err="1">
                          <a:sym typeface="Calibri"/>
                        </a:rPr>
                        <a:t>aktivnosti</a:t>
                      </a:r>
                      <a:r>
                        <a:rPr lang="en" sz="900" u="none" strike="noStrike" cap="none" baseline="0">
                          <a:sym typeface="Calibri"/>
                        </a:rPr>
                        <a:t>:</a:t>
                      </a:r>
                      <a:endParaRPr lang="en" sz="900" b="0" i="0" u="none" strike="noStrike" cap="none" baseline="0">
                        <a:solidFill>
                          <a:srgbClr val="000000"/>
                        </a:solidFill>
                        <a:latin typeface="Calibri"/>
                        <a:ea typeface="Calibri"/>
                        <a:cs typeface="Calibri"/>
                        <a:sym typeface="Calibri"/>
                      </a:endParaRPr>
                    </a:p>
                  </a:txBody>
                  <a:tcPr marL="91450" marR="91450" marT="29975" marB="29975"/>
                </a:tc>
                <a:tc>
                  <a:txBody>
                    <a:bodyPr/>
                    <a:lstStyle/>
                    <a:p>
                      <a:pPr marL="0" marR="0" lvl="0" indent="0" algn="l" rtl="0">
                        <a:lnSpc>
                          <a:spcPct val="100000"/>
                        </a:lnSpc>
                        <a:spcBef>
                          <a:spcPts val="0"/>
                        </a:spcBef>
                        <a:spcAft>
                          <a:spcPts val="0"/>
                        </a:spcAft>
                        <a:buClr>
                          <a:srgbClr val="000000"/>
                        </a:buClr>
                        <a:buSzPct val="25000"/>
                        <a:buFont typeface="Calibri"/>
                        <a:buNone/>
                      </a:pPr>
                      <a:r>
                        <a:rPr lang="en" sz="900" u="none" strike="noStrike" cap="none" baseline="0" dirty="0">
                          <a:sym typeface="Calibri"/>
                        </a:rPr>
                        <a:t>Vjeroučitelj M</a:t>
                      </a:r>
                      <a:r>
                        <a:rPr lang="hr-HR" sz="900" u="none" strike="noStrike" cap="none" baseline="0" dirty="0">
                          <a:sym typeface="Calibri"/>
                        </a:rPr>
                        <a:t>arko </a:t>
                      </a:r>
                      <a:r>
                        <a:rPr lang="hr-HR" sz="900" u="none" strike="noStrike" cap="none" baseline="0" dirty="0" err="1">
                          <a:sym typeface="Calibri"/>
                        </a:rPr>
                        <a:t>Iličić</a:t>
                      </a:r>
                      <a:r>
                        <a:rPr lang="en" sz="900" u="none" strike="noStrike" cap="none" baseline="0" dirty="0">
                          <a:sym typeface="Calibri"/>
                        </a:rPr>
                        <a:t>, učenici </a:t>
                      </a:r>
                      <a:r>
                        <a:rPr lang="en" sz="900" u="none" strike="noStrike" cap="none" baseline="0" dirty="0"/>
                        <a:t>2.,3</a:t>
                      </a:r>
                      <a:r>
                        <a:rPr lang="en" sz="900" u="none" strike="noStrike" cap="none" baseline="0" dirty="0">
                          <a:sym typeface="Calibri"/>
                        </a:rPr>
                        <a:t>. i 4.r.</a:t>
                      </a:r>
                      <a:endParaRPr lang="en" sz="900" b="0" i="0" u="none" strike="noStrike" cap="none" baseline="0" dirty="0">
                        <a:solidFill>
                          <a:srgbClr val="000000"/>
                        </a:solidFill>
                        <a:latin typeface="Calibri"/>
                        <a:ea typeface="Calibri"/>
                        <a:cs typeface="Calibri"/>
                        <a:sym typeface="Calibri"/>
                      </a:endParaRPr>
                    </a:p>
                  </a:txBody>
                  <a:tcPr marL="91450" marR="91450" marT="29975" marB="29975"/>
                </a:tc>
                <a:extLst>
                  <a:ext uri="{0D108BD9-81ED-4DB2-BD59-A6C34878D82A}">
                    <a16:rowId xmlns:a16="http://schemas.microsoft.com/office/drawing/2014/main" val="10003"/>
                  </a:ext>
                </a:extLst>
              </a:tr>
              <a:tr h="401225">
                <a:tc>
                  <a:txBody>
                    <a:bodyPr/>
                    <a:lstStyle/>
                    <a:p>
                      <a:pPr marL="0" marR="0" lvl="0" indent="0" algn="l" rtl="0">
                        <a:lnSpc>
                          <a:spcPct val="100000"/>
                        </a:lnSpc>
                        <a:spcBef>
                          <a:spcPts val="0"/>
                        </a:spcBef>
                        <a:spcAft>
                          <a:spcPts val="0"/>
                        </a:spcAft>
                        <a:buClr>
                          <a:srgbClr val="000000"/>
                        </a:buClr>
                        <a:buSzPct val="25000"/>
                        <a:buFont typeface="Calibri"/>
                        <a:buNone/>
                      </a:pPr>
                      <a:r>
                        <a:rPr lang="en" sz="900" u="none" strike="noStrike" cap="none" baseline="0" err="1">
                          <a:sym typeface="Calibri"/>
                        </a:rPr>
                        <a:t>Vremenik</a:t>
                      </a:r>
                      <a:r>
                        <a:rPr lang="en" sz="900" u="none" strike="noStrike" cap="none" baseline="0">
                          <a:sym typeface="Calibri"/>
                        </a:rPr>
                        <a:t>:</a:t>
                      </a:r>
                      <a:endParaRPr lang="en" sz="900" b="0" i="0" u="none" strike="noStrike" cap="none" baseline="0">
                        <a:solidFill>
                          <a:srgbClr val="000000"/>
                        </a:solidFill>
                        <a:latin typeface="Calibri"/>
                        <a:ea typeface="Calibri"/>
                        <a:cs typeface="Calibri"/>
                        <a:sym typeface="Calibri"/>
                      </a:endParaRPr>
                    </a:p>
                  </a:txBody>
                  <a:tcPr marL="91450" marR="91450" marT="29975" marB="29975"/>
                </a:tc>
                <a:tc>
                  <a:txBody>
                    <a:bodyPr/>
                    <a:lstStyle/>
                    <a:p>
                      <a:pPr marL="0" marR="0" lvl="0" indent="0" algn="l" rtl="0">
                        <a:lnSpc>
                          <a:spcPct val="100000"/>
                        </a:lnSpc>
                        <a:spcBef>
                          <a:spcPts val="0"/>
                        </a:spcBef>
                        <a:spcAft>
                          <a:spcPts val="0"/>
                        </a:spcAft>
                        <a:buFont typeface="Calibri"/>
                        <a:buNone/>
                      </a:pPr>
                      <a:r>
                        <a:rPr lang="en" sz="900" u="none" strike="noStrike" cap="none" baseline="0"/>
                        <a:t>2 </a:t>
                      </a:r>
                      <a:r>
                        <a:rPr lang="en" sz="900" u="none" strike="noStrike" cap="none" baseline="0" err="1"/>
                        <a:t>sata</a:t>
                      </a:r>
                      <a:r>
                        <a:rPr lang="en" sz="900" u="none" strike="noStrike" cap="none" baseline="0"/>
                        <a:t> </a:t>
                      </a:r>
                      <a:r>
                        <a:rPr lang="en" sz="900" u="none" strike="noStrike" cap="none" baseline="0" err="1">
                          <a:sym typeface="Calibri"/>
                        </a:rPr>
                        <a:t>tjedno</a:t>
                      </a:r>
                      <a:r>
                        <a:rPr lang="en" sz="900" u="none" strike="noStrike" cap="none" baseline="0">
                          <a:sym typeface="Calibri"/>
                        </a:rPr>
                        <a:t> </a:t>
                      </a:r>
                      <a:r>
                        <a:rPr lang="en" sz="900" u="none" strike="noStrike" cap="none" baseline="0" err="1">
                          <a:sym typeface="Calibri"/>
                        </a:rPr>
                        <a:t>tijekom</a:t>
                      </a:r>
                      <a:r>
                        <a:rPr lang="en" sz="900" u="none" strike="noStrike" cap="none" baseline="0">
                          <a:sym typeface="Calibri"/>
                        </a:rPr>
                        <a:t> </a:t>
                      </a:r>
                      <a:r>
                        <a:rPr lang="en" sz="900" u="none" strike="noStrike" cap="none" baseline="0" err="1">
                          <a:sym typeface="Calibri"/>
                        </a:rPr>
                        <a:t>školske</a:t>
                      </a:r>
                      <a:r>
                        <a:rPr lang="en" sz="900" u="none" strike="noStrike" cap="none" baseline="0">
                          <a:sym typeface="Calibri"/>
                        </a:rPr>
                        <a:t> </a:t>
                      </a:r>
                      <a:r>
                        <a:rPr lang="en" sz="900" u="none" strike="noStrike" cap="none" baseline="0" err="1">
                          <a:sym typeface="Calibri"/>
                        </a:rPr>
                        <a:t>godine</a:t>
                      </a:r>
                      <a:r>
                        <a:rPr lang="en" sz="900" u="none" strike="noStrike" cap="none" baseline="0"/>
                        <a:t> </a:t>
                      </a:r>
                      <a:endParaRPr lang="en" sz="900" b="0" i="0" u="none" strike="noStrike" cap="none" baseline="0">
                        <a:solidFill>
                          <a:srgbClr val="000000"/>
                        </a:solidFill>
                        <a:latin typeface="Calibri"/>
                        <a:ea typeface="Calibri"/>
                        <a:cs typeface="Calibri"/>
                        <a:sym typeface="Calibri"/>
                      </a:endParaRPr>
                    </a:p>
                  </a:txBody>
                  <a:tcPr marL="91450" marR="91450" marT="29975" marB="29975"/>
                </a:tc>
                <a:extLst>
                  <a:ext uri="{0D108BD9-81ED-4DB2-BD59-A6C34878D82A}">
                    <a16:rowId xmlns:a16="http://schemas.microsoft.com/office/drawing/2014/main" val="10004"/>
                  </a:ext>
                </a:extLst>
              </a:tr>
              <a:tr h="401225">
                <a:tc>
                  <a:txBody>
                    <a:bodyPr/>
                    <a:lstStyle/>
                    <a:p>
                      <a:pPr marL="0" marR="0" lvl="0" indent="0" algn="l" rtl="0">
                        <a:lnSpc>
                          <a:spcPct val="100000"/>
                        </a:lnSpc>
                        <a:spcBef>
                          <a:spcPts val="0"/>
                        </a:spcBef>
                        <a:spcAft>
                          <a:spcPts val="0"/>
                        </a:spcAft>
                        <a:buClr>
                          <a:srgbClr val="000000"/>
                        </a:buClr>
                        <a:buSzPct val="25000"/>
                        <a:buFont typeface="Calibri"/>
                        <a:buNone/>
                      </a:pPr>
                      <a:r>
                        <a:rPr lang="en" sz="900" u="none" strike="noStrike" cap="none" baseline="0" err="1">
                          <a:sym typeface="Calibri"/>
                        </a:rPr>
                        <a:t>Troškovnik</a:t>
                      </a:r>
                      <a:r>
                        <a:rPr lang="en" sz="900" u="none" strike="noStrike" cap="none" baseline="0">
                          <a:sym typeface="Calibri"/>
                        </a:rPr>
                        <a:t>:</a:t>
                      </a:r>
                      <a:endParaRPr lang="en" sz="900" b="0" i="0" u="none" strike="noStrike" cap="none" baseline="0">
                        <a:solidFill>
                          <a:srgbClr val="000000"/>
                        </a:solidFill>
                        <a:latin typeface="Calibri"/>
                        <a:ea typeface="Calibri"/>
                        <a:cs typeface="Calibri"/>
                        <a:sym typeface="Calibri"/>
                      </a:endParaRPr>
                    </a:p>
                  </a:txBody>
                  <a:tcPr marL="91450" marR="91450" marT="29975" marB="29975"/>
                </a:tc>
                <a:tc>
                  <a:txBody>
                    <a:bodyPr/>
                    <a:lstStyle/>
                    <a:p>
                      <a:pPr marL="0" marR="0" lvl="0" indent="0" algn="l" rtl="0">
                        <a:lnSpc>
                          <a:spcPct val="100000"/>
                        </a:lnSpc>
                        <a:spcBef>
                          <a:spcPts val="0"/>
                        </a:spcBef>
                        <a:spcAft>
                          <a:spcPts val="0"/>
                        </a:spcAft>
                        <a:buClr>
                          <a:schemeClr val="dk1"/>
                        </a:buClr>
                        <a:buSzPct val="25000"/>
                        <a:buFont typeface="Calibri"/>
                        <a:buNone/>
                      </a:pPr>
                      <a:r>
                        <a:rPr lang="en" sz="900" u="none" strike="noStrike" cap="none" baseline="0">
                          <a:sym typeface="Calibri"/>
                        </a:rPr>
                        <a:t>0 </a:t>
                      </a:r>
                      <a:r>
                        <a:rPr lang="en" sz="900" u="none" strike="noStrike" cap="none" baseline="0" err="1">
                          <a:sym typeface="Calibri"/>
                        </a:rPr>
                        <a:t>kn</a:t>
                      </a:r>
                      <a:endParaRPr lang="en" sz="900" b="0" i="0" u="none" strike="noStrike" cap="none" baseline="0" err="1">
                        <a:solidFill>
                          <a:schemeClr val="dk1"/>
                        </a:solidFill>
                        <a:latin typeface="Calibri"/>
                        <a:ea typeface="Calibri"/>
                        <a:cs typeface="Calibri"/>
                        <a:sym typeface="Calibri"/>
                      </a:endParaRPr>
                    </a:p>
                  </a:txBody>
                  <a:tcPr marL="91450" marR="91450" marT="29975" marB="29975"/>
                </a:tc>
                <a:extLst>
                  <a:ext uri="{0D108BD9-81ED-4DB2-BD59-A6C34878D82A}">
                    <a16:rowId xmlns:a16="http://schemas.microsoft.com/office/drawing/2014/main" val="10005"/>
                  </a:ext>
                </a:extLst>
              </a:tr>
              <a:tr h="833425">
                <a:tc>
                  <a:txBody>
                    <a:bodyPr/>
                    <a:lstStyle/>
                    <a:p>
                      <a:pPr marL="0" marR="0" lvl="0" indent="0" algn="l" rtl="0">
                        <a:lnSpc>
                          <a:spcPct val="100000"/>
                        </a:lnSpc>
                        <a:spcBef>
                          <a:spcPts val="0"/>
                        </a:spcBef>
                        <a:spcAft>
                          <a:spcPts val="0"/>
                        </a:spcAft>
                        <a:buClr>
                          <a:srgbClr val="000000"/>
                        </a:buClr>
                        <a:buSzPct val="25000"/>
                        <a:buFont typeface="Calibri"/>
                        <a:buNone/>
                      </a:pPr>
                      <a:r>
                        <a:rPr lang="en" sz="900" u="none" strike="noStrike" cap="none" baseline="0" err="1">
                          <a:sym typeface="Calibri"/>
                        </a:rPr>
                        <a:t>Način</a:t>
                      </a:r>
                      <a:r>
                        <a:rPr lang="en" sz="900" u="none" strike="noStrike" cap="none" baseline="0">
                          <a:sym typeface="Calibri"/>
                        </a:rPr>
                        <a:t> </a:t>
                      </a:r>
                      <a:r>
                        <a:rPr lang="en" sz="900" u="none" strike="noStrike" cap="none" baseline="0" err="1">
                          <a:sym typeface="Calibri"/>
                        </a:rPr>
                        <a:t>vrednovanja</a:t>
                      </a:r>
                      <a:r>
                        <a:rPr lang="en" sz="900" u="none" strike="noStrike" cap="none" baseline="0">
                          <a:sym typeface="Calibri"/>
                        </a:rPr>
                        <a:t> </a:t>
                      </a:r>
                      <a:r>
                        <a:rPr lang="en" sz="900" u="none" strike="noStrike" cap="none" baseline="0" err="1">
                          <a:sym typeface="Calibri"/>
                        </a:rPr>
                        <a:t>i</a:t>
                      </a:r>
                      <a:r>
                        <a:rPr lang="en" sz="900" u="none" strike="noStrike" cap="none" baseline="0">
                          <a:sym typeface="Calibri"/>
                        </a:rPr>
                        <a:t> </a:t>
                      </a:r>
                      <a:r>
                        <a:rPr lang="en" sz="900" u="none" strike="noStrike" cap="none" baseline="0" err="1">
                          <a:sym typeface="Calibri"/>
                        </a:rPr>
                        <a:t>korištenja</a:t>
                      </a:r>
                      <a:r>
                        <a:rPr lang="en" sz="900" u="none" strike="noStrike" cap="none" baseline="0">
                          <a:sym typeface="Calibri"/>
                        </a:rPr>
                        <a:t> </a:t>
                      </a:r>
                      <a:r>
                        <a:rPr lang="en" sz="900" u="none" strike="noStrike" cap="none" baseline="0" err="1">
                          <a:sym typeface="Calibri"/>
                        </a:rPr>
                        <a:t>rezultata</a:t>
                      </a:r>
                      <a:r>
                        <a:rPr lang="en" sz="900" u="none" strike="noStrike" cap="none" baseline="0">
                          <a:sym typeface="Calibri"/>
                        </a:rPr>
                        <a:t> </a:t>
                      </a:r>
                      <a:r>
                        <a:rPr lang="en" sz="900" u="none" strike="noStrike" cap="none" baseline="0" err="1">
                          <a:sym typeface="Calibri"/>
                        </a:rPr>
                        <a:t>vrednovanja</a:t>
                      </a:r>
                      <a:r>
                        <a:rPr lang="en" sz="900" u="none" strike="noStrike" cap="none" baseline="0">
                          <a:sym typeface="Calibri"/>
                        </a:rPr>
                        <a:t>:</a:t>
                      </a:r>
                      <a:endParaRPr lang="en" sz="900" b="0" i="0" u="none" strike="noStrike" cap="none" baseline="0">
                        <a:solidFill>
                          <a:srgbClr val="000000"/>
                        </a:solidFill>
                        <a:latin typeface="Calibri"/>
                        <a:ea typeface="Calibri"/>
                        <a:cs typeface="Calibri"/>
                        <a:sym typeface="Calibri"/>
                      </a:endParaRPr>
                    </a:p>
                  </a:txBody>
                  <a:tcPr marL="91450" marR="91450" marT="29975" marB="29975"/>
                </a:tc>
                <a:tc>
                  <a:txBody>
                    <a:bodyPr/>
                    <a:lstStyle/>
                    <a:p>
                      <a:pPr marL="0" marR="0" lvl="0" indent="0" algn="l" rtl="0">
                        <a:lnSpc>
                          <a:spcPct val="100000"/>
                        </a:lnSpc>
                        <a:spcBef>
                          <a:spcPts val="0"/>
                        </a:spcBef>
                        <a:spcAft>
                          <a:spcPts val="0"/>
                        </a:spcAft>
                        <a:buClr>
                          <a:srgbClr val="000000"/>
                        </a:buClr>
                        <a:buSzPct val="25000"/>
                        <a:buFont typeface="Calibri"/>
                        <a:buNone/>
                      </a:pPr>
                      <a:r>
                        <a:rPr lang="en" sz="900" u="none" strike="noStrike" cap="none" baseline="0" dirty="0">
                          <a:sym typeface="Calibri"/>
                        </a:rPr>
                        <a:t>Samovrednovanje, redovito praćenje učenika, izrada panoa, javni nastupi</a:t>
                      </a:r>
                      <a:endParaRPr lang="en" sz="900" b="0" i="0" u="none" strike="noStrike" cap="none" baseline="0" dirty="0">
                        <a:solidFill>
                          <a:srgbClr val="000000"/>
                        </a:solidFill>
                        <a:latin typeface="Calibri"/>
                        <a:ea typeface="Calibri"/>
                        <a:cs typeface="Calibri"/>
                        <a:sym typeface="Calibri"/>
                      </a:endParaRPr>
                    </a:p>
                  </a:txBody>
                  <a:tcPr marL="91450" marR="91450" marT="29975" marB="29975"/>
                </a:tc>
                <a:extLst>
                  <a:ext uri="{0D108BD9-81ED-4DB2-BD59-A6C34878D82A}">
                    <a16:rowId xmlns:a16="http://schemas.microsoft.com/office/drawing/2014/main" val="10006"/>
                  </a:ext>
                </a:extLst>
              </a:tr>
            </a:tbl>
          </a:graphicData>
        </a:graphic>
      </p:graphicFrame>
      <p:sp>
        <p:nvSpPr>
          <p:cNvPr id="2" name="Title 1"/>
          <p:cNvSpPr>
            <a:spLocks noGrp="1"/>
          </p:cNvSpPr>
          <p:nvPr>
            <p:ph type="title"/>
          </p:nvPr>
        </p:nvSpPr>
        <p:spPr>
          <a:xfrm>
            <a:off x="1143410" y="7883"/>
            <a:ext cx="7220005" cy="857250"/>
          </a:xfrm>
        </p:spPr>
        <p:txBody>
          <a:bodyPr>
            <a:scene3d>
              <a:camera prst="orthographicFront"/>
              <a:lightRig rig="soft" dir="t">
                <a:rot lat="0" lon="0" rev="15600000"/>
              </a:lightRig>
            </a:scene3d>
            <a:sp3d extrusionH="57150" prstMaterial="softEdge">
              <a:bevelT w="25400" h="38100"/>
            </a:sp3d>
          </a:bodyPr>
          <a:lstStyle/>
          <a:p>
            <a:r>
              <a:rPr lang="hr-HR" dirty="0">
                <a:effectLst>
                  <a:outerShdw blurRad="38100" dist="38100" dir="2700000" algn="tl">
                    <a:srgbClr val="000000">
                      <a:alpha val="43137"/>
                    </a:srgbClr>
                  </a:outerShdw>
                </a:effectLst>
                <a:latin typeface="+mn-lt"/>
              </a:rPr>
              <a:t>Mali misionari</a:t>
            </a:r>
          </a:p>
        </p:txBody>
      </p:sp>
      <p:pic>
        <p:nvPicPr>
          <p:cNvPr id="2050" name="Picture 2" descr="boy holding Holy Bible">
            <a:extLst>
              <a:ext uri="{FF2B5EF4-FFF2-40B4-BE49-F238E27FC236}">
                <a16:creationId xmlns:a16="http://schemas.microsoft.com/office/drawing/2014/main" id="{D9A45125-EF66-4C96-B898-14A7F47D65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4506" y="96644"/>
            <a:ext cx="1683141" cy="112255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wipe/>
  </p:transition>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slov 1"/>
          <p:cNvSpPr>
            <a:spLocks noGrp="1"/>
          </p:cNvSpPr>
          <p:nvPr>
            <p:ph type="title"/>
          </p:nvPr>
        </p:nvSpPr>
        <p:spPr>
          <a:xfrm>
            <a:off x="1110003" y="0"/>
            <a:ext cx="7886700" cy="795454"/>
          </a:xfrm>
        </p:spPr>
        <p:txBody>
          <a:bodyPr>
            <a:normAutofit/>
            <a:scene3d>
              <a:camera prst="orthographicFront"/>
              <a:lightRig rig="threePt" dir="t"/>
            </a:scene3d>
            <a:sp3d extrusionH="57150">
              <a:bevelT w="38100" h="38100"/>
            </a:sp3d>
          </a:bodyPr>
          <a:lstStyle/>
          <a:p>
            <a:pPr algn="l">
              <a:lnSpc>
                <a:spcPct val="90000"/>
              </a:lnSpc>
              <a:spcBef>
                <a:spcPts val="0"/>
              </a:spcBef>
              <a:buClr>
                <a:schemeClr val="dk1"/>
              </a:buClr>
            </a:pPr>
            <a:r>
              <a:rPr lang="hr-HR" dirty="0">
                <a:effectLst>
                  <a:outerShdw blurRad="38100" dist="38100" dir="2700000" algn="tl">
                    <a:srgbClr val="000000">
                      <a:alpha val="43137"/>
                    </a:srgbClr>
                  </a:outerShdw>
                </a:effectLst>
                <a:latin typeface="+mn-lt"/>
              </a:rPr>
              <a:t>Dijete i igra</a:t>
            </a:r>
          </a:p>
        </p:txBody>
      </p:sp>
      <p:graphicFrame>
        <p:nvGraphicFramePr>
          <p:cNvPr id="7" name="Shape 647"/>
          <p:cNvGraphicFramePr/>
          <p:nvPr>
            <p:extLst>
              <p:ext uri="{D42A27DB-BD31-4B8C-83A1-F6EECF244321}">
                <p14:modId xmlns:p14="http://schemas.microsoft.com/office/powerpoint/2010/main" val="4020739588"/>
              </p:ext>
            </p:extLst>
          </p:nvPr>
        </p:nvGraphicFramePr>
        <p:xfrm>
          <a:off x="431180" y="906967"/>
          <a:ext cx="8575340" cy="3587208"/>
        </p:xfrm>
        <a:graphic>
          <a:graphicData uri="http://schemas.openxmlformats.org/drawingml/2006/table">
            <a:tbl>
              <a:tblPr>
                <a:tableStyleId>{0E3FDE45-AF77-4B5C-9715-49D594BDF05E}</a:tableStyleId>
              </a:tblPr>
              <a:tblGrid>
                <a:gridCol w="1575483">
                  <a:extLst>
                    <a:ext uri="{9D8B030D-6E8A-4147-A177-3AD203B41FA5}">
                      <a16:colId xmlns:a16="http://schemas.microsoft.com/office/drawing/2014/main" val="20000"/>
                    </a:ext>
                  </a:extLst>
                </a:gridCol>
                <a:gridCol w="6999857">
                  <a:extLst>
                    <a:ext uri="{9D8B030D-6E8A-4147-A177-3AD203B41FA5}">
                      <a16:colId xmlns:a16="http://schemas.microsoft.com/office/drawing/2014/main" val="20001"/>
                    </a:ext>
                  </a:extLst>
                </a:gridCol>
              </a:tblGrid>
              <a:tr h="943186">
                <a:tc>
                  <a:txBody>
                    <a:bodyPr/>
                    <a:lstStyle/>
                    <a:p>
                      <a:pPr marL="0" marR="0" lvl="0" indent="0" algn="l" rtl="0">
                        <a:lnSpc>
                          <a:spcPct val="100000"/>
                        </a:lnSpc>
                        <a:spcBef>
                          <a:spcPts val="0"/>
                        </a:spcBef>
                        <a:spcAft>
                          <a:spcPts val="0"/>
                        </a:spcAft>
                        <a:buClr>
                          <a:srgbClr val="000000"/>
                        </a:buClr>
                        <a:buSzPct val="25000"/>
                        <a:buFont typeface="Calibri"/>
                        <a:buNone/>
                      </a:pPr>
                      <a:r>
                        <a:rPr lang="hr-HR" sz="1100" u="none" strike="noStrike" cap="none" baseline="0" dirty="0">
                          <a:sym typeface="Calibri"/>
                        </a:rPr>
                        <a:t>Ishodi</a:t>
                      </a:r>
                      <a:r>
                        <a:rPr lang="en" sz="1100" u="none" strike="noStrike" cap="none" baseline="0" dirty="0">
                          <a:sym typeface="Calibri"/>
                        </a:rPr>
                        <a:t>:</a:t>
                      </a:r>
                      <a:endParaRPr lang="en" sz="1100" b="0" i="0" u="none" strike="noStrike" cap="none" baseline="0" dirty="0">
                        <a:solidFill>
                          <a:srgbClr val="000000"/>
                        </a:solidFill>
                        <a:latin typeface="Calibri"/>
                        <a:ea typeface="Calibri"/>
                        <a:cs typeface="Calibri"/>
                        <a:sym typeface="Calibri"/>
                      </a:endParaRPr>
                    </a:p>
                  </a:txBody>
                  <a:tcPr marL="91450" marR="91450" marT="33650" marB="33650"/>
                </a:tc>
                <a:tc>
                  <a:txBody>
                    <a:bodyPr/>
                    <a:lstStyle/>
                    <a:p>
                      <a:pPr marL="0" marR="0" lvl="0" indent="0" algn="l" rtl="0">
                        <a:lnSpc>
                          <a:spcPct val="100000"/>
                        </a:lnSpc>
                        <a:spcBef>
                          <a:spcPts val="0"/>
                        </a:spcBef>
                        <a:spcAft>
                          <a:spcPts val="0"/>
                        </a:spcAft>
                        <a:buFont typeface="Calibri"/>
                        <a:buNone/>
                      </a:pPr>
                      <a:r>
                        <a:rPr lang="hr-HR" sz="1100" dirty="0"/>
                        <a:t>Učenik će:</a:t>
                      </a:r>
                    </a:p>
                    <a:p>
                      <a:pPr marL="0" marR="0" lvl="0" indent="0" algn="l">
                        <a:lnSpc>
                          <a:spcPct val="100000"/>
                        </a:lnSpc>
                        <a:spcBef>
                          <a:spcPts val="0"/>
                        </a:spcBef>
                        <a:spcAft>
                          <a:spcPts val="0"/>
                        </a:spcAft>
                        <a:buFont typeface="Calibri"/>
                        <a:buNone/>
                      </a:pPr>
                      <a:r>
                        <a:rPr lang="hr-HR" sz="1100" dirty="0"/>
                        <a:t>- posjedovati vlastite izvore motivacije</a:t>
                      </a:r>
                    </a:p>
                    <a:p>
                      <a:pPr marL="0" marR="0" lvl="0" indent="0" algn="l">
                        <a:lnSpc>
                          <a:spcPct val="100000"/>
                        </a:lnSpc>
                        <a:spcBef>
                          <a:spcPts val="0"/>
                        </a:spcBef>
                        <a:spcAft>
                          <a:spcPts val="0"/>
                        </a:spcAft>
                        <a:buFont typeface="Calibri"/>
                        <a:buNone/>
                      </a:pPr>
                      <a:r>
                        <a:rPr lang="hr-HR" sz="1100" dirty="0"/>
                        <a:t>- shvatit će da je proces igre važniji od ishoda akcije</a:t>
                      </a:r>
                    </a:p>
                    <a:p>
                      <a:pPr marL="0" marR="0" lvl="0" indent="0" algn="l">
                        <a:lnSpc>
                          <a:spcPct val="100000"/>
                        </a:lnSpc>
                        <a:spcBef>
                          <a:spcPts val="0"/>
                        </a:spcBef>
                        <a:spcAft>
                          <a:spcPts val="0"/>
                        </a:spcAft>
                        <a:buFont typeface="Calibri"/>
                        <a:buNone/>
                      </a:pPr>
                      <a:r>
                        <a:rPr lang="hr-HR" sz="1100" dirty="0"/>
                        <a:t>- regulirat će fizički, spoznajni i socijalno – emocionalni razvoj</a:t>
                      </a:r>
                    </a:p>
                    <a:p>
                      <a:pPr marL="0" marR="0" lvl="0" indent="0" algn="l">
                        <a:lnSpc>
                          <a:spcPct val="100000"/>
                        </a:lnSpc>
                        <a:spcBef>
                          <a:spcPts val="0"/>
                        </a:spcBef>
                        <a:spcAft>
                          <a:spcPts val="0"/>
                        </a:spcAft>
                        <a:buFont typeface="Calibri"/>
                        <a:buNone/>
                      </a:pPr>
                      <a:r>
                        <a:rPr lang="hr-HR" sz="1100" dirty="0"/>
                        <a:t>- uvažavat će jedni druge</a:t>
                      </a:r>
                    </a:p>
                    <a:p>
                      <a:pPr marL="0" marR="0" lvl="0" indent="0" algn="l">
                        <a:lnSpc>
                          <a:spcPct val="100000"/>
                        </a:lnSpc>
                        <a:spcBef>
                          <a:spcPts val="0"/>
                        </a:spcBef>
                        <a:spcAft>
                          <a:spcPts val="0"/>
                        </a:spcAft>
                        <a:buFont typeface="Calibri"/>
                        <a:buNone/>
                      </a:pPr>
                      <a:r>
                        <a:rPr lang="hr-HR" sz="1100" dirty="0"/>
                        <a:t>- kontrolirat će vlastite želje i impulse</a:t>
                      </a:r>
                    </a:p>
                  </a:txBody>
                  <a:tcPr marL="91450" marR="91450" marT="33650" marB="33650"/>
                </a:tc>
                <a:extLst>
                  <a:ext uri="{0D108BD9-81ED-4DB2-BD59-A6C34878D82A}">
                    <a16:rowId xmlns:a16="http://schemas.microsoft.com/office/drawing/2014/main" val="10000"/>
                  </a:ext>
                </a:extLst>
              </a:tr>
              <a:tr h="648508">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Namjena</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50" marR="91450" marT="33650" marB="33650"/>
                </a:tc>
                <a:tc>
                  <a:txBody>
                    <a:bodyPr/>
                    <a:lstStyle/>
                    <a:p>
                      <a:pPr marL="0" marR="0" lvl="0" indent="0" algn="l" rtl="0">
                        <a:lnSpc>
                          <a:spcPct val="100000"/>
                        </a:lnSpc>
                        <a:spcBef>
                          <a:spcPts val="0"/>
                        </a:spcBef>
                        <a:spcAft>
                          <a:spcPts val="0"/>
                        </a:spcAft>
                        <a:buClr>
                          <a:srgbClr val="000000"/>
                        </a:buClr>
                        <a:buSzPct val="25000"/>
                        <a:buFont typeface="Calibri"/>
                        <a:buNone/>
                      </a:pPr>
                      <a:r>
                        <a:rPr lang="hr-HR" sz="1100">
                          <a:sym typeface="Calibri"/>
                        </a:rPr>
                        <a:t>Igra utječe na razvoj logičkog pamćenja i verbalnog mišljenja. Uvažavati jedni druge, poštivati</a:t>
                      </a:r>
                      <a:r>
                        <a:rPr lang="hr-HR" sz="1100" baseline="0">
                          <a:sym typeface="Calibri"/>
                        </a:rPr>
                        <a:t> pravila igre, približiti se članovima grupe, kontrolirati vlastite želje i impulse. Udaljiti se od novostvorenih uvjeta i mogućnosti u dječjem svijetu, npr. dostupnost i zaokupljenost modernom tehnologijom iz čega se rađa osamljenost, otuđenost, prepuštenost samom sebi. </a:t>
                      </a:r>
                      <a:endParaRPr lang="en" sz="1100">
                        <a:latin typeface="Arial" panose="020B0604020202020204" pitchFamily="34" charset="0"/>
                        <a:ea typeface="Calibri"/>
                        <a:cs typeface="Arial" panose="020B0604020202020204" pitchFamily="34" charset="0"/>
                        <a:sym typeface="Calibri"/>
                      </a:endParaRPr>
                    </a:p>
                  </a:txBody>
                  <a:tcPr marL="91450" marR="91450" marT="33650" marB="33650"/>
                </a:tc>
                <a:extLst>
                  <a:ext uri="{0D108BD9-81ED-4DB2-BD59-A6C34878D82A}">
                    <a16:rowId xmlns:a16="http://schemas.microsoft.com/office/drawing/2014/main" val="10001"/>
                  </a:ext>
                </a:extLst>
              </a:tr>
              <a:tr h="223186">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Način</a:t>
                      </a:r>
                      <a:r>
                        <a:rPr lang="en" sz="1100" u="none" strike="noStrike" cap="none" baseline="0">
                          <a:sym typeface="Calibri"/>
                        </a:rPr>
                        <a:t> </a:t>
                      </a:r>
                      <a:r>
                        <a:rPr lang="en" sz="1100" u="none" strike="noStrike" cap="none" baseline="0" err="1">
                          <a:sym typeface="Calibri"/>
                        </a:rPr>
                        <a:t>realizacije</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50" marR="91450" marT="33650" marB="33650"/>
                </a:tc>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Individualnim</a:t>
                      </a:r>
                      <a:r>
                        <a:rPr lang="en" sz="1100" u="none" strike="noStrike" cap="none" baseline="0">
                          <a:sym typeface="Calibri"/>
                        </a:rPr>
                        <a:t> </a:t>
                      </a:r>
                      <a:r>
                        <a:rPr lang="en" sz="1100" u="none" strike="noStrike" cap="none" baseline="0" err="1">
                          <a:sym typeface="Calibri"/>
                        </a:rPr>
                        <a:t>pristupom</a:t>
                      </a:r>
                      <a:r>
                        <a:rPr lang="en" sz="1100" u="none" strike="noStrike" cap="none" baseline="0">
                          <a:sym typeface="Calibri"/>
                        </a:rPr>
                        <a:t>, </a:t>
                      </a:r>
                      <a:r>
                        <a:rPr lang="en" sz="1100" u="none" strike="noStrike" cap="none" baseline="0" err="1">
                          <a:sym typeface="Calibri"/>
                        </a:rPr>
                        <a:t>suradničkim</a:t>
                      </a:r>
                      <a:r>
                        <a:rPr lang="en" sz="1100" u="none" strike="noStrike" cap="none" baseline="0">
                          <a:sym typeface="Calibri"/>
                        </a:rPr>
                        <a:t> </a:t>
                      </a:r>
                      <a:r>
                        <a:rPr lang="en" sz="1100" u="none" strike="noStrike" cap="none" baseline="0" err="1">
                          <a:sym typeface="Calibri"/>
                        </a:rPr>
                        <a:t>učenjem</a:t>
                      </a:r>
                      <a:r>
                        <a:rPr lang="en" sz="1100" u="none" strike="noStrike" cap="none" baseline="0">
                          <a:sym typeface="Calibri"/>
                        </a:rPr>
                        <a:t>, </a:t>
                      </a:r>
                      <a:r>
                        <a:rPr lang="en" sz="1100" u="none" strike="noStrike" cap="none" baseline="0" err="1">
                          <a:sym typeface="Calibri"/>
                        </a:rPr>
                        <a:t>timskim</a:t>
                      </a:r>
                      <a:r>
                        <a:rPr lang="en" sz="1100" u="none" strike="noStrike" cap="none" baseline="0">
                          <a:sym typeface="Calibri"/>
                        </a:rPr>
                        <a:t> </a:t>
                      </a:r>
                      <a:r>
                        <a:rPr lang="en" sz="1100" u="none" strike="noStrike" cap="none" baseline="0" err="1">
                          <a:sym typeface="Calibri"/>
                        </a:rPr>
                        <a:t>radom</a:t>
                      </a:r>
                      <a:r>
                        <a:rPr lang="en" sz="1100" u="none" strike="noStrike" cap="none" baseline="0">
                          <a:sym typeface="Calibri"/>
                        </a:rPr>
                        <a:t>, </a:t>
                      </a:r>
                      <a:r>
                        <a:rPr lang="en" sz="1100" u="none" strike="noStrike" cap="none" baseline="0" err="1">
                          <a:sym typeface="Calibri"/>
                        </a:rPr>
                        <a:t>kroz</a:t>
                      </a:r>
                      <a:r>
                        <a:rPr lang="en" sz="1100" u="none" strike="noStrike" cap="none" baseline="0">
                          <a:sym typeface="Calibri"/>
                        </a:rPr>
                        <a:t>  </a:t>
                      </a:r>
                      <a:r>
                        <a:rPr lang="en" sz="1100" u="none" strike="noStrike" cap="none" baseline="0" err="1">
                          <a:sym typeface="Calibri"/>
                        </a:rPr>
                        <a:t>igru</a:t>
                      </a:r>
                      <a:r>
                        <a:rPr lang="en" sz="1100">
                          <a:sym typeface="Calibri"/>
                        </a:rPr>
                        <a:t> </a:t>
                      </a:r>
                      <a:r>
                        <a:rPr lang="en" sz="1100" err="1">
                          <a:sym typeface="Calibri"/>
                        </a:rPr>
                        <a:t>i</a:t>
                      </a:r>
                      <a:r>
                        <a:rPr lang="en" sz="1100">
                          <a:sym typeface="Calibri"/>
                        </a:rPr>
                        <a:t> </a:t>
                      </a:r>
                      <a:r>
                        <a:rPr lang="en" sz="1100" err="1">
                          <a:sym typeface="Calibri"/>
                        </a:rPr>
                        <a:t>ples</a:t>
                      </a:r>
                      <a:endParaRPr lang="en" sz="1100" err="1">
                        <a:latin typeface="Calibri"/>
                        <a:ea typeface="Calibri"/>
                        <a:cs typeface="Calibri"/>
                        <a:sym typeface="Calibri"/>
                      </a:endParaRPr>
                    </a:p>
                  </a:txBody>
                  <a:tcPr marL="91450" marR="91450" marT="33650" marB="33650"/>
                </a:tc>
                <a:extLst>
                  <a:ext uri="{0D108BD9-81ED-4DB2-BD59-A6C34878D82A}">
                    <a16:rowId xmlns:a16="http://schemas.microsoft.com/office/drawing/2014/main" val="10002"/>
                  </a:ext>
                </a:extLst>
              </a:tr>
              <a:tr h="501168">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Nositelj</a:t>
                      </a:r>
                      <a:r>
                        <a:rPr lang="en" sz="1100" u="none" strike="noStrike" cap="none" baseline="0">
                          <a:sym typeface="Calibri"/>
                        </a:rPr>
                        <a:t> </a:t>
                      </a:r>
                      <a:r>
                        <a:rPr lang="en" sz="1100" u="none" strike="noStrike" cap="none" baseline="0" err="1">
                          <a:sym typeface="Calibri"/>
                        </a:rPr>
                        <a:t>aktivnosti</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50" marR="91450" marT="33650" marB="33650"/>
                </a:tc>
                <a:tc>
                  <a:txBody>
                    <a:bodyPr/>
                    <a:lstStyle/>
                    <a:p>
                      <a:pPr marL="0" marR="0" lvl="0" indent="0" algn="l" rtl="0">
                        <a:lnSpc>
                          <a:spcPct val="100000"/>
                        </a:lnSpc>
                        <a:spcBef>
                          <a:spcPts val="0"/>
                        </a:spcBef>
                        <a:spcAft>
                          <a:spcPts val="0"/>
                        </a:spcAft>
                        <a:buFont typeface="Calibri"/>
                        <a:buNone/>
                      </a:pPr>
                      <a:r>
                        <a:rPr lang="en" sz="1100" u="none" strike="noStrike" cap="none" baseline="0" dirty="0">
                          <a:sym typeface="Calibri"/>
                        </a:rPr>
                        <a:t>Učiteljica:</a:t>
                      </a:r>
                      <a:r>
                        <a:rPr lang="hr-HR" sz="1100" u="none" strike="noStrike" cap="none" baseline="0" dirty="0">
                          <a:sym typeface="Calibri"/>
                        </a:rPr>
                        <a:t> Kristina </a:t>
                      </a:r>
                      <a:r>
                        <a:rPr lang="hr-HR" sz="1100" u="none" strike="noStrike" cap="none" baseline="0" dirty="0" err="1">
                          <a:sym typeface="Calibri"/>
                        </a:rPr>
                        <a:t>Jelančić</a:t>
                      </a:r>
                      <a:r>
                        <a:rPr lang="hr-HR" sz="1100" u="none" strike="noStrike" cap="none" baseline="0" dirty="0">
                          <a:sym typeface="Calibri"/>
                        </a:rPr>
                        <a:t> </a:t>
                      </a:r>
                      <a:r>
                        <a:rPr lang="en" sz="1100" u="none" strike="noStrike" cap="none" baseline="0" dirty="0"/>
                        <a:t>(</a:t>
                      </a:r>
                      <a:r>
                        <a:rPr lang="hr-HR" sz="1100" u="none" strike="noStrike" cap="none" baseline="0" dirty="0"/>
                        <a:t>1</a:t>
                      </a:r>
                      <a:r>
                        <a:rPr lang="en" sz="1100" u="none" strike="noStrike" cap="none" baseline="0" dirty="0"/>
                        <a:t>. i 4. P</a:t>
                      </a:r>
                      <a:r>
                        <a:rPr lang="hr-HR" sz="1100" u="none" strike="noStrike" cap="none" baseline="0" dirty="0"/>
                        <a:t>Š</a:t>
                      </a:r>
                      <a:r>
                        <a:rPr lang="en" sz="1100" u="none" strike="noStrike" cap="none" baseline="0" dirty="0">
                          <a:sym typeface="Calibri"/>
                        </a:rPr>
                        <a:t> Gunjavci ), </a:t>
                      </a:r>
                      <a:r>
                        <a:rPr lang="hr-HR" sz="1100" u="none" strike="noStrike" cap="none" baseline="0" dirty="0"/>
                        <a:t>Maja Marjanović (2. i 3. PŠ </a:t>
                      </a:r>
                      <a:r>
                        <a:rPr lang="hr-HR" sz="1100" u="none" strike="noStrike" cap="none" baseline="0" dirty="0" err="1"/>
                        <a:t>Laze</a:t>
                      </a:r>
                      <a:r>
                        <a:rPr lang="hr-HR" sz="1100" u="none" strike="noStrike" cap="none" baseline="0" dirty="0"/>
                        <a:t>), Ivana Filipović (2. i 3. PŠ </a:t>
                      </a:r>
                      <a:r>
                        <a:rPr lang="hr-HR" sz="1100" u="none" strike="noStrike" cap="none" baseline="0" dirty="0" err="1"/>
                        <a:t>Gunjavci</a:t>
                      </a:r>
                      <a:r>
                        <a:rPr lang="hr-HR" sz="1100" u="none" strike="noStrike" cap="none" baseline="0" dirty="0"/>
                        <a:t>)</a:t>
                      </a:r>
                      <a:endParaRPr lang="en" sz="1100" u="none" strike="noStrike" cap="none" baseline="0" dirty="0">
                        <a:sym typeface="Calibri"/>
                      </a:endParaRPr>
                    </a:p>
                    <a:p>
                      <a:pPr marL="0" marR="0" lvl="0" indent="0" algn="l" rtl="0">
                        <a:spcBef>
                          <a:spcPts val="0"/>
                        </a:spcBef>
                        <a:buNone/>
                      </a:pPr>
                      <a:endParaRPr sz="1100" b="0" i="0" u="none" strike="noStrike" cap="none" baseline="0">
                        <a:solidFill>
                          <a:srgbClr val="000000"/>
                        </a:solidFill>
                        <a:latin typeface="Calibri"/>
                        <a:ea typeface="Calibri"/>
                        <a:cs typeface="Calibri"/>
                        <a:sym typeface="Calibri"/>
                      </a:endParaRPr>
                    </a:p>
                  </a:txBody>
                  <a:tcPr marL="91450" marR="91450" marT="33650" marB="33650"/>
                </a:tc>
                <a:extLst>
                  <a:ext uri="{0D108BD9-81ED-4DB2-BD59-A6C34878D82A}">
                    <a16:rowId xmlns:a16="http://schemas.microsoft.com/office/drawing/2014/main" val="10003"/>
                  </a:ext>
                </a:extLst>
              </a:tr>
              <a:tr h="223186">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Vremenik</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50" marR="91450" marT="33650" marB="33650"/>
                </a:tc>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a:sym typeface="Calibri"/>
                        </a:rPr>
                        <a:t>Jedan sat </a:t>
                      </a:r>
                      <a:r>
                        <a:rPr lang="en" sz="1100" u="none" strike="noStrike" cap="none" baseline="0" err="1">
                          <a:sym typeface="Calibri"/>
                        </a:rPr>
                        <a:t>tjedno</a:t>
                      </a:r>
                      <a:r>
                        <a:rPr lang="en" sz="1100" u="none" strike="noStrike" cap="none" baseline="0">
                          <a:sym typeface="Calibri"/>
                        </a:rPr>
                        <a:t> </a:t>
                      </a:r>
                      <a:r>
                        <a:rPr lang="en" sz="1100" u="none" strike="noStrike" cap="none" baseline="0" err="1">
                          <a:sym typeface="Calibri"/>
                        </a:rPr>
                        <a:t>tijekom</a:t>
                      </a:r>
                      <a:r>
                        <a:rPr lang="en" sz="1100" u="none" strike="noStrike" cap="none" baseline="0">
                          <a:sym typeface="Calibri"/>
                        </a:rPr>
                        <a:t> </a:t>
                      </a:r>
                      <a:r>
                        <a:rPr lang="en" sz="1100" u="none" strike="noStrike" cap="none" baseline="0" err="1">
                          <a:sym typeface="Calibri"/>
                        </a:rPr>
                        <a:t>školske</a:t>
                      </a:r>
                      <a:r>
                        <a:rPr lang="en" sz="1100" u="none" strike="noStrike" cap="none" baseline="0">
                          <a:sym typeface="Calibri"/>
                        </a:rPr>
                        <a:t> </a:t>
                      </a:r>
                      <a:r>
                        <a:rPr lang="en" sz="1100" u="none" strike="noStrike" cap="none" baseline="0" err="1">
                          <a:sym typeface="Calibri"/>
                        </a:rPr>
                        <a:t>godine</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50" marR="91450" marT="33650" marB="33650"/>
                </a:tc>
                <a:extLst>
                  <a:ext uri="{0D108BD9-81ED-4DB2-BD59-A6C34878D82A}">
                    <a16:rowId xmlns:a16="http://schemas.microsoft.com/office/drawing/2014/main" val="10004"/>
                  </a:ext>
                </a:extLst>
              </a:tr>
              <a:tr h="223186">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Troškovnik</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50" marR="91450" marT="33650" marB="33650"/>
                </a:tc>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Materijal</a:t>
                      </a:r>
                      <a:r>
                        <a:rPr lang="en" sz="1100" u="none" strike="noStrike" cap="none" baseline="0">
                          <a:sym typeface="Calibri"/>
                        </a:rPr>
                        <a:t> za </a:t>
                      </a:r>
                      <a:r>
                        <a:rPr lang="hr-HR" sz="1100" u="none" strike="noStrike" cap="none" baseline="0">
                          <a:sym typeface="Calibri"/>
                        </a:rPr>
                        <a:t>provedbu igara</a:t>
                      </a:r>
                      <a:endParaRPr lang="en" sz="1100" b="0" i="0" u="none" strike="noStrike" cap="none" baseline="0">
                        <a:solidFill>
                          <a:srgbClr val="000000"/>
                        </a:solidFill>
                        <a:latin typeface="Calibri"/>
                        <a:ea typeface="Calibri"/>
                        <a:cs typeface="Calibri"/>
                        <a:sym typeface="Calibri"/>
                      </a:endParaRPr>
                    </a:p>
                  </a:txBody>
                  <a:tcPr marL="91450" marR="91450" marT="33650" marB="33650"/>
                </a:tc>
                <a:extLst>
                  <a:ext uri="{0D108BD9-81ED-4DB2-BD59-A6C34878D82A}">
                    <a16:rowId xmlns:a16="http://schemas.microsoft.com/office/drawing/2014/main" val="10005"/>
                  </a:ext>
                </a:extLst>
              </a:tr>
              <a:tr h="501168">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Način</a:t>
                      </a:r>
                      <a:r>
                        <a:rPr lang="en" sz="1100" u="none" strike="noStrike" cap="none" baseline="0">
                          <a:sym typeface="Calibri"/>
                        </a:rPr>
                        <a:t> </a:t>
                      </a:r>
                      <a:r>
                        <a:rPr lang="en" sz="1100" u="none" strike="noStrike" cap="none" baseline="0" err="1">
                          <a:sym typeface="Calibri"/>
                        </a:rPr>
                        <a:t>vrednovanja</a:t>
                      </a:r>
                      <a:r>
                        <a:rPr lang="en" sz="1100" u="none" strike="noStrike" cap="none" baseline="0">
                          <a:sym typeface="Calibri"/>
                        </a:rPr>
                        <a:t> </a:t>
                      </a:r>
                      <a:r>
                        <a:rPr lang="en" sz="1100" u="none" strike="noStrike" cap="none" baseline="0" err="1">
                          <a:sym typeface="Calibri"/>
                        </a:rPr>
                        <a:t>i</a:t>
                      </a:r>
                      <a:r>
                        <a:rPr lang="en" sz="1100" u="none" strike="noStrike" cap="none" baseline="0">
                          <a:sym typeface="Calibri"/>
                        </a:rPr>
                        <a:t> </a:t>
                      </a:r>
                      <a:r>
                        <a:rPr lang="en" sz="1100" u="none" strike="noStrike" cap="none" baseline="0" err="1">
                          <a:sym typeface="Calibri"/>
                        </a:rPr>
                        <a:t>korištenja</a:t>
                      </a:r>
                      <a:r>
                        <a:rPr lang="en" sz="1100" u="none" strike="noStrike" cap="none" baseline="0">
                          <a:sym typeface="Calibri"/>
                        </a:rPr>
                        <a:t> </a:t>
                      </a:r>
                      <a:r>
                        <a:rPr lang="en" sz="1100" u="none" strike="noStrike" cap="none" baseline="0" err="1">
                          <a:sym typeface="Calibri"/>
                        </a:rPr>
                        <a:t>rezultata</a:t>
                      </a:r>
                      <a:r>
                        <a:rPr lang="en" sz="1100" u="none" strike="noStrike" cap="none" baseline="0">
                          <a:sym typeface="Calibri"/>
                        </a:rPr>
                        <a:t> </a:t>
                      </a:r>
                      <a:r>
                        <a:rPr lang="en" sz="1100" u="none" strike="noStrike" cap="none" baseline="0" err="1">
                          <a:sym typeface="Calibri"/>
                        </a:rPr>
                        <a:t>vrednovanja</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50" marR="91450" marT="33650" marB="33650"/>
                </a:tc>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dirty="0">
                          <a:sym typeface="Calibri"/>
                        </a:rPr>
                        <a:t>Redovitim praćenjem rada; vrednuje se motiviranost, samostalnost</a:t>
                      </a:r>
                      <a:r>
                        <a:rPr lang="hr-HR" sz="1100" u="none" strike="noStrike" cap="none" baseline="0" dirty="0">
                          <a:sym typeface="Calibri"/>
                        </a:rPr>
                        <a:t>,</a:t>
                      </a:r>
                      <a:r>
                        <a:rPr lang="en" sz="1100" u="none" strike="noStrike" cap="none" baseline="0" dirty="0">
                          <a:sym typeface="Calibri"/>
                        </a:rPr>
                        <a:t> zalaganje učenika</a:t>
                      </a:r>
                      <a:r>
                        <a:rPr lang="hr-HR" sz="1100" u="none" strike="noStrike" cap="none" baseline="0" dirty="0">
                          <a:sym typeface="Calibri"/>
                        </a:rPr>
                        <a:t> i poštivanja pravila igre</a:t>
                      </a:r>
                      <a:r>
                        <a:rPr lang="en" sz="1100" u="none" strike="noStrike" cap="none" baseline="0" dirty="0">
                          <a:sym typeface="Calibri"/>
                        </a:rPr>
                        <a:t>.</a:t>
                      </a:r>
                      <a:endParaRPr lang="hr-HR" sz="1100" u="none" strike="noStrike" cap="none" baseline="0" dirty="0">
                        <a:sym typeface="Calibri"/>
                      </a:endParaRPr>
                    </a:p>
                    <a:p>
                      <a:pPr marL="0" marR="0" lvl="0" indent="0" algn="l" defTabSz="914400" rtl="0" eaLnBrk="1" fontAlgn="auto" latinLnBrk="0" hangingPunct="1">
                        <a:lnSpc>
                          <a:spcPct val="100000"/>
                        </a:lnSpc>
                        <a:spcBef>
                          <a:spcPts val="0"/>
                        </a:spcBef>
                        <a:spcAft>
                          <a:spcPts val="0"/>
                        </a:spcAft>
                        <a:buClr>
                          <a:srgbClr val="000000"/>
                        </a:buClr>
                        <a:buSzPct val="25000"/>
                        <a:buFont typeface="Calibri"/>
                        <a:buNone/>
                        <a:tabLst/>
                        <a:defRPr/>
                      </a:pPr>
                      <a:r>
                        <a:rPr lang="en" sz="1100" u="none" strike="noStrike" cap="none" baseline="0" dirty="0">
                          <a:sym typeface="Calibri"/>
                        </a:rPr>
                        <a:t>Rezultati će se koristiti u </a:t>
                      </a:r>
                      <a:r>
                        <a:rPr lang="en" sz="1100" u="none" strike="noStrike" cap="none" baseline="0" dirty="0"/>
                        <a:t>i</a:t>
                      </a:r>
                      <a:r>
                        <a:rPr lang="hr-HR" sz="1100" u="none" strike="noStrike" cap="none" baseline="0" dirty="0" err="1"/>
                        <a:t>shod</a:t>
                      </a:r>
                      <a:r>
                        <a:rPr lang="en" sz="1100" u="none" strike="noStrike" cap="none" baseline="0" dirty="0">
                          <a:sym typeface="Calibri"/>
                        </a:rPr>
                        <a:t>u povećanja kvalitete rada i razvoja sposobnosti učenika.</a:t>
                      </a:r>
                    </a:p>
                    <a:p>
                      <a:pPr marL="0" marR="0" lvl="0" indent="0" algn="l" rtl="0">
                        <a:lnSpc>
                          <a:spcPct val="100000"/>
                        </a:lnSpc>
                        <a:spcBef>
                          <a:spcPts val="0"/>
                        </a:spcBef>
                        <a:spcAft>
                          <a:spcPts val="0"/>
                        </a:spcAft>
                        <a:buClr>
                          <a:srgbClr val="000000"/>
                        </a:buClr>
                        <a:buSzPct val="25000"/>
                        <a:buFont typeface="Calibri"/>
                        <a:buNone/>
                      </a:pPr>
                      <a:endParaRPr lang="en" sz="1100" b="0" i="0" u="none" strike="noStrike" cap="none" baseline="0" dirty="0">
                        <a:solidFill>
                          <a:srgbClr val="000000"/>
                        </a:solidFill>
                        <a:latin typeface="Calibri"/>
                        <a:ea typeface="Calibri"/>
                        <a:cs typeface="Calibri"/>
                        <a:sym typeface="Calibri"/>
                      </a:endParaRPr>
                    </a:p>
                  </a:txBody>
                  <a:tcPr marL="91450" marR="91450" marT="33650" marB="33650"/>
                </a:tc>
                <a:extLst>
                  <a:ext uri="{0D108BD9-81ED-4DB2-BD59-A6C34878D82A}">
                    <a16:rowId xmlns:a16="http://schemas.microsoft.com/office/drawing/2014/main" val="10006"/>
                  </a:ext>
                </a:extLst>
              </a:tr>
            </a:tbl>
          </a:graphicData>
        </a:graphic>
      </p:graphicFrame>
      <p:pic>
        <p:nvPicPr>
          <p:cNvPr id="3" name="Picture 2" descr="am thinking.... :): How my school made me what I am!"/>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6400523" y="0"/>
            <a:ext cx="1633474" cy="848312"/>
          </a:xfrm>
          <a:prstGeom prst="rect">
            <a:avLst/>
          </a:prstGeom>
        </p:spPr>
      </p:pic>
    </p:spTree>
    <p:extLst>
      <p:ext uri="{BB962C8B-B14F-4D97-AF65-F5344CB8AC3E}">
        <p14:creationId xmlns:p14="http://schemas.microsoft.com/office/powerpoint/2010/main" val="2122035149"/>
      </p:ext>
    </p:extLst>
  </p:cSld>
  <p:clrMapOvr>
    <a:masterClrMapping/>
  </p:clrMapOvr>
  <p:transition spd="slow">
    <p:wipe/>
  </p:transition>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slov 1"/>
          <p:cNvSpPr>
            <a:spLocks noGrp="1"/>
          </p:cNvSpPr>
          <p:nvPr>
            <p:ph type="title"/>
          </p:nvPr>
        </p:nvSpPr>
        <p:spPr>
          <a:xfrm>
            <a:off x="1066994" y="0"/>
            <a:ext cx="7760813" cy="785739"/>
          </a:xfrm>
        </p:spPr>
        <p:txBody>
          <a:bodyPr>
            <a:normAutofit/>
            <a:scene3d>
              <a:camera prst="orthographicFront"/>
              <a:lightRig rig="threePt" dir="t"/>
            </a:scene3d>
            <a:sp3d extrusionH="57150">
              <a:bevelT w="38100" h="38100"/>
            </a:sp3d>
          </a:bodyPr>
          <a:lstStyle/>
          <a:p>
            <a:pPr>
              <a:lnSpc>
                <a:spcPct val="90000"/>
              </a:lnSpc>
              <a:spcBef>
                <a:spcPts val="0"/>
              </a:spcBef>
              <a:buClr>
                <a:schemeClr val="dk1"/>
              </a:buClr>
            </a:pPr>
            <a:r>
              <a:rPr lang="hr-HR" dirty="0">
                <a:effectLst>
                  <a:outerShdw blurRad="38100" dist="38100" dir="2700000" algn="tl">
                    <a:srgbClr val="000000">
                      <a:alpha val="43137"/>
                    </a:srgbClr>
                  </a:outerShdw>
                </a:effectLst>
                <a:latin typeface="+mn-lt"/>
              </a:rPr>
              <a:t>Kreativna skupina</a:t>
            </a:r>
          </a:p>
        </p:txBody>
      </p:sp>
      <p:graphicFrame>
        <p:nvGraphicFramePr>
          <p:cNvPr id="7" name="Shape 647"/>
          <p:cNvGraphicFramePr/>
          <p:nvPr>
            <p:extLst>
              <p:ext uri="{D42A27DB-BD31-4B8C-83A1-F6EECF244321}">
                <p14:modId xmlns:p14="http://schemas.microsoft.com/office/powerpoint/2010/main" val="3062409453"/>
              </p:ext>
            </p:extLst>
          </p:nvPr>
        </p:nvGraphicFramePr>
        <p:xfrm>
          <a:off x="438615" y="899532"/>
          <a:ext cx="8452959" cy="3920779"/>
        </p:xfrm>
        <a:graphic>
          <a:graphicData uri="http://schemas.openxmlformats.org/drawingml/2006/table">
            <a:tbl>
              <a:tblPr>
                <a:tableStyleId>{0E3FDE45-AF77-4B5C-9715-49D594BDF05E}</a:tableStyleId>
              </a:tblPr>
              <a:tblGrid>
                <a:gridCol w="1552999">
                  <a:extLst>
                    <a:ext uri="{9D8B030D-6E8A-4147-A177-3AD203B41FA5}">
                      <a16:colId xmlns:a16="http://schemas.microsoft.com/office/drawing/2014/main" val="20000"/>
                    </a:ext>
                  </a:extLst>
                </a:gridCol>
                <a:gridCol w="6899960">
                  <a:extLst>
                    <a:ext uri="{9D8B030D-6E8A-4147-A177-3AD203B41FA5}">
                      <a16:colId xmlns:a16="http://schemas.microsoft.com/office/drawing/2014/main" val="20001"/>
                    </a:ext>
                  </a:extLst>
                </a:gridCol>
              </a:tblGrid>
              <a:tr h="563614">
                <a:tc>
                  <a:txBody>
                    <a:bodyPr/>
                    <a:lstStyle/>
                    <a:p>
                      <a:pPr marL="0" marR="0" lvl="0" indent="0" algn="l" rtl="0">
                        <a:lnSpc>
                          <a:spcPct val="100000"/>
                        </a:lnSpc>
                        <a:spcBef>
                          <a:spcPts val="0"/>
                        </a:spcBef>
                        <a:spcAft>
                          <a:spcPts val="0"/>
                        </a:spcAft>
                        <a:buClr>
                          <a:srgbClr val="000000"/>
                        </a:buClr>
                        <a:buSzPct val="25000"/>
                        <a:buFont typeface="Calibri"/>
                        <a:buNone/>
                      </a:pPr>
                      <a:r>
                        <a:rPr lang="hr-HR" sz="1100" u="none" strike="noStrike" cap="none" baseline="0" dirty="0">
                          <a:sym typeface="Calibri"/>
                        </a:rPr>
                        <a:t>Ishodi</a:t>
                      </a:r>
                      <a:r>
                        <a:rPr lang="en" sz="1100" u="none" strike="noStrike" cap="none" baseline="0" dirty="0">
                          <a:sym typeface="Calibri"/>
                        </a:rPr>
                        <a:t>:</a:t>
                      </a:r>
                      <a:endParaRPr lang="en" sz="1100" b="0" i="0" u="none" strike="noStrike" cap="none" baseline="0" dirty="0">
                        <a:solidFill>
                          <a:srgbClr val="000000"/>
                        </a:solidFill>
                        <a:latin typeface="Calibri"/>
                        <a:ea typeface="Calibri"/>
                        <a:cs typeface="Calibri"/>
                        <a:sym typeface="Calibri"/>
                      </a:endParaRPr>
                    </a:p>
                  </a:txBody>
                  <a:tcPr marL="91450" marR="91450" marT="33650" marB="33650"/>
                </a:tc>
                <a:tc>
                  <a:txBody>
                    <a:bodyPr/>
                    <a:lstStyle/>
                    <a:p>
                      <a:pPr fontAlgn="t"/>
                      <a:r>
                        <a:rPr lang="hr-HR" sz="1100" kern="1200"/>
                        <a:t>Učenici će kroz igru razvijati komunikaciju, timski </a:t>
                      </a:r>
                      <a:r>
                        <a:rPr lang="hr-HR" sz="1100" kern="1200" err="1"/>
                        <a:t>rad,kreativnost,snalažljivost</a:t>
                      </a:r>
                      <a:r>
                        <a:rPr lang="hr-HR" sz="1100" kern="1200"/>
                        <a:t>. Istraživat će nove načine i tehnike likovnog izražavanja. </a:t>
                      </a:r>
                    </a:p>
                  </a:txBody>
                  <a:tcPr marL="91450" marR="91450" marT="33650" marB="33650"/>
                </a:tc>
                <a:extLst>
                  <a:ext uri="{0D108BD9-81ED-4DB2-BD59-A6C34878D82A}">
                    <a16:rowId xmlns:a16="http://schemas.microsoft.com/office/drawing/2014/main" val="10000"/>
                  </a:ext>
                </a:extLst>
              </a:tr>
              <a:tr h="553812">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Namjena</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50" marR="91450" marT="33650" marB="33650"/>
                </a:tc>
                <a:tc>
                  <a:txBody>
                    <a:bodyPr/>
                    <a:lstStyle/>
                    <a:p>
                      <a:pPr fontAlgn="t"/>
                      <a:r>
                        <a:rPr lang="hr-HR" sz="1100" kern="1200" dirty="0"/>
                        <a:t>Igra utječe na razvoj pamćenja i motivacije za učenje. Razviti sposobnosti timskog rada. Poticati poštivanje pravila igre i pozitivnog odnosa prema suigračima.</a:t>
                      </a:r>
                    </a:p>
                  </a:txBody>
                  <a:tcPr marL="91450" marR="91450" marT="33650" marB="33650"/>
                </a:tc>
                <a:extLst>
                  <a:ext uri="{0D108BD9-81ED-4DB2-BD59-A6C34878D82A}">
                    <a16:rowId xmlns:a16="http://schemas.microsoft.com/office/drawing/2014/main" val="10001"/>
                  </a:ext>
                </a:extLst>
              </a:tr>
              <a:tr h="481517">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Način</a:t>
                      </a:r>
                      <a:r>
                        <a:rPr lang="en" sz="1100" u="none" strike="noStrike" cap="none" baseline="0">
                          <a:sym typeface="Calibri"/>
                        </a:rPr>
                        <a:t> </a:t>
                      </a:r>
                      <a:r>
                        <a:rPr lang="en" sz="1100" u="none" strike="noStrike" cap="none" baseline="0" err="1">
                          <a:sym typeface="Calibri"/>
                        </a:rPr>
                        <a:t>realizacije</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50" marR="91450" marT="33650" marB="33650"/>
                </a:tc>
                <a:tc>
                  <a:txBody>
                    <a:bodyPr/>
                    <a:lstStyle/>
                    <a:p>
                      <a:pPr fontAlgn="t"/>
                      <a:r>
                        <a:rPr lang="hr-HR" sz="1100" kern="1200"/>
                        <a:t>Individualnim pristupom, suradničkim učenjem, timskim radom, kroz  igru</a:t>
                      </a:r>
                    </a:p>
                  </a:txBody>
                  <a:tcPr marL="91450" marR="91450" marT="33650" marB="33650"/>
                </a:tc>
                <a:extLst>
                  <a:ext uri="{0D108BD9-81ED-4DB2-BD59-A6C34878D82A}">
                    <a16:rowId xmlns:a16="http://schemas.microsoft.com/office/drawing/2014/main" val="10002"/>
                  </a:ext>
                </a:extLst>
              </a:tr>
              <a:tr h="481517">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Nositelj</a:t>
                      </a:r>
                      <a:r>
                        <a:rPr lang="en" sz="1100" u="none" strike="noStrike" cap="none" baseline="0">
                          <a:sym typeface="Calibri"/>
                        </a:rPr>
                        <a:t> </a:t>
                      </a:r>
                      <a:r>
                        <a:rPr lang="en" sz="1100" u="none" strike="noStrike" cap="none" baseline="0" err="1">
                          <a:sym typeface="Calibri"/>
                        </a:rPr>
                        <a:t>aktivnosti</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50" marR="91450" marT="33650" marB="33650"/>
                </a:tc>
                <a:tc>
                  <a:txBody>
                    <a:bodyPr/>
                    <a:lstStyle/>
                    <a:p>
                      <a:pPr fontAlgn="t"/>
                      <a:r>
                        <a:rPr lang="hr-HR" sz="1100" kern="1200" dirty="0"/>
                        <a:t>Marina</a:t>
                      </a:r>
                      <a:r>
                        <a:rPr lang="hr-HR" sz="1100" kern="1200" baseline="0" dirty="0"/>
                        <a:t> Milković</a:t>
                      </a:r>
                      <a:r>
                        <a:rPr lang="hr-HR" sz="1100" kern="1200" dirty="0"/>
                        <a:t> (PRO </a:t>
                      </a:r>
                      <a:r>
                        <a:rPr lang="hr-HR" sz="1100" kern="1200" dirty="0" err="1"/>
                        <a:t>Bodovaljci</a:t>
                      </a:r>
                      <a:r>
                        <a:rPr lang="hr-HR" sz="1100" kern="1200" dirty="0"/>
                        <a:t>), 1. i 2. razred</a:t>
                      </a:r>
                    </a:p>
                    <a:p>
                      <a:pPr marL="0" marR="0" lvl="0" indent="0" algn="l" rtl="0">
                        <a:spcBef>
                          <a:spcPts val="0"/>
                        </a:spcBef>
                        <a:buNone/>
                      </a:pPr>
                      <a:endParaRPr sz="1100" b="0" i="0" u="none" strike="noStrike" cap="none" baseline="0">
                        <a:solidFill>
                          <a:srgbClr val="000000"/>
                        </a:solidFill>
                        <a:latin typeface="Calibri"/>
                        <a:ea typeface="Calibri"/>
                        <a:cs typeface="Calibri"/>
                        <a:sym typeface="Calibri"/>
                      </a:endParaRPr>
                    </a:p>
                  </a:txBody>
                  <a:tcPr marL="91450" marR="91450" marT="33650" marB="33650"/>
                </a:tc>
                <a:extLst>
                  <a:ext uri="{0D108BD9-81ED-4DB2-BD59-A6C34878D82A}">
                    <a16:rowId xmlns:a16="http://schemas.microsoft.com/office/drawing/2014/main" val="10003"/>
                  </a:ext>
                </a:extLst>
              </a:tr>
              <a:tr h="481517">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Vremenik</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50" marR="91450" marT="33650" marB="33650"/>
                </a:tc>
                <a:tc>
                  <a:txBody>
                    <a:bodyPr/>
                    <a:lstStyle/>
                    <a:p>
                      <a:pPr marL="0" marR="0" lvl="0" indent="0" algn="l" rtl="0">
                        <a:lnSpc>
                          <a:spcPct val="100000"/>
                        </a:lnSpc>
                        <a:spcBef>
                          <a:spcPts val="0"/>
                        </a:spcBef>
                        <a:spcAft>
                          <a:spcPts val="0"/>
                        </a:spcAft>
                        <a:buClr>
                          <a:srgbClr val="000000"/>
                        </a:buClr>
                        <a:buSzPct val="25000"/>
                        <a:buFont typeface="Calibri"/>
                        <a:buNone/>
                      </a:pPr>
                      <a:r>
                        <a:rPr lang="hr-HR" sz="1100" kern="1200"/>
                        <a:t>Jedan sat tjedno tijekom školske godine.</a:t>
                      </a:r>
                      <a:endParaRPr lang="en" sz="1100" b="0" i="0" u="none" strike="noStrike" cap="none" baseline="0">
                        <a:solidFill>
                          <a:srgbClr val="000000"/>
                        </a:solidFill>
                        <a:latin typeface="Calibri"/>
                        <a:ea typeface="Calibri"/>
                        <a:cs typeface="Calibri"/>
                        <a:sym typeface="Calibri"/>
                      </a:endParaRPr>
                    </a:p>
                  </a:txBody>
                  <a:tcPr marL="91450" marR="91450" marT="33650" marB="33650"/>
                </a:tc>
                <a:extLst>
                  <a:ext uri="{0D108BD9-81ED-4DB2-BD59-A6C34878D82A}">
                    <a16:rowId xmlns:a16="http://schemas.microsoft.com/office/drawing/2014/main" val="10004"/>
                  </a:ext>
                </a:extLst>
              </a:tr>
              <a:tr h="481517">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Troškovnik</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50" marR="91450" marT="33650" marB="33650"/>
                </a:tc>
                <a:tc>
                  <a:txBody>
                    <a:bodyPr/>
                    <a:lstStyle/>
                    <a:p>
                      <a:pPr fontAlgn="t"/>
                      <a:r>
                        <a:rPr lang="hr-HR" sz="1100" kern="1200"/>
                        <a:t>Materijal za provedbu  igara, materijal za različite likovne tehnike.</a:t>
                      </a:r>
                    </a:p>
                  </a:txBody>
                  <a:tcPr marL="91450" marR="91450" marT="33650" marB="33650"/>
                </a:tc>
                <a:extLst>
                  <a:ext uri="{0D108BD9-81ED-4DB2-BD59-A6C34878D82A}">
                    <a16:rowId xmlns:a16="http://schemas.microsoft.com/office/drawing/2014/main" val="10005"/>
                  </a:ext>
                </a:extLst>
              </a:tr>
              <a:tr h="877285">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Način</a:t>
                      </a:r>
                      <a:r>
                        <a:rPr lang="en" sz="1100" u="none" strike="noStrike" cap="none" baseline="0">
                          <a:sym typeface="Calibri"/>
                        </a:rPr>
                        <a:t> </a:t>
                      </a:r>
                      <a:r>
                        <a:rPr lang="en" sz="1100" u="none" strike="noStrike" cap="none" baseline="0" err="1">
                          <a:sym typeface="Calibri"/>
                        </a:rPr>
                        <a:t>vrednovanja</a:t>
                      </a:r>
                      <a:r>
                        <a:rPr lang="en" sz="1100" u="none" strike="noStrike" cap="none" baseline="0">
                          <a:sym typeface="Calibri"/>
                        </a:rPr>
                        <a:t> </a:t>
                      </a:r>
                      <a:r>
                        <a:rPr lang="en" sz="1100" u="none" strike="noStrike" cap="none" baseline="0" err="1">
                          <a:sym typeface="Calibri"/>
                        </a:rPr>
                        <a:t>i</a:t>
                      </a:r>
                      <a:r>
                        <a:rPr lang="en" sz="1100" u="none" strike="noStrike" cap="none" baseline="0">
                          <a:sym typeface="Calibri"/>
                        </a:rPr>
                        <a:t> </a:t>
                      </a:r>
                      <a:r>
                        <a:rPr lang="en" sz="1100" u="none" strike="noStrike" cap="none" baseline="0" err="1">
                          <a:sym typeface="Calibri"/>
                        </a:rPr>
                        <a:t>korištenja</a:t>
                      </a:r>
                      <a:r>
                        <a:rPr lang="en" sz="1100" u="none" strike="noStrike" cap="none" baseline="0">
                          <a:sym typeface="Calibri"/>
                        </a:rPr>
                        <a:t> </a:t>
                      </a:r>
                      <a:r>
                        <a:rPr lang="en" sz="1100" u="none" strike="noStrike" cap="none" baseline="0" err="1">
                          <a:sym typeface="Calibri"/>
                        </a:rPr>
                        <a:t>rezultata</a:t>
                      </a:r>
                      <a:r>
                        <a:rPr lang="en" sz="1100" u="none" strike="noStrike" cap="none" baseline="0">
                          <a:sym typeface="Calibri"/>
                        </a:rPr>
                        <a:t> </a:t>
                      </a:r>
                      <a:r>
                        <a:rPr lang="en" sz="1100" u="none" strike="noStrike" cap="none" baseline="0" err="1">
                          <a:sym typeface="Calibri"/>
                        </a:rPr>
                        <a:t>vrednovanja</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50" marR="91450" marT="33650" marB="33650"/>
                </a:tc>
                <a:tc>
                  <a:txBody>
                    <a:bodyPr/>
                    <a:lstStyle/>
                    <a:p>
                      <a:pPr marL="0" marR="0" lvl="0" indent="0" algn="l" rtl="0" eaLnBrk="1" fontAlgn="auto" latinLnBrk="0" hangingPunct="1">
                        <a:lnSpc>
                          <a:spcPct val="100000"/>
                        </a:lnSpc>
                        <a:spcBef>
                          <a:spcPts val="0"/>
                        </a:spcBef>
                        <a:spcAft>
                          <a:spcPts val="0"/>
                        </a:spcAft>
                        <a:buFont typeface="Calibri"/>
                        <a:buNone/>
                      </a:pPr>
                      <a:r>
                        <a:rPr lang="hr-HR" sz="1100" kern="1200" dirty="0"/>
                        <a:t>Redovitim praćenjem rada; vrednuje se motiviranost, samostalnost, zalaganje učenika i poštivanja pravila igre. Rezultati će se koristiti u svrhu povećanja kvalitete rada i razvoja sposobnosti učenika.</a:t>
                      </a:r>
                    </a:p>
                    <a:p>
                      <a:pPr marL="0" marR="0" lvl="0" indent="0" algn="l" rtl="0">
                        <a:lnSpc>
                          <a:spcPct val="100000"/>
                        </a:lnSpc>
                        <a:spcBef>
                          <a:spcPts val="0"/>
                        </a:spcBef>
                        <a:spcAft>
                          <a:spcPts val="0"/>
                        </a:spcAft>
                        <a:buClr>
                          <a:srgbClr val="000000"/>
                        </a:buClr>
                        <a:buSzPct val="25000"/>
                        <a:buFont typeface="Calibri"/>
                        <a:buNone/>
                      </a:pPr>
                      <a:endParaRPr lang="en" sz="1100" b="0" i="0" u="none" strike="noStrike" cap="none" baseline="0" dirty="0">
                        <a:solidFill>
                          <a:srgbClr val="000000"/>
                        </a:solidFill>
                        <a:latin typeface="Calibri"/>
                        <a:ea typeface="Calibri"/>
                        <a:cs typeface="Calibri"/>
                        <a:sym typeface="Calibri"/>
                      </a:endParaRPr>
                    </a:p>
                  </a:txBody>
                  <a:tcPr marL="91450" marR="91450" marT="33650" marB="33650"/>
                </a:tc>
                <a:extLst>
                  <a:ext uri="{0D108BD9-81ED-4DB2-BD59-A6C34878D82A}">
                    <a16:rowId xmlns:a16="http://schemas.microsoft.com/office/drawing/2014/main" val="10006"/>
                  </a:ext>
                </a:extLst>
              </a:tr>
            </a:tbl>
          </a:graphicData>
        </a:graphic>
      </p:graphicFrame>
      <p:pic>
        <p:nvPicPr>
          <p:cNvPr id="5" name="Slika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65795" y="49372"/>
            <a:ext cx="1111211" cy="832957"/>
          </a:xfrm>
          <a:prstGeom prst="rect">
            <a:avLst/>
          </a:prstGeom>
        </p:spPr>
      </p:pic>
    </p:spTree>
    <p:extLst>
      <p:ext uri="{BB962C8B-B14F-4D97-AF65-F5344CB8AC3E}">
        <p14:creationId xmlns:p14="http://schemas.microsoft.com/office/powerpoint/2010/main" val="1677222661"/>
      </p:ext>
    </p:extLst>
  </p:cSld>
  <p:clrMapOvr>
    <a:masterClrMapping/>
  </p:clrMapOvr>
  <p:transition spd="slow">
    <p:wipe/>
  </p:transition>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slov 1"/>
          <p:cNvSpPr>
            <a:spLocks noGrp="1"/>
          </p:cNvSpPr>
          <p:nvPr>
            <p:ph type="title"/>
          </p:nvPr>
        </p:nvSpPr>
        <p:spPr>
          <a:xfrm>
            <a:off x="1066994" y="0"/>
            <a:ext cx="7760813" cy="785739"/>
          </a:xfrm>
        </p:spPr>
        <p:txBody>
          <a:bodyPr>
            <a:normAutofit/>
            <a:scene3d>
              <a:camera prst="orthographicFront"/>
              <a:lightRig rig="threePt" dir="t"/>
            </a:scene3d>
            <a:sp3d extrusionH="57150">
              <a:bevelT w="38100" h="38100"/>
            </a:sp3d>
          </a:bodyPr>
          <a:lstStyle/>
          <a:p>
            <a:pPr>
              <a:lnSpc>
                <a:spcPct val="90000"/>
              </a:lnSpc>
              <a:spcBef>
                <a:spcPts val="0"/>
              </a:spcBef>
              <a:buClr>
                <a:schemeClr val="dk1"/>
              </a:buClr>
            </a:pPr>
            <a:r>
              <a:rPr lang="hr-HR" dirty="0">
                <a:effectLst>
                  <a:outerShdw blurRad="38100" dist="38100" dir="2700000" algn="tl">
                    <a:srgbClr val="000000">
                      <a:alpha val="43137"/>
                    </a:srgbClr>
                  </a:outerShdw>
                </a:effectLst>
                <a:latin typeface="+mn-lt"/>
              </a:rPr>
              <a:t>Razigrane ruke</a:t>
            </a:r>
          </a:p>
        </p:txBody>
      </p:sp>
      <p:graphicFrame>
        <p:nvGraphicFramePr>
          <p:cNvPr id="7" name="Shape 647"/>
          <p:cNvGraphicFramePr/>
          <p:nvPr>
            <p:extLst>
              <p:ext uri="{D42A27DB-BD31-4B8C-83A1-F6EECF244321}">
                <p14:modId xmlns:p14="http://schemas.microsoft.com/office/powerpoint/2010/main" val="3062409453"/>
              </p:ext>
            </p:extLst>
          </p:nvPr>
        </p:nvGraphicFramePr>
        <p:xfrm>
          <a:off x="438615" y="899532"/>
          <a:ext cx="8452959" cy="3920779"/>
        </p:xfrm>
        <a:graphic>
          <a:graphicData uri="http://schemas.openxmlformats.org/drawingml/2006/table">
            <a:tbl>
              <a:tblPr>
                <a:tableStyleId>{0E3FDE45-AF77-4B5C-9715-49D594BDF05E}</a:tableStyleId>
              </a:tblPr>
              <a:tblGrid>
                <a:gridCol w="1552999">
                  <a:extLst>
                    <a:ext uri="{9D8B030D-6E8A-4147-A177-3AD203B41FA5}">
                      <a16:colId xmlns:a16="http://schemas.microsoft.com/office/drawing/2014/main" val="20000"/>
                    </a:ext>
                  </a:extLst>
                </a:gridCol>
                <a:gridCol w="6899960">
                  <a:extLst>
                    <a:ext uri="{9D8B030D-6E8A-4147-A177-3AD203B41FA5}">
                      <a16:colId xmlns:a16="http://schemas.microsoft.com/office/drawing/2014/main" val="20001"/>
                    </a:ext>
                  </a:extLst>
                </a:gridCol>
              </a:tblGrid>
              <a:tr h="563614">
                <a:tc>
                  <a:txBody>
                    <a:bodyPr/>
                    <a:lstStyle/>
                    <a:p>
                      <a:pPr marL="0" marR="0" lvl="0" indent="0" algn="l" rtl="0">
                        <a:lnSpc>
                          <a:spcPct val="100000"/>
                        </a:lnSpc>
                        <a:spcBef>
                          <a:spcPts val="0"/>
                        </a:spcBef>
                        <a:spcAft>
                          <a:spcPts val="0"/>
                        </a:spcAft>
                        <a:buClr>
                          <a:srgbClr val="000000"/>
                        </a:buClr>
                        <a:buSzPct val="25000"/>
                        <a:buFont typeface="Calibri"/>
                        <a:buNone/>
                      </a:pPr>
                      <a:r>
                        <a:rPr lang="hr-HR" sz="1100" u="none" strike="noStrike" cap="none" baseline="0" dirty="0">
                          <a:sym typeface="Calibri"/>
                        </a:rPr>
                        <a:t>Ishodi</a:t>
                      </a:r>
                      <a:r>
                        <a:rPr lang="en" sz="1100" u="none" strike="noStrike" cap="none" baseline="0" dirty="0">
                          <a:sym typeface="Calibri"/>
                        </a:rPr>
                        <a:t>:</a:t>
                      </a:r>
                      <a:endParaRPr lang="en" sz="1100" b="0" i="0" u="none" strike="noStrike" cap="none" baseline="0" dirty="0">
                        <a:solidFill>
                          <a:srgbClr val="000000"/>
                        </a:solidFill>
                        <a:latin typeface="Calibri"/>
                        <a:ea typeface="Calibri"/>
                        <a:cs typeface="Calibri"/>
                        <a:sym typeface="Calibri"/>
                      </a:endParaRPr>
                    </a:p>
                  </a:txBody>
                  <a:tcPr marL="91450" marR="91450" marT="33650" marB="33650"/>
                </a:tc>
                <a:tc>
                  <a:txBody>
                    <a:bodyPr/>
                    <a:lstStyle/>
                    <a:p>
                      <a:pPr fontAlgn="t"/>
                      <a:r>
                        <a:rPr lang="hr-HR" sz="1100" kern="1200"/>
                        <a:t>Učenici će kroz igru razvijati komunikaciju, timski </a:t>
                      </a:r>
                      <a:r>
                        <a:rPr lang="hr-HR" sz="1100" kern="1200" err="1"/>
                        <a:t>rad,kreativnost,snalažljivost</a:t>
                      </a:r>
                      <a:r>
                        <a:rPr lang="hr-HR" sz="1100" kern="1200"/>
                        <a:t>. Istraživat će nove načine i tehnike likovnog izražavanja. </a:t>
                      </a:r>
                    </a:p>
                  </a:txBody>
                  <a:tcPr marL="91450" marR="91450" marT="33650" marB="33650"/>
                </a:tc>
                <a:extLst>
                  <a:ext uri="{0D108BD9-81ED-4DB2-BD59-A6C34878D82A}">
                    <a16:rowId xmlns:a16="http://schemas.microsoft.com/office/drawing/2014/main" val="10000"/>
                  </a:ext>
                </a:extLst>
              </a:tr>
              <a:tr h="553812">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dirty="0">
                          <a:sym typeface="Calibri"/>
                        </a:rPr>
                        <a:t>Namjena:</a:t>
                      </a:r>
                      <a:endParaRPr lang="en" sz="1100" b="0" i="0" u="none" strike="noStrike" cap="none" baseline="0" dirty="0">
                        <a:solidFill>
                          <a:srgbClr val="000000"/>
                        </a:solidFill>
                        <a:latin typeface="Calibri"/>
                        <a:ea typeface="Calibri"/>
                        <a:cs typeface="Calibri"/>
                        <a:sym typeface="Calibri"/>
                      </a:endParaRPr>
                    </a:p>
                  </a:txBody>
                  <a:tcPr marL="91450" marR="91450" marT="33650" marB="33650"/>
                </a:tc>
                <a:tc>
                  <a:txBody>
                    <a:bodyPr/>
                    <a:lstStyle/>
                    <a:p>
                      <a:pPr fontAlgn="t"/>
                      <a:r>
                        <a:rPr lang="hr-HR" sz="1100" kern="1200" dirty="0"/>
                        <a:t>Igra utječe na razvoj pamćenja i motivacije za učenje. Razviti sposobnosti timskog rada. Poticati poštivanje pravila igre i pozitivnog odnosa prema suigračima.</a:t>
                      </a:r>
                    </a:p>
                  </a:txBody>
                  <a:tcPr marL="91450" marR="91450" marT="33650" marB="33650"/>
                </a:tc>
                <a:extLst>
                  <a:ext uri="{0D108BD9-81ED-4DB2-BD59-A6C34878D82A}">
                    <a16:rowId xmlns:a16="http://schemas.microsoft.com/office/drawing/2014/main" val="10001"/>
                  </a:ext>
                </a:extLst>
              </a:tr>
              <a:tr h="481517">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Način</a:t>
                      </a:r>
                      <a:r>
                        <a:rPr lang="en" sz="1100" u="none" strike="noStrike" cap="none" baseline="0">
                          <a:sym typeface="Calibri"/>
                        </a:rPr>
                        <a:t> </a:t>
                      </a:r>
                      <a:r>
                        <a:rPr lang="en" sz="1100" u="none" strike="noStrike" cap="none" baseline="0" err="1">
                          <a:sym typeface="Calibri"/>
                        </a:rPr>
                        <a:t>realizacije</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50" marR="91450" marT="33650" marB="33650"/>
                </a:tc>
                <a:tc>
                  <a:txBody>
                    <a:bodyPr/>
                    <a:lstStyle/>
                    <a:p>
                      <a:pPr fontAlgn="t"/>
                      <a:r>
                        <a:rPr lang="hr-HR" sz="1100" kern="1200"/>
                        <a:t>Individualnim pristupom, suradničkim učenjem, timskim radom, kroz  igru</a:t>
                      </a:r>
                    </a:p>
                  </a:txBody>
                  <a:tcPr marL="91450" marR="91450" marT="33650" marB="33650"/>
                </a:tc>
                <a:extLst>
                  <a:ext uri="{0D108BD9-81ED-4DB2-BD59-A6C34878D82A}">
                    <a16:rowId xmlns:a16="http://schemas.microsoft.com/office/drawing/2014/main" val="10002"/>
                  </a:ext>
                </a:extLst>
              </a:tr>
              <a:tr h="481517">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Nositelj</a:t>
                      </a:r>
                      <a:r>
                        <a:rPr lang="en" sz="1100" u="none" strike="noStrike" cap="none" baseline="0">
                          <a:sym typeface="Calibri"/>
                        </a:rPr>
                        <a:t> </a:t>
                      </a:r>
                      <a:r>
                        <a:rPr lang="en" sz="1100" u="none" strike="noStrike" cap="none" baseline="0" err="1">
                          <a:sym typeface="Calibri"/>
                        </a:rPr>
                        <a:t>aktivnosti</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50" marR="91450" marT="33650" marB="33650"/>
                </a:tc>
                <a:tc>
                  <a:txBody>
                    <a:bodyPr/>
                    <a:lstStyle/>
                    <a:p>
                      <a:pPr fontAlgn="t"/>
                      <a:r>
                        <a:rPr lang="hr-HR" sz="1100" kern="1200" dirty="0"/>
                        <a:t>1. , 2. i 3. razred, Monika Vlaović (PŠ </a:t>
                      </a:r>
                      <a:r>
                        <a:rPr lang="hr-HR" sz="1100" kern="1200" dirty="0" err="1"/>
                        <a:t>Drežnik</a:t>
                      </a:r>
                      <a:r>
                        <a:rPr lang="hr-HR" sz="1100" kern="1200" dirty="0"/>
                        <a:t>)</a:t>
                      </a:r>
                    </a:p>
                    <a:p>
                      <a:pPr marL="0" marR="0" lvl="0" indent="0" algn="l" rtl="0">
                        <a:spcBef>
                          <a:spcPts val="0"/>
                        </a:spcBef>
                        <a:buNone/>
                      </a:pPr>
                      <a:endParaRPr sz="1100" b="0" i="0" u="none" strike="noStrike" cap="none" baseline="0">
                        <a:solidFill>
                          <a:srgbClr val="000000"/>
                        </a:solidFill>
                        <a:latin typeface="Calibri"/>
                        <a:ea typeface="Calibri"/>
                        <a:cs typeface="Calibri"/>
                        <a:sym typeface="Calibri"/>
                      </a:endParaRPr>
                    </a:p>
                  </a:txBody>
                  <a:tcPr marL="91450" marR="91450" marT="33650" marB="33650"/>
                </a:tc>
                <a:extLst>
                  <a:ext uri="{0D108BD9-81ED-4DB2-BD59-A6C34878D82A}">
                    <a16:rowId xmlns:a16="http://schemas.microsoft.com/office/drawing/2014/main" val="10003"/>
                  </a:ext>
                </a:extLst>
              </a:tr>
              <a:tr h="481517">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Vremenik</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50" marR="91450" marT="33650" marB="33650"/>
                </a:tc>
                <a:tc>
                  <a:txBody>
                    <a:bodyPr/>
                    <a:lstStyle/>
                    <a:p>
                      <a:pPr marL="0" marR="0" lvl="0" indent="0" algn="l" rtl="0">
                        <a:lnSpc>
                          <a:spcPct val="100000"/>
                        </a:lnSpc>
                        <a:spcBef>
                          <a:spcPts val="0"/>
                        </a:spcBef>
                        <a:spcAft>
                          <a:spcPts val="0"/>
                        </a:spcAft>
                        <a:buClr>
                          <a:srgbClr val="000000"/>
                        </a:buClr>
                        <a:buSzPct val="25000"/>
                        <a:buFont typeface="Calibri"/>
                        <a:buNone/>
                      </a:pPr>
                      <a:r>
                        <a:rPr lang="hr-HR" sz="1100" kern="1200"/>
                        <a:t>Jedan sat tjedno tijekom školske godine.</a:t>
                      </a:r>
                      <a:endParaRPr lang="en" sz="1100" b="0" i="0" u="none" strike="noStrike" cap="none" baseline="0">
                        <a:solidFill>
                          <a:srgbClr val="000000"/>
                        </a:solidFill>
                        <a:latin typeface="Calibri"/>
                        <a:ea typeface="Calibri"/>
                        <a:cs typeface="Calibri"/>
                        <a:sym typeface="Calibri"/>
                      </a:endParaRPr>
                    </a:p>
                  </a:txBody>
                  <a:tcPr marL="91450" marR="91450" marT="33650" marB="33650"/>
                </a:tc>
                <a:extLst>
                  <a:ext uri="{0D108BD9-81ED-4DB2-BD59-A6C34878D82A}">
                    <a16:rowId xmlns:a16="http://schemas.microsoft.com/office/drawing/2014/main" val="10004"/>
                  </a:ext>
                </a:extLst>
              </a:tr>
              <a:tr h="481517">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Troškovnik</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50" marR="91450" marT="33650" marB="33650"/>
                </a:tc>
                <a:tc>
                  <a:txBody>
                    <a:bodyPr/>
                    <a:lstStyle/>
                    <a:p>
                      <a:pPr fontAlgn="t"/>
                      <a:r>
                        <a:rPr lang="hr-HR" sz="1100" kern="1200"/>
                        <a:t>Materijal za provedbu  igara, materijal za različite likovne tehnike.</a:t>
                      </a:r>
                    </a:p>
                  </a:txBody>
                  <a:tcPr marL="91450" marR="91450" marT="33650" marB="33650"/>
                </a:tc>
                <a:extLst>
                  <a:ext uri="{0D108BD9-81ED-4DB2-BD59-A6C34878D82A}">
                    <a16:rowId xmlns:a16="http://schemas.microsoft.com/office/drawing/2014/main" val="10005"/>
                  </a:ext>
                </a:extLst>
              </a:tr>
              <a:tr h="877285">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Način</a:t>
                      </a:r>
                      <a:r>
                        <a:rPr lang="en" sz="1100" u="none" strike="noStrike" cap="none" baseline="0">
                          <a:sym typeface="Calibri"/>
                        </a:rPr>
                        <a:t> </a:t>
                      </a:r>
                      <a:r>
                        <a:rPr lang="en" sz="1100" u="none" strike="noStrike" cap="none" baseline="0" err="1">
                          <a:sym typeface="Calibri"/>
                        </a:rPr>
                        <a:t>vrednovanja</a:t>
                      </a:r>
                      <a:r>
                        <a:rPr lang="en" sz="1100" u="none" strike="noStrike" cap="none" baseline="0">
                          <a:sym typeface="Calibri"/>
                        </a:rPr>
                        <a:t> </a:t>
                      </a:r>
                      <a:r>
                        <a:rPr lang="en" sz="1100" u="none" strike="noStrike" cap="none" baseline="0" err="1">
                          <a:sym typeface="Calibri"/>
                        </a:rPr>
                        <a:t>i</a:t>
                      </a:r>
                      <a:r>
                        <a:rPr lang="en" sz="1100" u="none" strike="noStrike" cap="none" baseline="0">
                          <a:sym typeface="Calibri"/>
                        </a:rPr>
                        <a:t> </a:t>
                      </a:r>
                      <a:r>
                        <a:rPr lang="en" sz="1100" u="none" strike="noStrike" cap="none" baseline="0" err="1">
                          <a:sym typeface="Calibri"/>
                        </a:rPr>
                        <a:t>korištenja</a:t>
                      </a:r>
                      <a:r>
                        <a:rPr lang="en" sz="1100" u="none" strike="noStrike" cap="none" baseline="0">
                          <a:sym typeface="Calibri"/>
                        </a:rPr>
                        <a:t> </a:t>
                      </a:r>
                      <a:r>
                        <a:rPr lang="en" sz="1100" u="none" strike="noStrike" cap="none" baseline="0" err="1">
                          <a:sym typeface="Calibri"/>
                        </a:rPr>
                        <a:t>rezultata</a:t>
                      </a:r>
                      <a:r>
                        <a:rPr lang="en" sz="1100" u="none" strike="noStrike" cap="none" baseline="0">
                          <a:sym typeface="Calibri"/>
                        </a:rPr>
                        <a:t> </a:t>
                      </a:r>
                      <a:r>
                        <a:rPr lang="en" sz="1100" u="none" strike="noStrike" cap="none" baseline="0" err="1">
                          <a:sym typeface="Calibri"/>
                        </a:rPr>
                        <a:t>vrednovanja</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50" marR="91450" marT="33650" marB="33650"/>
                </a:tc>
                <a:tc>
                  <a:txBody>
                    <a:bodyPr/>
                    <a:lstStyle/>
                    <a:p>
                      <a:pPr marL="0" marR="0" lvl="0" indent="0" algn="l" rtl="0" eaLnBrk="1" fontAlgn="auto" latinLnBrk="0" hangingPunct="1">
                        <a:lnSpc>
                          <a:spcPct val="100000"/>
                        </a:lnSpc>
                        <a:spcBef>
                          <a:spcPts val="0"/>
                        </a:spcBef>
                        <a:spcAft>
                          <a:spcPts val="0"/>
                        </a:spcAft>
                        <a:buFont typeface="Calibri"/>
                        <a:buNone/>
                      </a:pPr>
                      <a:r>
                        <a:rPr lang="hr-HR" sz="1100" kern="1200" dirty="0"/>
                        <a:t>Redovitim praćenjem rada; vrednuje se motiviranost, samostalnost, zalaganje učenika i poštivanja pravila igre. Rezultati će se koristiti u svrhu povećanja kvalitete rada i razvoja sposobnosti učenika.</a:t>
                      </a:r>
                    </a:p>
                    <a:p>
                      <a:pPr marL="0" marR="0" lvl="0" indent="0" algn="l" rtl="0">
                        <a:lnSpc>
                          <a:spcPct val="100000"/>
                        </a:lnSpc>
                        <a:spcBef>
                          <a:spcPts val="0"/>
                        </a:spcBef>
                        <a:spcAft>
                          <a:spcPts val="0"/>
                        </a:spcAft>
                        <a:buClr>
                          <a:srgbClr val="000000"/>
                        </a:buClr>
                        <a:buSzPct val="25000"/>
                        <a:buFont typeface="Calibri"/>
                        <a:buNone/>
                      </a:pPr>
                      <a:endParaRPr lang="en" sz="1100" b="0" i="0" u="none" strike="noStrike" cap="none" baseline="0" dirty="0">
                        <a:solidFill>
                          <a:srgbClr val="000000"/>
                        </a:solidFill>
                        <a:latin typeface="Calibri"/>
                        <a:ea typeface="Calibri"/>
                        <a:cs typeface="Calibri"/>
                        <a:sym typeface="Calibri"/>
                      </a:endParaRPr>
                    </a:p>
                  </a:txBody>
                  <a:tcPr marL="91450" marR="91450" marT="33650" marB="33650"/>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677222661"/>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Shape 123"/>
        <p:cNvGrpSpPr/>
        <p:nvPr/>
      </p:nvGrpSpPr>
      <p:grpSpPr>
        <a:xfrm>
          <a:off x="0" y="0"/>
          <a:ext cx="0" cy="0"/>
          <a:chOff x="0" y="0"/>
          <a:chExt cx="0" cy="0"/>
        </a:xfrm>
      </p:grpSpPr>
      <p:sp>
        <p:nvSpPr>
          <p:cNvPr id="124" name="Shape 124"/>
          <p:cNvSpPr txBox="1"/>
          <p:nvPr/>
        </p:nvSpPr>
        <p:spPr>
          <a:xfrm>
            <a:off x="806755" y="863028"/>
            <a:ext cx="8856662" cy="4006628"/>
          </a:xfrm>
          <a:prstGeom prst="rect">
            <a:avLst/>
          </a:prstGeom>
          <a:noFill/>
          <a:ln>
            <a:noFill/>
          </a:ln>
        </p:spPr>
        <p:txBody>
          <a:bodyPr lIns="91425" tIns="45700" rIns="91425" bIns="45700" anchor="t" anchorCtr="0">
            <a:noAutofit/>
          </a:bodyPr>
          <a:lstStyle/>
          <a:p>
            <a:pPr marL="342900" indent="-342900">
              <a:buClr>
                <a:srgbClr val="0D0D0D"/>
              </a:buClr>
              <a:buSzPct val="100000"/>
              <a:buFont typeface="Wingdings" panose="05000000000000000000" pitchFamily="2" charset="2"/>
              <a:buChar char="ü"/>
            </a:pPr>
            <a:r>
              <a:rPr lang="en" sz="1200" b="0" i="0" u="none" strike="noStrike" cap="none" baseline="0" err="1">
                <a:solidFill>
                  <a:srgbClr val="0D0D0D"/>
                </a:solidFill>
                <a:latin typeface="Calibri"/>
                <a:ea typeface="Calibri"/>
                <a:cs typeface="Calibri"/>
                <a:sym typeface="Calibri"/>
              </a:rPr>
              <a:t>Želimo</a:t>
            </a:r>
            <a:r>
              <a:rPr lang="en" sz="1200" b="0" i="0" u="none" strike="noStrike" cap="none" baseline="0">
                <a:solidFill>
                  <a:srgbClr val="0D0D0D"/>
                </a:solidFill>
                <a:latin typeface="Calibri"/>
                <a:ea typeface="Calibri"/>
                <a:cs typeface="Calibri"/>
                <a:sym typeface="Calibri"/>
              </a:rPr>
              <a:t> da </a:t>
            </a:r>
            <a:r>
              <a:rPr lang="en" sz="1200" b="0" i="0" u="none" strike="noStrike" cap="none" baseline="0" err="1">
                <a:solidFill>
                  <a:srgbClr val="0D0D0D"/>
                </a:solidFill>
                <a:latin typeface="Calibri"/>
                <a:ea typeface="Calibri"/>
                <a:cs typeface="Calibri"/>
                <a:sym typeface="Calibri"/>
              </a:rPr>
              <a:t>naša</a:t>
            </a:r>
            <a:r>
              <a:rPr lang="en" sz="1200" b="0" i="0" u="none" strike="noStrike" cap="none" baseline="0">
                <a:solidFill>
                  <a:srgbClr val="0D0D0D"/>
                </a:solidFill>
                <a:latin typeface="Calibri"/>
                <a:ea typeface="Calibri"/>
                <a:cs typeface="Calibri"/>
                <a:sym typeface="Calibri"/>
              </a:rPr>
              <a:t> </a:t>
            </a:r>
            <a:r>
              <a:rPr lang="en" sz="1200" b="0" i="0" u="none" strike="noStrike" cap="none" baseline="0" err="1">
                <a:solidFill>
                  <a:srgbClr val="0D0D0D"/>
                </a:solidFill>
                <a:latin typeface="Calibri"/>
                <a:ea typeface="Calibri"/>
                <a:cs typeface="Calibri"/>
                <a:sym typeface="Calibri"/>
              </a:rPr>
              <a:t>škola</a:t>
            </a:r>
            <a:r>
              <a:rPr lang="en" sz="1200" b="0" i="0" u="none" strike="noStrike" cap="none" baseline="0">
                <a:solidFill>
                  <a:srgbClr val="0D0D0D"/>
                </a:solidFill>
                <a:latin typeface="Calibri"/>
                <a:ea typeface="Calibri"/>
                <a:cs typeface="Calibri"/>
                <a:sym typeface="Calibri"/>
              </a:rPr>
              <a:t> </a:t>
            </a:r>
            <a:r>
              <a:rPr lang="en" sz="1200" b="0" i="0" u="none" strike="noStrike" cap="none" baseline="0" err="1">
                <a:solidFill>
                  <a:srgbClr val="0D0D0D"/>
                </a:solidFill>
                <a:latin typeface="Calibri"/>
                <a:ea typeface="Calibri"/>
                <a:cs typeface="Calibri"/>
                <a:sym typeface="Calibri"/>
              </a:rPr>
              <a:t>postane</a:t>
            </a:r>
            <a:r>
              <a:rPr lang="en" sz="1200" b="0" i="0" u="none" strike="noStrike" cap="none" baseline="0">
                <a:solidFill>
                  <a:srgbClr val="0D0D0D"/>
                </a:solidFill>
                <a:latin typeface="Calibri"/>
                <a:ea typeface="Calibri"/>
                <a:cs typeface="Calibri"/>
                <a:sym typeface="Calibri"/>
              </a:rPr>
              <a:t> </a:t>
            </a:r>
            <a:r>
              <a:rPr lang="en" sz="1200" b="0" i="0" u="none" strike="noStrike" cap="none" baseline="0" err="1">
                <a:solidFill>
                  <a:srgbClr val="0D0D0D"/>
                </a:solidFill>
                <a:latin typeface="Calibri"/>
                <a:ea typeface="Calibri"/>
                <a:cs typeface="Calibri"/>
                <a:sym typeface="Calibri"/>
              </a:rPr>
              <a:t>središte</a:t>
            </a:r>
            <a:r>
              <a:rPr lang="en" sz="1200" b="0" i="0" u="none" strike="noStrike" cap="none" baseline="0">
                <a:solidFill>
                  <a:srgbClr val="0D0D0D"/>
                </a:solidFill>
                <a:latin typeface="Calibri"/>
                <a:ea typeface="Calibri"/>
                <a:cs typeface="Calibri"/>
                <a:sym typeface="Calibri"/>
              </a:rPr>
              <a:t> </a:t>
            </a:r>
            <a:r>
              <a:rPr lang="en" sz="1200" b="0" i="0" u="none" strike="noStrike" cap="none" baseline="0" err="1">
                <a:solidFill>
                  <a:srgbClr val="0D0D0D"/>
                </a:solidFill>
                <a:latin typeface="Calibri"/>
                <a:ea typeface="Calibri"/>
                <a:cs typeface="Calibri"/>
                <a:sym typeface="Calibri"/>
              </a:rPr>
              <a:t>društvenih</a:t>
            </a:r>
            <a:r>
              <a:rPr lang="en" sz="1200" b="0" i="0" u="none" strike="noStrike" cap="none" baseline="0">
                <a:solidFill>
                  <a:srgbClr val="0D0D0D"/>
                </a:solidFill>
                <a:latin typeface="Calibri"/>
                <a:ea typeface="Calibri"/>
                <a:cs typeface="Calibri"/>
                <a:sym typeface="Calibri"/>
              </a:rPr>
              <a:t> </a:t>
            </a:r>
            <a:r>
              <a:rPr lang="en" sz="1200" b="0" i="0" u="none" strike="noStrike" cap="none" baseline="0" err="1">
                <a:solidFill>
                  <a:srgbClr val="0D0D0D"/>
                </a:solidFill>
                <a:latin typeface="Calibri"/>
                <a:ea typeface="Calibri"/>
                <a:cs typeface="Calibri"/>
                <a:sym typeface="Calibri"/>
              </a:rPr>
              <a:t>i</a:t>
            </a:r>
            <a:r>
              <a:rPr lang="en" sz="1200" b="0" i="0" u="none" strike="noStrike" cap="none" baseline="0">
                <a:solidFill>
                  <a:srgbClr val="0D0D0D"/>
                </a:solidFill>
                <a:latin typeface="Calibri"/>
                <a:ea typeface="Calibri"/>
                <a:cs typeface="Calibri"/>
                <a:sym typeface="Calibri"/>
              </a:rPr>
              <a:t> </a:t>
            </a:r>
            <a:r>
              <a:rPr lang="en" sz="1200" b="0" i="0" u="none" strike="noStrike" cap="none" baseline="0" err="1">
                <a:solidFill>
                  <a:srgbClr val="0D0D0D"/>
                </a:solidFill>
                <a:latin typeface="Calibri"/>
                <a:ea typeface="Calibri"/>
                <a:cs typeface="Calibri"/>
                <a:sym typeface="Calibri"/>
              </a:rPr>
              <a:t>kulturnih</a:t>
            </a:r>
            <a:r>
              <a:rPr lang="en" sz="1200" b="0" i="0" u="none" strike="noStrike" cap="none" baseline="0">
                <a:solidFill>
                  <a:srgbClr val="0D0D0D"/>
                </a:solidFill>
                <a:latin typeface="Calibri"/>
                <a:ea typeface="Calibri"/>
                <a:cs typeface="Calibri"/>
                <a:sym typeface="Calibri"/>
              </a:rPr>
              <a:t> </a:t>
            </a:r>
            <a:r>
              <a:rPr lang="en" sz="1200" b="0" i="0" u="none" strike="noStrike" cap="none" baseline="0" err="1">
                <a:solidFill>
                  <a:srgbClr val="0D0D0D"/>
                </a:solidFill>
                <a:latin typeface="Calibri"/>
                <a:ea typeface="Calibri"/>
                <a:cs typeface="Calibri"/>
                <a:sym typeface="Calibri"/>
              </a:rPr>
              <a:t>događanja</a:t>
            </a:r>
            <a:r>
              <a:rPr lang="en" sz="1200">
                <a:solidFill>
                  <a:srgbClr val="0D0D0D"/>
                </a:solidFill>
                <a:latin typeface="Calibri"/>
                <a:ea typeface="Calibri"/>
                <a:cs typeface="Calibri"/>
                <a:sym typeface="Calibri"/>
              </a:rPr>
              <a:t> </a:t>
            </a:r>
            <a:endParaRPr lang="en" sz="1200" b="0" i="0" u="none" strike="noStrike" cap="none" baseline="0">
              <a:solidFill>
                <a:srgbClr val="0D0D0D"/>
              </a:solidFill>
              <a:latin typeface="Calibri"/>
              <a:ea typeface="Calibri"/>
              <a:cs typeface="Calibri"/>
              <a:sym typeface="Calibri"/>
            </a:endParaRPr>
          </a:p>
          <a:p>
            <a:pPr marL="342900" marR="0" lvl="0" indent="-342900" algn="l" rtl="0">
              <a:lnSpc>
                <a:spcPct val="100000"/>
              </a:lnSpc>
              <a:spcBef>
                <a:spcPts val="0"/>
              </a:spcBef>
              <a:spcAft>
                <a:spcPts val="0"/>
              </a:spcAft>
              <a:buClr>
                <a:srgbClr val="0D0D0D"/>
              </a:buClr>
              <a:buSzPct val="100000"/>
              <a:buFont typeface="Wingdings" panose="05000000000000000000" pitchFamily="2" charset="2"/>
              <a:buChar char="ü"/>
            </a:pPr>
            <a:r>
              <a:rPr lang="en" sz="1200" b="0" i="0" u="none" strike="noStrike" cap="none" baseline="0" err="1">
                <a:solidFill>
                  <a:srgbClr val="0D0D0D"/>
                </a:solidFill>
                <a:latin typeface="Calibri"/>
                <a:ea typeface="Calibri"/>
                <a:cs typeface="Calibri"/>
                <a:sym typeface="Calibri"/>
              </a:rPr>
              <a:t>Zajedno</a:t>
            </a:r>
            <a:r>
              <a:rPr lang="en" sz="1200" b="0" i="0" u="none" strike="noStrike" cap="none" baseline="0">
                <a:solidFill>
                  <a:srgbClr val="0D0D0D"/>
                </a:solidFill>
                <a:latin typeface="Calibri"/>
                <a:ea typeface="Calibri"/>
                <a:cs typeface="Calibri"/>
                <a:sym typeface="Calibri"/>
              </a:rPr>
              <a:t> </a:t>
            </a:r>
            <a:r>
              <a:rPr lang="en" sz="1200" b="0" i="0" u="none" strike="noStrike" cap="none" baseline="0" err="1">
                <a:solidFill>
                  <a:srgbClr val="0D0D0D"/>
                </a:solidFill>
                <a:latin typeface="Calibri"/>
                <a:ea typeface="Calibri"/>
                <a:cs typeface="Calibri"/>
                <a:sym typeface="Calibri"/>
              </a:rPr>
              <a:t>stvaramo</a:t>
            </a:r>
            <a:r>
              <a:rPr lang="en" sz="1200" b="0" i="0" u="none" strike="noStrike" cap="none" baseline="0">
                <a:solidFill>
                  <a:srgbClr val="0D0D0D"/>
                </a:solidFill>
                <a:latin typeface="Calibri"/>
                <a:ea typeface="Calibri"/>
                <a:cs typeface="Calibri"/>
                <a:sym typeface="Calibri"/>
              </a:rPr>
              <a:t> </a:t>
            </a:r>
            <a:r>
              <a:rPr lang="en" sz="1200" b="0" i="0" u="none" strike="noStrike" cap="none" baseline="0" err="1">
                <a:solidFill>
                  <a:srgbClr val="0D0D0D"/>
                </a:solidFill>
                <a:latin typeface="Calibri"/>
                <a:ea typeface="Calibri"/>
                <a:cs typeface="Calibri"/>
                <a:sym typeface="Calibri"/>
              </a:rPr>
              <a:t>ljude</a:t>
            </a:r>
            <a:r>
              <a:rPr lang="en" sz="1200" b="0" i="0" u="none" strike="noStrike" cap="none" baseline="0">
                <a:solidFill>
                  <a:srgbClr val="0D0D0D"/>
                </a:solidFill>
                <a:latin typeface="Calibri"/>
                <a:ea typeface="Calibri"/>
                <a:cs typeface="Calibri"/>
                <a:sym typeface="Calibri"/>
              </a:rPr>
              <a:t>, </a:t>
            </a:r>
            <a:r>
              <a:rPr lang="en" sz="1200" b="0" i="0" u="none" strike="noStrike" cap="none" baseline="0" err="1">
                <a:solidFill>
                  <a:srgbClr val="0D0D0D"/>
                </a:solidFill>
                <a:latin typeface="Calibri"/>
                <a:ea typeface="Calibri"/>
                <a:cs typeface="Calibri"/>
                <a:sym typeface="Calibri"/>
              </a:rPr>
              <a:t>danas</a:t>
            </a:r>
            <a:r>
              <a:rPr lang="en" sz="1200" b="0" i="0" u="none" strike="noStrike" cap="none" baseline="0">
                <a:solidFill>
                  <a:srgbClr val="0D0D0D"/>
                </a:solidFill>
                <a:latin typeface="Calibri"/>
                <a:ea typeface="Calibri"/>
                <a:cs typeface="Calibri"/>
                <a:sym typeface="Calibri"/>
              </a:rPr>
              <a:t> male, a sutra </a:t>
            </a:r>
            <a:r>
              <a:rPr lang="en" sz="1200" b="0" i="0" u="none" strike="noStrike" cap="none" baseline="0" err="1">
                <a:solidFill>
                  <a:srgbClr val="0D0D0D"/>
                </a:solidFill>
                <a:latin typeface="Calibri"/>
                <a:ea typeface="Calibri"/>
                <a:cs typeface="Calibri"/>
                <a:sym typeface="Calibri"/>
              </a:rPr>
              <a:t>veće</a:t>
            </a:r>
            <a:r>
              <a:rPr lang="en" sz="1200" b="0" i="0" u="none" strike="noStrike" cap="none" baseline="0">
                <a:solidFill>
                  <a:srgbClr val="0D0D0D"/>
                </a:solidFill>
                <a:latin typeface="Calibri"/>
                <a:ea typeface="Calibri"/>
                <a:cs typeface="Calibri"/>
                <a:sym typeface="Calibri"/>
              </a:rPr>
              <a:t> od </a:t>
            </a:r>
            <a:r>
              <a:rPr lang="en" sz="1200" b="0" i="0" u="none" strike="noStrike" cap="none" baseline="0" err="1">
                <a:solidFill>
                  <a:srgbClr val="0D0D0D"/>
                </a:solidFill>
                <a:latin typeface="Calibri"/>
                <a:ea typeface="Calibri"/>
                <a:cs typeface="Calibri"/>
                <a:sym typeface="Calibri"/>
              </a:rPr>
              <a:t>nas</a:t>
            </a:r>
            <a:endParaRPr lang="en" sz="1200" b="0" i="0" u="none" strike="noStrike" cap="none" baseline="0" err="1">
              <a:solidFill>
                <a:srgbClr val="0D0D0D"/>
              </a:solidFill>
              <a:latin typeface="Calibri"/>
              <a:ea typeface="Calibri"/>
              <a:cs typeface="Calibri"/>
            </a:endParaRPr>
          </a:p>
          <a:p>
            <a:pPr marL="342900" indent="-342900">
              <a:buClr>
                <a:srgbClr val="0D0D0D"/>
              </a:buClr>
              <a:buSzPct val="100000"/>
              <a:buFont typeface="Wingdings" panose="05000000000000000000" pitchFamily="2" charset="2"/>
              <a:buChar char="ü"/>
            </a:pPr>
            <a:r>
              <a:rPr lang="en" sz="1200" b="0" i="0" u="none" strike="noStrike" cap="none" baseline="0" err="1">
                <a:solidFill>
                  <a:srgbClr val="0D0D0D"/>
                </a:solidFill>
                <a:latin typeface="Calibri"/>
                <a:ea typeface="Calibri"/>
                <a:cs typeface="Calibri"/>
                <a:sym typeface="Calibri"/>
              </a:rPr>
              <a:t>Nastojimo</a:t>
            </a:r>
            <a:r>
              <a:rPr lang="en" sz="1200" b="0" i="0" u="none" strike="noStrike" cap="none" baseline="0">
                <a:solidFill>
                  <a:srgbClr val="0D0D0D"/>
                </a:solidFill>
                <a:latin typeface="Calibri"/>
                <a:ea typeface="Calibri"/>
                <a:cs typeface="Calibri"/>
                <a:sym typeface="Calibri"/>
              </a:rPr>
              <a:t> </a:t>
            </a:r>
            <a:r>
              <a:rPr lang="en" sz="1200" b="0" i="0" u="none" strike="noStrike" cap="none" baseline="0" err="1">
                <a:solidFill>
                  <a:srgbClr val="0D0D0D"/>
                </a:solidFill>
                <a:latin typeface="Calibri"/>
                <a:ea typeface="Calibri"/>
                <a:cs typeface="Calibri"/>
                <a:sym typeface="Calibri"/>
              </a:rPr>
              <a:t>biti</a:t>
            </a:r>
            <a:r>
              <a:rPr lang="en" sz="1200" b="0" i="0" u="none" strike="noStrike" cap="none" baseline="0">
                <a:solidFill>
                  <a:srgbClr val="0D0D0D"/>
                </a:solidFill>
                <a:latin typeface="Calibri"/>
                <a:ea typeface="Calibri"/>
                <a:cs typeface="Calibri"/>
                <a:sym typeface="Calibri"/>
              </a:rPr>
              <a:t> </a:t>
            </a:r>
            <a:r>
              <a:rPr lang="en" sz="1200" b="0" i="0" u="none" strike="noStrike" cap="none" baseline="0" err="1">
                <a:solidFill>
                  <a:srgbClr val="0D0D0D"/>
                </a:solidFill>
                <a:latin typeface="Calibri"/>
                <a:ea typeface="Calibri"/>
                <a:cs typeface="Calibri"/>
                <a:sym typeface="Calibri"/>
              </a:rPr>
              <a:t>demokratska</a:t>
            </a:r>
            <a:r>
              <a:rPr lang="en" sz="1200" b="0" i="0" u="none" strike="noStrike" cap="none" baseline="0">
                <a:solidFill>
                  <a:srgbClr val="0D0D0D"/>
                </a:solidFill>
                <a:latin typeface="Calibri"/>
                <a:ea typeface="Calibri"/>
                <a:cs typeface="Calibri"/>
                <a:sym typeface="Calibri"/>
              </a:rPr>
              <a:t> </a:t>
            </a:r>
            <a:r>
              <a:rPr lang="en" sz="1200" b="0" i="0" u="none" strike="noStrike" cap="none" baseline="0" err="1">
                <a:solidFill>
                  <a:srgbClr val="0D0D0D"/>
                </a:solidFill>
                <a:latin typeface="Calibri"/>
                <a:ea typeface="Calibri"/>
                <a:cs typeface="Calibri"/>
                <a:sym typeface="Calibri"/>
              </a:rPr>
              <a:t>škola</a:t>
            </a:r>
            <a:r>
              <a:rPr lang="en" sz="1200" b="0" i="0" u="none" strike="noStrike" cap="none" baseline="0">
                <a:solidFill>
                  <a:srgbClr val="0D0D0D"/>
                </a:solidFill>
                <a:latin typeface="Calibri"/>
                <a:ea typeface="Calibri"/>
                <a:cs typeface="Calibri"/>
                <a:sym typeface="Calibri"/>
              </a:rPr>
              <a:t>, </a:t>
            </a:r>
            <a:r>
              <a:rPr lang="en" sz="1200" b="0" i="0" u="none" strike="noStrike" cap="none" baseline="0" err="1">
                <a:solidFill>
                  <a:srgbClr val="0D0D0D"/>
                </a:solidFill>
                <a:latin typeface="Calibri"/>
                <a:ea typeface="Calibri"/>
                <a:cs typeface="Calibri"/>
                <a:sym typeface="Calibri"/>
              </a:rPr>
              <a:t>bliska</a:t>
            </a:r>
            <a:r>
              <a:rPr lang="en" sz="1200" b="0" i="0" u="none" strike="noStrike" cap="none" baseline="0">
                <a:solidFill>
                  <a:srgbClr val="0D0D0D"/>
                </a:solidFill>
                <a:latin typeface="Calibri"/>
                <a:ea typeface="Calibri"/>
                <a:cs typeface="Calibri"/>
                <a:sym typeface="Calibri"/>
              </a:rPr>
              <a:t> </a:t>
            </a:r>
            <a:r>
              <a:rPr lang="en" sz="1200" b="0" i="0" u="none" strike="noStrike" cap="none" baseline="0" err="1">
                <a:solidFill>
                  <a:srgbClr val="0D0D0D"/>
                </a:solidFill>
                <a:latin typeface="Calibri"/>
                <a:ea typeface="Calibri"/>
                <a:cs typeface="Calibri"/>
                <a:sym typeface="Calibri"/>
              </a:rPr>
              <a:t>životu</a:t>
            </a:r>
            <a:r>
              <a:rPr lang="en" sz="1200" b="0" i="0" u="none" strike="noStrike" cap="none" baseline="0">
                <a:solidFill>
                  <a:srgbClr val="0D0D0D"/>
                </a:solidFill>
                <a:latin typeface="Calibri"/>
                <a:ea typeface="Calibri"/>
                <a:cs typeface="Calibri"/>
                <a:sym typeface="Calibri"/>
              </a:rPr>
              <a:t> u </a:t>
            </a:r>
            <a:r>
              <a:rPr lang="en" sz="1200" b="0" i="0" u="none" strike="noStrike" cap="none" baseline="0" err="1">
                <a:solidFill>
                  <a:srgbClr val="0D0D0D"/>
                </a:solidFill>
                <a:latin typeface="Calibri"/>
                <a:ea typeface="Calibri"/>
                <a:cs typeface="Calibri"/>
                <a:sym typeface="Calibri"/>
              </a:rPr>
              <a:t>kojoj</a:t>
            </a:r>
            <a:r>
              <a:rPr lang="en" sz="1200" b="0" i="0" u="none" strike="noStrike" cap="none" baseline="0">
                <a:solidFill>
                  <a:srgbClr val="0D0D0D"/>
                </a:solidFill>
                <a:latin typeface="Calibri"/>
                <a:ea typeface="Calibri"/>
                <a:cs typeface="Calibri"/>
                <a:sym typeface="Calibri"/>
              </a:rPr>
              <a:t> </a:t>
            </a:r>
            <a:r>
              <a:rPr lang="en" sz="1200" b="0" i="0" u="none" strike="noStrike" cap="none" baseline="0" err="1">
                <a:solidFill>
                  <a:srgbClr val="0D0D0D"/>
                </a:solidFill>
                <a:latin typeface="Calibri"/>
                <a:ea typeface="Calibri"/>
                <a:cs typeface="Calibri"/>
                <a:sym typeface="Calibri"/>
              </a:rPr>
              <a:t>svi</a:t>
            </a:r>
            <a:r>
              <a:rPr lang="en" sz="1200" b="0" i="0" u="none" strike="noStrike" cap="none" baseline="0">
                <a:solidFill>
                  <a:srgbClr val="0D0D0D"/>
                </a:solidFill>
                <a:latin typeface="Calibri"/>
                <a:ea typeface="Calibri"/>
                <a:cs typeface="Calibri"/>
                <a:sym typeface="Calibri"/>
              </a:rPr>
              <a:t> </a:t>
            </a:r>
            <a:r>
              <a:rPr lang="en" sz="1200" b="0" i="0" u="none" strike="noStrike" cap="none" baseline="0" err="1">
                <a:solidFill>
                  <a:srgbClr val="0D0D0D"/>
                </a:solidFill>
                <a:latin typeface="Calibri"/>
                <a:ea typeface="Calibri"/>
                <a:cs typeface="Calibri"/>
                <a:sym typeface="Calibri"/>
              </a:rPr>
              <a:t>daju</a:t>
            </a:r>
            <a:r>
              <a:rPr lang="en" sz="1200" b="0" i="0" u="none" strike="noStrike" cap="none" baseline="0">
                <a:solidFill>
                  <a:srgbClr val="0D0D0D"/>
                </a:solidFill>
                <a:latin typeface="Calibri"/>
                <a:ea typeface="Calibri"/>
                <a:cs typeface="Calibri"/>
                <a:sym typeface="Calibri"/>
              </a:rPr>
              <a:t>, </a:t>
            </a:r>
            <a:r>
              <a:rPr lang="en" sz="1200" b="0" i="0" u="none" strike="noStrike" cap="none" baseline="0" err="1">
                <a:solidFill>
                  <a:srgbClr val="0D0D0D"/>
                </a:solidFill>
                <a:latin typeface="Calibri"/>
                <a:ea typeface="Calibri"/>
                <a:cs typeface="Calibri"/>
                <a:sym typeface="Calibri"/>
              </a:rPr>
              <a:t>ali</a:t>
            </a:r>
            <a:r>
              <a:rPr lang="en" sz="1200" b="0" i="0" u="none" strike="noStrike" cap="none" baseline="0">
                <a:solidFill>
                  <a:srgbClr val="0D0D0D"/>
                </a:solidFill>
                <a:latin typeface="Calibri"/>
                <a:ea typeface="Calibri"/>
                <a:cs typeface="Calibri"/>
                <a:sym typeface="Calibri"/>
              </a:rPr>
              <a:t> </a:t>
            </a:r>
            <a:r>
              <a:rPr lang="en" sz="1200" b="0" i="0" u="none" strike="noStrike" cap="none" baseline="0" err="1">
                <a:solidFill>
                  <a:srgbClr val="0D0D0D"/>
                </a:solidFill>
                <a:latin typeface="Calibri"/>
                <a:ea typeface="Calibri"/>
                <a:cs typeface="Calibri"/>
                <a:sym typeface="Calibri"/>
              </a:rPr>
              <a:t>i</a:t>
            </a:r>
            <a:r>
              <a:rPr lang="en" sz="1200" b="0" i="0" u="none" strike="noStrike" cap="none" baseline="0">
                <a:solidFill>
                  <a:srgbClr val="0D0D0D"/>
                </a:solidFill>
                <a:latin typeface="Calibri"/>
                <a:ea typeface="Calibri"/>
                <a:cs typeface="Calibri"/>
                <a:sym typeface="Calibri"/>
              </a:rPr>
              <a:t> </a:t>
            </a:r>
            <a:r>
              <a:rPr lang="en" sz="1200" b="0" i="0" u="none" strike="noStrike" cap="none" baseline="0" err="1">
                <a:solidFill>
                  <a:srgbClr val="0D0D0D"/>
                </a:solidFill>
                <a:latin typeface="Calibri"/>
                <a:ea typeface="Calibri"/>
                <a:cs typeface="Calibri"/>
                <a:sym typeface="Calibri"/>
              </a:rPr>
              <a:t>traže</a:t>
            </a:r>
            <a:r>
              <a:rPr lang="en" sz="1200" b="0" i="0" u="none" strike="noStrike" cap="none" baseline="0">
                <a:solidFill>
                  <a:srgbClr val="0D0D0D"/>
                </a:solidFill>
                <a:latin typeface="Calibri"/>
                <a:ea typeface="Calibri"/>
                <a:cs typeface="Calibri"/>
                <a:sym typeface="Calibri"/>
              </a:rPr>
              <a:t> </a:t>
            </a:r>
            <a:r>
              <a:rPr lang="en" sz="1200" b="0" i="0" u="none" strike="noStrike" cap="none" baseline="0" err="1">
                <a:solidFill>
                  <a:srgbClr val="0D0D0D"/>
                </a:solidFill>
                <a:latin typeface="Calibri"/>
                <a:ea typeface="Calibri"/>
                <a:cs typeface="Calibri"/>
                <a:sym typeface="Calibri"/>
              </a:rPr>
              <a:t>svoj</a:t>
            </a:r>
            <a:r>
              <a:rPr lang="en" sz="1200" b="0" i="0" u="none" strike="noStrike" cap="none" baseline="0">
                <a:solidFill>
                  <a:srgbClr val="0D0D0D"/>
                </a:solidFill>
                <a:latin typeface="Calibri"/>
                <a:ea typeface="Calibri"/>
                <a:cs typeface="Calibri"/>
                <a:sym typeface="Calibri"/>
              </a:rPr>
              <a:t> </a:t>
            </a:r>
            <a:r>
              <a:rPr lang="en" sz="1200" b="0" i="0" u="none" strike="noStrike" cap="none" baseline="0" err="1">
                <a:solidFill>
                  <a:srgbClr val="0D0D0D"/>
                </a:solidFill>
                <a:latin typeface="Calibri"/>
                <a:ea typeface="Calibri"/>
                <a:cs typeface="Calibri"/>
                <a:sym typeface="Calibri"/>
              </a:rPr>
              <a:t>maksimum</a:t>
            </a:r>
            <a:r>
              <a:rPr lang="en" sz="1200" b="0" i="0" u="none" strike="noStrike" cap="none" baseline="0">
                <a:solidFill>
                  <a:srgbClr val="0D0D0D"/>
                </a:solidFill>
                <a:latin typeface="Calibri"/>
                <a:ea typeface="Calibri"/>
                <a:cs typeface="Calibri"/>
                <a:sym typeface="Calibri"/>
              </a:rPr>
              <a:t>.</a:t>
            </a:r>
            <a:r>
              <a:rPr lang="en" sz="1200">
                <a:solidFill>
                  <a:srgbClr val="0D0D0D"/>
                </a:solidFill>
                <a:latin typeface="Calibri"/>
                <a:ea typeface="Calibri"/>
                <a:cs typeface="Calibri"/>
                <a:sym typeface="Calibri"/>
              </a:rPr>
              <a:t> </a:t>
            </a:r>
            <a:endParaRPr lang="en" sz="1200" b="0" i="0" u="none" strike="noStrike" cap="none" baseline="0">
              <a:solidFill>
                <a:srgbClr val="0D0D0D"/>
              </a:solidFill>
              <a:latin typeface="Calibri"/>
              <a:ea typeface="Calibri"/>
              <a:cs typeface="Calibri"/>
            </a:endParaRPr>
          </a:p>
          <a:p>
            <a:pPr marL="342900" indent="-342900">
              <a:buClr>
                <a:srgbClr val="0D0D0D"/>
              </a:buClr>
              <a:buSzPct val="100000"/>
              <a:buFont typeface="Wingdings" panose="05000000000000000000" pitchFamily="2" charset="2"/>
              <a:buChar char="ü"/>
            </a:pPr>
            <a:r>
              <a:rPr lang="en" sz="1200" b="0" i="0" u="none" strike="noStrike" cap="none" baseline="0" err="1">
                <a:solidFill>
                  <a:srgbClr val="0D0D0D"/>
                </a:solidFill>
                <a:latin typeface="Calibri"/>
                <a:ea typeface="Calibri"/>
                <a:cs typeface="Calibri"/>
                <a:sym typeface="Calibri"/>
              </a:rPr>
              <a:t>Odgajati</a:t>
            </a:r>
            <a:r>
              <a:rPr lang="en" sz="1200" b="0" i="0" u="none" strike="noStrike" cap="none" baseline="0">
                <a:solidFill>
                  <a:srgbClr val="0D0D0D"/>
                </a:solidFill>
                <a:latin typeface="Calibri"/>
                <a:ea typeface="Calibri"/>
                <a:cs typeface="Calibri"/>
                <a:sym typeface="Calibri"/>
              </a:rPr>
              <a:t> </a:t>
            </a:r>
            <a:r>
              <a:rPr lang="en" sz="1200" b="0" i="0" u="none" strike="noStrike" cap="none" baseline="0" err="1">
                <a:solidFill>
                  <a:srgbClr val="0D0D0D"/>
                </a:solidFill>
                <a:latin typeface="Calibri"/>
                <a:ea typeface="Calibri"/>
                <a:cs typeface="Calibri"/>
                <a:sym typeface="Calibri"/>
              </a:rPr>
              <a:t>učenike</a:t>
            </a:r>
            <a:r>
              <a:rPr lang="en" sz="1200" b="0" i="0" u="none" strike="noStrike" cap="none" baseline="0">
                <a:solidFill>
                  <a:srgbClr val="0D0D0D"/>
                </a:solidFill>
                <a:latin typeface="Calibri"/>
                <a:ea typeface="Calibri"/>
                <a:cs typeface="Calibri"/>
                <a:sym typeface="Calibri"/>
              </a:rPr>
              <a:t> za </a:t>
            </a:r>
            <a:r>
              <a:rPr lang="en" sz="1200" b="0" i="0" u="none" strike="noStrike" cap="none" baseline="0" err="1">
                <a:solidFill>
                  <a:srgbClr val="0D0D0D"/>
                </a:solidFill>
                <a:latin typeface="Calibri"/>
                <a:ea typeface="Calibri"/>
                <a:cs typeface="Calibri"/>
                <a:sym typeface="Calibri"/>
              </a:rPr>
              <a:t>samostalan</a:t>
            </a:r>
            <a:r>
              <a:rPr lang="en" sz="1200" b="0" i="0" u="none" strike="noStrike" cap="none" baseline="0">
                <a:solidFill>
                  <a:srgbClr val="0D0D0D"/>
                </a:solidFill>
                <a:latin typeface="Calibri"/>
                <a:ea typeface="Calibri"/>
                <a:cs typeface="Calibri"/>
                <a:sym typeface="Calibri"/>
              </a:rPr>
              <a:t> </a:t>
            </a:r>
            <a:r>
              <a:rPr lang="en" sz="1200" b="0" i="0" u="none" strike="noStrike" cap="none" baseline="0" err="1">
                <a:solidFill>
                  <a:srgbClr val="0D0D0D"/>
                </a:solidFill>
                <a:latin typeface="Calibri"/>
                <a:ea typeface="Calibri"/>
                <a:cs typeface="Calibri"/>
                <a:sym typeface="Calibri"/>
              </a:rPr>
              <a:t>i</a:t>
            </a:r>
            <a:r>
              <a:rPr lang="en" sz="1200" b="0" i="0" u="none" strike="noStrike" cap="none" baseline="0">
                <a:solidFill>
                  <a:srgbClr val="0D0D0D"/>
                </a:solidFill>
                <a:latin typeface="Calibri"/>
                <a:ea typeface="Calibri"/>
                <a:cs typeface="Calibri"/>
                <a:sym typeface="Calibri"/>
              </a:rPr>
              <a:t> </a:t>
            </a:r>
            <a:r>
              <a:rPr lang="en" sz="1200" b="0" i="0" u="none" strike="noStrike" cap="none" baseline="0" err="1">
                <a:solidFill>
                  <a:srgbClr val="0D0D0D"/>
                </a:solidFill>
                <a:latin typeface="Calibri"/>
                <a:ea typeface="Calibri"/>
                <a:cs typeface="Calibri"/>
                <a:sym typeface="Calibri"/>
              </a:rPr>
              <a:t>odgovoran</a:t>
            </a:r>
            <a:r>
              <a:rPr lang="en" sz="1200" b="0" i="0" u="none" strike="noStrike" cap="none" baseline="0">
                <a:solidFill>
                  <a:srgbClr val="0D0D0D"/>
                </a:solidFill>
                <a:latin typeface="Calibri"/>
                <a:ea typeface="Calibri"/>
                <a:cs typeface="Calibri"/>
                <a:sym typeface="Calibri"/>
              </a:rPr>
              <a:t> </a:t>
            </a:r>
            <a:r>
              <a:rPr lang="en" sz="1200" b="0" i="0" u="none" strike="noStrike" cap="none" baseline="0" err="1">
                <a:solidFill>
                  <a:srgbClr val="0D0D0D"/>
                </a:solidFill>
                <a:latin typeface="Calibri"/>
                <a:ea typeface="Calibri"/>
                <a:cs typeface="Calibri"/>
                <a:sym typeface="Calibri"/>
              </a:rPr>
              <a:t>život</a:t>
            </a:r>
            <a:r>
              <a:rPr lang="en" sz="1200" b="0" i="0" u="none" strike="noStrike" cap="none" baseline="0">
                <a:solidFill>
                  <a:srgbClr val="0D0D0D"/>
                </a:solidFill>
                <a:latin typeface="Calibri"/>
                <a:ea typeface="Calibri"/>
                <a:cs typeface="Calibri"/>
                <a:sym typeface="Calibri"/>
              </a:rPr>
              <a:t> </a:t>
            </a:r>
            <a:r>
              <a:rPr lang="en" sz="1200" b="0" i="0" u="none" strike="noStrike" cap="none" baseline="0" err="1">
                <a:solidFill>
                  <a:srgbClr val="0D0D0D"/>
                </a:solidFill>
                <a:latin typeface="Calibri"/>
                <a:ea typeface="Calibri"/>
                <a:cs typeface="Calibri"/>
                <a:sym typeface="Calibri"/>
              </a:rPr>
              <a:t>te</a:t>
            </a:r>
            <a:r>
              <a:rPr lang="en" sz="1200" b="0" i="0" u="none" strike="noStrike" cap="none" baseline="0">
                <a:solidFill>
                  <a:srgbClr val="0D0D0D"/>
                </a:solidFill>
                <a:latin typeface="Calibri"/>
                <a:ea typeface="Calibri"/>
                <a:cs typeface="Calibri"/>
                <a:sym typeface="Calibri"/>
              </a:rPr>
              <a:t> </a:t>
            </a:r>
            <a:r>
              <a:rPr lang="en" sz="1200" b="0" i="0" u="none" strike="noStrike" cap="none" baseline="0" err="1">
                <a:solidFill>
                  <a:srgbClr val="0D0D0D"/>
                </a:solidFill>
                <a:latin typeface="Calibri"/>
                <a:ea typeface="Calibri"/>
                <a:cs typeface="Calibri"/>
                <a:sym typeface="Calibri"/>
              </a:rPr>
              <a:t>pridonijeti</a:t>
            </a:r>
            <a:r>
              <a:rPr lang="en" sz="1200" b="0" i="0" u="none" strike="noStrike" cap="none" baseline="0">
                <a:solidFill>
                  <a:srgbClr val="0D0D0D"/>
                </a:solidFill>
                <a:latin typeface="Calibri"/>
                <a:ea typeface="Calibri"/>
                <a:cs typeface="Calibri"/>
                <a:sym typeface="Calibri"/>
              </a:rPr>
              <a:t> </a:t>
            </a:r>
            <a:r>
              <a:rPr lang="en" sz="1200" b="0" i="0" u="none" strike="noStrike" cap="none" baseline="0" err="1">
                <a:solidFill>
                  <a:srgbClr val="0D0D0D"/>
                </a:solidFill>
                <a:latin typeface="Calibri"/>
                <a:ea typeface="Calibri"/>
                <a:cs typeface="Calibri"/>
                <a:sym typeface="Calibri"/>
              </a:rPr>
              <a:t>razvoju</a:t>
            </a:r>
            <a:r>
              <a:rPr lang="en" sz="1200" b="0" i="0" u="none" strike="noStrike" cap="none" baseline="0">
                <a:solidFill>
                  <a:srgbClr val="0D0D0D"/>
                </a:solidFill>
                <a:latin typeface="Calibri"/>
                <a:ea typeface="Calibri"/>
                <a:cs typeface="Calibri"/>
                <a:sym typeface="Calibri"/>
              </a:rPr>
              <a:t> </a:t>
            </a:r>
            <a:r>
              <a:rPr lang="en" sz="1200" b="0" i="0" u="none" strike="noStrike" cap="none" baseline="0" err="1">
                <a:solidFill>
                  <a:srgbClr val="0D0D0D"/>
                </a:solidFill>
                <a:latin typeface="Calibri"/>
                <a:ea typeface="Calibri"/>
                <a:cs typeface="Calibri"/>
                <a:sym typeface="Calibri"/>
              </a:rPr>
              <a:t>općeljudskih</a:t>
            </a:r>
            <a:r>
              <a:rPr lang="en" sz="1200" b="0" i="0" u="none" strike="noStrike" cap="none" baseline="0">
                <a:solidFill>
                  <a:srgbClr val="0D0D0D"/>
                </a:solidFill>
                <a:latin typeface="Calibri"/>
                <a:ea typeface="Calibri"/>
                <a:cs typeface="Calibri"/>
                <a:sym typeface="Calibri"/>
              </a:rPr>
              <a:t> </a:t>
            </a:r>
            <a:r>
              <a:rPr lang="en" sz="1200" b="0" i="0" u="none" strike="noStrike" cap="none" baseline="0" err="1">
                <a:solidFill>
                  <a:srgbClr val="0D0D0D"/>
                </a:solidFill>
                <a:latin typeface="Calibri"/>
                <a:ea typeface="Calibri"/>
                <a:cs typeface="Calibri"/>
                <a:sym typeface="Calibri"/>
              </a:rPr>
              <a:t>i</a:t>
            </a:r>
            <a:r>
              <a:rPr lang="en" sz="1200" b="0" i="0" u="none" strike="noStrike" cap="none" baseline="0">
                <a:solidFill>
                  <a:srgbClr val="0D0D0D"/>
                </a:solidFill>
                <a:latin typeface="Calibri"/>
                <a:ea typeface="Calibri"/>
                <a:cs typeface="Calibri"/>
                <a:sym typeface="Calibri"/>
              </a:rPr>
              <a:t> </a:t>
            </a:r>
            <a:r>
              <a:rPr lang="en" sz="1200" b="0" i="0" u="none" strike="noStrike" cap="none" baseline="0" err="1">
                <a:solidFill>
                  <a:srgbClr val="0D0D0D"/>
                </a:solidFill>
                <a:latin typeface="Calibri"/>
                <a:ea typeface="Calibri"/>
                <a:cs typeface="Calibri"/>
                <a:sym typeface="Calibri"/>
              </a:rPr>
              <a:t>moralnih</a:t>
            </a:r>
            <a:r>
              <a:rPr lang="en" sz="1200" b="0" i="0" u="none" strike="noStrike" cap="none" baseline="0">
                <a:solidFill>
                  <a:srgbClr val="0D0D0D"/>
                </a:solidFill>
                <a:latin typeface="Calibri"/>
                <a:ea typeface="Calibri"/>
                <a:cs typeface="Calibri"/>
                <a:sym typeface="Calibri"/>
              </a:rPr>
              <a:t> </a:t>
            </a:r>
            <a:r>
              <a:rPr lang="en" sz="1200" b="0" i="0" u="none" strike="noStrike" cap="none" baseline="0" err="1">
                <a:solidFill>
                  <a:srgbClr val="0D0D0D"/>
                </a:solidFill>
                <a:latin typeface="Calibri"/>
                <a:ea typeface="Calibri"/>
                <a:cs typeface="Calibri"/>
                <a:sym typeface="Calibri"/>
              </a:rPr>
              <a:t>vrijednosti</a:t>
            </a:r>
            <a:r>
              <a:rPr lang="en" sz="1200" b="0" i="0" u="none" strike="noStrike" cap="none" baseline="0">
                <a:solidFill>
                  <a:srgbClr val="0D0D0D"/>
                </a:solidFill>
                <a:latin typeface="Calibri"/>
                <a:ea typeface="Calibri"/>
                <a:cs typeface="Calibri"/>
                <a:sym typeface="Calibri"/>
              </a:rPr>
              <a:t>.</a:t>
            </a:r>
            <a:r>
              <a:rPr lang="en" sz="1200">
                <a:solidFill>
                  <a:srgbClr val="0D0D0D"/>
                </a:solidFill>
                <a:latin typeface="Calibri"/>
                <a:ea typeface="Calibri"/>
                <a:cs typeface="Calibri"/>
                <a:sym typeface="Calibri"/>
              </a:rPr>
              <a:t> </a:t>
            </a:r>
            <a:endParaRPr lang="hr-HR" sz="1200" b="0" i="0" u="none" strike="noStrike" cap="none" baseline="0">
              <a:solidFill>
                <a:srgbClr val="0D0D0D"/>
              </a:solidFill>
              <a:latin typeface="Calibri"/>
              <a:ea typeface="Calibri"/>
              <a:cs typeface="Calibri"/>
              <a:sym typeface="Calibri"/>
            </a:endParaRPr>
          </a:p>
          <a:p>
            <a:pPr marL="342900" marR="0" lvl="0" indent="-342900" algn="l" rtl="0">
              <a:lnSpc>
                <a:spcPct val="100000"/>
              </a:lnSpc>
              <a:spcBef>
                <a:spcPts val="0"/>
              </a:spcBef>
              <a:spcAft>
                <a:spcPts val="0"/>
              </a:spcAft>
              <a:buClr>
                <a:srgbClr val="0D0D0D"/>
              </a:buClr>
              <a:buSzPct val="100000"/>
              <a:buFont typeface="Wingdings" panose="05000000000000000000" pitchFamily="2" charset="2"/>
              <a:buChar char="ü"/>
            </a:pPr>
            <a:r>
              <a:rPr lang="en" sz="1200" b="0" i="0" u="none" strike="noStrike" cap="none" baseline="0" err="1">
                <a:solidFill>
                  <a:srgbClr val="0D0D0D"/>
                </a:solidFill>
                <a:latin typeface="Calibri"/>
                <a:ea typeface="Calibri"/>
                <a:cs typeface="Calibri"/>
                <a:sym typeface="Calibri"/>
              </a:rPr>
              <a:t>Jačati</a:t>
            </a:r>
            <a:r>
              <a:rPr lang="en" sz="1200" b="0" i="0" u="none" strike="noStrike" cap="none" baseline="0">
                <a:solidFill>
                  <a:srgbClr val="0D0D0D"/>
                </a:solidFill>
                <a:latin typeface="Calibri"/>
                <a:ea typeface="Calibri"/>
                <a:cs typeface="Calibri"/>
                <a:sym typeface="Calibri"/>
              </a:rPr>
              <a:t> </a:t>
            </a:r>
            <a:r>
              <a:rPr lang="en" sz="1200" b="0" i="0" u="none" strike="noStrike" cap="none" baseline="0" err="1">
                <a:solidFill>
                  <a:srgbClr val="0D0D0D"/>
                </a:solidFill>
                <a:latin typeface="Calibri"/>
                <a:ea typeface="Calibri"/>
                <a:cs typeface="Calibri"/>
                <a:sym typeface="Calibri"/>
              </a:rPr>
              <a:t>našu</a:t>
            </a:r>
            <a:r>
              <a:rPr lang="en" sz="1200" b="0" i="0" u="none" strike="noStrike" cap="none" baseline="0">
                <a:solidFill>
                  <a:srgbClr val="0D0D0D"/>
                </a:solidFill>
                <a:latin typeface="Calibri"/>
                <a:ea typeface="Calibri"/>
                <a:cs typeface="Calibri"/>
                <a:sym typeface="Calibri"/>
              </a:rPr>
              <a:t> </a:t>
            </a:r>
            <a:r>
              <a:rPr lang="en" sz="1200" b="0" i="0" u="none" strike="noStrike" cap="none" baseline="0" err="1">
                <a:solidFill>
                  <a:srgbClr val="0D0D0D"/>
                </a:solidFill>
                <a:latin typeface="Calibri"/>
                <a:ea typeface="Calibri"/>
                <a:cs typeface="Calibri"/>
                <a:sym typeface="Calibri"/>
              </a:rPr>
              <a:t>međusobnu</a:t>
            </a:r>
            <a:r>
              <a:rPr lang="en" sz="1200" b="0" i="0" u="none" strike="noStrike" cap="none" baseline="0">
                <a:solidFill>
                  <a:srgbClr val="0D0D0D"/>
                </a:solidFill>
                <a:latin typeface="Calibri"/>
                <a:ea typeface="Calibri"/>
                <a:cs typeface="Calibri"/>
                <a:sym typeface="Calibri"/>
              </a:rPr>
              <a:t> </a:t>
            </a:r>
            <a:r>
              <a:rPr lang="en" sz="1200" b="0" i="0" u="none" strike="noStrike" cap="none" baseline="0" err="1">
                <a:solidFill>
                  <a:srgbClr val="0D0D0D"/>
                </a:solidFill>
                <a:latin typeface="Calibri"/>
                <a:ea typeface="Calibri"/>
                <a:cs typeface="Calibri"/>
                <a:sym typeface="Calibri"/>
              </a:rPr>
              <a:t>povezanost</a:t>
            </a:r>
            <a:r>
              <a:rPr lang="en" sz="1200" b="0" i="0" u="none" strike="noStrike" cap="none" baseline="0">
                <a:solidFill>
                  <a:srgbClr val="0D0D0D"/>
                </a:solidFill>
                <a:latin typeface="Calibri"/>
                <a:ea typeface="Calibri"/>
                <a:cs typeface="Calibri"/>
                <a:sym typeface="Calibri"/>
              </a:rPr>
              <a:t> </a:t>
            </a:r>
            <a:r>
              <a:rPr lang="en" sz="1200" b="0" i="0" u="none" strike="noStrike" cap="none" baseline="0" err="1">
                <a:solidFill>
                  <a:srgbClr val="0D0D0D"/>
                </a:solidFill>
                <a:latin typeface="Calibri"/>
                <a:ea typeface="Calibri"/>
                <a:cs typeface="Calibri"/>
                <a:sym typeface="Calibri"/>
              </a:rPr>
              <a:t>i</a:t>
            </a:r>
            <a:r>
              <a:rPr lang="en" sz="1200" b="0" i="0" u="none" strike="noStrike" cap="none" baseline="0">
                <a:solidFill>
                  <a:srgbClr val="0D0D0D"/>
                </a:solidFill>
                <a:latin typeface="Calibri"/>
                <a:ea typeface="Calibri"/>
                <a:cs typeface="Calibri"/>
                <a:sym typeface="Calibri"/>
              </a:rPr>
              <a:t> </a:t>
            </a:r>
            <a:r>
              <a:rPr lang="en" sz="1200" b="0" i="0" u="none" strike="noStrike" cap="none" baseline="0" err="1">
                <a:solidFill>
                  <a:srgbClr val="0D0D0D"/>
                </a:solidFill>
                <a:latin typeface="Calibri"/>
                <a:ea typeface="Calibri"/>
                <a:cs typeface="Calibri"/>
                <a:sym typeface="Calibri"/>
              </a:rPr>
              <a:t>komunikaciju</a:t>
            </a:r>
            <a:r>
              <a:rPr lang="hr-HR" sz="1200" b="0" i="0" u="none" strike="noStrike" cap="none" baseline="0">
                <a:solidFill>
                  <a:srgbClr val="0D0D0D"/>
                </a:solidFill>
                <a:latin typeface="Calibri"/>
                <a:ea typeface="Calibri"/>
                <a:cs typeface="Calibri"/>
                <a:sym typeface="Calibri"/>
              </a:rPr>
              <a:t>.</a:t>
            </a:r>
            <a:endParaRPr lang="en" sz="1200" b="0" i="0" u="none" strike="noStrike" cap="none" baseline="0">
              <a:solidFill>
                <a:srgbClr val="0D0D0D"/>
              </a:solidFill>
              <a:latin typeface="Calibri"/>
              <a:ea typeface="Calibri"/>
              <a:cs typeface="Calibri"/>
              <a:sym typeface="Calibri"/>
            </a:endParaRPr>
          </a:p>
          <a:p>
            <a:pPr marL="342900" marR="0" lvl="0" indent="-342900" algn="l" rtl="0">
              <a:lnSpc>
                <a:spcPct val="100000"/>
              </a:lnSpc>
              <a:spcBef>
                <a:spcPts val="0"/>
              </a:spcBef>
              <a:spcAft>
                <a:spcPts val="0"/>
              </a:spcAft>
              <a:buClr>
                <a:srgbClr val="0D0D0D"/>
              </a:buClr>
              <a:buSzPct val="100000"/>
              <a:buFont typeface="Wingdings" panose="05000000000000000000" pitchFamily="2" charset="2"/>
              <a:buChar char="ü"/>
            </a:pPr>
            <a:r>
              <a:rPr lang="en" sz="1200" b="0" i="0" u="none" strike="noStrike" cap="none" baseline="0" err="1">
                <a:solidFill>
                  <a:srgbClr val="0D0D0D"/>
                </a:solidFill>
                <a:latin typeface="Calibri"/>
                <a:ea typeface="Calibri"/>
                <a:cs typeface="Calibri"/>
                <a:sym typeface="Calibri"/>
              </a:rPr>
              <a:t>Želimo</a:t>
            </a:r>
            <a:r>
              <a:rPr lang="en" sz="1200" b="0" i="0" u="none" strike="noStrike" cap="none" baseline="0">
                <a:solidFill>
                  <a:srgbClr val="0D0D0D"/>
                </a:solidFill>
                <a:latin typeface="Calibri"/>
                <a:ea typeface="Calibri"/>
                <a:cs typeface="Calibri"/>
                <a:sym typeface="Calibri"/>
              </a:rPr>
              <a:t> u </a:t>
            </a:r>
            <a:r>
              <a:rPr lang="en" sz="1200" b="0" i="0" u="none" strike="noStrike" cap="none" baseline="0" err="1">
                <a:solidFill>
                  <a:srgbClr val="0D0D0D"/>
                </a:solidFill>
                <a:latin typeface="Calibri"/>
                <a:ea typeface="Calibri"/>
                <a:cs typeface="Calibri"/>
                <a:sym typeface="Calibri"/>
              </a:rPr>
              <a:t>našoj</a:t>
            </a:r>
            <a:r>
              <a:rPr lang="en" sz="1200" b="0" i="0" u="none" strike="noStrike" cap="none" baseline="0">
                <a:solidFill>
                  <a:srgbClr val="0D0D0D"/>
                </a:solidFill>
                <a:latin typeface="Calibri"/>
                <a:ea typeface="Calibri"/>
                <a:cs typeface="Calibri"/>
                <a:sym typeface="Calibri"/>
              </a:rPr>
              <a:t> </a:t>
            </a:r>
            <a:r>
              <a:rPr lang="en" sz="1200" b="0" i="0" u="none" strike="noStrike" cap="none" baseline="0" err="1">
                <a:solidFill>
                  <a:srgbClr val="0D0D0D"/>
                </a:solidFill>
                <a:latin typeface="Calibri"/>
                <a:ea typeface="Calibri"/>
                <a:cs typeface="Calibri"/>
                <a:sym typeface="Calibri"/>
              </a:rPr>
              <a:t>školi</a:t>
            </a:r>
            <a:r>
              <a:rPr lang="en" sz="1200" b="0" i="0" u="none" strike="noStrike" cap="none" baseline="0">
                <a:solidFill>
                  <a:srgbClr val="0D0D0D"/>
                </a:solidFill>
                <a:latin typeface="Calibri"/>
                <a:ea typeface="Calibri"/>
                <a:cs typeface="Calibri"/>
                <a:sym typeface="Calibri"/>
              </a:rPr>
              <a:t> </a:t>
            </a:r>
            <a:r>
              <a:rPr lang="en" sz="1200" b="0" i="0" u="none" strike="noStrike" cap="none" baseline="0" err="1">
                <a:solidFill>
                  <a:srgbClr val="0D0D0D"/>
                </a:solidFill>
                <a:latin typeface="Calibri"/>
                <a:ea typeface="Calibri"/>
                <a:cs typeface="Calibri"/>
                <a:sym typeface="Calibri"/>
              </a:rPr>
              <a:t>razvijati</a:t>
            </a:r>
            <a:r>
              <a:rPr lang="en" sz="1200" b="0" i="0" u="none" strike="noStrike" cap="none" baseline="0">
                <a:solidFill>
                  <a:srgbClr val="0D0D0D"/>
                </a:solidFill>
                <a:latin typeface="Calibri"/>
                <a:ea typeface="Calibri"/>
                <a:cs typeface="Calibri"/>
                <a:sym typeface="Calibri"/>
              </a:rPr>
              <a:t> </a:t>
            </a:r>
            <a:r>
              <a:rPr lang="en" sz="1200" b="0" i="0" u="none" strike="noStrike" cap="none" baseline="0" err="1">
                <a:solidFill>
                  <a:srgbClr val="0D0D0D"/>
                </a:solidFill>
                <a:latin typeface="Calibri"/>
                <a:ea typeface="Calibri"/>
                <a:cs typeface="Calibri"/>
                <a:sym typeface="Calibri"/>
              </a:rPr>
              <a:t>pozitivno</a:t>
            </a:r>
            <a:r>
              <a:rPr lang="en" sz="1200" b="0" i="0" u="none" strike="noStrike" cap="none" baseline="0">
                <a:solidFill>
                  <a:srgbClr val="0D0D0D"/>
                </a:solidFill>
                <a:latin typeface="Calibri"/>
                <a:ea typeface="Calibri"/>
                <a:cs typeface="Calibri"/>
                <a:sym typeface="Calibri"/>
              </a:rPr>
              <a:t> </a:t>
            </a:r>
            <a:r>
              <a:rPr lang="en" sz="1200" b="0" i="0" u="none" strike="noStrike" cap="none" baseline="0" err="1">
                <a:solidFill>
                  <a:srgbClr val="0D0D0D"/>
                </a:solidFill>
                <a:latin typeface="Calibri"/>
                <a:ea typeface="Calibri"/>
                <a:cs typeface="Calibri"/>
                <a:sym typeface="Calibri"/>
              </a:rPr>
              <a:t>ozračje</a:t>
            </a:r>
            <a:r>
              <a:rPr lang="en" sz="1200" b="0" i="0" u="none" strike="noStrike" cap="none" baseline="0">
                <a:solidFill>
                  <a:srgbClr val="0D0D0D"/>
                </a:solidFill>
                <a:latin typeface="Calibri"/>
                <a:ea typeface="Calibri"/>
                <a:cs typeface="Calibri"/>
                <a:sym typeface="Calibri"/>
              </a:rPr>
              <a:t> u </a:t>
            </a:r>
            <a:r>
              <a:rPr lang="en" sz="1200" b="0" i="0" u="none" strike="noStrike" cap="none" baseline="0" err="1">
                <a:solidFill>
                  <a:srgbClr val="0D0D0D"/>
                </a:solidFill>
                <a:latin typeface="Calibri"/>
                <a:ea typeface="Calibri"/>
                <a:cs typeface="Calibri"/>
                <a:sym typeface="Calibri"/>
              </a:rPr>
              <a:t>kojem</a:t>
            </a:r>
            <a:r>
              <a:rPr lang="en" sz="1200" b="0" i="0" u="none" strike="noStrike" cap="none" baseline="0">
                <a:solidFill>
                  <a:srgbClr val="0D0D0D"/>
                </a:solidFill>
                <a:latin typeface="Calibri"/>
                <a:ea typeface="Calibri"/>
                <a:cs typeface="Calibri"/>
                <a:sym typeface="Calibri"/>
              </a:rPr>
              <a:t> je </a:t>
            </a:r>
            <a:r>
              <a:rPr lang="en" sz="1200" b="0" i="0" u="none" strike="noStrike" cap="none" baseline="0" err="1">
                <a:solidFill>
                  <a:srgbClr val="0D0D0D"/>
                </a:solidFill>
                <a:latin typeface="Calibri"/>
                <a:ea typeface="Calibri"/>
                <a:cs typeface="Calibri"/>
                <a:sym typeface="Calibri"/>
              </a:rPr>
              <a:t>ugodno</a:t>
            </a:r>
            <a:r>
              <a:rPr lang="en" sz="1200" b="0" i="0" u="none" strike="noStrike" cap="none" baseline="0">
                <a:solidFill>
                  <a:srgbClr val="0D0D0D"/>
                </a:solidFill>
                <a:latin typeface="Calibri"/>
                <a:ea typeface="Calibri"/>
                <a:cs typeface="Calibri"/>
                <a:sym typeface="Calibri"/>
              </a:rPr>
              <a:t> </a:t>
            </a:r>
            <a:r>
              <a:rPr lang="en" sz="1200" b="0" i="0" u="none" strike="noStrike" cap="none" baseline="0" err="1">
                <a:solidFill>
                  <a:srgbClr val="0D0D0D"/>
                </a:solidFill>
                <a:latin typeface="Calibri"/>
                <a:ea typeface="Calibri"/>
                <a:cs typeface="Calibri"/>
                <a:sym typeface="Calibri"/>
              </a:rPr>
              <a:t>učiti</a:t>
            </a:r>
            <a:r>
              <a:rPr lang="en" sz="1200" b="0" i="0" u="none" strike="noStrike" cap="none" baseline="0">
                <a:solidFill>
                  <a:srgbClr val="0D0D0D"/>
                </a:solidFill>
                <a:latin typeface="Calibri"/>
                <a:ea typeface="Calibri"/>
                <a:cs typeface="Calibri"/>
                <a:sym typeface="Calibri"/>
              </a:rPr>
              <a:t> </a:t>
            </a:r>
            <a:r>
              <a:rPr lang="en" sz="1200" b="0" i="0" u="none" strike="noStrike" cap="none" baseline="0" err="1">
                <a:solidFill>
                  <a:srgbClr val="0D0D0D"/>
                </a:solidFill>
                <a:latin typeface="Calibri"/>
                <a:ea typeface="Calibri"/>
                <a:cs typeface="Calibri"/>
                <a:sym typeface="Calibri"/>
              </a:rPr>
              <a:t>i</a:t>
            </a:r>
            <a:r>
              <a:rPr lang="en" sz="1200" b="0" i="0" u="none" strike="noStrike" cap="none" baseline="0">
                <a:solidFill>
                  <a:srgbClr val="0D0D0D"/>
                </a:solidFill>
                <a:latin typeface="Calibri"/>
                <a:ea typeface="Calibri"/>
                <a:cs typeface="Calibri"/>
                <a:sym typeface="Calibri"/>
              </a:rPr>
              <a:t> </a:t>
            </a:r>
            <a:r>
              <a:rPr lang="en" sz="1200" b="0" i="0" u="none" strike="noStrike" cap="none" baseline="0" err="1">
                <a:solidFill>
                  <a:srgbClr val="0D0D0D"/>
                </a:solidFill>
                <a:latin typeface="Calibri"/>
                <a:ea typeface="Calibri"/>
                <a:cs typeface="Calibri"/>
                <a:sym typeface="Calibri"/>
              </a:rPr>
              <a:t>raditi</a:t>
            </a:r>
            <a:r>
              <a:rPr lang="hr-HR" sz="1200" b="0" i="0" u="none" strike="noStrike" cap="none" baseline="0">
                <a:solidFill>
                  <a:srgbClr val="0D0D0D"/>
                </a:solidFill>
                <a:latin typeface="Calibri"/>
                <a:ea typeface="Calibri"/>
                <a:cs typeface="Calibri"/>
                <a:sym typeface="Calibri"/>
              </a:rPr>
              <a:t>.</a:t>
            </a:r>
            <a:endParaRPr lang="en" sz="1200" b="0" i="0" u="none" strike="noStrike" cap="none" baseline="0">
              <a:solidFill>
                <a:srgbClr val="0D0D0D"/>
              </a:solidFill>
              <a:latin typeface="Calibri"/>
              <a:ea typeface="Calibri"/>
              <a:cs typeface="Calibri"/>
              <a:sym typeface="Calibri"/>
            </a:endParaRPr>
          </a:p>
          <a:p>
            <a:pPr marL="342900" marR="0" lvl="0" indent="-342900" algn="l" rtl="0">
              <a:lnSpc>
                <a:spcPct val="100000"/>
              </a:lnSpc>
              <a:spcBef>
                <a:spcPts val="0"/>
              </a:spcBef>
              <a:spcAft>
                <a:spcPts val="0"/>
              </a:spcAft>
              <a:buClr>
                <a:srgbClr val="0D0D0D"/>
              </a:buClr>
              <a:buSzPct val="100000"/>
              <a:buFont typeface="Wingdings" panose="05000000000000000000" pitchFamily="2" charset="2"/>
              <a:buChar char="ü"/>
            </a:pPr>
            <a:r>
              <a:rPr lang="en" sz="1200" b="0" i="0" u="none" strike="noStrike" cap="none" baseline="0" err="1">
                <a:solidFill>
                  <a:srgbClr val="0D0D0D"/>
                </a:solidFill>
                <a:latin typeface="Calibri"/>
                <a:ea typeface="Calibri"/>
                <a:cs typeface="Calibri"/>
                <a:sym typeface="Calibri"/>
              </a:rPr>
              <a:t>Želimo</a:t>
            </a:r>
            <a:r>
              <a:rPr lang="en" sz="1200" b="0" i="0" u="none" strike="noStrike" cap="none" baseline="0">
                <a:solidFill>
                  <a:srgbClr val="0D0D0D"/>
                </a:solidFill>
                <a:latin typeface="Calibri"/>
                <a:ea typeface="Calibri"/>
                <a:cs typeface="Calibri"/>
                <a:sym typeface="Calibri"/>
              </a:rPr>
              <a:t> da </a:t>
            </a:r>
            <a:r>
              <a:rPr lang="en" sz="1200" b="0" i="0" u="none" strike="noStrike" cap="none" baseline="0" err="1">
                <a:solidFill>
                  <a:srgbClr val="0D0D0D"/>
                </a:solidFill>
                <a:latin typeface="Calibri"/>
                <a:ea typeface="Calibri"/>
                <a:cs typeface="Calibri"/>
                <a:sym typeface="Calibri"/>
              </a:rPr>
              <a:t>naši</a:t>
            </a:r>
            <a:r>
              <a:rPr lang="en" sz="1200" b="0" i="0" u="none" strike="noStrike" cap="none" baseline="0">
                <a:solidFill>
                  <a:srgbClr val="0D0D0D"/>
                </a:solidFill>
                <a:latin typeface="Calibri"/>
                <a:ea typeface="Calibri"/>
                <a:cs typeface="Calibri"/>
                <a:sym typeface="Calibri"/>
              </a:rPr>
              <a:t> </a:t>
            </a:r>
            <a:r>
              <a:rPr lang="en" sz="1200" b="0" i="0" u="none" strike="noStrike" cap="none" baseline="0" err="1">
                <a:solidFill>
                  <a:srgbClr val="0D0D0D"/>
                </a:solidFill>
                <a:latin typeface="Calibri"/>
                <a:ea typeface="Calibri"/>
                <a:cs typeface="Calibri"/>
                <a:sym typeface="Calibri"/>
              </a:rPr>
              <a:t>učenici</a:t>
            </a:r>
            <a:r>
              <a:rPr lang="en" sz="1200" b="0" i="0" u="none" strike="noStrike" cap="none" baseline="0">
                <a:solidFill>
                  <a:srgbClr val="0D0D0D"/>
                </a:solidFill>
                <a:latin typeface="Calibri"/>
                <a:ea typeface="Calibri"/>
                <a:cs typeface="Calibri"/>
                <a:sym typeface="Calibri"/>
              </a:rPr>
              <a:t> </a:t>
            </a:r>
            <a:r>
              <a:rPr lang="en" sz="1200" b="0" i="0" u="none" strike="noStrike" cap="none" baseline="0" err="1">
                <a:solidFill>
                  <a:srgbClr val="0D0D0D"/>
                </a:solidFill>
                <a:latin typeface="Calibri"/>
                <a:ea typeface="Calibri"/>
                <a:cs typeface="Calibri"/>
                <a:sym typeface="Calibri"/>
              </a:rPr>
              <a:t>steknu</a:t>
            </a:r>
            <a:r>
              <a:rPr lang="en" sz="1200" b="0" i="0" u="none" strike="noStrike" cap="none" baseline="0">
                <a:solidFill>
                  <a:srgbClr val="0D0D0D"/>
                </a:solidFill>
                <a:latin typeface="Calibri"/>
                <a:ea typeface="Calibri"/>
                <a:cs typeface="Calibri"/>
                <a:sym typeface="Calibri"/>
              </a:rPr>
              <a:t> </a:t>
            </a:r>
            <a:r>
              <a:rPr lang="en" sz="1200" b="0" i="0" u="none" strike="noStrike" cap="none" baseline="0" err="1">
                <a:solidFill>
                  <a:srgbClr val="0D0D0D"/>
                </a:solidFill>
                <a:latin typeface="Calibri"/>
                <a:ea typeface="Calibri"/>
                <a:cs typeface="Calibri"/>
                <a:sym typeface="Calibri"/>
              </a:rPr>
              <a:t>kompetencije</a:t>
            </a:r>
            <a:r>
              <a:rPr lang="en" sz="1200" b="0" i="0" u="none" strike="noStrike" cap="none" baseline="0">
                <a:solidFill>
                  <a:srgbClr val="0D0D0D"/>
                </a:solidFill>
                <a:latin typeface="Calibri"/>
                <a:ea typeface="Calibri"/>
                <a:cs typeface="Calibri"/>
                <a:sym typeface="Calibri"/>
              </a:rPr>
              <a:t> </a:t>
            </a:r>
            <a:r>
              <a:rPr lang="en" sz="1200" b="0" i="0" u="none" strike="noStrike" cap="none" baseline="0" err="1">
                <a:solidFill>
                  <a:srgbClr val="0D0D0D"/>
                </a:solidFill>
                <a:latin typeface="Calibri"/>
                <a:ea typeface="Calibri"/>
                <a:cs typeface="Calibri"/>
                <a:sym typeface="Calibri"/>
              </a:rPr>
              <a:t>potrebne</a:t>
            </a:r>
            <a:r>
              <a:rPr lang="en" sz="1200" b="0" i="0" u="none" strike="noStrike" cap="none" baseline="0">
                <a:solidFill>
                  <a:srgbClr val="0D0D0D"/>
                </a:solidFill>
                <a:latin typeface="Calibri"/>
                <a:ea typeface="Calibri"/>
                <a:cs typeface="Calibri"/>
                <a:sym typeface="Calibri"/>
              </a:rPr>
              <a:t> za </a:t>
            </a:r>
            <a:r>
              <a:rPr lang="en" sz="1200" b="0" i="0" u="none" strike="noStrike" cap="none" baseline="0" err="1">
                <a:solidFill>
                  <a:srgbClr val="0D0D0D"/>
                </a:solidFill>
                <a:latin typeface="Calibri"/>
                <a:ea typeface="Calibri"/>
                <a:cs typeface="Calibri"/>
                <a:sym typeface="Calibri"/>
              </a:rPr>
              <a:t>daljnje</a:t>
            </a:r>
            <a:r>
              <a:rPr lang="en" sz="1200" b="0" i="0" u="none" strike="noStrike" cap="none" baseline="0">
                <a:solidFill>
                  <a:srgbClr val="0D0D0D"/>
                </a:solidFill>
                <a:latin typeface="Calibri"/>
                <a:ea typeface="Calibri"/>
                <a:cs typeface="Calibri"/>
                <a:sym typeface="Calibri"/>
              </a:rPr>
              <a:t> </a:t>
            </a:r>
            <a:r>
              <a:rPr lang="en" sz="1200" b="0" i="0" u="none" strike="noStrike" cap="none" baseline="0" err="1">
                <a:solidFill>
                  <a:srgbClr val="0D0D0D"/>
                </a:solidFill>
                <a:latin typeface="Calibri"/>
                <a:ea typeface="Calibri"/>
                <a:cs typeface="Calibri"/>
                <a:sym typeface="Calibri"/>
              </a:rPr>
              <a:t>školovanje</a:t>
            </a:r>
            <a:r>
              <a:rPr lang="en" sz="1200" b="0" i="0" u="none" strike="noStrike" cap="none" baseline="0">
                <a:solidFill>
                  <a:srgbClr val="0D0D0D"/>
                </a:solidFill>
                <a:latin typeface="Calibri"/>
                <a:ea typeface="Calibri"/>
                <a:cs typeface="Calibri"/>
                <a:sym typeface="Calibri"/>
              </a:rPr>
              <a:t> </a:t>
            </a:r>
            <a:r>
              <a:rPr lang="en" sz="1200" b="0" i="0" u="none" strike="noStrike" cap="none" baseline="0" err="1">
                <a:solidFill>
                  <a:srgbClr val="0D0D0D"/>
                </a:solidFill>
                <a:latin typeface="Calibri"/>
                <a:ea typeface="Calibri"/>
                <a:cs typeface="Calibri"/>
                <a:sym typeface="Calibri"/>
              </a:rPr>
              <a:t>i</a:t>
            </a:r>
            <a:r>
              <a:rPr lang="en" sz="1200" b="0" i="0" u="none" strike="noStrike" cap="none" baseline="0">
                <a:solidFill>
                  <a:srgbClr val="0D0D0D"/>
                </a:solidFill>
                <a:latin typeface="Calibri"/>
                <a:ea typeface="Calibri"/>
                <a:cs typeface="Calibri"/>
                <a:sym typeface="Calibri"/>
              </a:rPr>
              <a:t> </a:t>
            </a:r>
            <a:r>
              <a:rPr lang="en" sz="1200" b="0" i="0" u="none" strike="noStrike" cap="none" baseline="0" err="1">
                <a:solidFill>
                  <a:srgbClr val="0D0D0D"/>
                </a:solidFill>
                <a:latin typeface="Calibri"/>
                <a:ea typeface="Calibri"/>
                <a:cs typeface="Calibri"/>
                <a:sym typeface="Calibri"/>
              </a:rPr>
              <a:t>uključivanje</a:t>
            </a:r>
            <a:r>
              <a:rPr lang="en" sz="1200" b="0" i="0" u="none" strike="noStrike" cap="none" baseline="0">
                <a:solidFill>
                  <a:srgbClr val="0D0D0D"/>
                </a:solidFill>
                <a:latin typeface="Calibri"/>
                <a:ea typeface="Calibri"/>
                <a:cs typeface="Calibri"/>
                <a:sym typeface="Calibri"/>
              </a:rPr>
              <a:t> u </a:t>
            </a:r>
            <a:r>
              <a:rPr lang="en" sz="1200" b="0" i="0" u="none" strike="noStrike" cap="none" baseline="0" err="1">
                <a:solidFill>
                  <a:srgbClr val="0D0D0D"/>
                </a:solidFill>
                <a:latin typeface="Calibri"/>
                <a:ea typeface="Calibri"/>
                <a:cs typeface="Calibri"/>
                <a:sym typeface="Calibri"/>
              </a:rPr>
              <a:t>svijet</a:t>
            </a:r>
            <a:r>
              <a:rPr lang="en" sz="1200" b="0" i="0" u="none" strike="noStrike" cap="none" baseline="0">
                <a:solidFill>
                  <a:srgbClr val="0D0D0D"/>
                </a:solidFill>
                <a:latin typeface="Calibri"/>
                <a:ea typeface="Calibri"/>
                <a:cs typeface="Calibri"/>
                <a:sym typeface="Calibri"/>
              </a:rPr>
              <a:t> </a:t>
            </a:r>
            <a:r>
              <a:rPr lang="en" sz="1200" b="0" i="0" u="none" strike="noStrike" cap="none" baseline="0" err="1">
                <a:solidFill>
                  <a:srgbClr val="0D0D0D"/>
                </a:solidFill>
                <a:latin typeface="Calibri"/>
                <a:ea typeface="Calibri"/>
                <a:cs typeface="Calibri"/>
                <a:sym typeface="Calibri"/>
              </a:rPr>
              <a:t>rada</a:t>
            </a:r>
            <a:endParaRPr lang="en" sz="1200" b="0" i="0" u="none" strike="noStrike" cap="none" baseline="0" err="1">
              <a:solidFill>
                <a:srgbClr val="0D0D0D"/>
              </a:solidFill>
              <a:latin typeface="Calibri"/>
              <a:ea typeface="Calibri"/>
              <a:cs typeface="Calibri"/>
            </a:endParaRPr>
          </a:p>
          <a:p>
            <a:pPr marL="342900" marR="0" lvl="0" indent="-342900" algn="l" rtl="0">
              <a:lnSpc>
                <a:spcPct val="100000"/>
              </a:lnSpc>
              <a:spcBef>
                <a:spcPts val="0"/>
              </a:spcBef>
              <a:spcAft>
                <a:spcPts val="0"/>
              </a:spcAft>
              <a:buClr>
                <a:srgbClr val="0D0D0D"/>
              </a:buClr>
              <a:buSzPct val="100000"/>
              <a:buFont typeface="Wingdings" panose="05000000000000000000" pitchFamily="2" charset="2"/>
              <a:buChar char="ü"/>
            </a:pPr>
            <a:r>
              <a:rPr lang="en" sz="1200" b="0" i="0" u="none" strike="noStrike" cap="none" baseline="0" err="1">
                <a:solidFill>
                  <a:srgbClr val="0D0D0D"/>
                </a:solidFill>
                <a:latin typeface="Calibri"/>
                <a:ea typeface="Calibri"/>
                <a:cs typeface="Calibri"/>
                <a:sym typeface="Calibri"/>
              </a:rPr>
              <a:t>Našu</a:t>
            </a:r>
            <a:r>
              <a:rPr lang="en" sz="1200" b="0" i="0" u="none" strike="noStrike" cap="none" baseline="0">
                <a:solidFill>
                  <a:srgbClr val="0D0D0D"/>
                </a:solidFill>
                <a:latin typeface="Calibri"/>
                <a:ea typeface="Calibri"/>
                <a:cs typeface="Calibri"/>
                <a:sym typeface="Calibri"/>
              </a:rPr>
              <a:t> </a:t>
            </a:r>
            <a:r>
              <a:rPr lang="en" sz="1200" b="0" i="0" u="none" strike="noStrike" cap="none" baseline="0" err="1">
                <a:solidFill>
                  <a:srgbClr val="0D0D0D"/>
                </a:solidFill>
                <a:latin typeface="Calibri"/>
                <a:ea typeface="Calibri"/>
                <a:cs typeface="Calibri"/>
                <a:sym typeface="Calibri"/>
              </a:rPr>
              <a:t>budućnost</a:t>
            </a:r>
            <a:r>
              <a:rPr lang="en" sz="1200" b="0" i="0" u="none" strike="noStrike" cap="none" baseline="0">
                <a:solidFill>
                  <a:srgbClr val="0D0D0D"/>
                </a:solidFill>
                <a:latin typeface="Calibri"/>
                <a:ea typeface="Calibri"/>
                <a:cs typeface="Calibri"/>
                <a:sym typeface="Calibri"/>
              </a:rPr>
              <a:t> </a:t>
            </a:r>
            <a:r>
              <a:rPr lang="en" sz="1200" b="0" i="0" u="none" strike="noStrike" cap="none" baseline="0" err="1">
                <a:solidFill>
                  <a:srgbClr val="0D0D0D"/>
                </a:solidFill>
                <a:latin typeface="Calibri"/>
                <a:ea typeface="Calibri"/>
                <a:cs typeface="Calibri"/>
                <a:sym typeface="Calibri"/>
              </a:rPr>
              <a:t>vidimo</a:t>
            </a:r>
            <a:r>
              <a:rPr lang="en" sz="1200" b="0" i="0" u="none" strike="noStrike" cap="none" baseline="0">
                <a:solidFill>
                  <a:srgbClr val="0D0D0D"/>
                </a:solidFill>
                <a:latin typeface="Calibri"/>
                <a:ea typeface="Calibri"/>
                <a:cs typeface="Calibri"/>
                <a:sym typeface="Calibri"/>
              </a:rPr>
              <a:t> u </a:t>
            </a:r>
            <a:r>
              <a:rPr lang="en" sz="1200" b="0" i="0" u="none" strike="noStrike" cap="none" baseline="0" err="1">
                <a:solidFill>
                  <a:srgbClr val="0D0D0D"/>
                </a:solidFill>
                <a:latin typeface="Calibri"/>
                <a:ea typeface="Calibri"/>
                <a:cs typeface="Calibri"/>
                <a:sym typeface="Calibri"/>
              </a:rPr>
              <a:t>stalnom</a:t>
            </a:r>
            <a:r>
              <a:rPr lang="en" sz="1200" b="0" i="0" u="none" strike="noStrike" cap="none" baseline="0">
                <a:solidFill>
                  <a:srgbClr val="0D0D0D"/>
                </a:solidFill>
                <a:latin typeface="Calibri"/>
                <a:ea typeface="Calibri"/>
                <a:cs typeface="Calibri"/>
                <a:sym typeface="Calibri"/>
              </a:rPr>
              <a:t> </a:t>
            </a:r>
            <a:r>
              <a:rPr lang="en" sz="1200" b="0" i="0" u="none" strike="noStrike" cap="none" baseline="0" err="1">
                <a:solidFill>
                  <a:srgbClr val="0D0D0D"/>
                </a:solidFill>
                <a:latin typeface="Calibri"/>
                <a:ea typeface="Calibri"/>
                <a:cs typeface="Calibri"/>
                <a:sym typeface="Calibri"/>
              </a:rPr>
              <a:t>razvoju</a:t>
            </a:r>
            <a:endParaRPr lang="en" sz="1200" b="0" i="0" u="none" strike="noStrike" cap="none" baseline="0" err="1">
              <a:solidFill>
                <a:srgbClr val="0D0D0D"/>
              </a:solidFill>
              <a:latin typeface="Calibri"/>
              <a:ea typeface="Calibri"/>
              <a:cs typeface="Calibri"/>
            </a:endParaRPr>
          </a:p>
          <a:p>
            <a:pPr marL="342900" marR="0" lvl="0" indent="-342900" algn="l" rtl="0">
              <a:lnSpc>
                <a:spcPct val="100000"/>
              </a:lnSpc>
              <a:spcBef>
                <a:spcPts val="0"/>
              </a:spcBef>
              <a:spcAft>
                <a:spcPts val="0"/>
              </a:spcAft>
              <a:buClr>
                <a:srgbClr val="0D0D0D"/>
              </a:buClr>
              <a:buSzPct val="100000"/>
              <a:buFont typeface="Wingdings" panose="05000000000000000000" pitchFamily="2" charset="2"/>
              <a:buChar char="ü"/>
            </a:pPr>
            <a:r>
              <a:rPr lang="en" sz="1200" b="0" i="0" u="none" strike="noStrike" cap="none" baseline="0" err="1">
                <a:solidFill>
                  <a:srgbClr val="0D0D0D"/>
                </a:solidFill>
                <a:latin typeface="Calibri"/>
                <a:ea typeface="Calibri"/>
                <a:cs typeface="Calibri"/>
                <a:sym typeface="Calibri"/>
              </a:rPr>
              <a:t>Želimo</a:t>
            </a:r>
            <a:r>
              <a:rPr lang="en" sz="1200" b="0" i="0" u="none" strike="noStrike" cap="none" baseline="0">
                <a:solidFill>
                  <a:srgbClr val="0D0D0D"/>
                </a:solidFill>
                <a:latin typeface="Calibri"/>
                <a:ea typeface="Calibri"/>
                <a:cs typeface="Calibri"/>
                <a:sym typeface="Calibri"/>
              </a:rPr>
              <a:t> </a:t>
            </a:r>
            <a:r>
              <a:rPr lang="en" sz="1200" b="0" i="0" u="none" strike="noStrike" cap="none" baseline="0" err="1">
                <a:solidFill>
                  <a:srgbClr val="0D0D0D"/>
                </a:solidFill>
                <a:latin typeface="Calibri"/>
                <a:ea typeface="Calibri"/>
                <a:cs typeface="Calibri"/>
                <a:sym typeface="Calibri"/>
              </a:rPr>
              <a:t>svoje</a:t>
            </a:r>
            <a:r>
              <a:rPr lang="en" sz="1200" b="0" i="0" u="none" strike="noStrike" cap="none" baseline="0">
                <a:solidFill>
                  <a:srgbClr val="0D0D0D"/>
                </a:solidFill>
                <a:latin typeface="Calibri"/>
                <a:ea typeface="Calibri"/>
                <a:cs typeface="Calibri"/>
                <a:sym typeface="Calibri"/>
              </a:rPr>
              <a:t> </a:t>
            </a:r>
            <a:r>
              <a:rPr lang="en" sz="1200" b="0" i="0" u="none" strike="noStrike" cap="none" baseline="0" err="1">
                <a:solidFill>
                  <a:srgbClr val="0D0D0D"/>
                </a:solidFill>
                <a:latin typeface="Calibri"/>
                <a:ea typeface="Calibri"/>
                <a:cs typeface="Calibri"/>
                <a:sym typeface="Calibri"/>
              </a:rPr>
              <a:t>znanje</a:t>
            </a:r>
            <a:r>
              <a:rPr lang="en" sz="1200" b="0" i="0" u="none" strike="noStrike" cap="none" baseline="0">
                <a:solidFill>
                  <a:srgbClr val="0D0D0D"/>
                </a:solidFill>
                <a:latin typeface="Calibri"/>
                <a:ea typeface="Calibri"/>
                <a:cs typeface="Calibri"/>
                <a:sym typeface="Calibri"/>
              </a:rPr>
              <a:t> </a:t>
            </a:r>
            <a:r>
              <a:rPr lang="en" sz="1200" b="0" i="0" u="none" strike="noStrike" cap="none" baseline="0" err="1">
                <a:solidFill>
                  <a:srgbClr val="0D0D0D"/>
                </a:solidFill>
                <a:latin typeface="Calibri"/>
                <a:ea typeface="Calibri"/>
                <a:cs typeface="Calibri"/>
                <a:sym typeface="Calibri"/>
              </a:rPr>
              <a:t>dijeliti</a:t>
            </a:r>
            <a:r>
              <a:rPr lang="en" sz="1200" b="0" i="0" u="none" strike="noStrike" cap="none" baseline="0">
                <a:solidFill>
                  <a:srgbClr val="0D0D0D"/>
                </a:solidFill>
                <a:latin typeface="Calibri"/>
                <a:ea typeface="Calibri"/>
                <a:cs typeface="Calibri"/>
                <a:sym typeface="Calibri"/>
              </a:rPr>
              <a:t> s </a:t>
            </a:r>
            <a:r>
              <a:rPr lang="en" sz="1200" b="0" i="0" u="none" strike="noStrike" cap="none" baseline="0" err="1">
                <a:solidFill>
                  <a:srgbClr val="0D0D0D"/>
                </a:solidFill>
                <a:latin typeface="Calibri"/>
                <a:ea typeface="Calibri"/>
                <a:cs typeface="Calibri"/>
                <a:sym typeface="Calibri"/>
              </a:rPr>
              <a:t>drugima</a:t>
            </a:r>
            <a:r>
              <a:rPr lang="en" sz="1200" b="0" i="0" u="none" strike="noStrike" cap="none" baseline="0">
                <a:solidFill>
                  <a:srgbClr val="0D0D0D"/>
                </a:solidFill>
                <a:latin typeface="Calibri"/>
                <a:ea typeface="Calibri"/>
                <a:cs typeface="Calibri"/>
                <a:sym typeface="Calibri"/>
              </a:rPr>
              <a:t> </a:t>
            </a:r>
            <a:r>
              <a:rPr lang="en" sz="1200" b="0" i="0" u="none" strike="noStrike" cap="none" baseline="0" err="1">
                <a:solidFill>
                  <a:srgbClr val="0D0D0D"/>
                </a:solidFill>
                <a:latin typeface="Calibri"/>
                <a:ea typeface="Calibri"/>
                <a:cs typeface="Calibri"/>
                <a:sym typeface="Calibri"/>
              </a:rPr>
              <a:t>i</a:t>
            </a:r>
            <a:r>
              <a:rPr lang="en" sz="1200" b="0" i="0" u="none" strike="noStrike" cap="none" baseline="0">
                <a:solidFill>
                  <a:srgbClr val="0D0D0D"/>
                </a:solidFill>
                <a:latin typeface="Calibri"/>
                <a:ea typeface="Calibri"/>
                <a:cs typeface="Calibri"/>
                <a:sym typeface="Calibri"/>
              </a:rPr>
              <a:t> </a:t>
            </a:r>
            <a:r>
              <a:rPr lang="en" sz="1200" b="0" i="0" u="none" strike="noStrike" cap="none" baseline="0" err="1">
                <a:solidFill>
                  <a:srgbClr val="0D0D0D"/>
                </a:solidFill>
                <a:latin typeface="Calibri"/>
                <a:ea typeface="Calibri"/>
                <a:cs typeface="Calibri"/>
                <a:sym typeface="Calibri"/>
              </a:rPr>
              <a:t>učiti</a:t>
            </a:r>
            <a:r>
              <a:rPr lang="en" sz="1200" b="0" i="0" u="none" strike="noStrike" cap="none" baseline="0">
                <a:solidFill>
                  <a:srgbClr val="0D0D0D"/>
                </a:solidFill>
                <a:latin typeface="Calibri"/>
                <a:ea typeface="Calibri"/>
                <a:cs typeface="Calibri"/>
                <a:sym typeface="Calibri"/>
              </a:rPr>
              <a:t> o </a:t>
            </a:r>
            <a:r>
              <a:rPr lang="en" sz="1200" b="0" i="0" u="none" strike="noStrike" cap="none" baseline="0" err="1">
                <a:solidFill>
                  <a:srgbClr val="0D0D0D"/>
                </a:solidFill>
                <a:latin typeface="Calibri"/>
                <a:ea typeface="Calibri"/>
                <a:cs typeface="Calibri"/>
                <a:sym typeface="Calibri"/>
              </a:rPr>
              <a:t>njih</a:t>
            </a:r>
            <a:endParaRPr lang="en" sz="1200" b="0" i="0" u="none" strike="noStrike" cap="none" baseline="0" err="1">
              <a:solidFill>
                <a:srgbClr val="0D0D0D"/>
              </a:solidFill>
              <a:latin typeface="Calibri"/>
              <a:ea typeface="Calibri"/>
              <a:cs typeface="Calibri"/>
            </a:endParaRPr>
          </a:p>
          <a:p>
            <a:pPr marL="342900" indent="-342900">
              <a:buClr>
                <a:srgbClr val="0D0D0D"/>
              </a:buClr>
              <a:buSzPct val="100000"/>
              <a:buFont typeface="Wingdings" panose="05000000000000000000" pitchFamily="2" charset="2"/>
              <a:buChar char="ü"/>
            </a:pPr>
            <a:r>
              <a:rPr lang="en" sz="1200" b="0" i="0" u="none" strike="noStrike" cap="none" baseline="0" err="1">
                <a:solidFill>
                  <a:srgbClr val="0D0D0D"/>
                </a:solidFill>
                <a:latin typeface="Calibri"/>
                <a:ea typeface="Calibri"/>
                <a:cs typeface="Calibri"/>
                <a:sym typeface="Calibri"/>
              </a:rPr>
              <a:t>Želimo</a:t>
            </a:r>
            <a:r>
              <a:rPr lang="en" sz="1200" b="0" i="0" u="none" strike="noStrike" cap="none" baseline="0">
                <a:solidFill>
                  <a:srgbClr val="0D0D0D"/>
                </a:solidFill>
                <a:latin typeface="Calibri"/>
                <a:ea typeface="Calibri"/>
                <a:cs typeface="Calibri"/>
                <a:sym typeface="Calibri"/>
              </a:rPr>
              <a:t> </a:t>
            </a:r>
            <a:r>
              <a:rPr lang="en" sz="1200" b="0" i="0" u="none" strike="noStrike" cap="none" baseline="0" err="1">
                <a:solidFill>
                  <a:srgbClr val="0D0D0D"/>
                </a:solidFill>
                <a:latin typeface="Calibri"/>
                <a:ea typeface="Calibri"/>
                <a:cs typeface="Calibri"/>
                <a:sym typeface="Calibri"/>
              </a:rPr>
              <a:t>jačati</a:t>
            </a:r>
            <a:r>
              <a:rPr lang="en" sz="1200" b="0" i="0" u="none" strike="noStrike" cap="none" baseline="0">
                <a:solidFill>
                  <a:srgbClr val="0D0D0D"/>
                </a:solidFill>
                <a:latin typeface="Calibri"/>
                <a:ea typeface="Calibri"/>
                <a:cs typeface="Calibri"/>
                <a:sym typeface="Calibri"/>
              </a:rPr>
              <a:t> </a:t>
            </a:r>
            <a:r>
              <a:rPr lang="en" sz="1200" b="0" i="0" u="none" strike="noStrike" cap="none" baseline="0" err="1">
                <a:solidFill>
                  <a:srgbClr val="0D0D0D"/>
                </a:solidFill>
                <a:latin typeface="Calibri"/>
                <a:ea typeface="Calibri"/>
                <a:cs typeface="Calibri"/>
                <a:sym typeface="Calibri"/>
              </a:rPr>
              <a:t>svoje</a:t>
            </a:r>
            <a:r>
              <a:rPr lang="en" sz="1200" b="0" i="0" u="none" strike="noStrike" cap="none" baseline="0">
                <a:solidFill>
                  <a:srgbClr val="0D0D0D"/>
                </a:solidFill>
                <a:latin typeface="Calibri"/>
                <a:ea typeface="Calibri"/>
                <a:cs typeface="Calibri"/>
                <a:sym typeface="Calibri"/>
              </a:rPr>
              <a:t> </a:t>
            </a:r>
            <a:r>
              <a:rPr lang="en" sz="1200" b="0" i="0" u="none" strike="noStrike" cap="none" baseline="0" err="1">
                <a:solidFill>
                  <a:srgbClr val="0D0D0D"/>
                </a:solidFill>
                <a:latin typeface="Calibri"/>
                <a:ea typeface="Calibri"/>
                <a:cs typeface="Calibri"/>
                <a:sym typeface="Calibri"/>
              </a:rPr>
              <a:t>snove</a:t>
            </a:r>
            <a:r>
              <a:rPr lang="en" sz="1200" b="0" i="0" u="none" strike="noStrike" cap="none" baseline="0">
                <a:solidFill>
                  <a:srgbClr val="0D0D0D"/>
                </a:solidFill>
                <a:latin typeface="Calibri"/>
                <a:ea typeface="Calibri"/>
                <a:cs typeface="Calibri"/>
                <a:sym typeface="Calibri"/>
              </a:rPr>
              <a:t> </a:t>
            </a:r>
            <a:r>
              <a:rPr lang="en" sz="1200" b="0" i="0" u="none" strike="noStrike" cap="none" baseline="0" err="1">
                <a:solidFill>
                  <a:srgbClr val="0D0D0D"/>
                </a:solidFill>
                <a:latin typeface="Calibri"/>
                <a:ea typeface="Calibri"/>
                <a:cs typeface="Calibri"/>
                <a:sym typeface="Calibri"/>
              </a:rPr>
              <a:t>i</a:t>
            </a:r>
            <a:r>
              <a:rPr lang="en" sz="1200" b="0" i="0" u="none" strike="noStrike" cap="none" baseline="0">
                <a:solidFill>
                  <a:srgbClr val="0D0D0D"/>
                </a:solidFill>
                <a:latin typeface="Calibri"/>
                <a:ea typeface="Calibri"/>
                <a:cs typeface="Calibri"/>
                <a:sym typeface="Calibri"/>
              </a:rPr>
              <a:t> </a:t>
            </a:r>
            <a:r>
              <a:rPr lang="en" sz="1200" b="0" i="0" u="none" strike="noStrike" cap="none" baseline="0" err="1">
                <a:solidFill>
                  <a:srgbClr val="0D0D0D"/>
                </a:solidFill>
                <a:latin typeface="Calibri"/>
                <a:ea typeface="Calibri"/>
                <a:cs typeface="Calibri"/>
                <a:sym typeface="Calibri"/>
              </a:rPr>
              <a:t>graditi</a:t>
            </a:r>
            <a:r>
              <a:rPr lang="en" sz="1200" b="0" i="0" u="none" strike="noStrike" cap="none" baseline="0">
                <a:solidFill>
                  <a:srgbClr val="0D0D0D"/>
                </a:solidFill>
                <a:latin typeface="Calibri"/>
                <a:ea typeface="Calibri"/>
                <a:cs typeface="Calibri"/>
                <a:sym typeface="Calibri"/>
              </a:rPr>
              <a:t> </a:t>
            </a:r>
            <a:r>
              <a:rPr lang="en" sz="1200" b="0" i="0" u="none" strike="noStrike" cap="none" baseline="0" err="1">
                <a:solidFill>
                  <a:srgbClr val="0D0D0D"/>
                </a:solidFill>
                <a:latin typeface="Calibri"/>
                <a:ea typeface="Calibri"/>
                <a:cs typeface="Calibri"/>
                <a:sym typeface="Calibri"/>
              </a:rPr>
              <a:t>svoje</a:t>
            </a:r>
            <a:r>
              <a:rPr lang="en" sz="1200" b="0" i="0" u="none" strike="noStrike" cap="none" baseline="0">
                <a:solidFill>
                  <a:srgbClr val="0D0D0D"/>
                </a:solidFill>
                <a:latin typeface="Calibri"/>
                <a:ea typeface="Calibri"/>
                <a:cs typeface="Calibri"/>
                <a:sym typeface="Calibri"/>
              </a:rPr>
              <a:t> </a:t>
            </a:r>
            <a:r>
              <a:rPr lang="en" sz="1200" b="0" i="0" u="none" strike="noStrike" cap="none" baseline="0" err="1">
                <a:solidFill>
                  <a:srgbClr val="0D0D0D"/>
                </a:solidFill>
                <a:latin typeface="Calibri"/>
                <a:ea typeface="Calibri"/>
                <a:cs typeface="Calibri"/>
                <a:sym typeface="Calibri"/>
              </a:rPr>
              <a:t>vještine</a:t>
            </a:r>
            <a:r>
              <a:rPr lang="en" sz="1200">
                <a:solidFill>
                  <a:srgbClr val="0D0D0D"/>
                </a:solidFill>
                <a:latin typeface="Calibri"/>
                <a:ea typeface="Calibri"/>
                <a:cs typeface="Calibri"/>
                <a:sym typeface="Calibri"/>
              </a:rPr>
              <a:t> </a:t>
            </a:r>
            <a:endParaRPr lang="en" sz="1200" b="0" i="0" u="none" strike="noStrike" cap="none" baseline="0">
              <a:solidFill>
                <a:srgbClr val="0D0D0D"/>
              </a:solidFill>
              <a:latin typeface="Calibri"/>
              <a:ea typeface="Calibri"/>
              <a:cs typeface="Calibri"/>
            </a:endParaRPr>
          </a:p>
          <a:p>
            <a:pPr marL="342900" indent="-342900">
              <a:buClr>
                <a:srgbClr val="0D0D0D"/>
              </a:buClr>
              <a:buSzPct val="100000"/>
              <a:buFont typeface="Wingdings" panose="05000000000000000000" pitchFamily="2" charset="2"/>
              <a:buChar char="ü"/>
            </a:pPr>
            <a:r>
              <a:rPr lang="en" sz="1200" b="0" i="0" u="none" strike="noStrike" cap="none" baseline="0">
                <a:solidFill>
                  <a:srgbClr val="0D0D0D"/>
                </a:solidFill>
                <a:latin typeface="Calibri"/>
                <a:ea typeface="Calibri"/>
                <a:cs typeface="Calibri"/>
                <a:sym typeface="Calibri"/>
              </a:rPr>
              <a:t>Biti </a:t>
            </a:r>
            <a:r>
              <a:rPr lang="en" sz="1200" b="0" i="0" u="none" strike="noStrike" cap="none" baseline="0" err="1">
                <a:solidFill>
                  <a:srgbClr val="0D0D0D"/>
                </a:solidFill>
                <a:latin typeface="Calibri"/>
                <a:ea typeface="Calibri"/>
                <a:cs typeface="Calibri"/>
                <a:sym typeface="Calibri"/>
              </a:rPr>
              <a:t>prepoznatljivi</a:t>
            </a:r>
            <a:r>
              <a:rPr lang="en" sz="1200" b="0" i="0" u="none" strike="noStrike" cap="none" baseline="0">
                <a:solidFill>
                  <a:srgbClr val="0D0D0D"/>
                </a:solidFill>
                <a:latin typeface="Calibri"/>
                <a:ea typeface="Calibri"/>
                <a:cs typeface="Calibri"/>
                <a:sym typeface="Calibri"/>
              </a:rPr>
              <a:t> </a:t>
            </a:r>
            <a:r>
              <a:rPr lang="en" sz="1200" b="0" i="0" u="none" strike="noStrike" cap="none" baseline="0" err="1">
                <a:solidFill>
                  <a:srgbClr val="0D0D0D"/>
                </a:solidFill>
                <a:latin typeface="Calibri"/>
                <a:ea typeface="Calibri"/>
                <a:cs typeface="Calibri"/>
                <a:sym typeface="Calibri"/>
              </a:rPr>
              <a:t>i</a:t>
            </a:r>
            <a:r>
              <a:rPr lang="en" sz="1200" b="0" i="0" u="none" strike="noStrike" cap="none" baseline="0">
                <a:solidFill>
                  <a:srgbClr val="0D0D0D"/>
                </a:solidFill>
                <a:latin typeface="Calibri"/>
                <a:ea typeface="Calibri"/>
                <a:cs typeface="Calibri"/>
                <a:sym typeface="Calibri"/>
              </a:rPr>
              <a:t> </a:t>
            </a:r>
            <a:r>
              <a:rPr lang="en" sz="1200" b="0" i="0" u="none" strike="noStrike" cap="none" baseline="0" err="1">
                <a:solidFill>
                  <a:srgbClr val="0D0D0D"/>
                </a:solidFill>
                <a:latin typeface="Calibri"/>
                <a:ea typeface="Calibri"/>
                <a:cs typeface="Calibri"/>
                <a:sym typeface="Calibri"/>
              </a:rPr>
              <a:t>cijenjeni</a:t>
            </a:r>
            <a:r>
              <a:rPr lang="en" sz="1200" b="0" i="0" u="none" strike="noStrike" cap="none" baseline="0">
                <a:solidFill>
                  <a:srgbClr val="0D0D0D"/>
                </a:solidFill>
                <a:latin typeface="Calibri"/>
                <a:ea typeface="Calibri"/>
                <a:cs typeface="Calibri"/>
                <a:sym typeface="Calibri"/>
              </a:rPr>
              <a:t> </a:t>
            </a:r>
            <a:r>
              <a:rPr lang="en" sz="1200" b="0" i="0" u="none" strike="noStrike" cap="none" baseline="0" err="1">
                <a:solidFill>
                  <a:srgbClr val="0D0D0D"/>
                </a:solidFill>
                <a:latin typeface="Calibri"/>
                <a:ea typeface="Calibri"/>
                <a:cs typeface="Calibri"/>
                <a:sym typeface="Calibri"/>
              </a:rPr>
              <a:t>zbog</a:t>
            </a:r>
            <a:r>
              <a:rPr lang="en" sz="1200" b="0" i="0" u="none" strike="noStrike" cap="none" baseline="0">
                <a:solidFill>
                  <a:srgbClr val="0D0D0D"/>
                </a:solidFill>
                <a:latin typeface="Calibri"/>
                <a:ea typeface="Calibri"/>
                <a:cs typeface="Calibri"/>
                <a:sym typeface="Calibri"/>
              </a:rPr>
              <a:t> </a:t>
            </a:r>
            <a:r>
              <a:rPr lang="en" sz="1200" b="0" i="0" u="none" strike="noStrike" cap="none" baseline="0" err="1">
                <a:solidFill>
                  <a:srgbClr val="0D0D0D"/>
                </a:solidFill>
                <a:latin typeface="Calibri"/>
                <a:ea typeface="Calibri"/>
                <a:cs typeface="Calibri"/>
                <a:sym typeface="Calibri"/>
              </a:rPr>
              <a:t>onoga</a:t>
            </a:r>
            <a:r>
              <a:rPr lang="en" sz="1200" b="0" i="0" u="none" strike="noStrike" cap="none" baseline="0">
                <a:solidFill>
                  <a:srgbClr val="0D0D0D"/>
                </a:solidFill>
                <a:latin typeface="Calibri"/>
                <a:ea typeface="Calibri"/>
                <a:cs typeface="Calibri"/>
                <a:sym typeface="Calibri"/>
              </a:rPr>
              <a:t> </a:t>
            </a:r>
            <a:r>
              <a:rPr lang="en" sz="1200" b="0" i="0" u="none" strike="noStrike" cap="none" baseline="0" err="1">
                <a:solidFill>
                  <a:srgbClr val="0D0D0D"/>
                </a:solidFill>
                <a:latin typeface="Calibri"/>
                <a:ea typeface="Calibri"/>
                <a:cs typeface="Calibri"/>
                <a:sym typeface="Calibri"/>
              </a:rPr>
              <a:t>što</a:t>
            </a:r>
            <a:r>
              <a:rPr lang="en" sz="1200" b="0" i="0" u="none" strike="noStrike" cap="none" baseline="0">
                <a:solidFill>
                  <a:srgbClr val="0D0D0D"/>
                </a:solidFill>
                <a:latin typeface="Calibri"/>
                <a:ea typeface="Calibri"/>
                <a:cs typeface="Calibri"/>
                <a:sym typeface="Calibri"/>
              </a:rPr>
              <a:t> </a:t>
            </a:r>
            <a:r>
              <a:rPr lang="en" sz="1200" b="0" i="0" u="none" strike="noStrike" cap="none" baseline="0" err="1">
                <a:solidFill>
                  <a:srgbClr val="0D0D0D"/>
                </a:solidFill>
                <a:latin typeface="Calibri"/>
                <a:ea typeface="Calibri"/>
                <a:cs typeface="Calibri"/>
                <a:sym typeface="Calibri"/>
              </a:rPr>
              <a:t>radimo</a:t>
            </a:r>
            <a:r>
              <a:rPr lang="hr-HR" sz="1200" b="0" i="0" u="none" strike="noStrike" cap="none" baseline="0">
                <a:solidFill>
                  <a:srgbClr val="0D0D0D"/>
                </a:solidFill>
                <a:latin typeface="Calibri"/>
                <a:ea typeface="Calibri"/>
                <a:cs typeface="Calibri"/>
                <a:sym typeface="Calibri"/>
              </a:rPr>
              <a:t>.</a:t>
            </a:r>
            <a:r>
              <a:rPr lang="hr-HR" sz="1200" b="0" i="0" u="none" strike="noStrike" cap="none">
                <a:solidFill>
                  <a:srgbClr val="0D0D0D"/>
                </a:solidFill>
                <a:latin typeface="Calibri"/>
                <a:ea typeface="Calibri"/>
                <a:cs typeface="Calibri"/>
                <a:sym typeface="Calibri"/>
              </a:rPr>
              <a:t> Ž</a:t>
            </a:r>
            <a:r>
              <a:rPr lang="en" sz="1200" b="0" i="0" u="none" strike="noStrike" cap="none" baseline="0" err="1">
                <a:solidFill>
                  <a:srgbClr val="0D0D0D"/>
                </a:solidFill>
                <a:latin typeface="Calibri"/>
                <a:ea typeface="Calibri"/>
                <a:cs typeface="Calibri"/>
                <a:sym typeface="Calibri"/>
              </a:rPr>
              <a:t>elimo</a:t>
            </a:r>
            <a:r>
              <a:rPr lang="en" sz="1200" b="0" i="0" u="none" strike="noStrike" cap="none" baseline="0">
                <a:solidFill>
                  <a:srgbClr val="0D0D0D"/>
                </a:solidFill>
                <a:latin typeface="Calibri"/>
                <a:ea typeface="Calibri"/>
                <a:cs typeface="Calibri"/>
                <a:sym typeface="Calibri"/>
              </a:rPr>
              <a:t> da </a:t>
            </a:r>
            <a:r>
              <a:rPr lang="en" sz="1200" b="0" i="0" u="none" strike="noStrike" cap="none" baseline="0" err="1">
                <a:solidFill>
                  <a:srgbClr val="0D0D0D"/>
                </a:solidFill>
                <a:latin typeface="Calibri"/>
                <a:ea typeface="Calibri"/>
                <a:cs typeface="Calibri"/>
                <a:sym typeface="Calibri"/>
              </a:rPr>
              <a:t>naša</a:t>
            </a:r>
            <a:r>
              <a:rPr lang="en" sz="1200" b="0" i="0" u="none" strike="noStrike" cap="none" baseline="0">
                <a:solidFill>
                  <a:srgbClr val="0D0D0D"/>
                </a:solidFill>
                <a:latin typeface="Calibri"/>
                <a:ea typeface="Calibri"/>
                <a:cs typeface="Calibri"/>
                <a:sym typeface="Calibri"/>
              </a:rPr>
              <a:t> </a:t>
            </a:r>
            <a:r>
              <a:rPr lang="en" sz="1200" b="0" i="0" u="none" strike="noStrike" cap="none" baseline="0" err="1">
                <a:solidFill>
                  <a:srgbClr val="0D0D0D"/>
                </a:solidFill>
                <a:latin typeface="Calibri"/>
                <a:ea typeface="Calibri"/>
                <a:cs typeface="Calibri"/>
                <a:sym typeface="Calibri"/>
              </a:rPr>
              <a:t>škola</a:t>
            </a:r>
            <a:r>
              <a:rPr lang="en" sz="1200" b="0" i="0" u="none" strike="noStrike" cap="none" baseline="0">
                <a:solidFill>
                  <a:srgbClr val="0D0D0D"/>
                </a:solidFill>
                <a:latin typeface="Calibri"/>
                <a:ea typeface="Calibri"/>
                <a:cs typeface="Calibri"/>
                <a:sym typeface="Calibri"/>
              </a:rPr>
              <a:t> </a:t>
            </a:r>
            <a:r>
              <a:rPr lang="en" sz="1200" b="0" i="0" u="none" strike="noStrike" cap="none" baseline="0" err="1">
                <a:solidFill>
                  <a:srgbClr val="0D0D0D"/>
                </a:solidFill>
                <a:latin typeface="Calibri"/>
                <a:ea typeface="Calibri"/>
                <a:cs typeface="Calibri"/>
                <a:sym typeface="Calibri"/>
              </a:rPr>
              <a:t>bude</a:t>
            </a:r>
            <a:r>
              <a:rPr lang="en" sz="1200" b="0" i="0" u="none" strike="noStrike" cap="none" baseline="0">
                <a:solidFill>
                  <a:srgbClr val="0D0D0D"/>
                </a:solidFill>
                <a:latin typeface="Calibri"/>
                <a:ea typeface="Calibri"/>
                <a:cs typeface="Calibri"/>
                <a:sym typeface="Calibri"/>
              </a:rPr>
              <a:t> </a:t>
            </a:r>
            <a:r>
              <a:rPr lang="en" sz="1200" b="0" i="0" u="none" strike="noStrike" cap="none" baseline="0" err="1">
                <a:solidFill>
                  <a:srgbClr val="0D0D0D"/>
                </a:solidFill>
                <a:latin typeface="Calibri"/>
                <a:ea typeface="Calibri"/>
                <a:cs typeface="Calibri"/>
                <a:sym typeface="Calibri"/>
              </a:rPr>
              <a:t>sretno</a:t>
            </a:r>
            <a:r>
              <a:rPr lang="en" sz="1200" b="0" i="0" u="none" strike="noStrike" cap="none" baseline="0">
                <a:solidFill>
                  <a:srgbClr val="0D0D0D"/>
                </a:solidFill>
                <a:latin typeface="Calibri"/>
                <a:ea typeface="Calibri"/>
                <a:cs typeface="Calibri"/>
                <a:sym typeface="Calibri"/>
              </a:rPr>
              <a:t> </a:t>
            </a:r>
            <a:r>
              <a:rPr lang="en" sz="1200" b="0" i="0" u="none" strike="noStrike" cap="none" baseline="0" err="1">
                <a:solidFill>
                  <a:srgbClr val="0D0D0D"/>
                </a:solidFill>
                <a:latin typeface="Calibri"/>
                <a:ea typeface="Calibri"/>
                <a:cs typeface="Calibri"/>
                <a:sym typeface="Calibri"/>
              </a:rPr>
              <a:t>mjesto</a:t>
            </a:r>
            <a:r>
              <a:rPr lang="en" sz="1200" b="0" i="0" u="none" strike="noStrike" cap="none" baseline="0">
                <a:solidFill>
                  <a:srgbClr val="0D0D0D"/>
                </a:solidFill>
                <a:latin typeface="Calibri"/>
                <a:ea typeface="Calibri"/>
                <a:cs typeface="Calibri"/>
                <a:sym typeface="Calibri"/>
              </a:rPr>
              <a:t> za </a:t>
            </a:r>
            <a:r>
              <a:rPr lang="en" sz="1200" b="0" i="0" u="none" strike="noStrike" cap="none" baseline="0" err="1">
                <a:solidFill>
                  <a:srgbClr val="0D0D0D"/>
                </a:solidFill>
                <a:latin typeface="Calibri"/>
                <a:ea typeface="Calibri"/>
                <a:cs typeface="Calibri"/>
                <a:sym typeface="Calibri"/>
              </a:rPr>
              <a:t>djecu</a:t>
            </a:r>
            <a:r>
              <a:rPr lang="hr-HR" sz="1200" b="0" i="0" u="none" strike="noStrike" cap="none" baseline="0">
                <a:solidFill>
                  <a:srgbClr val="0D0D0D"/>
                </a:solidFill>
                <a:latin typeface="Calibri"/>
                <a:ea typeface="Calibri"/>
                <a:cs typeface="Calibri"/>
                <a:sym typeface="Calibri"/>
              </a:rPr>
              <a:t>,</a:t>
            </a:r>
            <a:r>
              <a:rPr lang="hr-HR" sz="1200">
                <a:solidFill>
                  <a:srgbClr val="0D0D0D"/>
                </a:solidFill>
                <a:latin typeface="Calibri"/>
                <a:ea typeface="Calibri"/>
                <a:cs typeface="Calibri"/>
                <a:sym typeface="Calibri"/>
              </a:rPr>
              <a:t> </a:t>
            </a:r>
            <a:r>
              <a:rPr lang="en" sz="1200" b="0" i="0" u="none" strike="noStrike" cap="none" baseline="0" err="1">
                <a:solidFill>
                  <a:srgbClr val="0D0D0D"/>
                </a:solidFill>
                <a:latin typeface="Calibri"/>
                <a:ea typeface="Calibri"/>
                <a:cs typeface="Calibri"/>
                <a:sym typeface="Calibri"/>
              </a:rPr>
              <a:t>roditelje</a:t>
            </a:r>
            <a:r>
              <a:rPr lang="hr-HR" sz="1200" b="0" i="0" u="none" strike="noStrike" cap="none" baseline="0">
                <a:solidFill>
                  <a:srgbClr val="0D0D0D"/>
                </a:solidFill>
                <a:latin typeface="Calibri"/>
                <a:ea typeface="Calibri"/>
                <a:cs typeface="Calibri"/>
                <a:sym typeface="Calibri"/>
              </a:rPr>
              <a:t> i učitelje</a:t>
            </a:r>
            <a:r>
              <a:rPr lang="en" sz="1200" b="0" i="0" u="none" strike="noStrike" cap="none" baseline="0">
                <a:solidFill>
                  <a:srgbClr val="0D0D0D"/>
                </a:solidFill>
                <a:latin typeface="Calibri"/>
                <a:ea typeface="Calibri"/>
                <a:cs typeface="Calibri"/>
                <a:sym typeface="Calibri"/>
              </a:rPr>
              <a:t>.</a:t>
            </a:r>
            <a:endParaRPr lang="en" sz="1200" b="0" i="0" u="none" strike="noStrike" cap="none" baseline="0">
              <a:solidFill>
                <a:srgbClr val="0D0D0D"/>
              </a:solidFill>
              <a:latin typeface="Calibri"/>
              <a:ea typeface="Calibri"/>
              <a:cs typeface="Calibri"/>
            </a:endParaRPr>
          </a:p>
          <a:p>
            <a:pPr marL="342900" marR="0" lvl="0" indent="-342900" algn="l" rtl="0">
              <a:lnSpc>
                <a:spcPct val="100000"/>
              </a:lnSpc>
              <a:spcBef>
                <a:spcPts val="0"/>
              </a:spcBef>
              <a:spcAft>
                <a:spcPts val="0"/>
              </a:spcAft>
              <a:buClr>
                <a:srgbClr val="0D0D0D"/>
              </a:buClr>
              <a:buSzPct val="100000"/>
              <a:buFont typeface="Wingdings" panose="05000000000000000000" pitchFamily="2" charset="2"/>
              <a:buChar char="ü"/>
            </a:pPr>
            <a:r>
              <a:rPr lang="en" sz="1200" b="0" i="0" u="none" strike="noStrike" cap="none" baseline="0">
                <a:solidFill>
                  <a:srgbClr val="0D0D0D"/>
                </a:solidFill>
                <a:latin typeface="Calibri"/>
                <a:ea typeface="Calibri"/>
                <a:cs typeface="Calibri"/>
                <a:sym typeface="Calibri"/>
              </a:rPr>
              <a:t>Biti </a:t>
            </a:r>
            <a:r>
              <a:rPr lang="en" sz="1200" b="0" i="0" u="none" strike="noStrike" cap="none" baseline="0" err="1">
                <a:solidFill>
                  <a:srgbClr val="0D0D0D"/>
                </a:solidFill>
                <a:latin typeface="Calibri"/>
                <a:ea typeface="Calibri"/>
                <a:cs typeface="Calibri"/>
                <a:sym typeface="Calibri"/>
              </a:rPr>
              <a:t>škola</a:t>
            </a:r>
            <a:r>
              <a:rPr lang="en" sz="1200" b="0" i="0" u="none" strike="noStrike" cap="none" baseline="0">
                <a:solidFill>
                  <a:srgbClr val="0D0D0D"/>
                </a:solidFill>
                <a:latin typeface="Calibri"/>
                <a:ea typeface="Calibri"/>
                <a:cs typeface="Calibri"/>
                <a:sym typeface="Calibri"/>
              </a:rPr>
              <a:t> </a:t>
            </a:r>
            <a:r>
              <a:rPr lang="en" sz="1200" b="0" i="0" u="none" strike="noStrike" cap="none" baseline="0" err="1">
                <a:solidFill>
                  <a:srgbClr val="0D0D0D"/>
                </a:solidFill>
                <a:latin typeface="Calibri"/>
                <a:ea typeface="Calibri"/>
                <a:cs typeface="Calibri"/>
                <a:sym typeface="Calibri"/>
              </a:rPr>
              <a:t>opremljena</a:t>
            </a:r>
            <a:r>
              <a:rPr lang="en" sz="1200" b="0" i="0" u="none" strike="noStrike" cap="none" baseline="0">
                <a:solidFill>
                  <a:srgbClr val="0D0D0D"/>
                </a:solidFill>
                <a:latin typeface="Calibri"/>
                <a:ea typeface="Calibri"/>
                <a:cs typeface="Calibri"/>
                <a:sym typeface="Calibri"/>
              </a:rPr>
              <a:t> </a:t>
            </a:r>
            <a:r>
              <a:rPr lang="en" sz="1200" b="0" i="0" u="none" strike="noStrike" cap="none" baseline="0" err="1">
                <a:solidFill>
                  <a:srgbClr val="0D0D0D"/>
                </a:solidFill>
                <a:latin typeface="Calibri"/>
                <a:ea typeface="Calibri"/>
                <a:cs typeface="Calibri"/>
                <a:sym typeface="Calibri"/>
              </a:rPr>
              <a:t>suvremenom</a:t>
            </a:r>
            <a:r>
              <a:rPr lang="en" sz="1200" b="0" i="0" u="none" strike="noStrike" cap="none" baseline="0">
                <a:solidFill>
                  <a:srgbClr val="0D0D0D"/>
                </a:solidFill>
                <a:latin typeface="Calibri"/>
                <a:ea typeface="Calibri"/>
                <a:cs typeface="Calibri"/>
                <a:sym typeface="Calibri"/>
              </a:rPr>
              <a:t> </a:t>
            </a:r>
            <a:r>
              <a:rPr lang="en" sz="1200" b="0" i="0" u="none" strike="noStrike" cap="none" baseline="0" err="1">
                <a:solidFill>
                  <a:srgbClr val="0D0D0D"/>
                </a:solidFill>
                <a:latin typeface="Calibri"/>
                <a:ea typeface="Calibri"/>
                <a:cs typeface="Calibri"/>
                <a:sym typeface="Calibri"/>
              </a:rPr>
              <a:t>tehnologijom</a:t>
            </a:r>
            <a:endParaRPr lang="en" sz="1200" b="0" i="0" u="none" strike="noStrike" cap="none" baseline="0" err="1">
              <a:solidFill>
                <a:srgbClr val="0D0D0D"/>
              </a:solidFill>
              <a:latin typeface="Calibri"/>
              <a:ea typeface="Calibri"/>
              <a:cs typeface="Calibri"/>
            </a:endParaRPr>
          </a:p>
          <a:p>
            <a:pPr marL="342900" indent="-342900">
              <a:buClr>
                <a:srgbClr val="0D0D0D"/>
              </a:buClr>
              <a:buSzPct val="100000"/>
              <a:buFont typeface="Wingdings" panose="05000000000000000000" pitchFamily="2" charset="2"/>
              <a:buChar char="ü"/>
            </a:pPr>
            <a:r>
              <a:rPr lang="en" sz="1200" b="0" i="0" u="none" strike="noStrike" cap="none" baseline="0" err="1">
                <a:solidFill>
                  <a:srgbClr val="0D0D0D"/>
                </a:solidFill>
                <a:latin typeface="Calibri"/>
                <a:ea typeface="Calibri"/>
                <a:cs typeface="Calibri"/>
                <a:sym typeface="Calibri"/>
              </a:rPr>
              <a:t>Želimo</a:t>
            </a:r>
            <a:r>
              <a:rPr lang="en" sz="1200" b="0" i="0" u="none" strike="noStrike" cap="none" baseline="0">
                <a:solidFill>
                  <a:srgbClr val="0D0D0D"/>
                </a:solidFill>
                <a:latin typeface="Calibri"/>
                <a:ea typeface="Calibri"/>
                <a:cs typeface="Calibri"/>
                <a:sym typeface="Calibri"/>
              </a:rPr>
              <a:t> da </a:t>
            </a:r>
            <a:r>
              <a:rPr lang="en" sz="1200" b="0" i="0" u="none" strike="noStrike" cap="none" baseline="0" err="1">
                <a:solidFill>
                  <a:srgbClr val="0D0D0D"/>
                </a:solidFill>
                <a:latin typeface="Calibri"/>
                <a:ea typeface="Calibri"/>
                <a:cs typeface="Calibri"/>
                <a:sym typeface="Calibri"/>
              </a:rPr>
              <a:t>naša</a:t>
            </a:r>
            <a:r>
              <a:rPr lang="en" sz="1200" b="0" i="0" u="none" strike="noStrike" cap="none" baseline="0">
                <a:solidFill>
                  <a:srgbClr val="0D0D0D"/>
                </a:solidFill>
                <a:latin typeface="Calibri"/>
                <a:ea typeface="Calibri"/>
                <a:cs typeface="Calibri"/>
                <a:sym typeface="Calibri"/>
              </a:rPr>
              <a:t> </a:t>
            </a:r>
            <a:r>
              <a:rPr lang="en" sz="1200" b="0" i="0" u="none" strike="noStrike" cap="none" baseline="0" err="1">
                <a:solidFill>
                  <a:srgbClr val="0D0D0D"/>
                </a:solidFill>
                <a:latin typeface="Calibri"/>
                <a:ea typeface="Calibri"/>
                <a:cs typeface="Calibri"/>
                <a:sym typeface="Calibri"/>
              </a:rPr>
              <a:t>škola</a:t>
            </a:r>
            <a:r>
              <a:rPr lang="en" sz="1200" b="0" i="0" u="none" strike="noStrike" cap="none" baseline="0">
                <a:solidFill>
                  <a:srgbClr val="0D0D0D"/>
                </a:solidFill>
                <a:latin typeface="Calibri"/>
                <a:ea typeface="Calibri"/>
                <a:cs typeface="Calibri"/>
                <a:sym typeface="Calibri"/>
              </a:rPr>
              <a:t> </a:t>
            </a:r>
            <a:r>
              <a:rPr lang="en" sz="1200" b="0" i="0" u="none" strike="noStrike" cap="none" baseline="0" err="1">
                <a:solidFill>
                  <a:srgbClr val="0D0D0D"/>
                </a:solidFill>
                <a:latin typeface="Calibri"/>
                <a:ea typeface="Calibri"/>
                <a:cs typeface="Calibri"/>
                <a:sym typeface="Calibri"/>
              </a:rPr>
              <a:t>bude</a:t>
            </a:r>
            <a:r>
              <a:rPr lang="en" sz="1200" b="0" i="0" u="none" strike="noStrike" cap="none" baseline="0">
                <a:solidFill>
                  <a:srgbClr val="0D0D0D"/>
                </a:solidFill>
                <a:latin typeface="Calibri"/>
                <a:ea typeface="Calibri"/>
                <a:cs typeface="Calibri"/>
                <a:sym typeface="Calibri"/>
              </a:rPr>
              <a:t> </a:t>
            </a:r>
            <a:r>
              <a:rPr lang="en" sz="1200" b="0" i="0" u="none" strike="noStrike" cap="none" baseline="0" err="1">
                <a:solidFill>
                  <a:srgbClr val="0D0D0D"/>
                </a:solidFill>
                <a:latin typeface="Calibri"/>
                <a:ea typeface="Calibri"/>
                <a:cs typeface="Calibri"/>
                <a:sym typeface="Calibri"/>
              </a:rPr>
              <a:t>mjesto</a:t>
            </a:r>
            <a:r>
              <a:rPr lang="en" sz="1200" b="0" i="0" u="none" strike="noStrike" cap="none" baseline="0">
                <a:solidFill>
                  <a:srgbClr val="0D0D0D"/>
                </a:solidFill>
                <a:latin typeface="Calibri"/>
                <a:ea typeface="Calibri"/>
                <a:cs typeface="Calibri"/>
                <a:sym typeface="Calibri"/>
              </a:rPr>
              <a:t> u </a:t>
            </a:r>
            <a:r>
              <a:rPr lang="en" sz="1200" b="0" i="0" u="none" strike="noStrike" cap="none" baseline="0" err="1">
                <a:solidFill>
                  <a:srgbClr val="0D0D0D"/>
                </a:solidFill>
                <a:latin typeface="Calibri"/>
                <a:ea typeface="Calibri"/>
                <a:cs typeface="Calibri"/>
                <a:sym typeface="Calibri"/>
              </a:rPr>
              <a:t>kojem</a:t>
            </a:r>
            <a:r>
              <a:rPr lang="en" sz="1200" b="0" i="0" u="none" strike="noStrike" cap="none" baseline="0">
                <a:solidFill>
                  <a:srgbClr val="0D0D0D"/>
                </a:solidFill>
                <a:latin typeface="Calibri"/>
                <a:ea typeface="Calibri"/>
                <a:cs typeface="Calibri"/>
                <a:sym typeface="Calibri"/>
              </a:rPr>
              <a:t> se </a:t>
            </a:r>
            <a:r>
              <a:rPr lang="en" sz="1200" b="0" i="0" u="none" strike="noStrike" cap="none" baseline="0" err="1">
                <a:solidFill>
                  <a:srgbClr val="0D0D0D"/>
                </a:solidFill>
                <a:latin typeface="Calibri"/>
                <a:ea typeface="Calibri"/>
                <a:cs typeface="Calibri"/>
                <a:sym typeface="Calibri"/>
              </a:rPr>
              <a:t>učenici</a:t>
            </a:r>
            <a:r>
              <a:rPr lang="en" sz="1200" b="0" i="0" u="none" strike="noStrike" cap="none" baseline="0">
                <a:solidFill>
                  <a:srgbClr val="0D0D0D"/>
                </a:solidFill>
                <a:latin typeface="Calibri"/>
                <a:ea typeface="Calibri"/>
                <a:cs typeface="Calibri"/>
                <a:sym typeface="Calibri"/>
              </a:rPr>
              <a:t> </a:t>
            </a:r>
            <a:r>
              <a:rPr lang="en" sz="1200" b="0" i="0" u="none" strike="noStrike" cap="none" baseline="0" err="1">
                <a:solidFill>
                  <a:srgbClr val="0D0D0D"/>
                </a:solidFill>
                <a:latin typeface="Calibri"/>
                <a:ea typeface="Calibri"/>
                <a:cs typeface="Calibri"/>
                <a:sym typeface="Calibri"/>
              </a:rPr>
              <a:t>osjećaju</a:t>
            </a:r>
            <a:r>
              <a:rPr lang="en" sz="1200" b="0" i="0" u="none" strike="noStrike" cap="none" baseline="0">
                <a:solidFill>
                  <a:srgbClr val="0D0D0D"/>
                </a:solidFill>
                <a:latin typeface="Calibri"/>
                <a:ea typeface="Calibri"/>
                <a:cs typeface="Calibri"/>
                <a:sym typeface="Calibri"/>
              </a:rPr>
              <a:t> </a:t>
            </a:r>
            <a:r>
              <a:rPr lang="en" sz="1200" b="0" i="0" u="none" strike="noStrike" cap="none" baseline="0" err="1">
                <a:solidFill>
                  <a:srgbClr val="0D0D0D"/>
                </a:solidFill>
                <a:latin typeface="Calibri"/>
                <a:ea typeface="Calibri"/>
                <a:cs typeface="Calibri"/>
                <a:sym typeface="Calibri"/>
              </a:rPr>
              <a:t>zadovoljno</a:t>
            </a:r>
            <a:r>
              <a:rPr lang="en" sz="1200" b="0" i="0" u="none" strike="noStrike" cap="none" baseline="0">
                <a:solidFill>
                  <a:srgbClr val="0D0D0D"/>
                </a:solidFill>
                <a:latin typeface="Calibri"/>
                <a:ea typeface="Calibri"/>
                <a:cs typeface="Calibri"/>
                <a:sym typeface="Calibri"/>
              </a:rPr>
              <a:t> bez </a:t>
            </a:r>
            <a:r>
              <a:rPr lang="en" sz="1200" b="0" i="0" u="none" strike="noStrike" cap="none" baseline="0" err="1">
                <a:solidFill>
                  <a:srgbClr val="0D0D0D"/>
                </a:solidFill>
                <a:latin typeface="Calibri"/>
                <a:ea typeface="Calibri"/>
                <a:cs typeface="Calibri"/>
                <a:sym typeface="Calibri"/>
              </a:rPr>
              <a:t>obzira</a:t>
            </a:r>
            <a:r>
              <a:rPr lang="en" sz="1200" b="0" i="0" u="none" strike="noStrike" cap="none" baseline="0">
                <a:solidFill>
                  <a:srgbClr val="0D0D0D"/>
                </a:solidFill>
                <a:latin typeface="Calibri"/>
                <a:ea typeface="Calibri"/>
                <a:cs typeface="Calibri"/>
                <a:sym typeface="Calibri"/>
              </a:rPr>
              <a:t> </a:t>
            </a:r>
            <a:r>
              <a:rPr lang="en" sz="1200" b="0" i="0" u="none" strike="noStrike" cap="none" baseline="0" err="1">
                <a:solidFill>
                  <a:srgbClr val="0D0D0D"/>
                </a:solidFill>
                <a:latin typeface="Calibri"/>
                <a:ea typeface="Calibri"/>
                <a:cs typeface="Calibri"/>
                <a:sym typeface="Calibri"/>
              </a:rPr>
              <a:t>na</a:t>
            </a:r>
            <a:r>
              <a:rPr lang="en" sz="1200" b="0" i="0" u="none" strike="noStrike" cap="none" baseline="0">
                <a:solidFill>
                  <a:srgbClr val="0D0D0D"/>
                </a:solidFill>
                <a:latin typeface="Calibri"/>
                <a:ea typeface="Calibri"/>
                <a:cs typeface="Calibri"/>
                <a:sym typeface="Calibri"/>
              </a:rPr>
              <a:t> </a:t>
            </a:r>
            <a:r>
              <a:rPr lang="en" sz="1200" b="0" i="0" u="none" strike="noStrike" cap="none" baseline="0" err="1">
                <a:solidFill>
                  <a:srgbClr val="0D0D0D"/>
                </a:solidFill>
                <a:latin typeface="Calibri"/>
                <a:ea typeface="Calibri"/>
                <a:cs typeface="Calibri"/>
                <a:sym typeface="Calibri"/>
              </a:rPr>
              <a:t>teškoće</a:t>
            </a:r>
            <a:r>
              <a:rPr lang="en" sz="1200" b="0" i="0" u="none" strike="noStrike" cap="none" baseline="0">
                <a:solidFill>
                  <a:srgbClr val="0D0D0D"/>
                </a:solidFill>
                <a:latin typeface="Calibri"/>
                <a:ea typeface="Calibri"/>
                <a:cs typeface="Calibri"/>
                <a:sym typeface="Calibri"/>
              </a:rPr>
              <a:t> </a:t>
            </a:r>
            <a:r>
              <a:rPr lang="en" sz="1200" b="0" i="0" u="none" strike="noStrike" cap="none" baseline="0" err="1">
                <a:solidFill>
                  <a:srgbClr val="0D0D0D"/>
                </a:solidFill>
                <a:latin typeface="Calibri"/>
                <a:ea typeface="Calibri"/>
                <a:cs typeface="Calibri"/>
                <a:sym typeface="Calibri"/>
              </a:rPr>
              <a:t>koje</a:t>
            </a:r>
            <a:r>
              <a:rPr lang="en" sz="1200" b="0" i="0" u="none" strike="noStrike" cap="none" baseline="0">
                <a:solidFill>
                  <a:srgbClr val="0D0D0D"/>
                </a:solidFill>
                <a:latin typeface="Calibri"/>
                <a:ea typeface="Calibri"/>
                <a:cs typeface="Calibri"/>
                <a:sym typeface="Calibri"/>
              </a:rPr>
              <a:t> </a:t>
            </a:r>
            <a:r>
              <a:rPr lang="en" sz="1200" b="0" i="0" u="none" strike="noStrike" cap="none" baseline="0" err="1">
                <a:solidFill>
                  <a:srgbClr val="0D0D0D"/>
                </a:solidFill>
                <a:latin typeface="Calibri"/>
                <a:ea typeface="Calibri"/>
                <a:cs typeface="Calibri"/>
                <a:sym typeface="Calibri"/>
              </a:rPr>
              <a:t>imaju</a:t>
            </a:r>
            <a:r>
              <a:rPr lang="en" sz="1200" b="0" i="0" u="none" strike="noStrike" cap="none" baseline="0">
                <a:solidFill>
                  <a:srgbClr val="0D0D0D"/>
                </a:solidFill>
                <a:latin typeface="Calibri"/>
                <a:ea typeface="Calibri"/>
                <a:cs typeface="Calibri"/>
                <a:sym typeface="Calibri"/>
              </a:rPr>
              <a:t>,</a:t>
            </a:r>
            <a:r>
              <a:rPr lang="en" sz="1200">
                <a:solidFill>
                  <a:srgbClr val="0D0D0D"/>
                </a:solidFill>
                <a:latin typeface="Calibri"/>
                <a:ea typeface="Calibri"/>
                <a:cs typeface="Calibri"/>
                <a:sym typeface="Calibri"/>
              </a:rPr>
              <a:t> </a:t>
            </a:r>
            <a:endParaRPr lang="hr-HR" sz="1200" b="0" i="0" u="none" strike="noStrike" cap="none" baseline="0">
              <a:solidFill>
                <a:srgbClr val="0D0D0D"/>
              </a:solidFill>
              <a:latin typeface="Calibri"/>
              <a:ea typeface="Calibri"/>
              <a:cs typeface="Calibri"/>
              <a:sym typeface="Calibri"/>
            </a:endParaRPr>
          </a:p>
          <a:p>
            <a:pPr>
              <a:buClr>
                <a:srgbClr val="0D0D0D"/>
              </a:buClr>
              <a:buSzPct val="100000"/>
            </a:pPr>
            <a:r>
              <a:rPr lang="en" sz="1200">
                <a:solidFill>
                  <a:srgbClr val="0D0D0D"/>
                </a:solidFill>
                <a:latin typeface="Calibri"/>
                <a:ea typeface="Calibri"/>
                <a:cs typeface="Calibri"/>
                <a:sym typeface="Calibri"/>
              </a:rPr>
              <a:t>           </a:t>
            </a:r>
            <a:r>
              <a:rPr lang="en" sz="1200" b="0" i="0" u="none" strike="noStrike" cap="none" baseline="0" err="1">
                <a:solidFill>
                  <a:srgbClr val="0D0D0D"/>
                </a:solidFill>
                <a:latin typeface="Calibri"/>
                <a:ea typeface="Calibri"/>
                <a:cs typeface="Calibri"/>
                <a:sym typeface="Calibri"/>
              </a:rPr>
              <a:t>jer</a:t>
            </a:r>
            <a:r>
              <a:rPr lang="en" sz="1200" b="0" i="0" u="none" strike="noStrike" cap="none" baseline="0">
                <a:solidFill>
                  <a:srgbClr val="0D0D0D"/>
                </a:solidFill>
                <a:latin typeface="Calibri"/>
                <a:ea typeface="Calibri"/>
                <a:cs typeface="Calibri"/>
                <a:sym typeface="Calibri"/>
              </a:rPr>
              <a:t> </a:t>
            </a:r>
            <a:r>
              <a:rPr lang="en" sz="1200" b="0" i="0" u="none" strike="noStrike" cap="none" baseline="0" err="1">
                <a:solidFill>
                  <a:srgbClr val="0D0D0D"/>
                </a:solidFill>
                <a:latin typeface="Calibri"/>
                <a:ea typeface="Calibri"/>
                <a:cs typeface="Calibri"/>
                <a:sym typeface="Calibri"/>
              </a:rPr>
              <a:t>ako</a:t>
            </a:r>
            <a:r>
              <a:rPr lang="en" sz="1200" b="0" i="0" u="none" strike="noStrike" cap="none" baseline="0">
                <a:solidFill>
                  <a:srgbClr val="0D0D0D"/>
                </a:solidFill>
                <a:latin typeface="Calibri"/>
                <a:ea typeface="Calibri"/>
                <a:cs typeface="Calibri"/>
                <a:sym typeface="Calibri"/>
              </a:rPr>
              <a:t> </a:t>
            </a:r>
            <a:r>
              <a:rPr lang="en" sz="1200" b="0" i="0" u="none" strike="noStrike" cap="none" baseline="0" err="1">
                <a:solidFill>
                  <a:srgbClr val="0D0D0D"/>
                </a:solidFill>
                <a:latin typeface="Calibri"/>
                <a:ea typeface="Calibri"/>
                <a:cs typeface="Calibri"/>
                <a:sym typeface="Calibri"/>
              </a:rPr>
              <a:t>dijete</a:t>
            </a:r>
            <a:r>
              <a:rPr lang="en" sz="1200" b="0" i="0" u="none" strike="noStrike" cap="none" baseline="0">
                <a:solidFill>
                  <a:srgbClr val="0D0D0D"/>
                </a:solidFill>
                <a:latin typeface="Calibri"/>
                <a:ea typeface="Calibri"/>
                <a:cs typeface="Calibri"/>
                <a:sym typeface="Calibri"/>
              </a:rPr>
              <a:t> ne </a:t>
            </a:r>
            <a:r>
              <a:rPr lang="en" sz="1200" b="0" i="0" u="none" strike="noStrike" cap="none" baseline="0" err="1">
                <a:solidFill>
                  <a:srgbClr val="0D0D0D"/>
                </a:solidFill>
                <a:latin typeface="Calibri"/>
                <a:ea typeface="Calibri"/>
                <a:cs typeface="Calibri"/>
                <a:sym typeface="Calibri"/>
              </a:rPr>
              <a:t>može</a:t>
            </a:r>
            <a:r>
              <a:rPr lang="en" sz="1200" b="0" i="0" u="none" strike="noStrike" cap="none" baseline="0">
                <a:solidFill>
                  <a:srgbClr val="0D0D0D"/>
                </a:solidFill>
                <a:latin typeface="Calibri"/>
                <a:ea typeface="Calibri"/>
                <a:cs typeface="Calibri"/>
                <a:sym typeface="Calibri"/>
              </a:rPr>
              <a:t> </a:t>
            </a:r>
            <a:r>
              <a:rPr lang="en" sz="1200" b="0" i="0" u="none" strike="noStrike" cap="none" baseline="0" err="1">
                <a:solidFill>
                  <a:srgbClr val="0D0D0D"/>
                </a:solidFill>
                <a:latin typeface="Calibri"/>
                <a:ea typeface="Calibri"/>
                <a:cs typeface="Calibri"/>
                <a:sym typeface="Calibri"/>
              </a:rPr>
              <a:t>učiti</a:t>
            </a:r>
            <a:r>
              <a:rPr lang="en" sz="1200" b="0" i="0" u="none" strike="noStrike" cap="none" baseline="0">
                <a:solidFill>
                  <a:srgbClr val="0D0D0D"/>
                </a:solidFill>
                <a:latin typeface="Calibri"/>
                <a:ea typeface="Calibri"/>
                <a:cs typeface="Calibri"/>
                <a:sym typeface="Calibri"/>
              </a:rPr>
              <a:t> </a:t>
            </a:r>
            <a:r>
              <a:rPr lang="en" sz="1200" b="0" i="0" u="none" strike="noStrike" cap="none" baseline="0" err="1">
                <a:solidFill>
                  <a:srgbClr val="0D0D0D"/>
                </a:solidFill>
                <a:latin typeface="Calibri"/>
                <a:ea typeface="Calibri"/>
                <a:cs typeface="Calibri"/>
                <a:sym typeface="Calibri"/>
              </a:rPr>
              <a:t>na</a:t>
            </a:r>
            <a:r>
              <a:rPr lang="en" sz="1200" b="0" i="0" u="none" strike="noStrike" cap="none" baseline="0">
                <a:solidFill>
                  <a:srgbClr val="0D0D0D"/>
                </a:solidFill>
                <a:latin typeface="Calibri"/>
                <a:ea typeface="Calibri"/>
                <a:cs typeface="Calibri"/>
                <a:sym typeface="Calibri"/>
              </a:rPr>
              <a:t> </a:t>
            </a:r>
            <a:r>
              <a:rPr lang="en" sz="1200" b="0" i="0" u="none" strike="noStrike" cap="none" baseline="0" err="1">
                <a:solidFill>
                  <a:srgbClr val="0D0D0D"/>
                </a:solidFill>
                <a:latin typeface="Calibri"/>
                <a:ea typeface="Calibri"/>
                <a:cs typeface="Calibri"/>
                <a:sym typeface="Calibri"/>
              </a:rPr>
              <a:t>način</a:t>
            </a:r>
            <a:r>
              <a:rPr lang="en" sz="1200" b="0" i="0" u="none" strike="noStrike" cap="none" baseline="0">
                <a:solidFill>
                  <a:srgbClr val="0D0D0D"/>
                </a:solidFill>
                <a:latin typeface="Calibri"/>
                <a:ea typeface="Calibri"/>
                <a:cs typeface="Calibri"/>
                <a:sym typeface="Calibri"/>
              </a:rPr>
              <a:t> </a:t>
            </a:r>
            <a:r>
              <a:rPr lang="en" sz="1200" b="0" i="0" u="none" strike="noStrike" cap="none" baseline="0" err="1">
                <a:solidFill>
                  <a:srgbClr val="0D0D0D"/>
                </a:solidFill>
                <a:latin typeface="Calibri"/>
                <a:ea typeface="Calibri"/>
                <a:cs typeface="Calibri"/>
                <a:sym typeface="Calibri"/>
              </a:rPr>
              <a:t>kojim</a:t>
            </a:r>
            <a:r>
              <a:rPr lang="en" sz="1200" b="0" i="0" u="none" strike="noStrike" cap="none" baseline="0">
                <a:solidFill>
                  <a:srgbClr val="0D0D0D"/>
                </a:solidFill>
                <a:latin typeface="Calibri"/>
                <a:ea typeface="Calibri"/>
                <a:cs typeface="Calibri"/>
                <a:sym typeface="Calibri"/>
              </a:rPr>
              <a:t> </a:t>
            </a:r>
            <a:r>
              <a:rPr lang="en" sz="1200" b="0" i="0" u="none" strike="noStrike" cap="none" baseline="0" err="1">
                <a:solidFill>
                  <a:srgbClr val="0D0D0D"/>
                </a:solidFill>
                <a:latin typeface="Calibri"/>
                <a:ea typeface="Calibri"/>
                <a:cs typeface="Calibri"/>
                <a:sym typeface="Calibri"/>
              </a:rPr>
              <a:t>poučavamo</a:t>
            </a:r>
            <a:r>
              <a:rPr lang="en" sz="1200" b="0" i="0" u="none" strike="noStrike" cap="none" baseline="0">
                <a:solidFill>
                  <a:srgbClr val="0D0D0D"/>
                </a:solidFill>
                <a:latin typeface="Calibri"/>
                <a:ea typeface="Calibri"/>
                <a:cs typeface="Calibri"/>
                <a:sym typeface="Calibri"/>
              </a:rPr>
              <a:t> </a:t>
            </a:r>
            <a:r>
              <a:rPr lang="en" sz="1200" b="0" i="0" u="none" strike="noStrike" cap="none" baseline="0" err="1">
                <a:solidFill>
                  <a:srgbClr val="0D0D0D"/>
                </a:solidFill>
                <a:latin typeface="Calibri"/>
                <a:ea typeface="Calibri"/>
                <a:cs typeface="Calibri"/>
                <a:sym typeface="Calibri"/>
              </a:rPr>
              <a:t>trebamo</a:t>
            </a:r>
            <a:r>
              <a:rPr lang="en" sz="1200" b="0" i="0" u="none" strike="noStrike" cap="none" baseline="0">
                <a:solidFill>
                  <a:srgbClr val="0D0D0D"/>
                </a:solidFill>
                <a:latin typeface="Calibri"/>
                <a:ea typeface="Calibri"/>
                <a:cs typeface="Calibri"/>
                <a:sym typeface="Calibri"/>
              </a:rPr>
              <a:t> </a:t>
            </a:r>
            <a:r>
              <a:rPr lang="en" sz="1200" b="0" i="0" u="none" strike="noStrike" cap="none" baseline="0" err="1">
                <a:solidFill>
                  <a:srgbClr val="0D0D0D"/>
                </a:solidFill>
                <a:latin typeface="Calibri"/>
                <a:ea typeface="Calibri"/>
                <a:cs typeface="Calibri"/>
                <a:sym typeface="Calibri"/>
              </a:rPr>
              <a:t>ga</a:t>
            </a:r>
            <a:r>
              <a:rPr lang="en" sz="1200" b="0" i="0" u="none" strike="noStrike" cap="none" baseline="0">
                <a:solidFill>
                  <a:srgbClr val="0D0D0D"/>
                </a:solidFill>
                <a:latin typeface="Calibri"/>
                <a:ea typeface="Calibri"/>
                <a:cs typeface="Calibri"/>
                <a:sym typeface="Calibri"/>
              </a:rPr>
              <a:t> </a:t>
            </a:r>
            <a:r>
              <a:rPr lang="en" sz="1200" b="0" i="0" u="none" strike="noStrike" cap="none" baseline="0" err="1">
                <a:solidFill>
                  <a:srgbClr val="0D0D0D"/>
                </a:solidFill>
                <a:latin typeface="Calibri"/>
                <a:ea typeface="Calibri"/>
                <a:cs typeface="Calibri"/>
                <a:sym typeface="Calibri"/>
              </a:rPr>
              <a:t>poučavati</a:t>
            </a:r>
            <a:r>
              <a:rPr lang="en" sz="1200" b="0" i="0" u="none" strike="noStrike" cap="none" baseline="0">
                <a:solidFill>
                  <a:srgbClr val="0D0D0D"/>
                </a:solidFill>
                <a:latin typeface="Calibri"/>
                <a:ea typeface="Calibri"/>
                <a:cs typeface="Calibri"/>
                <a:sym typeface="Calibri"/>
              </a:rPr>
              <a:t> </a:t>
            </a:r>
            <a:r>
              <a:rPr lang="en" sz="1200" b="0" i="0" u="none" strike="noStrike" cap="none" baseline="0" err="1">
                <a:solidFill>
                  <a:srgbClr val="0D0D0D"/>
                </a:solidFill>
                <a:latin typeface="Calibri"/>
                <a:ea typeface="Calibri"/>
                <a:cs typeface="Calibri"/>
                <a:sym typeface="Calibri"/>
              </a:rPr>
              <a:t>na</a:t>
            </a:r>
            <a:r>
              <a:rPr lang="en" sz="1200" b="0" i="0" u="none" strike="noStrike" cap="none" baseline="0">
                <a:solidFill>
                  <a:srgbClr val="0D0D0D"/>
                </a:solidFill>
                <a:latin typeface="Calibri"/>
                <a:ea typeface="Calibri"/>
                <a:cs typeface="Calibri"/>
                <a:sym typeface="Calibri"/>
              </a:rPr>
              <a:t> </a:t>
            </a:r>
            <a:r>
              <a:rPr lang="en" sz="1200" b="0" i="0" u="none" strike="noStrike" cap="none" baseline="0" err="1">
                <a:solidFill>
                  <a:srgbClr val="0D0D0D"/>
                </a:solidFill>
                <a:latin typeface="Calibri"/>
                <a:ea typeface="Calibri"/>
                <a:cs typeface="Calibri"/>
                <a:sym typeface="Calibri"/>
              </a:rPr>
              <a:t>način</a:t>
            </a:r>
            <a:r>
              <a:rPr lang="en" sz="1200" b="0" i="0" u="none" strike="noStrike" cap="none" baseline="0">
                <a:solidFill>
                  <a:srgbClr val="0D0D0D"/>
                </a:solidFill>
                <a:latin typeface="Calibri"/>
                <a:ea typeface="Calibri"/>
                <a:cs typeface="Calibri"/>
                <a:sym typeface="Calibri"/>
              </a:rPr>
              <a:t> </a:t>
            </a:r>
            <a:r>
              <a:rPr lang="en" sz="1200" b="0" i="0" u="none" strike="noStrike" cap="none" baseline="0" err="1">
                <a:solidFill>
                  <a:srgbClr val="0D0D0D"/>
                </a:solidFill>
                <a:latin typeface="Calibri"/>
                <a:ea typeface="Calibri"/>
                <a:cs typeface="Calibri"/>
                <a:sym typeface="Calibri"/>
              </a:rPr>
              <a:t>kako</a:t>
            </a:r>
            <a:r>
              <a:rPr lang="en" sz="1200" b="0" i="0" u="none" strike="noStrike" cap="none" baseline="0">
                <a:solidFill>
                  <a:srgbClr val="0D0D0D"/>
                </a:solidFill>
                <a:latin typeface="Calibri"/>
                <a:ea typeface="Calibri"/>
                <a:cs typeface="Calibri"/>
                <a:sym typeface="Calibri"/>
              </a:rPr>
              <a:t> </a:t>
            </a:r>
            <a:r>
              <a:rPr lang="en" sz="1200" b="0" i="0" u="none" strike="noStrike" cap="none" baseline="0" err="1">
                <a:solidFill>
                  <a:srgbClr val="0D0D0D"/>
                </a:solidFill>
                <a:latin typeface="Calibri"/>
                <a:ea typeface="Calibri"/>
                <a:cs typeface="Calibri"/>
                <a:sym typeface="Calibri"/>
              </a:rPr>
              <a:t>može</a:t>
            </a:r>
            <a:r>
              <a:rPr lang="en" sz="1200" b="0" i="0" u="none" strike="noStrike" cap="none" baseline="0">
                <a:solidFill>
                  <a:srgbClr val="0D0D0D"/>
                </a:solidFill>
                <a:latin typeface="Calibri"/>
                <a:ea typeface="Calibri"/>
                <a:cs typeface="Calibri"/>
                <a:sym typeface="Calibri"/>
              </a:rPr>
              <a:t> </a:t>
            </a:r>
            <a:r>
              <a:rPr lang="en" sz="1200" b="0" i="0" u="none" strike="noStrike" cap="none" baseline="0" err="1">
                <a:solidFill>
                  <a:srgbClr val="0D0D0D"/>
                </a:solidFill>
                <a:latin typeface="Calibri"/>
                <a:ea typeface="Calibri"/>
                <a:cs typeface="Calibri"/>
                <a:sym typeface="Calibri"/>
              </a:rPr>
              <a:t>učiti</a:t>
            </a:r>
            <a:r>
              <a:rPr lang="en" sz="1200" b="0" i="0" u="none" strike="noStrike" cap="none" baseline="0">
                <a:solidFill>
                  <a:srgbClr val="0D0D0D"/>
                </a:solidFill>
                <a:latin typeface="Calibri"/>
                <a:ea typeface="Calibri"/>
                <a:cs typeface="Calibri"/>
                <a:sym typeface="Calibri"/>
              </a:rPr>
              <a:t>.</a:t>
            </a:r>
            <a:endParaRPr lang="en" sz="1200" b="0" i="0" u="none" strike="noStrike" cap="none" baseline="0">
              <a:solidFill>
                <a:srgbClr val="0D0D0D"/>
              </a:solidFill>
              <a:latin typeface="Calibri"/>
              <a:ea typeface="Calibri"/>
              <a:cs typeface="Calibri"/>
            </a:endParaRPr>
          </a:p>
          <a:p>
            <a:pPr marL="342900" marR="0" lvl="0" indent="-342900" algn="l" rtl="0">
              <a:lnSpc>
                <a:spcPct val="100000"/>
              </a:lnSpc>
              <a:spcBef>
                <a:spcPts val="0"/>
              </a:spcBef>
              <a:spcAft>
                <a:spcPts val="0"/>
              </a:spcAft>
              <a:buClr>
                <a:srgbClr val="0D0D0D"/>
              </a:buClr>
              <a:buSzPct val="100000"/>
              <a:buFont typeface="Wingdings" panose="05000000000000000000" pitchFamily="2" charset="2"/>
              <a:buChar char="ü"/>
            </a:pPr>
            <a:r>
              <a:rPr lang="en" sz="1200" b="0" i="0" u="none" strike="noStrike" cap="none" baseline="0">
                <a:solidFill>
                  <a:srgbClr val="0D0D0D"/>
                </a:solidFill>
                <a:latin typeface="Calibri"/>
                <a:ea typeface="Calibri"/>
                <a:cs typeface="Calibri"/>
                <a:sym typeface="Calibri"/>
              </a:rPr>
              <a:t>Biti </a:t>
            </a:r>
            <a:r>
              <a:rPr lang="en" sz="1200" b="0" i="0" u="none" strike="noStrike" cap="none" baseline="0" err="1">
                <a:solidFill>
                  <a:srgbClr val="0D0D0D"/>
                </a:solidFill>
                <a:latin typeface="Calibri"/>
                <a:ea typeface="Calibri"/>
                <a:cs typeface="Calibri"/>
                <a:sym typeface="Calibri"/>
              </a:rPr>
              <a:t>škola</a:t>
            </a:r>
            <a:r>
              <a:rPr lang="en" sz="1200" b="0" i="0" u="none" strike="noStrike" cap="none" baseline="0">
                <a:solidFill>
                  <a:srgbClr val="0D0D0D"/>
                </a:solidFill>
                <a:latin typeface="Calibri"/>
                <a:ea typeface="Calibri"/>
                <a:cs typeface="Calibri"/>
                <a:sym typeface="Calibri"/>
              </a:rPr>
              <a:t> </a:t>
            </a:r>
            <a:r>
              <a:rPr lang="en" sz="1200" b="0" i="0" u="none" strike="noStrike" cap="none" baseline="0" err="1">
                <a:solidFill>
                  <a:srgbClr val="0D0D0D"/>
                </a:solidFill>
                <a:latin typeface="Calibri"/>
                <a:ea typeface="Calibri"/>
                <a:cs typeface="Calibri"/>
                <a:sym typeface="Calibri"/>
              </a:rPr>
              <a:t>koja</a:t>
            </a:r>
            <a:r>
              <a:rPr lang="en" sz="1200" b="0" i="0" u="none" strike="noStrike" cap="none" baseline="0">
                <a:solidFill>
                  <a:srgbClr val="0D0D0D"/>
                </a:solidFill>
                <a:latin typeface="Calibri"/>
                <a:ea typeface="Calibri"/>
                <a:cs typeface="Calibri"/>
                <a:sym typeface="Calibri"/>
              </a:rPr>
              <a:t> </a:t>
            </a:r>
            <a:r>
              <a:rPr lang="en" sz="1200" b="0" i="0" u="none" strike="noStrike" cap="none" baseline="0" err="1">
                <a:solidFill>
                  <a:srgbClr val="0D0D0D"/>
                </a:solidFill>
                <a:latin typeface="Calibri"/>
                <a:ea typeface="Calibri"/>
                <a:cs typeface="Calibri"/>
                <a:sym typeface="Calibri"/>
              </a:rPr>
              <a:t>dobrom</a:t>
            </a:r>
            <a:r>
              <a:rPr lang="en" sz="1200" b="0" i="0" u="none" strike="noStrike" cap="none" baseline="0">
                <a:solidFill>
                  <a:srgbClr val="0D0D0D"/>
                </a:solidFill>
                <a:latin typeface="Calibri"/>
                <a:ea typeface="Calibri"/>
                <a:cs typeface="Calibri"/>
                <a:sym typeface="Calibri"/>
              </a:rPr>
              <a:t> </a:t>
            </a:r>
            <a:r>
              <a:rPr lang="en" sz="1200" b="0" i="0" u="none" strike="noStrike" cap="none" baseline="0" err="1">
                <a:solidFill>
                  <a:srgbClr val="0D0D0D"/>
                </a:solidFill>
                <a:latin typeface="Calibri"/>
                <a:ea typeface="Calibri"/>
                <a:cs typeface="Calibri"/>
                <a:sym typeface="Calibri"/>
              </a:rPr>
              <a:t>komunikacijom</a:t>
            </a:r>
            <a:r>
              <a:rPr lang="en" sz="1200" b="0" i="0" u="none" strike="noStrike" cap="none" baseline="0">
                <a:solidFill>
                  <a:srgbClr val="0D0D0D"/>
                </a:solidFill>
                <a:latin typeface="Calibri"/>
                <a:ea typeface="Calibri"/>
                <a:cs typeface="Calibri"/>
                <a:sym typeface="Calibri"/>
              </a:rPr>
              <a:t> </a:t>
            </a:r>
            <a:r>
              <a:rPr lang="en" sz="1200" b="0" i="0" u="none" strike="noStrike" cap="none" baseline="0" err="1">
                <a:solidFill>
                  <a:srgbClr val="0D0D0D"/>
                </a:solidFill>
                <a:latin typeface="Calibri"/>
                <a:ea typeface="Calibri"/>
                <a:cs typeface="Calibri"/>
                <a:sym typeface="Calibri"/>
              </a:rPr>
              <a:t>stvara</a:t>
            </a:r>
            <a:r>
              <a:rPr lang="en" sz="1200" b="0" i="0" u="none" strike="noStrike" cap="none" baseline="0">
                <a:solidFill>
                  <a:srgbClr val="0D0D0D"/>
                </a:solidFill>
                <a:latin typeface="Calibri"/>
                <a:ea typeface="Calibri"/>
                <a:cs typeface="Calibri"/>
                <a:sym typeface="Calibri"/>
              </a:rPr>
              <a:t> </a:t>
            </a:r>
            <a:r>
              <a:rPr lang="en" sz="1200" b="0" i="0" u="none" strike="noStrike" cap="none" baseline="0" err="1">
                <a:solidFill>
                  <a:srgbClr val="0D0D0D"/>
                </a:solidFill>
                <a:latin typeface="Calibri"/>
                <a:ea typeface="Calibri"/>
                <a:cs typeface="Calibri"/>
                <a:sym typeface="Calibri"/>
              </a:rPr>
              <a:t>bolji</a:t>
            </a:r>
            <a:r>
              <a:rPr lang="en" sz="1200" b="0" i="0" u="none" strike="noStrike" cap="none" baseline="0">
                <a:solidFill>
                  <a:srgbClr val="0D0D0D"/>
                </a:solidFill>
                <a:latin typeface="Calibri"/>
                <a:ea typeface="Calibri"/>
                <a:cs typeface="Calibri"/>
                <a:sym typeface="Calibri"/>
              </a:rPr>
              <a:t> </a:t>
            </a:r>
            <a:r>
              <a:rPr lang="en" sz="1200" b="0" i="0" u="none" strike="noStrike" cap="none" baseline="0" err="1">
                <a:solidFill>
                  <a:srgbClr val="0D0D0D"/>
                </a:solidFill>
                <a:latin typeface="Calibri"/>
                <a:ea typeface="Calibri"/>
                <a:cs typeface="Calibri"/>
                <a:sym typeface="Calibri"/>
              </a:rPr>
              <a:t>odgojno-obrazovni</a:t>
            </a:r>
            <a:r>
              <a:rPr lang="en" sz="1200" b="0" i="0" u="none" strike="noStrike" cap="none" baseline="0">
                <a:solidFill>
                  <a:srgbClr val="0D0D0D"/>
                </a:solidFill>
                <a:latin typeface="Calibri"/>
                <a:ea typeface="Calibri"/>
                <a:cs typeface="Calibri"/>
                <a:sym typeface="Calibri"/>
              </a:rPr>
              <a:t> </a:t>
            </a:r>
            <a:r>
              <a:rPr lang="en" sz="1200" b="0" i="0" u="none" strike="noStrike" cap="none" baseline="0" err="1">
                <a:solidFill>
                  <a:srgbClr val="0D0D0D"/>
                </a:solidFill>
                <a:latin typeface="Calibri"/>
                <a:ea typeface="Calibri"/>
                <a:cs typeface="Calibri"/>
                <a:sym typeface="Calibri"/>
              </a:rPr>
              <a:t>učinak</a:t>
            </a:r>
            <a:endParaRPr lang="en" sz="1200" b="0" i="0" u="none" strike="noStrike" cap="none" baseline="0" err="1">
              <a:solidFill>
                <a:srgbClr val="0D0D0D"/>
              </a:solidFill>
              <a:latin typeface="Calibri"/>
              <a:ea typeface="Calibri"/>
              <a:cs typeface="Calibri"/>
            </a:endParaRPr>
          </a:p>
          <a:p>
            <a:pPr marL="342900" marR="0" lvl="0" indent="-342900" algn="l" rtl="0">
              <a:lnSpc>
                <a:spcPct val="100000"/>
              </a:lnSpc>
              <a:spcBef>
                <a:spcPts val="0"/>
              </a:spcBef>
              <a:spcAft>
                <a:spcPts val="0"/>
              </a:spcAft>
              <a:buClr>
                <a:srgbClr val="0D0D0D"/>
              </a:buClr>
              <a:buSzPct val="100000"/>
              <a:buFont typeface="Wingdings" panose="05000000000000000000" pitchFamily="2" charset="2"/>
              <a:buChar char="ü"/>
            </a:pPr>
            <a:r>
              <a:rPr lang="en" sz="1200" b="0" i="0" u="none" strike="noStrike" cap="none" baseline="0">
                <a:solidFill>
                  <a:srgbClr val="0D0D0D"/>
                </a:solidFill>
                <a:latin typeface="Calibri"/>
                <a:ea typeface="Calibri"/>
                <a:cs typeface="Calibri"/>
                <a:sym typeface="Calibri"/>
              </a:rPr>
              <a:t>Biti </a:t>
            </a:r>
            <a:r>
              <a:rPr lang="en" sz="1200" b="0" i="0" u="none" strike="noStrike" cap="none" baseline="0" err="1">
                <a:solidFill>
                  <a:srgbClr val="0D0D0D"/>
                </a:solidFill>
                <a:latin typeface="Calibri"/>
                <a:ea typeface="Calibri"/>
                <a:cs typeface="Calibri"/>
                <a:sym typeface="Calibri"/>
              </a:rPr>
              <a:t>mjesto</a:t>
            </a:r>
            <a:r>
              <a:rPr lang="en" sz="1200" b="0" i="0" u="none" strike="noStrike" cap="none" baseline="0">
                <a:solidFill>
                  <a:srgbClr val="0D0D0D"/>
                </a:solidFill>
                <a:latin typeface="Calibri"/>
                <a:ea typeface="Calibri"/>
                <a:cs typeface="Calibri"/>
                <a:sym typeface="Calibri"/>
              </a:rPr>
              <a:t> </a:t>
            </a:r>
            <a:r>
              <a:rPr lang="en" sz="1200" b="0" i="0" u="none" strike="noStrike" cap="none" baseline="0" err="1">
                <a:solidFill>
                  <a:srgbClr val="0D0D0D"/>
                </a:solidFill>
                <a:latin typeface="Calibri"/>
                <a:ea typeface="Calibri"/>
                <a:cs typeface="Calibri"/>
                <a:sym typeface="Calibri"/>
              </a:rPr>
              <a:t>razumijevanja</a:t>
            </a:r>
            <a:r>
              <a:rPr lang="en" sz="1200" b="0" i="0" u="none" strike="noStrike" cap="none" baseline="0">
                <a:solidFill>
                  <a:srgbClr val="0D0D0D"/>
                </a:solidFill>
                <a:latin typeface="Calibri"/>
                <a:ea typeface="Calibri"/>
                <a:cs typeface="Calibri"/>
                <a:sym typeface="Calibri"/>
              </a:rPr>
              <a:t> </a:t>
            </a:r>
            <a:r>
              <a:rPr lang="en" sz="1200" b="0" i="0" u="none" strike="noStrike" cap="none" baseline="0" err="1">
                <a:solidFill>
                  <a:srgbClr val="0D0D0D"/>
                </a:solidFill>
                <a:latin typeface="Calibri"/>
                <a:ea typeface="Calibri"/>
                <a:cs typeface="Calibri"/>
                <a:sym typeface="Calibri"/>
              </a:rPr>
              <a:t>i</a:t>
            </a:r>
            <a:r>
              <a:rPr lang="en" sz="1200" b="0" i="0" u="none" strike="noStrike" cap="none" baseline="0">
                <a:solidFill>
                  <a:srgbClr val="0D0D0D"/>
                </a:solidFill>
                <a:latin typeface="Calibri"/>
                <a:ea typeface="Calibri"/>
                <a:cs typeface="Calibri"/>
                <a:sym typeface="Calibri"/>
              </a:rPr>
              <a:t> </a:t>
            </a:r>
            <a:r>
              <a:rPr lang="en" sz="1200" b="0" i="0" u="none" strike="noStrike" cap="none" baseline="0" err="1">
                <a:solidFill>
                  <a:srgbClr val="0D0D0D"/>
                </a:solidFill>
                <a:latin typeface="Calibri"/>
                <a:ea typeface="Calibri"/>
                <a:cs typeface="Calibri"/>
                <a:sym typeface="Calibri"/>
              </a:rPr>
              <a:t>tolerancije</a:t>
            </a:r>
            <a:r>
              <a:rPr lang="en" sz="1200" b="0" i="0" u="none" strike="noStrike" cap="none" baseline="0">
                <a:solidFill>
                  <a:srgbClr val="0D0D0D"/>
                </a:solidFill>
                <a:latin typeface="Calibri"/>
                <a:ea typeface="Calibri"/>
                <a:cs typeface="Calibri"/>
                <a:sym typeface="Calibri"/>
              </a:rPr>
              <a:t> za </a:t>
            </a:r>
            <a:r>
              <a:rPr lang="en" sz="1200" b="0" i="0" u="none" strike="noStrike" cap="none" baseline="0" err="1">
                <a:solidFill>
                  <a:srgbClr val="0D0D0D"/>
                </a:solidFill>
                <a:latin typeface="Calibri"/>
                <a:ea typeface="Calibri"/>
                <a:cs typeface="Calibri"/>
                <a:sym typeface="Calibri"/>
              </a:rPr>
              <a:t>sve</a:t>
            </a:r>
            <a:endParaRPr lang="en" sz="1200" b="0" i="0" u="none" strike="noStrike" cap="none" baseline="0" err="1">
              <a:solidFill>
                <a:srgbClr val="0D0D0D"/>
              </a:solidFill>
              <a:latin typeface="Calibri"/>
              <a:ea typeface="Calibri"/>
              <a:cs typeface="Calibri"/>
            </a:endParaRPr>
          </a:p>
          <a:p>
            <a:pPr marL="342900" indent="-342900">
              <a:buClr>
                <a:srgbClr val="0D0D0D"/>
              </a:buClr>
              <a:buSzPct val="100000"/>
              <a:buFont typeface="Wingdings" panose="05000000000000000000" pitchFamily="2" charset="2"/>
              <a:buChar char="ü"/>
            </a:pPr>
            <a:r>
              <a:rPr lang="en" sz="1200" b="0" i="0" u="none" strike="noStrike" cap="none" baseline="0">
                <a:solidFill>
                  <a:srgbClr val="0D0D0D"/>
                </a:solidFill>
                <a:latin typeface="Calibri"/>
                <a:ea typeface="Calibri"/>
                <a:cs typeface="Calibri"/>
                <a:sym typeface="Calibri"/>
              </a:rPr>
              <a:t>Biti </a:t>
            </a:r>
            <a:r>
              <a:rPr lang="en" sz="1200" b="0" i="0" u="none" strike="noStrike" cap="none" baseline="0" err="1">
                <a:solidFill>
                  <a:srgbClr val="0D0D0D"/>
                </a:solidFill>
                <a:latin typeface="Calibri"/>
                <a:ea typeface="Calibri"/>
                <a:cs typeface="Calibri"/>
                <a:sym typeface="Calibri"/>
              </a:rPr>
              <a:t>škola</a:t>
            </a:r>
            <a:r>
              <a:rPr lang="en" sz="1200" b="0" i="0" u="none" strike="noStrike" cap="none" baseline="0">
                <a:solidFill>
                  <a:srgbClr val="0D0D0D"/>
                </a:solidFill>
                <a:latin typeface="Calibri"/>
                <a:ea typeface="Calibri"/>
                <a:cs typeface="Calibri"/>
                <a:sym typeface="Calibri"/>
              </a:rPr>
              <a:t> </a:t>
            </a:r>
            <a:r>
              <a:rPr lang="en" sz="1200" b="0" i="0" u="none" strike="noStrike" cap="none" baseline="0" err="1">
                <a:solidFill>
                  <a:srgbClr val="0D0D0D"/>
                </a:solidFill>
                <a:latin typeface="Calibri"/>
                <a:ea typeface="Calibri"/>
                <a:cs typeface="Calibri"/>
                <a:sym typeface="Calibri"/>
              </a:rPr>
              <a:t>koja</a:t>
            </a:r>
            <a:r>
              <a:rPr lang="en" sz="1200" b="0" i="0" u="none" strike="noStrike" cap="none" baseline="0">
                <a:solidFill>
                  <a:srgbClr val="0D0D0D"/>
                </a:solidFill>
                <a:latin typeface="Calibri"/>
                <a:ea typeface="Calibri"/>
                <a:cs typeface="Calibri"/>
                <a:sym typeface="Calibri"/>
              </a:rPr>
              <a:t> </a:t>
            </a:r>
            <a:r>
              <a:rPr lang="en" sz="1200" b="0" i="0" u="none" strike="noStrike" cap="none" baseline="0" err="1">
                <a:solidFill>
                  <a:srgbClr val="0D0D0D"/>
                </a:solidFill>
                <a:latin typeface="Calibri"/>
                <a:ea typeface="Calibri"/>
                <a:cs typeface="Calibri"/>
                <a:sym typeface="Calibri"/>
              </a:rPr>
              <a:t>će</a:t>
            </a:r>
            <a:r>
              <a:rPr lang="en" sz="1200" b="0" i="0" u="none" strike="noStrike" cap="none" baseline="0">
                <a:solidFill>
                  <a:srgbClr val="0D0D0D"/>
                </a:solidFill>
                <a:latin typeface="Calibri"/>
                <a:ea typeface="Calibri"/>
                <a:cs typeface="Calibri"/>
                <a:sym typeface="Calibri"/>
              </a:rPr>
              <a:t> </a:t>
            </a:r>
            <a:r>
              <a:rPr lang="en" sz="1200" b="0" i="0" u="none" strike="noStrike" cap="none" baseline="0" err="1">
                <a:solidFill>
                  <a:srgbClr val="0D0D0D"/>
                </a:solidFill>
                <a:latin typeface="Calibri"/>
                <a:ea typeface="Calibri"/>
                <a:cs typeface="Calibri"/>
                <a:sym typeface="Calibri"/>
              </a:rPr>
              <a:t>veliku</a:t>
            </a:r>
            <a:r>
              <a:rPr lang="en" sz="1200" b="0" i="0" u="none" strike="noStrike" cap="none" baseline="0">
                <a:solidFill>
                  <a:srgbClr val="0D0D0D"/>
                </a:solidFill>
                <a:latin typeface="Calibri"/>
                <a:ea typeface="Calibri"/>
                <a:cs typeface="Calibri"/>
                <a:sym typeface="Calibri"/>
              </a:rPr>
              <a:t> </a:t>
            </a:r>
            <a:r>
              <a:rPr lang="en" sz="1200" b="0" i="0" u="none" strike="noStrike" cap="none" baseline="0" err="1">
                <a:solidFill>
                  <a:srgbClr val="0D0D0D"/>
                </a:solidFill>
                <a:latin typeface="Calibri"/>
                <a:ea typeface="Calibri"/>
                <a:cs typeface="Calibri"/>
                <a:sym typeface="Calibri"/>
              </a:rPr>
              <a:t>pozornost</a:t>
            </a:r>
            <a:r>
              <a:rPr lang="en" sz="1200" b="0" i="0" u="none" strike="noStrike" cap="none" baseline="0">
                <a:solidFill>
                  <a:srgbClr val="0D0D0D"/>
                </a:solidFill>
                <a:latin typeface="Calibri"/>
                <a:ea typeface="Calibri"/>
                <a:cs typeface="Calibri"/>
                <a:sym typeface="Calibri"/>
              </a:rPr>
              <a:t> </a:t>
            </a:r>
            <a:r>
              <a:rPr lang="en" sz="1200" b="0" i="0" u="none" strike="noStrike" cap="none" baseline="0" err="1">
                <a:solidFill>
                  <a:srgbClr val="0D0D0D"/>
                </a:solidFill>
                <a:latin typeface="Calibri"/>
                <a:ea typeface="Calibri"/>
                <a:cs typeface="Calibri"/>
                <a:sym typeface="Calibri"/>
              </a:rPr>
              <a:t>posvetiti</a:t>
            </a:r>
            <a:r>
              <a:rPr lang="en" sz="1200" b="0" i="0" u="none" strike="noStrike" cap="none" baseline="0">
                <a:solidFill>
                  <a:srgbClr val="0D0D0D"/>
                </a:solidFill>
                <a:latin typeface="Calibri"/>
                <a:ea typeface="Calibri"/>
                <a:cs typeface="Calibri"/>
                <a:sym typeface="Calibri"/>
              </a:rPr>
              <a:t> </a:t>
            </a:r>
            <a:r>
              <a:rPr lang="en" sz="1200" b="0" i="0" u="none" strike="noStrike" cap="none" baseline="0" err="1">
                <a:solidFill>
                  <a:srgbClr val="0D0D0D"/>
                </a:solidFill>
                <a:latin typeface="Calibri"/>
                <a:ea typeface="Calibri"/>
                <a:cs typeface="Calibri"/>
                <a:sym typeface="Calibri"/>
              </a:rPr>
              <a:t>očuvanju</a:t>
            </a:r>
            <a:r>
              <a:rPr lang="en" sz="1200" b="0" i="0" u="none" strike="noStrike" cap="none" baseline="0">
                <a:solidFill>
                  <a:srgbClr val="0D0D0D"/>
                </a:solidFill>
                <a:latin typeface="Calibri"/>
                <a:ea typeface="Calibri"/>
                <a:cs typeface="Calibri"/>
                <a:sym typeface="Calibri"/>
              </a:rPr>
              <a:t> </a:t>
            </a:r>
            <a:r>
              <a:rPr lang="en" sz="1200" b="0" i="0" u="none" strike="noStrike" cap="none" baseline="0" err="1">
                <a:solidFill>
                  <a:srgbClr val="0D0D0D"/>
                </a:solidFill>
                <a:latin typeface="Calibri"/>
                <a:ea typeface="Calibri"/>
                <a:cs typeface="Calibri"/>
                <a:sym typeface="Calibri"/>
              </a:rPr>
              <a:t>i</a:t>
            </a:r>
            <a:r>
              <a:rPr lang="en" sz="1200" b="0" i="0" u="none" strike="noStrike" cap="none" baseline="0">
                <a:solidFill>
                  <a:srgbClr val="0D0D0D"/>
                </a:solidFill>
                <a:latin typeface="Calibri"/>
                <a:ea typeface="Calibri"/>
                <a:cs typeface="Calibri"/>
                <a:sym typeface="Calibri"/>
              </a:rPr>
              <a:t> </a:t>
            </a:r>
            <a:r>
              <a:rPr lang="en" sz="1200" b="0" i="0" u="none" strike="noStrike" cap="none" baseline="0" err="1">
                <a:solidFill>
                  <a:srgbClr val="0D0D0D"/>
                </a:solidFill>
                <a:latin typeface="Calibri"/>
                <a:ea typeface="Calibri"/>
                <a:cs typeface="Calibri"/>
                <a:sym typeface="Calibri"/>
              </a:rPr>
              <a:t>voćnjaka</a:t>
            </a:r>
            <a:r>
              <a:rPr lang="en" sz="1200" b="0" i="0" u="none" strike="noStrike" cap="none" baseline="0">
                <a:solidFill>
                  <a:srgbClr val="0D0D0D"/>
                </a:solidFill>
                <a:latin typeface="Calibri"/>
                <a:ea typeface="Calibri"/>
                <a:cs typeface="Calibri"/>
                <a:sym typeface="Calibri"/>
              </a:rPr>
              <a:t> </a:t>
            </a:r>
            <a:r>
              <a:rPr lang="en" sz="1200" b="0" i="0" u="none" strike="noStrike" cap="none" baseline="0" err="1">
                <a:solidFill>
                  <a:srgbClr val="0D0D0D"/>
                </a:solidFill>
                <a:latin typeface="Calibri"/>
                <a:ea typeface="Calibri"/>
                <a:cs typeface="Calibri"/>
                <a:sym typeface="Calibri"/>
              </a:rPr>
              <a:t>starih</a:t>
            </a:r>
            <a:r>
              <a:rPr lang="en" sz="1200" b="0" i="0" u="none" strike="noStrike" cap="none" baseline="0">
                <a:solidFill>
                  <a:srgbClr val="0D0D0D"/>
                </a:solidFill>
                <a:latin typeface="Calibri"/>
                <a:ea typeface="Calibri"/>
                <a:cs typeface="Calibri"/>
                <a:sym typeface="Calibri"/>
              </a:rPr>
              <a:t> </a:t>
            </a:r>
            <a:r>
              <a:rPr lang="en" sz="1200" b="0" i="0" u="none" strike="noStrike" cap="none" baseline="0" err="1">
                <a:solidFill>
                  <a:srgbClr val="0D0D0D"/>
                </a:solidFill>
                <a:latin typeface="Calibri"/>
                <a:ea typeface="Calibri"/>
                <a:cs typeface="Calibri"/>
                <a:sym typeface="Calibri"/>
              </a:rPr>
              <a:t>sorti</a:t>
            </a:r>
            <a:r>
              <a:rPr lang="en" sz="1200" b="0" i="0" u="none" strike="noStrike" cap="none" baseline="0">
                <a:solidFill>
                  <a:srgbClr val="0D0D0D"/>
                </a:solidFill>
                <a:latin typeface="Calibri"/>
                <a:ea typeface="Calibri"/>
                <a:cs typeface="Calibri"/>
                <a:sym typeface="Calibri"/>
              </a:rPr>
              <a:t> </a:t>
            </a:r>
            <a:r>
              <a:rPr lang="en" sz="1200" b="0" i="0" u="none" strike="noStrike" cap="none" baseline="0" err="1">
                <a:solidFill>
                  <a:srgbClr val="0D0D0D"/>
                </a:solidFill>
                <a:latin typeface="Calibri"/>
                <a:ea typeface="Calibri"/>
                <a:cs typeface="Calibri"/>
                <a:sym typeface="Calibri"/>
              </a:rPr>
              <a:t>jabuka</a:t>
            </a:r>
            <a:r>
              <a:rPr lang="en" sz="1200" b="0" i="0" u="none" strike="noStrike" cap="none" baseline="0">
                <a:solidFill>
                  <a:srgbClr val="0D0D0D"/>
                </a:solidFill>
                <a:latin typeface="Calibri"/>
                <a:ea typeface="Calibri"/>
                <a:cs typeface="Calibri"/>
                <a:sym typeface="Calibri"/>
              </a:rPr>
              <a:t> </a:t>
            </a:r>
            <a:r>
              <a:rPr lang="en" sz="1200" b="0" i="0" u="none" strike="noStrike" cap="none" baseline="0" err="1">
                <a:solidFill>
                  <a:srgbClr val="0D0D0D"/>
                </a:solidFill>
                <a:latin typeface="Calibri"/>
                <a:ea typeface="Calibri"/>
                <a:cs typeface="Calibri"/>
                <a:sym typeface="Calibri"/>
              </a:rPr>
              <a:t>i</a:t>
            </a:r>
            <a:r>
              <a:rPr lang="en" sz="1200" b="0" i="0" u="none" strike="noStrike" cap="none" baseline="0">
                <a:solidFill>
                  <a:srgbClr val="0D0D0D"/>
                </a:solidFill>
                <a:latin typeface="Calibri"/>
                <a:ea typeface="Calibri"/>
                <a:cs typeface="Calibri"/>
                <a:sym typeface="Calibri"/>
              </a:rPr>
              <a:t> </a:t>
            </a:r>
            <a:r>
              <a:rPr lang="en" sz="1200" b="0" i="0" u="none" strike="noStrike" cap="none" baseline="0" err="1">
                <a:solidFill>
                  <a:srgbClr val="0D0D0D"/>
                </a:solidFill>
                <a:latin typeface="Calibri"/>
                <a:ea typeface="Calibri"/>
                <a:cs typeface="Calibri"/>
                <a:sym typeface="Calibri"/>
              </a:rPr>
              <a:t>kroz</a:t>
            </a:r>
            <a:r>
              <a:rPr lang="en" sz="1200" b="0" i="0" u="none" strike="noStrike" cap="none" baseline="0">
                <a:solidFill>
                  <a:srgbClr val="0D0D0D"/>
                </a:solidFill>
                <a:latin typeface="Calibri"/>
                <a:ea typeface="Calibri"/>
                <a:cs typeface="Calibri"/>
                <a:sym typeface="Calibri"/>
              </a:rPr>
              <a:t> </a:t>
            </a:r>
            <a:r>
              <a:rPr lang="en" sz="1200" b="0" i="0" u="none" strike="noStrike" cap="none" baseline="0" err="1">
                <a:solidFill>
                  <a:srgbClr val="0D0D0D"/>
                </a:solidFill>
                <a:latin typeface="Calibri"/>
                <a:ea typeface="Calibri"/>
                <a:cs typeface="Calibri"/>
                <a:sym typeface="Calibri"/>
              </a:rPr>
              <a:t>različite</a:t>
            </a:r>
            <a:r>
              <a:rPr lang="en" sz="1200" b="0" i="0" u="none" strike="noStrike" cap="none" baseline="0">
                <a:solidFill>
                  <a:srgbClr val="0D0D0D"/>
                </a:solidFill>
                <a:latin typeface="Calibri"/>
                <a:ea typeface="Calibri"/>
                <a:cs typeface="Calibri"/>
                <a:sym typeface="Calibri"/>
              </a:rPr>
              <a:t> </a:t>
            </a:r>
            <a:r>
              <a:rPr lang="en" sz="1200" b="0" i="0" u="none" strike="noStrike" cap="none" baseline="0" err="1">
                <a:solidFill>
                  <a:srgbClr val="0D0D0D"/>
                </a:solidFill>
                <a:latin typeface="Calibri"/>
                <a:ea typeface="Calibri"/>
                <a:cs typeface="Calibri"/>
                <a:sym typeface="Calibri"/>
              </a:rPr>
              <a:t>aktivnosti</a:t>
            </a:r>
            <a:r>
              <a:rPr lang="en" sz="1200" b="0" i="0" u="none" strike="noStrike" cap="none" baseline="0">
                <a:solidFill>
                  <a:srgbClr val="0D0D0D"/>
                </a:solidFill>
                <a:latin typeface="Calibri"/>
                <a:ea typeface="Calibri"/>
                <a:cs typeface="Calibri"/>
                <a:sym typeface="Calibri"/>
              </a:rPr>
              <a:t> </a:t>
            </a:r>
            <a:r>
              <a:rPr lang="en" sz="1200" b="0" i="0" u="none" strike="noStrike" cap="none" baseline="0" err="1">
                <a:solidFill>
                  <a:srgbClr val="0D0D0D"/>
                </a:solidFill>
                <a:latin typeface="Calibri"/>
                <a:ea typeface="Calibri"/>
                <a:cs typeface="Calibri"/>
                <a:sym typeface="Calibri"/>
              </a:rPr>
              <a:t>razvijati</a:t>
            </a:r>
            <a:r>
              <a:rPr lang="en" sz="1200" b="0" i="0" u="none" strike="noStrike" cap="none" baseline="0">
                <a:solidFill>
                  <a:srgbClr val="0D0D0D"/>
                </a:solidFill>
                <a:latin typeface="Calibri"/>
                <a:ea typeface="Calibri"/>
                <a:cs typeface="Calibri"/>
                <a:sym typeface="Calibri"/>
              </a:rPr>
              <a:t> </a:t>
            </a:r>
            <a:r>
              <a:rPr lang="en" sz="1200" b="0" i="0" u="none" strike="noStrike" cap="none" baseline="0" err="1">
                <a:solidFill>
                  <a:srgbClr val="0D0D0D"/>
                </a:solidFill>
                <a:latin typeface="Calibri"/>
                <a:ea typeface="Calibri"/>
                <a:cs typeface="Calibri"/>
                <a:sym typeface="Calibri"/>
              </a:rPr>
              <a:t>zadrugu</a:t>
            </a:r>
            <a:r>
              <a:rPr lang="en" sz="1200" b="0" i="0" u="none" strike="noStrike" cap="none" baseline="0">
                <a:solidFill>
                  <a:srgbClr val="0D0D0D"/>
                </a:solidFill>
                <a:latin typeface="Calibri"/>
                <a:ea typeface="Calibri"/>
                <a:cs typeface="Calibri"/>
                <a:sym typeface="Calibri"/>
              </a:rPr>
              <a:t> </a:t>
            </a:r>
            <a:r>
              <a:rPr lang="en" sz="1200" b="0" i="0" u="none" strike="noStrike" cap="none" baseline="0" err="1">
                <a:solidFill>
                  <a:srgbClr val="0D0D0D"/>
                </a:solidFill>
                <a:latin typeface="Calibri"/>
                <a:ea typeface="Calibri"/>
                <a:cs typeface="Calibri"/>
                <a:sym typeface="Calibri"/>
              </a:rPr>
              <a:t>i</a:t>
            </a:r>
            <a:r>
              <a:rPr lang="en" sz="1200">
                <a:solidFill>
                  <a:srgbClr val="0D0D0D"/>
                </a:solidFill>
                <a:latin typeface="Calibri"/>
                <a:ea typeface="Calibri"/>
                <a:cs typeface="Calibri"/>
                <a:sym typeface="Calibri"/>
              </a:rPr>
              <a:t> </a:t>
            </a:r>
            <a:endParaRPr lang="hr-HR" sz="1200" b="0" i="0" u="none" strike="noStrike" cap="none" baseline="0">
              <a:solidFill>
                <a:srgbClr val="0D0D0D"/>
              </a:solidFill>
              <a:latin typeface="Calibri"/>
              <a:ea typeface="Calibri"/>
              <a:cs typeface="Calibri"/>
              <a:sym typeface="Calibri"/>
            </a:endParaRPr>
          </a:p>
          <a:p>
            <a:pPr>
              <a:buClr>
                <a:srgbClr val="0D0D0D"/>
              </a:buClr>
              <a:buSzPct val="100000"/>
            </a:pPr>
            <a:r>
              <a:rPr lang="en" sz="1200">
                <a:solidFill>
                  <a:srgbClr val="0D0D0D"/>
                </a:solidFill>
                <a:latin typeface="Calibri"/>
                <a:ea typeface="Calibri"/>
                <a:cs typeface="Calibri"/>
                <a:sym typeface="Calibri"/>
              </a:rPr>
              <a:t>          </a:t>
            </a:r>
            <a:r>
              <a:rPr lang="en" sz="1200" b="0" i="0" u="none" strike="noStrike" cap="none" baseline="0" err="1">
                <a:solidFill>
                  <a:srgbClr val="0D0D0D"/>
                </a:solidFill>
                <a:latin typeface="Calibri"/>
                <a:ea typeface="Calibri"/>
                <a:cs typeface="Calibri"/>
                <a:sym typeface="Calibri"/>
              </a:rPr>
              <a:t>malo</a:t>
            </a:r>
            <a:r>
              <a:rPr lang="en" sz="1200" b="0" i="0" u="none" strike="noStrike" cap="none" baseline="0">
                <a:solidFill>
                  <a:srgbClr val="0D0D0D"/>
                </a:solidFill>
                <a:latin typeface="Calibri"/>
                <a:ea typeface="Calibri"/>
                <a:cs typeface="Calibri"/>
                <a:sym typeface="Calibri"/>
              </a:rPr>
              <a:t> </a:t>
            </a:r>
            <a:r>
              <a:rPr lang="en" sz="1200" b="0" i="0" u="none" strike="noStrike" cap="none" baseline="0" err="1">
                <a:solidFill>
                  <a:srgbClr val="0D0D0D"/>
                </a:solidFill>
                <a:latin typeface="Calibri"/>
                <a:ea typeface="Calibri"/>
                <a:cs typeface="Calibri"/>
                <a:sym typeface="Calibri"/>
              </a:rPr>
              <a:t>poduzetništvo</a:t>
            </a:r>
            <a:r>
              <a:rPr lang="hr-HR" sz="1200" b="0" i="0" u="none" strike="noStrike" cap="none" baseline="0">
                <a:solidFill>
                  <a:srgbClr val="0D0D0D"/>
                </a:solidFill>
                <a:latin typeface="Calibri"/>
                <a:ea typeface="Calibri"/>
                <a:cs typeface="Calibri"/>
                <a:sym typeface="Calibri"/>
              </a:rPr>
              <a:t>.</a:t>
            </a:r>
            <a:endParaRPr lang="en" sz="1200" b="0" i="0" u="none" strike="noStrike" cap="none" baseline="0">
              <a:solidFill>
                <a:srgbClr val="0D0D0D"/>
              </a:solidFill>
              <a:latin typeface="Calibri"/>
              <a:ea typeface="Calibri"/>
              <a:cs typeface="Calibri"/>
              <a:sym typeface="Calibri"/>
            </a:endParaRPr>
          </a:p>
        </p:txBody>
      </p:sp>
      <p:sp>
        <p:nvSpPr>
          <p:cNvPr id="2" name="Naslov 1"/>
          <p:cNvSpPr>
            <a:spLocks noGrp="1"/>
          </p:cNvSpPr>
          <p:nvPr>
            <p:ph type="title"/>
          </p:nvPr>
        </p:nvSpPr>
        <p:spPr>
          <a:xfrm>
            <a:off x="1083774" y="65398"/>
            <a:ext cx="8302624" cy="736554"/>
          </a:xfrm>
        </p:spPr>
        <p:txBody>
          <a:bodyPr>
            <a:scene3d>
              <a:camera prst="orthographicFront"/>
              <a:lightRig rig="soft" dir="t">
                <a:rot lat="0" lon="0" rev="15600000"/>
              </a:lightRig>
            </a:scene3d>
            <a:sp3d extrusionH="57150" prstMaterial="softEdge">
              <a:bevelT w="25400" h="38100"/>
            </a:sp3d>
          </a:bodyPr>
          <a:lstStyle/>
          <a:p>
            <a:r>
              <a:rPr lang="hr-HR" dirty="0">
                <a:effectLst>
                  <a:outerShdw blurRad="38100" dist="38100" dir="2700000" algn="tl">
                    <a:srgbClr val="000000">
                      <a:alpha val="43137"/>
                    </a:srgbClr>
                  </a:outerShdw>
                </a:effectLst>
                <a:latin typeface="+mn-lt"/>
              </a:rPr>
              <a:t>Vizija škole</a:t>
            </a:r>
          </a:p>
        </p:txBody>
      </p:sp>
      <p:sp>
        <p:nvSpPr>
          <p:cNvPr id="3" name="TekstniOkvir 2">
            <a:extLst>
              <a:ext uri="{FF2B5EF4-FFF2-40B4-BE49-F238E27FC236}">
                <a16:creationId xmlns:a16="http://schemas.microsoft.com/office/drawing/2014/main" id="{D503E56A-C047-46B2-BB83-655F78E93F7C}"/>
              </a:ext>
            </a:extLst>
          </p:cNvPr>
          <p:cNvSpPr txBox="1"/>
          <p:nvPr/>
        </p:nvSpPr>
        <p:spPr>
          <a:xfrm>
            <a:off x="1202324" y="4408281"/>
            <a:ext cx="7045711" cy="461665"/>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hr-HR" sz="2400" b="1">
                <a:solidFill>
                  <a:schemeClr val="accent2">
                    <a:lumMod val="75000"/>
                  </a:schemeClr>
                </a:solidFill>
                <a:effectLst>
                  <a:outerShdw blurRad="38100" dist="38100" dir="2700000" algn="tl">
                    <a:srgbClr val="000000">
                      <a:alpha val="43137"/>
                    </a:srgbClr>
                  </a:outerShdw>
                </a:effectLst>
              </a:rPr>
              <a:t>Mi smo škola prijatelj – svi različiti, a jednako vrijedni.</a:t>
            </a:r>
          </a:p>
        </p:txBody>
      </p:sp>
    </p:spTree>
    <p:extLst>
      <p:ext uri="{BB962C8B-B14F-4D97-AF65-F5344CB8AC3E}">
        <p14:creationId xmlns:p14="http://schemas.microsoft.com/office/powerpoint/2010/main" val="750345505"/>
      </p:ext>
    </p:extLst>
  </p:cSld>
  <p:clrMapOvr>
    <a:masterClrMapping/>
  </p:clrMapOvr>
  <p:transition spd="slow">
    <p:wipe/>
  </p:transition>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slov 1"/>
          <p:cNvSpPr>
            <a:spLocks noGrp="1"/>
          </p:cNvSpPr>
          <p:nvPr>
            <p:ph type="title"/>
          </p:nvPr>
        </p:nvSpPr>
        <p:spPr>
          <a:xfrm>
            <a:off x="1066994" y="0"/>
            <a:ext cx="7760813" cy="785739"/>
          </a:xfrm>
        </p:spPr>
        <p:txBody>
          <a:bodyPr>
            <a:normAutofit/>
            <a:scene3d>
              <a:camera prst="orthographicFront"/>
              <a:lightRig rig="threePt" dir="t"/>
            </a:scene3d>
            <a:sp3d extrusionH="57150">
              <a:bevelT w="38100" h="38100"/>
            </a:sp3d>
          </a:bodyPr>
          <a:lstStyle/>
          <a:p>
            <a:pPr>
              <a:lnSpc>
                <a:spcPct val="90000"/>
              </a:lnSpc>
              <a:spcBef>
                <a:spcPts val="0"/>
              </a:spcBef>
              <a:buClr>
                <a:schemeClr val="dk1"/>
              </a:buClr>
            </a:pPr>
            <a:r>
              <a:rPr lang="hr-HR" dirty="0">
                <a:effectLst>
                  <a:outerShdw blurRad="38100" dist="38100" dir="2700000" algn="tl">
                    <a:srgbClr val="000000">
                      <a:alpha val="43137"/>
                    </a:srgbClr>
                  </a:outerShdw>
                </a:effectLst>
                <a:latin typeface="+mn-lt"/>
              </a:rPr>
              <a:t>Mali </a:t>
            </a:r>
            <a:r>
              <a:rPr lang="hr-HR" dirty="0" err="1">
                <a:effectLst>
                  <a:outerShdw blurRad="38100" dist="38100" dir="2700000" algn="tl">
                    <a:srgbClr val="000000">
                      <a:alpha val="43137"/>
                    </a:srgbClr>
                  </a:outerShdw>
                </a:effectLst>
                <a:latin typeface="+mn-lt"/>
              </a:rPr>
              <a:t>digitalci</a:t>
            </a:r>
            <a:endParaRPr lang="hr-HR" dirty="0">
              <a:effectLst>
                <a:outerShdw blurRad="38100" dist="38100" dir="2700000" algn="tl">
                  <a:srgbClr val="000000">
                    <a:alpha val="43137"/>
                  </a:srgbClr>
                </a:outerShdw>
              </a:effectLst>
              <a:latin typeface="+mn-lt"/>
            </a:endParaRPr>
          </a:p>
        </p:txBody>
      </p:sp>
      <p:graphicFrame>
        <p:nvGraphicFramePr>
          <p:cNvPr id="7" name="Shape 647"/>
          <p:cNvGraphicFramePr/>
          <p:nvPr>
            <p:extLst>
              <p:ext uri="{D42A27DB-BD31-4B8C-83A1-F6EECF244321}">
                <p14:modId xmlns:p14="http://schemas.microsoft.com/office/powerpoint/2010/main" val="3062409453"/>
              </p:ext>
            </p:extLst>
          </p:nvPr>
        </p:nvGraphicFramePr>
        <p:xfrm>
          <a:off x="438615" y="899532"/>
          <a:ext cx="8452959" cy="3937187"/>
        </p:xfrm>
        <a:graphic>
          <a:graphicData uri="http://schemas.openxmlformats.org/drawingml/2006/table">
            <a:tbl>
              <a:tblPr>
                <a:tableStyleId>{0E3FDE45-AF77-4B5C-9715-49D594BDF05E}</a:tableStyleId>
              </a:tblPr>
              <a:tblGrid>
                <a:gridCol w="1552999">
                  <a:extLst>
                    <a:ext uri="{9D8B030D-6E8A-4147-A177-3AD203B41FA5}">
                      <a16:colId xmlns:a16="http://schemas.microsoft.com/office/drawing/2014/main" val="20000"/>
                    </a:ext>
                  </a:extLst>
                </a:gridCol>
                <a:gridCol w="6899960">
                  <a:extLst>
                    <a:ext uri="{9D8B030D-6E8A-4147-A177-3AD203B41FA5}">
                      <a16:colId xmlns:a16="http://schemas.microsoft.com/office/drawing/2014/main" val="20001"/>
                    </a:ext>
                  </a:extLst>
                </a:gridCol>
              </a:tblGrid>
              <a:tr h="563614">
                <a:tc>
                  <a:txBody>
                    <a:bodyPr/>
                    <a:lstStyle/>
                    <a:p>
                      <a:pPr marL="0" marR="0" lvl="0" indent="0" algn="l" rtl="0">
                        <a:lnSpc>
                          <a:spcPct val="100000"/>
                        </a:lnSpc>
                        <a:spcBef>
                          <a:spcPts val="0"/>
                        </a:spcBef>
                        <a:spcAft>
                          <a:spcPts val="0"/>
                        </a:spcAft>
                        <a:buClr>
                          <a:srgbClr val="000000"/>
                        </a:buClr>
                        <a:buSzPct val="25000"/>
                        <a:buFont typeface="Calibri"/>
                        <a:buNone/>
                      </a:pPr>
                      <a:r>
                        <a:rPr lang="hr-HR" sz="1100" u="none" strike="noStrike" cap="none" baseline="0" dirty="0">
                          <a:sym typeface="Calibri"/>
                        </a:rPr>
                        <a:t>Ishodi</a:t>
                      </a:r>
                      <a:r>
                        <a:rPr lang="en" sz="1100" u="none" strike="noStrike" cap="none" baseline="0" dirty="0">
                          <a:sym typeface="Calibri"/>
                        </a:rPr>
                        <a:t>:</a:t>
                      </a:r>
                      <a:endParaRPr lang="en" sz="1100" b="0" i="0" u="none" strike="noStrike" cap="none" baseline="0" dirty="0">
                        <a:solidFill>
                          <a:srgbClr val="000000"/>
                        </a:solidFill>
                        <a:latin typeface="Calibri"/>
                        <a:ea typeface="Calibri"/>
                        <a:cs typeface="Calibri"/>
                        <a:sym typeface="Calibri"/>
                      </a:endParaRPr>
                    </a:p>
                  </a:txBody>
                  <a:tcPr marL="91450" marR="91450" marT="33650" marB="33650"/>
                </a:tc>
                <a:tc>
                  <a:txBody>
                    <a:bodyPr/>
                    <a:lstStyle/>
                    <a:p>
                      <a:pPr fontAlgn="t"/>
                      <a:r>
                        <a:rPr lang="hr-HR" sz="1100" kern="1200" dirty="0"/>
                        <a:t>Učenici će</a:t>
                      </a:r>
                      <a:r>
                        <a:rPr lang="hr-HR" sz="1100" kern="1200" baseline="0" dirty="0"/>
                        <a:t> naučiti koristiti nove digitalne alate</a:t>
                      </a:r>
                      <a:r>
                        <a:rPr lang="hr-HR" sz="1100" kern="1200" dirty="0"/>
                        <a:t>, razvijati timski rad,kreativnost,snalažljivost. </a:t>
                      </a:r>
                    </a:p>
                  </a:txBody>
                  <a:tcPr marL="91450" marR="91450" marT="33650" marB="33650"/>
                </a:tc>
                <a:extLst>
                  <a:ext uri="{0D108BD9-81ED-4DB2-BD59-A6C34878D82A}">
                    <a16:rowId xmlns:a16="http://schemas.microsoft.com/office/drawing/2014/main" val="10000"/>
                  </a:ext>
                </a:extLst>
              </a:tr>
              <a:tr h="553812">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dirty="0">
                          <a:sym typeface="Calibri"/>
                        </a:rPr>
                        <a:t>Namjena:</a:t>
                      </a:r>
                      <a:endParaRPr lang="en" sz="1100" b="0" i="0" u="none" strike="noStrike" cap="none" baseline="0" dirty="0">
                        <a:solidFill>
                          <a:srgbClr val="000000"/>
                        </a:solidFill>
                        <a:latin typeface="Calibri"/>
                        <a:ea typeface="Calibri"/>
                        <a:cs typeface="Calibri"/>
                        <a:sym typeface="Calibri"/>
                      </a:endParaRPr>
                    </a:p>
                  </a:txBody>
                  <a:tcPr marL="91450" marR="91450" marT="33650" marB="33650"/>
                </a:tc>
                <a:tc>
                  <a:txBody>
                    <a:bodyPr/>
                    <a:lstStyle/>
                    <a:p>
                      <a:pPr marL="0" marR="0" indent="0" algn="l" defTabSz="685800" rtl="0" eaLnBrk="1" fontAlgn="t" latinLnBrk="0" hangingPunct="1">
                        <a:lnSpc>
                          <a:spcPct val="100000"/>
                        </a:lnSpc>
                        <a:spcBef>
                          <a:spcPts val="0"/>
                        </a:spcBef>
                        <a:spcAft>
                          <a:spcPts val="0"/>
                        </a:spcAft>
                        <a:buClrTx/>
                        <a:buSzTx/>
                        <a:buFontTx/>
                        <a:buNone/>
                        <a:tabLst/>
                        <a:defRPr/>
                      </a:pPr>
                      <a:r>
                        <a:rPr lang="hr-HR" sz="1100" kern="1200" dirty="0"/>
                        <a:t> Primjenjivat</a:t>
                      </a:r>
                      <a:r>
                        <a:rPr lang="hr-HR" sz="1100" kern="1200" baseline="0" dirty="0"/>
                        <a:t> će naučene digitalne alate u nastavi, razvijati snalaženje u digitalnom svijetu, povećati motivaciju za učenje,rad na e </a:t>
                      </a:r>
                      <a:r>
                        <a:rPr lang="hr-HR" sz="1100" kern="1200" baseline="0" dirty="0" err="1"/>
                        <a:t>twinning</a:t>
                      </a:r>
                      <a:r>
                        <a:rPr lang="hr-HR" sz="1100" kern="1200" baseline="0" dirty="0"/>
                        <a:t> projektu</a:t>
                      </a:r>
                      <a:endParaRPr lang="hr-HR" sz="1100" kern="1200" dirty="0"/>
                    </a:p>
                    <a:p>
                      <a:pPr fontAlgn="t"/>
                      <a:endParaRPr lang="hr-HR" sz="1100" kern="1200" dirty="0"/>
                    </a:p>
                  </a:txBody>
                  <a:tcPr marL="91450" marR="91450" marT="33650" marB="33650"/>
                </a:tc>
                <a:extLst>
                  <a:ext uri="{0D108BD9-81ED-4DB2-BD59-A6C34878D82A}">
                    <a16:rowId xmlns:a16="http://schemas.microsoft.com/office/drawing/2014/main" val="10001"/>
                  </a:ext>
                </a:extLst>
              </a:tr>
              <a:tr h="481517">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Način</a:t>
                      </a:r>
                      <a:r>
                        <a:rPr lang="en" sz="1100" u="none" strike="noStrike" cap="none" baseline="0">
                          <a:sym typeface="Calibri"/>
                        </a:rPr>
                        <a:t> </a:t>
                      </a:r>
                      <a:r>
                        <a:rPr lang="en" sz="1100" u="none" strike="noStrike" cap="none" baseline="0" err="1">
                          <a:sym typeface="Calibri"/>
                        </a:rPr>
                        <a:t>realizacije</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50" marR="91450" marT="33650" marB="33650"/>
                </a:tc>
                <a:tc>
                  <a:txBody>
                    <a:bodyPr/>
                    <a:lstStyle/>
                    <a:p>
                      <a:pPr fontAlgn="t"/>
                      <a:r>
                        <a:rPr lang="hr-HR" sz="1100" kern="1200"/>
                        <a:t>Individualnim pristupom, suradničkim učenjem, timskim radom, kroz  igru</a:t>
                      </a:r>
                    </a:p>
                  </a:txBody>
                  <a:tcPr marL="91450" marR="91450" marT="33650" marB="33650"/>
                </a:tc>
                <a:extLst>
                  <a:ext uri="{0D108BD9-81ED-4DB2-BD59-A6C34878D82A}">
                    <a16:rowId xmlns:a16="http://schemas.microsoft.com/office/drawing/2014/main" val="10002"/>
                  </a:ext>
                </a:extLst>
              </a:tr>
              <a:tr h="481517">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Nositelj</a:t>
                      </a:r>
                      <a:r>
                        <a:rPr lang="en" sz="1100" u="none" strike="noStrike" cap="none" baseline="0">
                          <a:sym typeface="Calibri"/>
                        </a:rPr>
                        <a:t> </a:t>
                      </a:r>
                      <a:r>
                        <a:rPr lang="en" sz="1100" u="none" strike="noStrike" cap="none" baseline="0" err="1">
                          <a:sym typeface="Calibri"/>
                        </a:rPr>
                        <a:t>aktivnosti</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50" marR="91450" marT="33650" marB="33650"/>
                </a:tc>
                <a:tc>
                  <a:txBody>
                    <a:bodyPr/>
                    <a:lstStyle/>
                    <a:p>
                      <a:pPr fontAlgn="t"/>
                      <a:r>
                        <a:rPr lang="hr-HR" sz="1100" kern="1200" dirty="0"/>
                        <a:t>učiteljica</a:t>
                      </a:r>
                      <a:r>
                        <a:rPr lang="hr-HR" sz="1100" kern="1200" baseline="0" dirty="0"/>
                        <a:t> Anita </a:t>
                      </a:r>
                      <a:r>
                        <a:rPr lang="hr-HR" sz="1100" kern="1200" baseline="0" dirty="0" err="1"/>
                        <a:t>Rostohar</a:t>
                      </a:r>
                      <a:r>
                        <a:rPr lang="hr-HR" sz="1100" kern="1200" baseline="0" dirty="0"/>
                        <a:t> i učenici 3. i 4. razreda</a:t>
                      </a:r>
                      <a:endParaRPr lang="hr-HR" sz="1100" kern="1200" dirty="0"/>
                    </a:p>
                    <a:p>
                      <a:pPr marL="0" marR="0" lvl="0" indent="0" algn="l" rtl="0">
                        <a:spcBef>
                          <a:spcPts val="0"/>
                        </a:spcBef>
                        <a:buNone/>
                      </a:pPr>
                      <a:endParaRPr sz="1100" b="0" i="0" u="none" strike="noStrike" cap="none" baseline="0">
                        <a:solidFill>
                          <a:srgbClr val="000000"/>
                        </a:solidFill>
                        <a:latin typeface="Calibri"/>
                        <a:ea typeface="Calibri"/>
                        <a:cs typeface="Calibri"/>
                        <a:sym typeface="Calibri"/>
                      </a:endParaRPr>
                    </a:p>
                  </a:txBody>
                  <a:tcPr marL="91450" marR="91450" marT="33650" marB="33650"/>
                </a:tc>
                <a:extLst>
                  <a:ext uri="{0D108BD9-81ED-4DB2-BD59-A6C34878D82A}">
                    <a16:rowId xmlns:a16="http://schemas.microsoft.com/office/drawing/2014/main" val="10003"/>
                  </a:ext>
                </a:extLst>
              </a:tr>
              <a:tr h="481517">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Vremenik</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50" marR="91450" marT="33650" marB="33650"/>
                </a:tc>
                <a:tc>
                  <a:txBody>
                    <a:bodyPr/>
                    <a:lstStyle/>
                    <a:p>
                      <a:pPr marL="0" marR="0" lvl="0" indent="0" algn="l" rtl="0">
                        <a:lnSpc>
                          <a:spcPct val="100000"/>
                        </a:lnSpc>
                        <a:spcBef>
                          <a:spcPts val="0"/>
                        </a:spcBef>
                        <a:spcAft>
                          <a:spcPts val="0"/>
                        </a:spcAft>
                        <a:buClr>
                          <a:srgbClr val="000000"/>
                        </a:buClr>
                        <a:buSzPct val="25000"/>
                        <a:buFont typeface="Calibri"/>
                        <a:buNone/>
                      </a:pPr>
                      <a:r>
                        <a:rPr lang="hr-HR" sz="1100" kern="1200"/>
                        <a:t>Jedan sat tjedno tijekom školske godine.</a:t>
                      </a:r>
                      <a:endParaRPr lang="en" sz="1100" b="0" i="0" u="none" strike="noStrike" cap="none" baseline="0">
                        <a:solidFill>
                          <a:srgbClr val="000000"/>
                        </a:solidFill>
                        <a:latin typeface="Calibri"/>
                        <a:ea typeface="Calibri"/>
                        <a:cs typeface="Calibri"/>
                        <a:sym typeface="Calibri"/>
                      </a:endParaRPr>
                    </a:p>
                  </a:txBody>
                  <a:tcPr marL="91450" marR="91450" marT="33650" marB="33650"/>
                </a:tc>
                <a:extLst>
                  <a:ext uri="{0D108BD9-81ED-4DB2-BD59-A6C34878D82A}">
                    <a16:rowId xmlns:a16="http://schemas.microsoft.com/office/drawing/2014/main" val="10004"/>
                  </a:ext>
                </a:extLst>
              </a:tr>
              <a:tr h="481517">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Troškovnik</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50" marR="91450" marT="33650" marB="33650"/>
                </a:tc>
                <a:tc>
                  <a:txBody>
                    <a:bodyPr/>
                    <a:lstStyle/>
                    <a:p>
                      <a:pPr fontAlgn="t"/>
                      <a:r>
                        <a:rPr lang="hr-HR" sz="1100" kern="1200" dirty="0"/>
                        <a:t>0 kn.</a:t>
                      </a:r>
                    </a:p>
                  </a:txBody>
                  <a:tcPr marL="91450" marR="91450" marT="33650" marB="33650"/>
                </a:tc>
                <a:extLst>
                  <a:ext uri="{0D108BD9-81ED-4DB2-BD59-A6C34878D82A}">
                    <a16:rowId xmlns:a16="http://schemas.microsoft.com/office/drawing/2014/main" val="10005"/>
                  </a:ext>
                </a:extLst>
              </a:tr>
              <a:tr h="877285">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Način</a:t>
                      </a:r>
                      <a:r>
                        <a:rPr lang="en" sz="1100" u="none" strike="noStrike" cap="none" baseline="0">
                          <a:sym typeface="Calibri"/>
                        </a:rPr>
                        <a:t> </a:t>
                      </a:r>
                      <a:r>
                        <a:rPr lang="en" sz="1100" u="none" strike="noStrike" cap="none" baseline="0" err="1">
                          <a:sym typeface="Calibri"/>
                        </a:rPr>
                        <a:t>vrednovanja</a:t>
                      </a:r>
                      <a:r>
                        <a:rPr lang="en" sz="1100" u="none" strike="noStrike" cap="none" baseline="0">
                          <a:sym typeface="Calibri"/>
                        </a:rPr>
                        <a:t> </a:t>
                      </a:r>
                      <a:r>
                        <a:rPr lang="en" sz="1100" u="none" strike="noStrike" cap="none" baseline="0" err="1">
                          <a:sym typeface="Calibri"/>
                        </a:rPr>
                        <a:t>i</a:t>
                      </a:r>
                      <a:r>
                        <a:rPr lang="en" sz="1100" u="none" strike="noStrike" cap="none" baseline="0">
                          <a:sym typeface="Calibri"/>
                        </a:rPr>
                        <a:t> </a:t>
                      </a:r>
                      <a:r>
                        <a:rPr lang="en" sz="1100" u="none" strike="noStrike" cap="none" baseline="0" err="1">
                          <a:sym typeface="Calibri"/>
                        </a:rPr>
                        <a:t>korištenja</a:t>
                      </a:r>
                      <a:r>
                        <a:rPr lang="en" sz="1100" u="none" strike="noStrike" cap="none" baseline="0">
                          <a:sym typeface="Calibri"/>
                        </a:rPr>
                        <a:t> </a:t>
                      </a:r>
                      <a:r>
                        <a:rPr lang="en" sz="1100" u="none" strike="noStrike" cap="none" baseline="0" err="1">
                          <a:sym typeface="Calibri"/>
                        </a:rPr>
                        <a:t>rezultata</a:t>
                      </a:r>
                      <a:r>
                        <a:rPr lang="en" sz="1100" u="none" strike="noStrike" cap="none" baseline="0">
                          <a:sym typeface="Calibri"/>
                        </a:rPr>
                        <a:t> </a:t>
                      </a:r>
                      <a:r>
                        <a:rPr lang="en" sz="1100" u="none" strike="noStrike" cap="none" baseline="0" err="1">
                          <a:sym typeface="Calibri"/>
                        </a:rPr>
                        <a:t>vrednovanja</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50" marR="91450" marT="33650" marB="33650"/>
                </a:tc>
                <a:tc>
                  <a:txBody>
                    <a:bodyPr/>
                    <a:lstStyle/>
                    <a:p>
                      <a:pPr marL="0" marR="0" lvl="0" indent="0" algn="l" rtl="0" eaLnBrk="1" fontAlgn="auto" latinLnBrk="0" hangingPunct="1">
                        <a:lnSpc>
                          <a:spcPct val="100000"/>
                        </a:lnSpc>
                        <a:spcBef>
                          <a:spcPts val="0"/>
                        </a:spcBef>
                        <a:spcAft>
                          <a:spcPts val="0"/>
                        </a:spcAft>
                        <a:buFont typeface="Calibri"/>
                        <a:buNone/>
                      </a:pPr>
                      <a:r>
                        <a:rPr lang="hr-HR" sz="1100" kern="1200" dirty="0"/>
                        <a:t>Redovitim praćenjem rada; vrednuje se motiviranost, samostalnost, zalaganje učenika.</a:t>
                      </a:r>
                      <a:r>
                        <a:rPr lang="hr-HR" sz="1100" kern="1200" baseline="0" dirty="0"/>
                        <a:t> </a:t>
                      </a:r>
                      <a:r>
                        <a:rPr lang="hr-HR" sz="1100" kern="1200" dirty="0"/>
                        <a:t>Rezultati će se koristiti u svrhu povećanja kvalitete rada i razvoja sposobnosti učenika,objavljivanja</a:t>
                      </a:r>
                      <a:r>
                        <a:rPr lang="hr-HR" sz="1100" kern="1200" baseline="0" dirty="0"/>
                        <a:t> na stranici škole, na </a:t>
                      </a:r>
                      <a:r>
                        <a:rPr lang="hr-HR" sz="1100" kern="1200" baseline="0" dirty="0" err="1"/>
                        <a:t>twinspace</a:t>
                      </a:r>
                      <a:r>
                        <a:rPr lang="hr-HR" sz="1100" kern="1200" baseline="0" dirty="0"/>
                        <a:t>-u  </a:t>
                      </a:r>
                      <a:endParaRPr lang="hr-HR" sz="1100" kern="1200" dirty="0"/>
                    </a:p>
                    <a:p>
                      <a:pPr marL="0" marR="0" lvl="0" indent="0" algn="l" rtl="0">
                        <a:lnSpc>
                          <a:spcPct val="100000"/>
                        </a:lnSpc>
                        <a:spcBef>
                          <a:spcPts val="0"/>
                        </a:spcBef>
                        <a:spcAft>
                          <a:spcPts val="0"/>
                        </a:spcAft>
                        <a:buClr>
                          <a:srgbClr val="000000"/>
                        </a:buClr>
                        <a:buSzPct val="25000"/>
                        <a:buFont typeface="Calibri"/>
                        <a:buNone/>
                      </a:pPr>
                      <a:endParaRPr lang="en" sz="1100" b="0" i="0" u="none" strike="noStrike" cap="none" baseline="0" dirty="0">
                        <a:solidFill>
                          <a:srgbClr val="000000"/>
                        </a:solidFill>
                        <a:latin typeface="Calibri"/>
                        <a:ea typeface="Calibri"/>
                        <a:cs typeface="Calibri"/>
                        <a:sym typeface="Calibri"/>
                      </a:endParaRPr>
                    </a:p>
                  </a:txBody>
                  <a:tcPr marL="91450" marR="91450" marT="33650" marB="33650"/>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677222661"/>
      </p:ext>
    </p:extLst>
  </p:cSld>
  <p:clrMapOvr>
    <a:masterClrMapping/>
  </p:clrMapOvr>
  <p:transition spd="slow">
    <p:wipe/>
  </p:transition>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Shape 672"/>
        <p:cNvGrpSpPr/>
        <p:nvPr/>
      </p:nvGrpSpPr>
      <p:grpSpPr>
        <a:xfrm>
          <a:off x="0" y="0"/>
          <a:ext cx="0" cy="0"/>
          <a:chOff x="0" y="0"/>
          <a:chExt cx="0" cy="0"/>
        </a:xfrm>
      </p:grpSpPr>
      <p:sp>
        <p:nvSpPr>
          <p:cNvPr id="3" name="Title 2"/>
          <p:cNvSpPr>
            <a:spLocks noGrp="1"/>
          </p:cNvSpPr>
          <p:nvPr>
            <p:ph type="title"/>
          </p:nvPr>
        </p:nvSpPr>
        <p:spPr>
          <a:xfrm>
            <a:off x="628650" y="1265374"/>
            <a:ext cx="7886700" cy="1009475"/>
          </a:xfrm>
        </p:spPr>
        <p:txBody>
          <a:bodyPr>
            <a:normAutofit fontScale="90000"/>
            <a:scene3d>
              <a:camera prst="orthographicFront"/>
              <a:lightRig rig="threePt" dir="t"/>
            </a:scene3d>
            <a:sp3d extrusionH="57150">
              <a:bevelT w="38100" h="38100"/>
            </a:sp3d>
          </a:bodyPr>
          <a:lstStyle/>
          <a:p>
            <a:pPr algn="ctr"/>
            <a:r>
              <a:rPr lang="hr-HR" dirty="0" err="1">
                <a:latin typeface="+mn-lt"/>
              </a:rPr>
              <a:t>Izvanučionička</a:t>
            </a:r>
            <a:r>
              <a:rPr lang="hr-HR" dirty="0">
                <a:latin typeface="+mn-lt"/>
              </a:rPr>
              <a:t> nastava i terenska nastava</a:t>
            </a:r>
            <a:br>
              <a:rPr lang="hr-HR" dirty="0">
                <a:latin typeface="+mn-lt"/>
              </a:rPr>
            </a:br>
            <a:r>
              <a:rPr lang="hr-HR" dirty="0">
                <a:latin typeface="+mn-lt"/>
              </a:rPr>
              <a:t>Predmetna nastava</a:t>
            </a:r>
          </a:p>
        </p:txBody>
      </p:sp>
    </p:spTree>
  </p:cSld>
  <p:clrMapOvr>
    <a:masterClrMapping/>
  </p:clrMapOvr>
  <p:transition spd="slow">
    <p:wipe/>
  </p:transition>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Shape 690"/>
        <p:cNvGrpSpPr/>
        <p:nvPr/>
      </p:nvGrpSpPr>
      <p:grpSpPr>
        <a:xfrm>
          <a:off x="0" y="0"/>
          <a:ext cx="0" cy="0"/>
          <a:chOff x="0" y="0"/>
          <a:chExt cx="0" cy="0"/>
        </a:xfrm>
      </p:grpSpPr>
      <p:graphicFrame>
        <p:nvGraphicFramePr>
          <p:cNvPr id="692" name="Shape 692"/>
          <p:cNvGraphicFramePr/>
          <p:nvPr>
            <p:extLst>
              <p:ext uri="{D42A27DB-BD31-4B8C-83A1-F6EECF244321}">
                <p14:modId xmlns:p14="http://schemas.microsoft.com/office/powerpoint/2010/main" val="1284087058"/>
              </p:ext>
            </p:extLst>
          </p:nvPr>
        </p:nvGraphicFramePr>
        <p:xfrm>
          <a:off x="468351" y="930488"/>
          <a:ext cx="8437155" cy="3913009"/>
        </p:xfrm>
        <a:graphic>
          <a:graphicData uri="http://schemas.openxmlformats.org/drawingml/2006/table">
            <a:tbl>
              <a:tblPr>
                <a:tableStyleId>{0E3FDE45-AF77-4B5C-9715-49D594BDF05E}</a:tableStyleId>
              </a:tblPr>
              <a:tblGrid>
                <a:gridCol w="1697342">
                  <a:extLst>
                    <a:ext uri="{9D8B030D-6E8A-4147-A177-3AD203B41FA5}">
                      <a16:colId xmlns:a16="http://schemas.microsoft.com/office/drawing/2014/main" val="20000"/>
                    </a:ext>
                  </a:extLst>
                </a:gridCol>
                <a:gridCol w="6739813">
                  <a:extLst>
                    <a:ext uri="{9D8B030D-6E8A-4147-A177-3AD203B41FA5}">
                      <a16:colId xmlns:a16="http://schemas.microsoft.com/office/drawing/2014/main" val="20001"/>
                    </a:ext>
                  </a:extLst>
                </a:gridCol>
              </a:tblGrid>
              <a:tr h="836825">
                <a:tc>
                  <a:txBody>
                    <a:bodyPr/>
                    <a:lstStyle/>
                    <a:p>
                      <a:pPr marL="0" marR="0" lvl="0" indent="0" algn="l" rtl="0">
                        <a:lnSpc>
                          <a:spcPct val="100000"/>
                        </a:lnSpc>
                        <a:spcBef>
                          <a:spcPts val="0"/>
                        </a:spcBef>
                        <a:spcAft>
                          <a:spcPts val="0"/>
                        </a:spcAft>
                        <a:buClr>
                          <a:srgbClr val="000000"/>
                        </a:buClr>
                        <a:buSzPct val="25000"/>
                        <a:buFont typeface="Calibri"/>
                        <a:buNone/>
                      </a:pPr>
                      <a:r>
                        <a:rPr lang="hr-HR" sz="1000" u="none" strike="noStrike" cap="none" baseline="0" dirty="0">
                          <a:sym typeface="Calibri"/>
                        </a:rPr>
                        <a:t>Ishodi</a:t>
                      </a:r>
                      <a:r>
                        <a:rPr lang="en" sz="1000" u="none" strike="noStrike" cap="none" baseline="0" dirty="0">
                          <a:sym typeface="Calibri"/>
                        </a:rPr>
                        <a:t>:</a:t>
                      </a:r>
                      <a:endParaRPr lang="en" sz="1000" b="0" i="0" u="none" strike="noStrike" cap="none" baseline="0" dirty="0">
                        <a:solidFill>
                          <a:srgbClr val="000000"/>
                        </a:solidFill>
                        <a:latin typeface="Calibri"/>
                        <a:ea typeface="Calibri"/>
                        <a:cs typeface="Calibri"/>
                        <a:sym typeface="Calibri"/>
                      </a:endParaRPr>
                    </a:p>
                  </a:txBody>
                  <a:tcPr marL="91450" marR="91450" marT="29975" marB="29975"/>
                </a:tc>
                <a:tc>
                  <a:txBody>
                    <a:bodyPr/>
                    <a:lstStyle/>
                    <a:p>
                      <a:pPr marL="0" marR="0" lvl="0" indent="0" algn="l" rtl="0">
                        <a:lnSpc>
                          <a:spcPct val="100000"/>
                        </a:lnSpc>
                        <a:spcBef>
                          <a:spcPts val="0"/>
                        </a:spcBef>
                        <a:spcAft>
                          <a:spcPts val="0"/>
                        </a:spcAft>
                        <a:buFont typeface="Calibri"/>
                        <a:buNone/>
                      </a:pPr>
                      <a:r>
                        <a:rPr lang="en" sz="1000" u="none" strike="noStrike" cap="none" baseline="0" dirty="0"/>
                        <a:t>Učenici će: upoznati</a:t>
                      </a:r>
                      <a:r>
                        <a:rPr lang="en" sz="1000" u="none" strike="noStrike" cap="none" baseline="0" dirty="0">
                          <a:sym typeface="Calibri"/>
                        </a:rPr>
                        <a:t> načine predočavanja Zemljine površine i obilježja geografskih karata te razviti sposobnost orijentacije i uporabe geografskih karata</a:t>
                      </a:r>
                      <a:r>
                        <a:rPr lang="en" sz="1000" u="none" strike="noStrike" cap="none" baseline="0" dirty="0"/>
                        <a:t>; primijeniti </a:t>
                      </a:r>
                      <a:r>
                        <a:rPr lang="en" sz="1000" u="none" strike="noStrike" cap="none" baseline="0" dirty="0">
                          <a:sym typeface="Calibri"/>
                        </a:rPr>
                        <a:t>geografska znanja i vještine u rješavanju interdisciplinarnih zadataka</a:t>
                      </a:r>
                      <a:r>
                        <a:rPr lang="en" sz="1000" u="none" strike="noStrike" cap="none" baseline="0" dirty="0"/>
                        <a:t> te razviti</a:t>
                      </a:r>
                      <a:r>
                        <a:rPr lang="en" sz="1000" u="none" strike="noStrike" cap="none" baseline="0" dirty="0">
                          <a:sym typeface="Calibri"/>
                        </a:rPr>
                        <a:t> potrebu za samostalnim učenjem i trajnom geografskom izobrazbom.</a:t>
                      </a:r>
                      <a:endParaRPr lang="en" sz="1000" b="0" i="0" u="none" strike="noStrike" cap="none" baseline="0" dirty="0">
                        <a:solidFill>
                          <a:srgbClr val="000000"/>
                        </a:solidFill>
                        <a:latin typeface="Calibri"/>
                        <a:ea typeface="Calibri"/>
                        <a:cs typeface="Calibri"/>
                        <a:sym typeface="Calibri"/>
                      </a:endParaRPr>
                    </a:p>
                  </a:txBody>
                  <a:tcPr marL="91450" marR="91450" marT="29975" marB="29975"/>
                </a:tc>
                <a:extLst>
                  <a:ext uri="{0D108BD9-81ED-4DB2-BD59-A6C34878D82A}">
                    <a16:rowId xmlns:a16="http://schemas.microsoft.com/office/drawing/2014/main" val="10000"/>
                  </a:ext>
                </a:extLst>
              </a:tr>
              <a:tr h="646594">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Namjena</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29975" marB="29975"/>
                </a:tc>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Točno</a:t>
                      </a:r>
                      <a:r>
                        <a:rPr lang="en" sz="1000" u="none" strike="noStrike" cap="none" baseline="0">
                          <a:sym typeface="Calibri"/>
                        </a:rPr>
                        <a:t> </a:t>
                      </a:r>
                      <a:r>
                        <a:rPr lang="en" sz="1000" u="none" strike="noStrike" cap="none" baseline="0" err="1">
                          <a:sym typeface="Calibri"/>
                        </a:rPr>
                        <a:t>određivanje</a:t>
                      </a:r>
                      <a:r>
                        <a:rPr lang="en" sz="1000" u="none" strike="noStrike" cap="none" baseline="0">
                          <a:sym typeface="Calibri"/>
                        </a:rPr>
                        <a:t> </a:t>
                      </a:r>
                      <a:r>
                        <a:rPr lang="en" sz="1000" u="none" strike="noStrike" cap="none" baseline="0" err="1">
                          <a:sym typeface="Calibri"/>
                        </a:rPr>
                        <a:t>geografskog</a:t>
                      </a:r>
                      <a:r>
                        <a:rPr lang="en" sz="1000" u="none" strike="noStrike" cap="none" baseline="0">
                          <a:sym typeface="Calibri"/>
                        </a:rPr>
                        <a:t> </a:t>
                      </a:r>
                      <a:r>
                        <a:rPr lang="en" sz="1000" u="none" strike="noStrike" cap="none" baseline="0" err="1">
                          <a:sym typeface="Calibri"/>
                        </a:rPr>
                        <a:t>smještaja</a:t>
                      </a:r>
                      <a:r>
                        <a:rPr lang="en" sz="1000" u="none" strike="noStrike" cap="none" baseline="0">
                          <a:sym typeface="Calibri"/>
                        </a:rPr>
                        <a:t> </a:t>
                      </a:r>
                      <a:r>
                        <a:rPr lang="en" sz="1000" u="none" strike="noStrike" cap="none" baseline="0" err="1">
                          <a:sym typeface="Calibri"/>
                        </a:rPr>
                        <a:t>uz</a:t>
                      </a:r>
                      <a:r>
                        <a:rPr lang="en" sz="1000" u="none" strike="noStrike" cap="none" baseline="0">
                          <a:sym typeface="Calibri"/>
                        </a:rPr>
                        <a:t> </a:t>
                      </a:r>
                      <a:r>
                        <a:rPr lang="en" sz="1000" u="none" strike="noStrike" cap="none" baseline="0" err="1">
                          <a:sym typeface="Calibri"/>
                        </a:rPr>
                        <a:t>pomoć</a:t>
                      </a:r>
                      <a:r>
                        <a:rPr lang="en" sz="1000" u="none" strike="noStrike" cap="none" baseline="0">
                          <a:sym typeface="Calibri"/>
                        </a:rPr>
                        <a:t> GPS </a:t>
                      </a:r>
                      <a:r>
                        <a:rPr lang="en" sz="1000" u="none" strike="noStrike" cap="none" baseline="0" err="1">
                          <a:sym typeface="Calibri"/>
                        </a:rPr>
                        <a:t>uređaja</a:t>
                      </a:r>
                      <a:r>
                        <a:rPr lang="hr-HR" sz="1000" u="none" strike="noStrike" cap="none" baseline="0">
                          <a:sym typeface="Calibri"/>
                        </a:rPr>
                        <a:t>/mobitela</a:t>
                      </a:r>
                      <a:r>
                        <a:rPr lang="en" sz="1000" u="none" strike="noStrike" cap="none" baseline="0">
                          <a:sym typeface="Calibri"/>
                        </a:rPr>
                        <a:t>, </a:t>
                      </a:r>
                      <a:r>
                        <a:rPr lang="en" sz="1000" u="none" strike="noStrike" cap="none" baseline="0" err="1">
                          <a:sym typeface="Calibri"/>
                        </a:rPr>
                        <a:t>znati</a:t>
                      </a:r>
                      <a:r>
                        <a:rPr lang="en" sz="1000" u="none" strike="noStrike" cap="none" baseline="0">
                          <a:sym typeface="Calibri"/>
                        </a:rPr>
                        <a:t> </a:t>
                      </a:r>
                      <a:r>
                        <a:rPr lang="en" sz="1000" u="none" strike="noStrike" cap="none" baseline="0" err="1">
                          <a:sym typeface="Calibri"/>
                        </a:rPr>
                        <a:t>orijentirati</a:t>
                      </a:r>
                      <a:r>
                        <a:rPr lang="en" sz="1000" u="none" strike="noStrike" cap="none" baseline="0">
                          <a:sym typeface="Calibri"/>
                        </a:rPr>
                        <a:t> list </a:t>
                      </a:r>
                      <a:r>
                        <a:rPr lang="en" sz="1000" u="none" strike="noStrike" cap="none" baseline="0" err="1">
                          <a:sym typeface="Calibri"/>
                        </a:rPr>
                        <a:t>karte</a:t>
                      </a:r>
                      <a:r>
                        <a:rPr lang="en" sz="1000" u="none" strike="noStrike" cap="none" baseline="0">
                          <a:sym typeface="Calibri"/>
                        </a:rPr>
                        <a:t> ,</a:t>
                      </a:r>
                      <a:r>
                        <a:rPr lang="en" sz="1000" u="none" strike="noStrike" cap="none" baseline="0" err="1">
                          <a:sym typeface="Calibri"/>
                        </a:rPr>
                        <a:t>odrediti</a:t>
                      </a:r>
                      <a:r>
                        <a:rPr lang="en" sz="1000" u="none" strike="noStrike" cap="none" baseline="0">
                          <a:sym typeface="Calibri"/>
                        </a:rPr>
                        <a:t> </a:t>
                      </a:r>
                      <a:r>
                        <a:rPr lang="en" sz="1000" u="none" strike="noStrike" cap="none" baseline="0" err="1">
                          <a:sym typeface="Calibri"/>
                        </a:rPr>
                        <a:t>koordinate</a:t>
                      </a:r>
                      <a:r>
                        <a:rPr lang="en" sz="1000" u="none" strike="noStrike" cap="none" baseline="0">
                          <a:sym typeface="Calibri"/>
                        </a:rPr>
                        <a:t> </a:t>
                      </a:r>
                      <a:r>
                        <a:rPr lang="en" sz="1000" u="none" strike="noStrike" cap="none" baseline="0" err="1">
                          <a:sym typeface="Calibri"/>
                        </a:rPr>
                        <a:t>i</a:t>
                      </a:r>
                      <a:r>
                        <a:rPr lang="en" sz="1000" u="none" strike="noStrike" cap="none" baseline="0">
                          <a:sym typeface="Calibri"/>
                        </a:rPr>
                        <a:t> </a:t>
                      </a:r>
                      <a:r>
                        <a:rPr lang="en" sz="1000" u="none" strike="noStrike" cap="none" baseline="0" err="1">
                          <a:sym typeface="Calibri"/>
                        </a:rPr>
                        <a:t>nadmorsku</a:t>
                      </a:r>
                      <a:r>
                        <a:rPr lang="en" sz="1000" u="none" strike="noStrike" cap="none" baseline="0">
                          <a:sym typeface="Calibri"/>
                        </a:rPr>
                        <a:t> </a:t>
                      </a:r>
                      <a:r>
                        <a:rPr lang="en" sz="1000" u="none" strike="noStrike" cap="none" baseline="0" err="1">
                          <a:sym typeface="Calibri"/>
                        </a:rPr>
                        <a:t>visinu</a:t>
                      </a:r>
                      <a:r>
                        <a:rPr lang="en" sz="1000" u="none" strike="noStrike" cap="none" baseline="0">
                          <a:sym typeface="Calibri"/>
                        </a:rPr>
                        <a:t> </a:t>
                      </a:r>
                      <a:r>
                        <a:rPr lang="en" sz="1000" u="none" strike="noStrike" cap="none" baseline="0" err="1">
                          <a:sym typeface="Calibri"/>
                        </a:rPr>
                        <a:t>zadanog</a:t>
                      </a:r>
                      <a:r>
                        <a:rPr lang="en" sz="1000" u="none" strike="noStrike" cap="none" baseline="0">
                          <a:sym typeface="Calibri"/>
                        </a:rPr>
                        <a:t> </a:t>
                      </a:r>
                      <a:r>
                        <a:rPr lang="en" sz="1000" u="none" strike="noStrike" cap="none" baseline="0" err="1">
                          <a:sym typeface="Calibri"/>
                        </a:rPr>
                        <a:t>mjesta</a:t>
                      </a:r>
                      <a:r>
                        <a:rPr lang="en" sz="1000" u="none" strike="noStrike" cap="none" baseline="0">
                          <a:sym typeface="Calibri"/>
                        </a:rPr>
                        <a:t> </a:t>
                      </a:r>
                      <a:r>
                        <a:rPr lang="en" sz="1000" u="none" strike="noStrike" cap="none" baseline="0" err="1">
                          <a:sym typeface="Calibri"/>
                        </a:rPr>
                        <a:t>te</a:t>
                      </a:r>
                      <a:r>
                        <a:rPr lang="en" sz="1000" u="none" strike="noStrike" cap="none" baseline="0">
                          <a:sym typeface="Calibri"/>
                        </a:rPr>
                        <a:t> </a:t>
                      </a:r>
                      <a:r>
                        <a:rPr lang="en" sz="1000" u="none" strike="noStrike" cap="none" baseline="0" err="1">
                          <a:sym typeface="Calibri"/>
                        </a:rPr>
                        <a:t>osposobiti</a:t>
                      </a:r>
                      <a:r>
                        <a:rPr lang="en" sz="1000" u="none" strike="noStrike" cap="none" baseline="0">
                          <a:sym typeface="Calibri"/>
                        </a:rPr>
                        <a:t> se za </a:t>
                      </a:r>
                      <a:r>
                        <a:rPr lang="en" sz="1000" u="none" strike="noStrike" cap="none" baseline="0" err="1">
                          <a:sym typeface="Calibri"/>
                        </a:rPr>
                        <a:t>kretanje</a:t>
                      </a:r>
                      <a:r>
                        <a:rPr lang="en" sz="1000" u="none" strike="noStrike" cap="none" baseline="0">
                          <a:sym typeface="Calibri"/>
                        </a:rPr>
                        <a:t> po </a:t>
                      </a:r>
                      <a:r>
                        <a:rPr lang="en" sz="1000" u="none" strike="noStrike" cap="none" baseline="0" err="1">
                          <a:sym typeface="Calibri"/>
                        </a:rPr>
                        <a:t>terenu</a:t>
                      </a:r>
                      <a:r>
                        <a:rPr lang="en" sz="1000" u="none" strike="noStrike" cap="none" baseline="0">
                          <a:sym typeface="Calibri"/>
                        </a:rPr>
                        <a:t> </a:t>
                      </a:r>
                      <a:r>
                        <a:rPr lang="en" sz="1000" u="none" strike="noStrike" cap="none" baseline="0" err="1">
                          <a:sym typeface="Calibri"/>
                        </a:rPr>
                        <a:t>uz</a:t>
                      </a:r>
                      <a:r>
                        <a:rPr lang="en" sz="1000" u="none" strike="noStrike" cap="none" baseline="0">
                          <a:sym typeface="Calibri"/>
                        </a:rPr>
                        <a:t> </a:t>
                      </a:r>
                      <a:r>
                        <a:rPr lang="en" sz="1000" u="none" strike="noStrike" cap="none" baseline="0" err="1">
                          <a:sym typeface="Calibri"/>
                        </a:rPr>
                        <a:t>topografsku</a:t>
                      </a:r>
                      <a:r>
                        <a:rPr lang="en" sz="1000" u="none" strike="noStrike" cap="none" baseline="0">
                          <a:sym typeface="Calibri"/>
                        </a:rPr>
                        <a:t> </a:t>
                      </a:r>
                      <a:r>
                        <a:rPr lang="en" sz="1000" u="none" strike="noStrike" cap="none" baseline="0" err="1">
                          <a:sym typeface="Calibri"/>
                        </a:rPr>
                        <a:t>kartu</a:t>
                      </a:r>
                      <a:r>
                        <a:rPr lang="en" sz="1000" u="none" strike="noStrike" cap="none" baseline="0">
                          <a:sym typeface="Calibri"/>
                        </a:rPr>
                        <a:t> </a:t>
                      </a:r>
                      <a:r>
                        <a:rPr lang="en" sz="1000" u="none" strike="noStrike" cap="none" baseline="0" err="1">
                          <a:sym typeface="Calibri"/>
                        </a:rPr>
                        <a:t>i</a:t>
                      </a:r>
                      <a:r>
                        <a:rPr lang="en" sz="1000" u="none" strike="noStrike" cap="none" baseline="0">
                          <a:sym typeface="Calibri"/>
                        </a:rPr>
                        <a:t> GPS.</a:t>
                      </a:r>
                      <a:endParaRPr lang="en" sz="1000" b="0" i="0" u="none" strike="noStrike" cap="none" baseline="0">
                        <a:solidFill>
                          <a:srgbClr val="000000"/>
                        </a:solidFill>
                        <a:latin typeface="Calibri"/>
                        <a:ea typeface="Calibri"/>
                        <a:cs typeface="Calibri"/>
                        <a:sym typeface="Calibri"/>
                      </a:endParaRPr>
                    </a:p>
                  </a:txBody>
                  <a:tcPr marL="91450" marR="91450" marT="29975" marB="29975"/>
                </a:tc>
                <a:extLst>
                  <a:ext uri="{0D108BD9-81ED-4DB2-BD59-A6C34878D82A}">
                    <a16:rowId xmlns:a16="http://schemas.microsoft.com/office/drawing/2014/main" val="10001"/>
                  </a:ext>
                </a:extLst>
              </a:tr>
              <a:tr h="379236">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Način</a:t>
                      </a:r>
                      <a:r>
                        <a:rPr lang="en" sz="1000" u="none" strike="noStrike" cap="none" baseline="0">
                          <a:sym typeface="Calibri"/>
                        </a:rPr>
                        <a:t> </a:t>
                      </a:r>
                      <a:r>
                        <a:rPr lang="en" sz="1000" u="none" strike="noStrike" cap="none" baseline="0" err="1">
                          <a:sym typeface="Calibri"/>
                        </a:rPr>
                        <a:t>realizacije</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29975" marB="29975"/>
                </a:tc>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Nastava</a:t>
                      </a:r>
                      <a:r>
                        <a:rPr lang="en" sz="1000" u="none" strike="noStrike" cap="none" baseline="0">
                          <a:sym typeface="Calibri"/>
                        </a:rPr>
                        <a:t> se </a:t>
                      </a:r>
                      <a:r>
                        <a:rPr lang="en" sz="1000" u="none" strike="noStrike" cap="none" baseline="0" err="1">
                          <a:sym typeface="Calibri"/>
                        </a:rPr>
                        <a:t>odvija</a:t>
                      </a:r>
                      <a:r>
                        <a:rPr lang="en" sz="1000" u="none" strike="noStrike" cap="none" baseline="0">
                          <a:sym typeface="Calibri"/>
                        </a:rPr>
                        <a:t> </a:t>
                      </a:r>
                      <a:r>
                        <a:rPr lang="en" sz="1000" u="none" strike="noStrike" cap="none" baseline="0" err="1">
                          <a:sym typeface="Calibri"/>
                        </a:rPr>
                        <a:t>na</a:t>
                      </a:r>
                      <a:r>
                        <a:rPr lang="en" sz="1000" u="none" strike="noStrike" cap="none" baseline="0">
                          <a:sym typeface="Calibri"/>
                        </a:rPr>
                        <a:t> </a:t>
                      </a:r>
                      <a:r>
                        <a:rPr lang="en" sz="1000" u="none" strike="noStrike" cap="none" baseline="0" err="1">
                          <a:sym typeface="Calibri"/>
                        </a:rPr>
                        <a:t>školskom</a:t>
                      </a:r>
                      <a:r>
                        <a:rPr lang="en" sz="1000" u="none" strike="noStrike" cap="none" baseline="0">
                          <a:sym typeface="Calibri"/>
                        </a:rPr>
                        <a:t> </a:t>
                      </a:r>
                      <a:r>
                        <a:rPr lang="en" sz="1000" u="none" strike="noStrike" cap="none" baseline="0" err="1">
                          <a:sym typeface="Calibri"/>
                        </a:rPr>
                        <a:t>igralištu</a:t>
                      </a:r>
                      <a:r>
                        <a:rPr lang="en" sz="1000" u="none" strike="noStrike" cap="none" baseline="0">
                          <a:sym typeface="Calibri"/>
                        </a:rPr>
                        <a:t> </a:t>
                      </a:r>
                      <a:r>
                        <a:rPr lang="en" sz="1000" u="none" strike="noStrike" cap="none" baseline="0" err="1">
                          <a:sym typeface="Calibri"/>
                        </a:rPr>
                        <a:t>uz</a:t>
                      </a:r>
                      <a:r>
                        <a:rPr lang="en" sz="1000" u="none" strike="noStrike" cap="none" baseline="0">
                          <a:sym typeface="Calibri"/>
                        </a:rPr>
                        <a:t> </a:t>
                      </a:r>
                      <a:r>
                        <a:rPr lang="en" sz="1000" u="none" strike="noStrike" cap="none" baseline="0" err="1">
                          <a:sym typeface="Calibri"/>
                        </a:rPr>
                        <a:t>primjenu</a:t>
                      </a:r>
                      <a:r>
                        <a:rPr lang="en" sz="1000" u="none" strike="noStrike" cap="none" baseline="0">
                          <a:sym typeface="Calibri"/>
                        </a:rPr>
                        <a:t> </a:t>
                      </a:r>
                      <a:r>
                        <a:rPr lang="en" sz="1000" u="none" strike="noStrike" cap="none" baseline="0" err="1">
                          <a:sym typeface="Calibri"/>
                        </a:rPr>
                        <a:t>topografskih</a:t>
                      </a:r>
                      <a:r>
                        <a:rPr lang="en" sz="1000" u="none" strike="noStrike" cap="none" baseline="0">
                          <a:sym typeface="Calibri"/>
                        </a:rPr>
                        <a:t> </a:t>
                      </a:r>
                      <a:r>
                        <a:rPr lang="en" sz="1000" u="none" strike="noStrike" cap="none" baseline="0" err="1">
                          <a:sym typeface="Calibri"/>
                        </a:rPr>
                        <a:t>karata</a:t>
                      </a:r>
                      <a:r>
                        <a:rPr lang="en" sz="1000" u="none" strike="noStrike" cap="none" baseline="0">
                          <a:sym typeface="Calibri"/>
                        </a:rPr>
                        <a:t>, </a:t>
                      </a:r>
                      <a:r>
                        <a:rPr lang="en" sz="1000" u="none" strike="noStrike" cap="none" baseline="0" err="1">
                          <a:sym typeface="Calibri"/>
                        </a:rPr>
                        <a:t>kompasa</a:t>
                      </a:r>
                      <a:r>
                        <a:rPr lang="en" sz="1000" u="none" strike="noStrike" cap="none" baseline="0">
                          <a:sym typeface="Calibri"/>
                        </a:rPr>
                        <a:t>, GPS </a:t>
                      </a:r>
                      <a:r>
                        <a:rPr lang="en" sz="1000" u="none" strike="noStrike" cap="none" baseline="0" err="1">
                          <a:sym typeface="Calibri"/>
                        </a:rPr>
                        <a:t>uređaja</a:t>
                      </a:r>
                      <a:r>
                        <a:rPr lang="en" sz="1000" u="none" strike="noStrike" cap="none" baseline="0">
                          <a:sym typeface="Calibri"/>
                        </a:rPr>
                        <a:t>, </a:t>
                      </a:r>
                      <a:r>
                        <a:rPr lang="en" sz="1000" u="none" strike="noStrike" cap="none" baseline="0" err="1">
                          <a:sym typeface="Calibri"/>
                        </a:rPr>
                        <a:t>trokuta</a:t>
                      </a:r>
                      <a:r>
                        <a:rPr lang="en" sz="1000" u="none" strike="noStrike" cap="none" baseline="0">
                          <a:sym typeface="Calibri"/>
                        </a:rPr>
                        <a:t> </a:t>
                      </a:r>
                      <a:r>
                        <a:rPr lang="en" sz="1000" u="none" strike="noStrike" cap="none" baseline="0" err="1">
                          <a:sym typeface="Calibri"/>
                        </a:rPr>
                        <a:t>i</a:t>
                      </a:r>
                      <a:r>
                        <a:rPr lang="en" sz="1000" u="none" strike="noStrike" cap="none" baseline="0">
                          <a:sym typeface="Calibri"/>
                        </a:rPr>
                        <a:t>(</a:t>
                      </a:r>
                      <a:r>
                        <a:rPr lang="en" sz="1000" u="none" strike="noStrike" cap="none" baseline="0" err="1">
                          <a:sym typeface="Calibri"/>
                        </a:rPr>
                        <a:t>ili</a:t>
                      </a:r>
                      <a:r>
                        <a:rPr lang="en" sz="1000" u="none" strike="noStrike" cap="none" baseline="0">
                          <a:sym typeface="Calibri"/>
                        </a:rPr>
                        <a:t>) </a:t>
                      </a:r>
                      <a:r>
                        <a:rPr lang="en" sz="1000" u="none" strike="noStrike" cap="none" baseline="0" err="1">
                          <a:sym typeface="Calibri"/>
                        </a:rPr>
                        <a:t>ravnala</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29975" marB="29975"/>
                </a:tc>
                <a:extLst>
                  <a:ext uri="{0D108BD9-81ED-4DB2-BD59-A6C34878D82A}">
                    <a16:rowId xmlns:a16="http://schemas.microsoft.com/office/drawing/2014/main" val="10002"/>
                  </a:ext>
                </a:extLst>
              </a:tr>
              <a:tr h="404092">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Nositelj</a:t>
                      </a:r>
                      <a:r>
                        <a:rPr lang="en" sz="1000" u="none" strike="noStrike" cap="none" baseline="0">
                          <a:sym typeface="Calibri"/>
                        </a:rPr>
                        <a:t> </a:t>
                      </a:r>
                      <a:r>
                        <a:rPr lang="en" sz="1000" u="none" strike="noStrike" cap="none" baseline="0" err="1">
                          <a:sym typeface="Calibri"/>
                        </a:rPr>
                        <a:t>aktivnosti</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29975" marB="29975"/>
                </a:tc>
                <a:tc>
                  <a:txBody>
                    <a:bodyPr/>
                    <a:lstStyle/>
                    <a:p>
                      <a:pPr marL="0" marR="0" lvl="0" indent="0" algn="l" rtl="0">
                        <a:lnSpc>
                          <a:spcPct val="100000"/>
                        </a:lnSpc>
                        <a:spcBef>
                          <a:spcPts val="0"/>
                        </a:spcBef>
                        <a:spcAft>
                          <a:spcPts val="0"/>
                        </a:spcAft>
                        <a:buClr>
                          <a:srgbClr val="000000"/>
                        </a:buClr>
                        <a:buSzPct val="25000"/>
                        <a:buFont typeface="Calibri"/>
                        <a:buNone/>
                      </a:pPr>
                      <a:r>
                        <a:rPr lang="en-US" sz="1000" u="none" strike="noStrike" cap="none" baseline="0" err="1">
                          <a:sym typeface="Calibri"/>
                        </a:rPr>
                        <a:t>Nastavnik</a:t>
                      </a:r>
                      <a:r>
                        <a:rPr lang="en-US" sz="1000" u="none" strike="noStrike" cap="none" baseline="0">
                          <a:sym typeface="Calibri"/>
                        </a:rPr>
                        <a:t> ,</a:t>
                      </a:r>
                      <a:r>
                        <a:rPr lang="en-US" sz="1000" u="none" strike="noStrike" cap="none" baseline="0" err="1">
                          <a:sym typeface="Calibri"/>
                        </a:rPr>
                        <a:t>učenici</a:t>
                      </a:r>
                      <a:r>
                        <a:rPr lang="en-US" sz="1000" u="none" strike="noStrike" cap="none" baseline="0">
                          <a:sym typeface="Calibri"/>
                        </a:rPr>
                        <a:t> 8.razreda.</a:t>
                      </a:r>
                    </a:p>
                    <a:p>
                      <a:pPr marL="0" marR="0" lvl="0" indent="0" algn="l" rtl="0">
                        <a:spcBef>
                          <a:spcPts val="0"/>
                        </a:spcBef>
                        <a:buNone/>
                      </a:pPr>
                      <a:endParaRPr lang="en-US" sz="1000" b="0" i="0" u="none" strike="noStrike" cap="none" baseline="0">
                        <a:solidFill>
                          <a:srgbClr val="000000"/>
                        </a:solidFill>
                        <a:latin typeface="Calibri"/>
                        <a:ea typeface="Calibri"/>
                        <a:cs typeface="Calibri"/>
                        <a:sym typeface="Calibri"/>
                      </a:endParaRPr>
                    </a:p>
                  </a:txBody>
                  <a:tcPr marL="91450" marR="91450" marT="29975" marB="29975"/>
                </a:tc>
                <a:extLst>
                  <a:ext uri="{0D108BD9-81ED-4DB2-BD59-A6C34878D82A}">
                    <a16:rowId xmlns:a16="http://schemas.microsoft.com/office/drawing/2014/main" val="10003"/>
                  </a:ext>
                </a:extLst>
              </a:tr>
              <a:tr h="404092">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Vremenik</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29975" marB="29975"/>
                </a:tc>
                <a:tc>
                  <a:txBody>
                    <a:bodyPr/>
                    <a:lstStyle/>
                    <a:p>
                      <a:pPr marL="0" marR="0" lvl="0" indent="0" algn="l" rtl="0">
                        <a:lnSpc>
                          <a:spcPct val="100000"/>
                        </a:lnSpc>
                        <a:spcBef>
                          <a:spcPts val="0"/>
                        </a:spcBef>
                        <a:spcAft>
                          <a:spcPts val="0"/>
                        </a:spcAft>
                        <a:buFont typeface="Calibri"/>
                        <a:buNone/>
                      </a:pPr>
                      <a:r>
                        <a:rPr lang="hr-HR" sz="1000" u="none" strike="noStrike" cap="none" baseline="0" dirty="0">
                          <a:sym typeface="Calibri"/>
                        </a:rPr>
                        <a:t>Krajem</a:t>
                      </a:r>
                      <a:r>
                        <a:rPr lang="en-US" sz="1000" u="none" strike="noStrike" cap="none" baseline="0" dirty="0">
                          <a:sym typeface="Calibri"/>
                        </a:rPr>
                        <a:t> 9</a:t>
                      </a:r>
                      <a:r>
                        <a:rPr lang="hr-HR" sz="1000" u="none" strike="noStrike" cap="none" baseline="0" dirty="0">
                          <a:sym typeface="Calibri"/>
                        </a:rPr>
                        <a:t>. ili početkom 10.</a:t>
                      </a:r>
                      <a:r>
                        <a:rPr lang="hr-HR" sz="1000" u="none" strike="noStrike" cap="none" baseline="0" dirty="0"/>
                        <a:t> </a:t>
                      </a:r>
                      <a:r>
                        <a:rPr lang="en-US" sz="1000" u="none" strike="noStrike" cap="none" baseline="0" dirty="0">
                          <a:sym typeface="Calibri"/>
                        </a:rPr>
                        <a:t> mjeseca-2 </a:t>
                      </a:r>
                      <a:r>
                        <a:rPr lang="en-US" sz="1000" u="none" strike="noStrike" cap="none" baseline="0" dirty="0" err="1">
                          <a:sym typeface="Calibri"/>
                        </a:rPr>
                        <a:t>školska</a:t>
                      </a:r>
                      <a:r>
                        <a:rPr lang="en-US" sz="1000" u="none" strike="noStrike" cap="none" baseline="0" dirty="0">
                          <a:sym typeface="Calibri"/>
                        </a:rPr>
                        <a:t> </a:t>
                      </a:r>
                      <a:r>
                        <a:rPr lang="en-US" sz="1000" u="none" strike="noStrike" cap="none" baseline="0" dirty="0" err="1">
                          <a:sym typeface="Calibri"/>
                        </a:rPr>
                        <a:t>sata</a:t>
                      </a:r>
                      <a:r>
                        <a:rPr lang="en-US" sz="1000" u="none" strike="noStrike" cap="none" baseline="0" dirty="0">
                          <a:sym typeface="Calibri"/>
                        </a:rPr>
                        <a:t>.</a:t>
                      </a:r>
                    </a:p>
                    <a:p>
                      <a:pPr marL="0" marR="0" lvl="0" indent="0" algn="l" rtl="0">
                        <a:spcBef>
                          <a:spcPts val="0"/>
                        </a:spcBef>
                        <a:buNone/>
                      </a:pPr>
                      <a:endParaRPr lang="en-US" sz="1000" b="0" i="0" u="none" strike="noStrike" cap="none" baseline="0" dirty="0">
                        <a:solidFill>
                          <a:srgbClr val="000000"/>
                        </a:solidFill>
                        <a:latin typeface="Calibri"/>
                        <a:ea typeface="Calibri"/>
                        <a:cs typeface="Calibri"/>
                        <a:sym typeface="Calibri"/>
                      </a:endParaRPr>
                    </a:p>
                  </a:txBody>
                  <a:tcPr marL="91450" marR="91450" marT="29975" marB="29975"/>
                </a:tc>
                <a:extLst>
                  <a:ext uri="{0D108BD9-81ED-4DB2-BD59-A6C34878D82A}">
                    <a16:rowId xmlns:a16="http://schemas.microsoft.com/office/drawing/2014/main" val="10004"/>
                  </a:ext>
                </a:extLst>
              </a:tr>
              <a:tr h="404092">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Troškovnik</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29975" marB="29975"/>
                </a:tc>
                <a:tc>
                  <a:txBody>
                    <a:bodyPr/>
                    <a:lstStyle/>
                    <a:p>
                      <a:pPr marL="0" marR="0" lvl="0" indent="0" algn="l" rtl="0">
                        <a:lnSpc>
                          <a:spcPct val="100000"/>
                        </a:lnSpc>
                        <a:spcBef>
                          <a:spcPts val="0"/>
                        </a:spcBef>
                        <a:spcAft>
                          <a:spcPts val="0"/>
                        </a:spcAft>
                        <a:buClr>
                          <a:srgbClr val="000000"/>
                        </a:buClr>
                        <a:buSzPct val="25000"/>
                        <a:buFont typeface="Calibri"/>
                        <a:buNone/>
                      </a:pPr>
                      <a:r>
                        <a:rPr lang="en-US" sz="1000" u="none" strike="noStrike" cap="none" baseline="0" dirty="0">
                          <a:sym typeface="Calibri"/>
                        </a:rPr>
                        <a:t>0 </a:t>
                      </a:r>
                      <a:r>
                        <a:rPr lang="en-US" sz="1000" u="none" strike="noStrike" cap="none" baseline="0" dirty="0" err="1">
                          <a:sym typeface="Calibri"/>
                        </a:rPr>
                        <a:t>kuna</a:t>
                      </a:r>
                      <a:endParaRPr lang="en-US" sz="1000" u="none" strike="noStrike" cap="none" baseline="0" dirty="0">
                        <a:sym typeface="Calibri"/>
                      </a:endParaRPr>
                    </a:p>
                    <a:p>
                      <a:pPr marL="0" marR="0" lvl="0" indent="0" algn="l" rtl="0">
                        <a:spcBef>
                          <a:spcPts val="0"/>
                        </a:spcBef>
                        <a:buNone/>
                      </a:pPr>
                      <a:endParaRPr lang="en-US" sz="1000" b="0" i="0" u="none" strike="noStrike" cap="none" baseline="0" dirty="0">
                        <a:solidFill>
                          <a:srgbClr val="000000"/>
                        </a:solidFill>
                        <a:latin typeface="Calibri"/>
                        <a:ea typeface="Calibri"/>
                        <a:cs typeface="Calibri"/>
                        <a:sym typeface="Calibri"/>
                      </a:endParaRPr>
                    </a:p>
                  </a:txBody>
                  <a:tcPr marL="91450" marR="91450" marT="29975" marB="29975"/>
                </a:tc>
                <a:extLst>
                  <a:ext uri="{0D108BD9-81ED-4DB2-BD59-A6C34878D82A}">
                    <a16:rowId xmlns:a16="http://schemas.microsoft.com/office/drawing/2014/main" val="10005"/>
                  </a:ext>
                </a:extLst>
              </a:tr>
              <a:tr h="838078">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Način</a:t>
                      </a:r>
                      <a:r>
                        <a:rPr lang="en" sz="1000" u="none" strike="noStrike" cap="none" baseline="0">
                          <a:sym typeface="Calibri"/>
                        </a:rPr>
                        <a:t> </a:t>
                      </a:r>
                      <a:r>
                        <a:rPr lang="en" sz="1000" u="none" strike="noStrike" cap="none" baseline="0" err="1">
                          <a:sym typeface="Calibri"/>
                        </a:rPr>
                        <a:t>vrednovanja</a:t>
                      </a:r>
                      <a:r>
                        <a:rPr lang="en" sz="1000" u="none" strike="noStrike" cap="none" baseline="0">
                          <a:sym typeface="Calibri"/>
                        </a:rPr>
                        <a:t> </a:t>
                      </a:r>
                      <a:r>
                        <a:rPr lang="en" sz="1000" u="none" strike="noStrike" cap="none" baseline="0" err="1">
                          <a:sym typeface="Calibri"/>
                        </a:rPr>
                        <a:t>i</a:t>
                      </a:r>
                      <a:r>
                        <a:rPr lang="en" sz="1000" u="none" strike="noStrike" cap="none" baseline="0">
                          <a:sym typeface="Calibri"/>
                        </a:rPr>
                        <a:t> </a:t>
                      </a:r>
                      <a:r>
                        <a:rPr lang="en" sz="1000" u="none" strike="noStrike" cap="none" baseline="0" err="1">
                          <a:sym typeface="Calibri"/>
                        </a:rPr>
                        <a:t>korištenja</a:t>
                      </a:r>
                      <a:r>
                        <a:rPr lang="en" sz="1000" u="none" strike="noStrike" cap="none" baseline="0">
                          <a:sym typeface="Calibri"/>
                        </a:rPr>
                        <a:t> </a:t>
                      </a:r>
                      <a:r>
                        <a:rPr lang="en" sz="1000" u="none" strike="noStrike" cap="none" baseline="0" err="1">
                          <a:sym typeface="Calibri"/>
                        </a:rPr>
                        <a:t>rezultata</a:t>
                      </a:r>
                      <a:r>
                        <a:rPr lang="en" sz="1000" u="none" strike="noStrike" cap="none" baseline="0">
                          <a:sym typeface="Calibri"/>
                        </a:rPr>
                        <a:t> </a:t>
                      </a:r>
                      <a:r>
                        <a:rPr lang="en" sz="1000" u="none" strike="noStrike" cap="none" baseline="0" err="1">
                          <a:sym typeface="Calibri"/>
                        </a:rPr>
                        <a:t>vrednovanja</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29975" marB="29975"/>
                </a:tc>
                <a:tc>
                  <a:txBody>
                    <a:bodyPr/>
                    <a:lstStyle/>
                    <a:p>
                      <a:pPr marL="0" marR="0" lvl="0" indent="0" algn="l" rtl="0">
                        <a:lnSpc>
                          <a:spcPct val="100000"/>
                        </a:lnSpc>
                        <a:spcBef>
                          <a:spcPts val="0"/>
                        </a:spcBef>
                        <a:spcAft>
                          <a:spcPts val="0"/>
                        </a:spcAft>
                        <a:buClr>
                          <a:srgbClr val="000000"/>
                        </a:buClr>
                        <a:buSzPct val="25000"/>
                        <a:buFont typeface="Calibri"/>
                        <a:buNone/>
                      </a:pPr>
                      <a:r>
                        <a:rPr lang="en-US" sz="1000" u="none" strike="noStrike" cap="none" baseline="0" dirty="0" err="1">
                          <a:sym typeface="Calibri"/>
                        </a:rPr>
                        <a:t>Usmeno</a:t>
                      </a:r>
                      <a:r>
                        <a:rPr lang="en-US" sz="1000" u="none" strike="noStrike" cap="none" baseline="0" dirty="0">
                          <a:sym typeface="Calibri"/>
                        </a:rPr>
                        <a:t>, </a:t>
                      </a:r>
                      <a:r>
                        <a:rPr lang="en-US" sz="1000" u="none" strike="noStrike" cap="none" baseline="0" dirty="0" err="1">
                          <a:sym typeface="Calibri"/>
                        </a:rPr>
                        <a:t>pismeno</a:t>
                      </a:r>
                      <a:r>
                        <a:rPr lang="en-US" sz="1000" u="none" strike="noStrike" cap="none" baseline="0" dirty="0">
                          <a:sym typeface="Calibri"/>
                        </a:rPr>
                        <a:t> </a:t>
                      </a:r>
                      <a:r>
                        <a:rPr lang="en-US" sz="1000" u="none" strike="noStrike" cap="none" baseline="0" dirty="0" err="1">
                          <a:sym typeface="Calibri"/>
                        </a:rPr>
                        <a:t>i</a:t>
                      </a:r>
                      <a:r>
                        <a:rPr lang="en-US" sz="1000" u="none" strike="noStrike" cap="none" baseline="0" dirty="0">
                          <a:sym typeface="Calibri"/>
                        </a:rPr>
                        <a:t> </a:t>
                      </a:r>
                      <a:r>
                        <a:rPr lang="en-US" sz="1000" u="none" strike="noStrike" cap="none" baseline="0" dirty="0" err="1">
                          <a:sym typeface="Calibri"/>
                        </a:rPr>
                        <a:t>praktično</a:t>
                      </a:r>
                      <a:r>
                        <a:rPr lang="en-US" sz="1000" u="none" strike="noStrike" cap="none" baseline="0" dirty="0">
                          <a:sym typeface="Calibri"/>
                        </a:rPr>
                        <a:t> </a:t>
                      </a:r>
                      <a:r>
                        <a:rPr lang="en-US" sz="1000" u="none" strike="noStrike" cap="none" baseline="0" dirty="0" err="1">
                          <a:sym typeface="Calibri"/>
                        </a:rPr>
                        <a:t>ocjenjivanje</a:t>
                      </a:r>
                      <a:r>
                        <a:rPr lang="en-US" sz="1000" u="none" strike="noStrike" cap="none" baseline="0" dirty="0">
                          <a:sym typeface="Calibri"/>
                        </a:rPr>
                        <a:t> </a:t>
                      </a:r>
                      <a:r>
                        <a:rPr lang="en-US" sz="1000" u="none" strike="noStrike" cap="none" baseline="0" dirty="0" err="1">
                          <a:sym typeface="Calibri"/>
                        </a:rPr>
                        <a:t>radova</a:t>
                      </a:r>
                      <a:r>
                        <a:rPr lang="en-US" sz="1000" u="none" strike="noStrike" cap="none" baseline="0" dirty="0">
                          <a:sym typeface="Calibri"/>
                        </a:rPr>
                        <a:t>.</a:t>
                      </a:r>
                    </a:p>
                    <a:p>
                      <a:pPr marL="0" marR="0" lvl="0" indent="0" algn="l" rtl="0">
                        <a:spcBef>
                          <a:spcPts val="0"/>
                        </a:spcBef>
                        <a:buNone/>
                      </a:pPr>
                      <a:endParaRPr lang="en-US" sz="1000" b="0" i="0" u="none" strike="noStrike" cap="none" baseline="0" dirty="0">
                        <a:solidFill>
                          <a:srgbClr val="000000"/>
                        </a:solidFill>
                        <a:latin typeface="Calibri"/>
                        <a:ea typeface="Calibri"/>
                        <a:cs typeface="Calibri"/>
                        <a:sym typeface="Calibri"/>
                      </a:endParaRPr>
                    </a:p>
                  </a:txBody>
                  <a:tcPr marL="91450" marR="91450" marT="29975" marB="29975"/>
                </a:tc>
                <a:extLst>
                  <a:ext uri="{0D108BD9-81ED-4DB2-BD59-A6C34878D82A}">
                    <a16:rowId xmlns:a16="http://schemas.microsoft.com/office/drawing/2014/main" val="10006"/>
                  </a:ext>
                </a:extLst>
              </a:tr>
            </a:tbl>
          </a:graphicData>
        </a:graphic>
      </p:graphicFrame>
      <p:pic>
        <p:nvPicPr>
          <p:cNvPr id="693" name="Shape 693"/>
          <p:cNvPicPr preferRelativeResize="0"/>
          <p:nvPr/>
        </p:nvPicPr>
        <p:blipFill rotWithShape="1">
          <a:blip r:embed="rId3">
            <a:alphaModFix/>
          </a:blip>
          <a:srcRect/>
          <a:stretch/>
        </p:blipFill>
        <p:spPr>
          <a:xfrm rot="361025">
            <a:off x="8125198" y="187647"/>
            <a:ext cx="951767" cy="761677"/>
          </a:xfrm>
          <a:prstGeom prst="rect">
            <a:avLst/>
          </a:prstGeom>
          <a:noFill/>
          <a:ln>
            <a:noFill/>
          </a:ln>
        </p:spPr>
      </p:pic>
      <p:sp>
        <p:nvSpPr>
          <p:cNvPr id="2" name="Title 1"/>
          <p:cNvSpPr>
            <a:spLocks noGrp="1"/>
          </p:cNvSpPr>
          <p:nvPr>
            <p:ph type="title"/>
          </p:nvPr>
        </p:nvSpPr>
        <p:spPr>
          <a:xfrm>
            <a:off x="1159726" y="73238"/>
            <a:ext cx="7315201" cy="857250"/>
          </a:xfrm>
        </p:spPr>
        <p:txBody>
          <a:bodyPr>
            <a:noAutofit/>
            <a:scene3d>
              <a:camera prst="orthographicFront"/>
              <a:lightRig rig="soft" dir="t">
                <a:rot lat="0" lon="0" rev="15600000"/>
              </a:lightRig>
            </a:scene3d>
            <a:sp3d extrusionH="57150" prstMaterial="softEdge">
              <a:bevelT w="25400" h="38100"/>
            </a:sp3d>
          </a:bodyPr>
          <a:lstStyle/>
          <a:p>
            <a:r>
              <a:rPr lang="hr-HR" sz="3100" dirty="0">
                <a:effectLst>
                  <a:outerShdw blurRad="38100" dist="38100" dir="2700000" algn="tl">
                    <a:srgbClr val="000000">
                      <a:alpha val="43137"/>
                    </a:srgbClr>
                  </a:outerShdw>
                </a:effectLst>
                <a:latin typeface="+mn-lt"/>
              </a:rPr>
              <a:t>Geografija –</a:t>
            </a:r>
            <a:br>
              <a:rPr lang="hr-HR" sz="3100" dirty="0">
                <a:solidFill>
                  <a:srgbClr val="FF0000"/>
                </a:solidFill>
                <a:effectLst>
                  <a:outerShdw blurRad="38100" dist="38100" dir="2700000" algn="tl">
                    <a:srgbClr val="000000">
                      <a:alpha val="43137"/>
                    </a:srgbClr>
                  </a:outerShdw>
                </a:effectLst>
                <a:latin typeface="+mn-lt"/>
              </a:rPr>
            </a:br>
            <a:r>
              <a:rPr lang="hr-HR" sz="3100" dirty="0">
                <a:effectLst>
                  <a:outerShdw blurRad="38100" dist="38100" dir="2700000" algn="tl">
                    <a:srgbClr val="000000">
                      <a:alpha val="43137"/>
                    </a:srgbClr>
                  </a:outerShdw>
                </a:effectLst>
                <a:latin typeface="+mn-lt"/>
              </a:rPr>
              <a:t>Topografska karta i orijentacija u prirodi</a:t>
            </a:r>
          </a:p>
        </p:txBody>
      </p:sp>
    </p:spTree>
  </p:cSld>
  <p:clrMapOvr>
    <a:masterClrMapping/>
  </p:clrMapOvr>
  <p:transition spd="slow">
    <p:wip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a:t>Terenska nastava  Vukovar– 8.r</a:t>
            </a:r>
          </a:p>
        </p:txBody>
      </p:sp>
      <p:graphicFrame>
        <p:nvGraphicFramePr>
          <p:cNvPr id="3" name="Tablica 2"/>
          <p:cNvGraphicFramePr>
            <a:graphicFrameLocks noGrp="1"/>
          </p:cNvGraphicFramePr>
          <p:nvPr/>
        </p:nvGraphicFramePr>
        <p:xfrm>
          <a:off x="707254" y="912613"/>
          <a:ext cx="7905725" cy="3726550"/>
        </p:xfrm>
        <a:graphic>
          <a:graphicData uri="http://schemas.openxmlformats.org/drawingml/2006/table">
            <a:tbl>
              <a:tblPr>
                <a:tableStyleId>{0E3FDE45-AF77-4B5C-9715-49D594BDF05E}</a:tableStyleId>
              </a:tblPr>
              <a:tblGrid>
                <a:gridCol w="1893677">
                  <a:extLst>
                    <a:ext uri="{9D8B030D-6E8A-4147-A177-3AD203B41FA5}">
                      <a16:colId xmlns:a16="http://schemas.microsoft.com/office/drawing/2014/main" val="20000"/>
                    </a:ext>
                  </a:extLst>
                </a:gridCol>
                <a:gridCol w="6012048">
                  <a:extLst>
                    <a:ext uri="{9D8B030D-6E8A-4147-A177-3AD203B41FA5}">
                      <a16:colId xmlns:a16="http://schemas.microsoft.com/office/drawing/2014/main" val="20001"/>
                    </a:ext>
                  </a:extLst>
                </a:gridCol>
              </a:tblGrid>
              <a:tr h="476250">
                <a:tc>
                  <a:txBody>
                    <a:bodyPr/>
                    <a:lstStyle/>
                    <a:p>
                      <a:pPr marL="0" marR="0" lvl="0" indent="0" algn="l" rtl="0">
                        <a:lnSpc>
                          <a:spcPct val="100000"/>
                        </a:lnSpc>
                        <a:spcBef>
                          <a:spcPts val="0"/>
                        </a:spcBef>
                        <a:spcAft>
                          <a:spcPts val="0"/>
                        </a:spcAft>
                        <a:buClr>
                          <a:srgbClr val="000000"/>
                        </a:buClr>
                        <a:buSzPct val="25000"/>
                        <a:buFont typeface="Calibri"/>
                        <a:buNone/>
                      </a:pPr>
                      <a:r>
                        <a:rPr lang="hr-HR" sz="1100" u="none" strike="noStrike" cap="none" baseline="0" dirty="0">
                          <a:sym typeface="Calibri"/>
                        </a:rPr>
                        <a:t>Ishodi</a:t>
                      </a:r>
                      <a:r>
                        <a:rPr lang="en" sz="1100" u="none" strike="noStrike" cap="none" baseline="0" dirty="0">
                          <a:sym typeface="Calibri"/>
                        </a:rPr>
                        <a:t>:</a:t>
                      </a:r>
                      <a:endParaRPr lang="en" sz="1100" b="0" i="0" u="none" strike="noStrike" cap="none" baseline="0" dirty="0">
                        <a:solidFill>
                          <a:srgbClr val="000000"/>
                        </a:solidFill>
                        <a:latin typeface="Calibri"/>
                        <a:ea typeface="Calibri"/>
                        <a:cs typeface="Calibri"/>
                        <a:sym typeface="Calibri"/>
                      </a:endParaRPr>
                    </a:p>
                  </a:txBody>
                  <a:tcPr marL="91450" marR="91450" marT="33375" marB="33375"/>
                </a:tc>
                <a:tc>
                  <a:txBody>
                    <a:bodyPr/>
                    <a:lstStyle/>
                    <a:p>
                      <a:pPr marL="0" marR="0" lvl="0" indent="0" algn="l" rtl="0">
                        <a:lnSpc>
                          <a:spcPct val="100000"/>
                        </a:lnSpc>
                        <a:spcBef>
                          <a:spcPts val="0"/>
                        </a:spcBef>
                        <a:spcAft>
                          <a:spcPts val="0"/>
                        </a:spcAft>
                        <a:buFont typeface="Calibri"/>
                        <a:buNone/>
                      </a:pPr>
                      <a:r>
                        <a:rPr lang="en" sz="1100" u="none" strike="noStrike" cap="none" baseline="0"/>
                        <a:t>Učenici će upoznati</a:t>
                      </a:r>
                      <a:r>
                        <a:rPr lang="hr-HR" sz="1100" u="none" strike="noStrike" cap="none" baseline="0">
                          <a:sym typeface="Calibri"/>
                        </a:rPr>
                        <a:t> </a:t>
                      </a:r>
                      <a:r>
                        <a:rPr lang="en" sz="1100" u="none" strike="noStrike" cap="none" baseline="0">
                          <a:sym typeface="Calibri"/>
                        </a:rPr>
                        <a:t>povijest Domovinskog rata.</a:t>
                      </a:r>
                      <a:endParaRPr lang="en" sz="1100" b="0" i="0" u="none" strike="noStrike" cap="none" baseline="0">
                        <a:solidFill>
                          <a:srgbClr val="000000"/>
                        </a:solidFill>
                        <a:latin typeface="Calibri"/>
                        <a:ea typeface="Calibri"/>
                        <a:cs typeface="Calibri"/>
                        <a:sym typeface="Calibri"/>
                      </a:endParaRPr>
                    </a:p>
                  </a:txBody>
                  <a:tcPr marL="91450" marR="91450" marT="33375" marB="33375"/>
                </a:tc>
                <a:extLst>
                  <a:ext uri="{0D108BD9-81ED-4DB2-BD59-A6C34878D82A}">
                    <a16:rowId xmlns:a16="http://schemas.microsoft.com/office/drawing/2014/main" val="10000"/>
                  </a:ext>
                </a:extLst>
              </a:tr>
              <a:tr h="501225">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dirty="0">
                          <a:sym typeface="Calibri"/>
                        </a:rPr>
                        <a:t>Namjena:</a:t>
                      </a:r>
                      <a:endParaRPr lang="en" sz="1100" b="0" i="0" u="none" strike="noStrike" cap="none" baseline="0" dirty="0">
                        <a:solidFill>
                          <a:srgbClr val="000000"/>
                        </a:solidFill>
                        <a:latin typeface="Calibri"/>
                        <a:ea typeface="Calibri"/>
                        <a:cs typeface="Calibri"/>
                        <a:sym typeface="Calibri"/>
                      </a:endParaRPr>
                    </a:p>
                  </a:txBody>
                  <a:tcPr marL="91450" marR="91450" marT="33375" marB="33375"/>
                </a:tc>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dirty="0">
                          <a:sym typeface="Calibri"/>
                        </a:rPr>
                        <a:t>Proširivanje znanja povijesnih i kulturnih obilježja toga kraja</a:t>
                      </a:r>
                    </a:p>
                    <a:p>
                      <a:pPr marL="0" marR="0" lvl="0" indent="0" algn="l" rtl="0">
                        <a:spcBef>
                          <a:spcPts val="0"/>
                        </a:spcBef>
                        <a:buNone/>
                      </a:pPr>
                      <a:endParaRPr sz="1100" b="0" i="0" u="none" strike="noStrike" cap="none" baseline="0">
                        <a:solidFill>
                          <a:srgbClr val="000000"/>
                        </a:solidFill>
                        <a:latin typeface="Calibri"/>
                        <a:ea typeface="Calibri"/>
                        <a:cs typeface="Calibri"/>
                        <a:sym typeface="Calibri"/>
                      </a:endParaRPr>
                    </a:p>
                  </a:txBody>
                  <a:tcPr marL="91450" marR="91450" marT="33375" marB="33375"/>
                </a:tc>
                <a:extLst>
                  <a:ext uri="{0D108BD9-81ED-4DB2-BD59-A6C34878D82A}">
                    <a16:rowId xmlns:a16="http://schemas.microsoft.com/office/drawing/2014/main" val="10001"/>
                  </a:ext>
                </a:extLst>
              </a:tr>
              <a:tr h="498850">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Način</a:t>
                      </a:r>
                      <a:r>
                        <a:rPr lang="en" sz="1100" u="none" strike="noStrike" cap="none" baseline="0">
                          <a:sym typeface="Calibri"/>
                        </a:rPr>
                        <a:t> </a:t>
                      </a:r>
                      <a:r>
                        <a:rPr lang="en" sz="1100" u="none" strike="noStrike" cap="none" baseline="0" err="1">
                          <a:sym typeface="Calibri"/>
                        </a:rPr>
                        <a:t>realizacije</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50" marR="91450" marT="33375" marB="33375"/>
                </a:tc>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dirty="0">
                          <a:sym typeface="Calibri"/>
                        </a:rPr>
                        <a:t>Putovanje u Vukovar</a:t>
                      </a:r>
                      <a:r>
                        <a:rPr lang="hr-HR" sz="1100" u="none" strike="noStrike" cap="none" baseline="0" dirty="0">
                          <a:sym typeface="Calibri"/>
                        </a:rPr>
                        <a:t>, predavanje o Domovinskom ratu, posjet memorijalnim mjestima na prostoru grada Vukovara</a:t>
                      </a:r>
                      <a:endParaRPr lang="en" sz="1100" dirty="0">
                        <a:latin typeface="Calibri"/>
                        <a:ea typeface="Calibri"/>
                        <a:cs typeface="Calibri"/>
                        <a:sym typeface="Calibri"/>
                      </a:endParaRPr>
                    </a:p>
                  </a:txBody>
                  <a:tcPr marL="91450" marR="91450" marT="33375" marB="33375"/>
                </a:tc>
                <a:extLst>
                  <a:ext uri="{0D108BD9-81ED-4DB2-BD59-A6C34878D82A}">
                    <a16:rowId xmlns:a16="http://schemas.microsoft.com/office/drawing/2014/main" val="10002"/>
                  </a:ext>
                </a:extLst>
              </a:tr>
              <a:tr h="498850">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Nositelj</a:t>
                      </a:r>
                      <a:r>
                        <a:rPr lang="en" sz="1100" u="none" strike="noStrike" cap="none" baseline="0">
                          <a:sym typeface="Calibri"/>
                        </a:rPr>
                        <a:t> </a:t>
                      </a:r>
                      <a:r>
                        <a:rPr lang="en" sz="1100" u="none" strike="noStrike" cap="none" baseline="0" err="1">
                          <a:sym typeface="Calibri"/>
                        </a:rPr>
                        <a:t>aktivnosti</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50" marR="91450" marT="33375" marB="33375"/>
                </a:tc>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dirty="0">
                          <a:sym typeface="Calibri"/>
                        </a:rPr>
                        <a:t>Razrednici osmih razreda, učenici, roditelji.</a:t>
                      </a:r>
                      <a:endParaRPr lang="en" sz="1100" b="0" i="0" u="none" strike="noStrike" cap="none" baseline="0" dirty="0">
                        <a:solidFill>
                          <a:srgbClr val="000000"/>
                        </a:solidFill>
                        <a:latin typeface="Calibri"/>
                        <a:ea typeface="Calibri"/>
                        <a:cs typeface="Calibri"/>
                        <a:sym typeface="Calibri"/>
                      </a:endParaRPr>
                    </a:p>
                  </a:txBody>
                  <a:tcPr marL="91450" marR="91450" marT="33375" marB="33375"/>
                </a:tc>
                <a:extLst>
                  <a:ext uri="{0D108BD9-81ED-4DB2-BD59-A6C34878D82A}">
                    <a16:rowId xmlns:a16="http://schemas.microsoft.com/office/drawing/2014/main" val="10003"/>
                  </a:ext>
                </a:extLst>
              </a:tr>
              <a:tr h="497675">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Vremenik</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50" marR="91450" marT="33375" marB="33375"/>
                </a:tc>
                <a:tc>
                  <a:txBody>
                    <a:bodyPr/>
                    <a:lstStyle/>
                    <a:p>
                      <a:pPr marL="0" marR="0" lvl="0" indent="0" algn="l" rtl="0">
                        <a:lnSpc>
                          <a:spcPct val="100000"/>
                        </a:lnSpc>
                        <a:spcBef>
                          <a:spcPts val="0"/>
                        </a:spcBef>
                        <a:spcAft>
                          <a:spcPts val="0"/>
                        </a:spcAft>
                        <a:buClr>
                          <a:srgbClr val="000000"/>
                        </a:buClr>
                        <a:buSzPct val="25000"/>
                        <a:buFont typeface="Calibri"/>
                        <a:buNone/>
                      </a:pPr>
                      <a:r>
                        <a:rPr lang="hr-HR" sz="1100" u="none" strike="noStrike" cap="none" baseline="0" dirty="0"/>
                        <a:t>06.10.2021</a:t>
                      </a:r>
                      <a:r>
                        <a:rPr lang="hr-HR" sz="1100" u="none" strike="noStrike" cap="none" baseline="0" dirty="0">
                          <a:sym typeface="Calibri"/>
                        </a:rPr>
                        <a:t>.</a:t>
                      </a:r>
                      <a:endParaRPr lang="en" sz="1100" b="0" i="0" u="none" strike="noStrike" cap="none" baseline="0" dirty="0">
                        <a:solidFill>
                          <a:srgbClr val="000000"/>
                        </a:solidFill>
                        <a:latin typeface="Calibri"/>
                        <a:ea typeface="Calibri"/>
                        <a:cs typeface="Calibri"/>
                        <a:sym typeface="Calibri"/>
                      </a:endParaRPr>
                    </a:p>
                  </a:txBody>
                  <a:tcPr marL="91450" marR="91450" marT="33375" marB="33375"/>
                </a:tc>
                <a:extLst>
                  <a:ext uri="{0D108BD9-81ED-4DB2-BD59-A6C34878D82A}">
                    <a16:rowId xmlns:a16="http://schemas.microsoft.com/office/drawing/2014/main" val="10004"/>
                  </a:ext>
                </a:extLst>
              </a:tr>
              <a:tr h="500050">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Troškovnik</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50" marR="91450" marT="33375" marB="33375"/>
                </a:tc>
                <a:tc>
                  <a:txBody>
                    <a:bodyPr/>
                    <a:lstStyle/>
                    <a:p>
                      <a:pPr marL="0" marR="0" lvl="0" indent="0" algn="l" rtl="0">
                        <a:lnSpc>
                          <a:spcPct val="100000"/>
                        </a:lnSpc>
                        <a:spcBef>
                          <a:spcPts val="0"/>
                        </a:spcBef>
                        <a:spcAft>
                          <a:spcPts val="0"/>
                        </a:spcAft>
                        <a:buClr>
                          <a:srgbClr val="000000"/>
                        </a:buClr>
                        <a:buSzPct val="25000"/>
                        <a:buFont typeface="Calibri"/>
                        <a:buNone/>
                      </a:pPr>
                      <a:r>
                        <a:rPr lang="hr-HR" sz="1100" dirty="0">
                          <a:sym typeface="Calibri"/>
                        </a:rPr>
                        <a:t>0</a:t>
                      </a:r>
                      <a:r>
                        <a:rPr lang="hr-HR" sz="1100" baseline="0" dirty="0">
                          <a:sym typeface="Calibri"/>
                        </a:rPr>
                        <a:t> kuna</a:t>
                      </a:r>
                      <a:endParaRPr lang="en" sz="1100" dirty="0">
                        <a:latin typeface="Calibri"/>
                        <a:ea typeface="Calibri"/>
                        <a:cs typeface="Calibri"/>
                        <a:sym typeface="Calibri"/>
                      </a:endParaRPr>
                    </a:p>
                  </a:txBody>
                  <a:tcPr marL="91450" marR="91450" marT="33375" marB="33375"/>
                </a:tc>
                <a:extLst>
                  <a:ext uri="{0D108BD9-81ED-4DB2-BD59-A6C34878D82A}">
                    <a16:rowId xmlns:a16="http://schemas.microsoft.com/office/drawing/2014/main" val="10005"/>
                  </a:ext>
                </a:extLst>
              </a:tr>
              <a:tr h="753650">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Način</a:t>
                      </a:r>
                      <a:r>
                        <a:rPr lang="en" sz="1100" u="none" strike="noStrike" cap="none" baseline="0">
                          <a:sym typeface="Calibri"/>
                        </a:rPr>
                        <a:t> </a:t>
                      </a:r>
                      <a:r>
                        <a:rPr lang="en" sz="1100" u="none" strike="noStrike" cap="none" baseline="0" err="1">
                          <a:sym typeface="Calibri"/>
                        </a:rPr>
                        <a:t>vrednovanja</a:t>
                      </a:r>
                      <a:r>
                        <a:rPr lang="en" sz="1100" u="none" strike="noStrike" cap="none" baseline="0">
                          <a:sym typeface="Calibri"/>
                        </a:rPr>
                        <a:t> </a:t>
                      </a:r>
                      <a:r>
                        <a:rPr lang="en" sz="1100" u="none" strike="noStrike" cap="none" baseline="0" err="1">
                          <a:sym typeface="Calibri"/>
                        </a:rPr>
                        <a:t>i</a:t>
                      </a:r>
                      <a:r>
                        <a:rPr lang="en" sz="1100" u="none" strike="noStrike" cap="none" baseline="0">
                          <a:sym typeface="Calibri"/>
                        </a:rPr>
                        <a:t> </a:t>
                      </a:r>
                      <a:r>
                        <a:rPr lang="en" sz="1100" u="none" strike="noStrike" cap="none" baseline="0" err="1">
                          <a:sym typeface="Calibri"/>
                        </a:rPr>
                        <a:t>korištenja</a:t>
                      </a:r>
                      <a:r>
                        <a:rPr lang="en" sz="1100" u="none" strike="noStrike" cap="none" baseline="0">
                          <a:sym typeface="Calibri"/>
                        </a:rPr>
                        <a:t> </a:t>
                      </a:r>
                      <a:r>
                        <a:rPr lang="en" sz="1100" u="none" strike="noStrike" cap="none" baseline="0" err="1">
                          <a:sym typeface="Calibri"/>
                        </a:rPr>
                        <a:t>rezultata</a:t>
                      </a:r>
                      <a:r>
                        <a:rPr lang="en" sz="1100" u="none" strike="noStrike" cap="none" baseline="0">
                          <a:sym typeface="Calibri"/>
                        </a:rPr>
                        <a:t> </a:t>
                      </a:r>
                      <a:r>
                        <a:rPr lang="en" sz="1100" u="none" strike="noStrike" cap="none" baseline="0" err="1">
                          <a:sym typeface="Calibri"/>
                        </a:rPr>
                        <a:t>vrednovanja</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50" marR="91450" marT="33375" marB="33375"/>
                </a:tc>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dirty="0">
                          <a:sym typeface="Calibri"/>
                        </a:rPr>
                        <a:t>Usmeno opisivanje, izrada plakat</a:t>
                      </a:r>
                      <a:r>
                        <a:rPr lang="hr-HR" sz="1100" u="none" strike="noStrike" cap="none" baseline="0" dirty="0">
                          <a:sym typeface="Calibri"/>
                        </a:rPr>
                        <a:t>a</a:t>
                      </a:r>
                      <a:r>
                        <a:rPr lang="en" sz="1100" u="none" strike="noStrike" cap="none" baseline="0" dirty="0">
                          <a:sym typeface="Calibri"/>
                        </a:rPr>
                        <a:t>, fotografije, objavljiivanje na WEB stranici škole .</a:t>
                      </a:r>
                      <a:endParaRPr lang="en" sz="1100" b="0" i="0" u="none" strike="noStrike" cap="none" baseline="0" dirty="0">
                        <a:solidFill>
                          <a:srgbClr val="000000"/>
                        </a:solidFill>
                        <a:latin typeface="Calibri"/>
                        <a:ea typeface="Calibri"/>
                        <a:cs typeface="Calibri"/>
                        <a:sym typeface="Calibri"/>
                      </a:endParaRPr>
                    </a:p>
                  </a:txBody>
                  <a:tcPr marL="91450" marR="91450" marT="33375" marB="33375"/>
                </a:tc>
                <a:extLst>
                  <a:ext uri="{0D108BD9-81ED-4DB2-BD59-A6C34878D82A}">
                    <a16:rowId xmlns:a16="http://schemas.microsoft.com/office/drawing/2014/main" val="10006"/>
                  </a:ext>
                </a:extLst>
              </a:tr>
            </a:tbl>
          </a:graphicData>
        </a:graphic>
      </p:graphicFrame>
      <p:pic>
        <p:nvPicPr>
          <p:cNvPr id="4" name="Shape 893"/>
          <p:cNvPicPr preferRelativeResize="0"/>
          <p:nvPr/>
        </p:nvPicPr>
        <p:blipFill rotWithShape="1">
          <a:blip r:embed="rId2">
            <a:alphaModFix/>
          </a:blip>
          <a:srcRect/>
          <a:stretch/>
        </p:blipFill>
        <p:spPr>
          <a:xfrm>
            <a:off x="6314527" y="153684"/>
            <a:ext cx="1036184" cy="769594"/>
          </a:xfrm>
          <a:prstGeom prst="rect">
            <a:avLst/>
          </a:prstGeom>
          <a:noFill/>
          <a:ln>
            <a:noFill/>
          </a:ln>
        </p:spPr>
      </p:pic>
    </p:spTree>
  </p:cSld>
  <p:clrMapOvr>
    <a:masterClrMapping/>
  </p:clrMapOvr>
  <p:transition spd="slow">
    <p:wipe/>
  </p:transition>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Shape 690"/>
        <p:cNvGrpSpPr/>
        <p:nvPr/>
      </p:nvGrpSpPr>
      <p:grpSpPr>
        <a:xfrm>
          <a:off x="0" y="0"/>
          <a:ext cx="0" cy="0"/>
          <a:chOff x="0" y="0"/>
          <a:chExt cx="0" cy="0"/>
        </a:xfrm>
      </p:grpSpPr>
      <p:graphicFrame>
        <p:nvGraphicFramePr>
          <p:cNvPr id="692" name="Shape 692"/>
          <p:cNvGraphicFramePr/>
          <p:nvPr>
            <p:extLst>
              <p:ext uri="{D42A27DB-BD31-4B8C-83A1-F6EECF244321}">
                <p14:modId xmlns:p14="http://schemas.microsoft.com/office/powerpoint/2010/main" val="414607872"/>
              </p:ext>
            </p:extLst>
          </p:nvPr>
        </p:nvGraphicFramePr>
        <p:xfrm>
          <a:off x="453484" y="921310"/>
          <a:ext cx="8441936" cy="3679881"/>
        </p:xfrm>
        <a:graphic>
          <a:graphicData uri="http://schemas.openxmlformats.org/drawingml/2006/table">
            <a:tbl>
              <a:tblPr>
                <a:tableStyleId>{0E3FDE45-AF77-4B5C-9715-49D594BDF05E}</a:tableStyleId>
              </a:tblPr>
              <a:tblGrid>
                <a:gridCol w="1698303">
                  <a:extLst>
                    <a:ext uri="{9D8B030D-6E8A-4147-A177-3AD203B41FA5}">
                      <a16:colId xmlns:a16="http://schemas.microsoft.com/office/drawing/2014/main" val="20000"/>
                    </a:ext>
                  </a:extLst>
                </a:gridCol>
                <a:gridCol w="6743633">
                  <a:extLst>
                    <a:ext uri="{9D8B030D-6E8A-4147-A177-3AD203B41FA5}">
                      <a16:colId xmlns:a16="http://schemas.microsoft.com/office/drawing/2014/main" val="20001"/>
                    </a:ext>
                  </a:extLst>
                </a:gridCol>
              </a:tblGrid>
              <a:tr h="771552">
                <a:tc>
                  <a:txBody>
                    <a:bodyPr/>
                    <a:lstStyle/>
                    <a:p>
                      <a:pPr marL="0" marR="0" lvl="0" indent="0" algn="l" rtl="0">
                        <a:lnSpc>
                          <a:spcPct val="100000"/>
                        </a:lnSpc>
                        <a:spcBef>
                          <a:spcPts val="0"/>
                        </a:spcBef>
                        <a:spcAft>
                          <a:spcPts val="0"/>
                        </a:spcAft>
                        <a:buClr>
                          <a:srgbClr val="000000"/>
                        </a:buClr>
                        <a:buSzPct val="25000"/>
                        <a:buFont typeface="Calibri"/>
                        <a:buNone/>
                      </a:pPr>
                      <a:r>
                        <a:rPr lang="hr-HR" sz="1000" u="none" strike="noStrike" cap="none" baseline="0" dirty="0">
                          <a:sym typeface="Calibri"/>
                        </a:rPr>
                        <a:t>Ishodi</a:t>
                      </a:r>
                      <a:r>
                        <a:rPr lang="en" sz="1000" u="none" strike="noStrike" cap="none" baseline="0" dirty="0">
                          <a:sym typeface="Calibri"/>
                        </a:rPr>
                        <a:t>:</a:t>
                      </a:r>
                      <a:endParaRPr lang="en" sz="1000" b="0" i="0" u="none" strike="noStrike" cap="none" baseline="0" dirty="0">
                        <a:solidFill>
                          <a:srgbClr val="000000"/>
                        </a:solidFill>
                        <a:latin typeface="Calibri"/>
                        <a:ea typeface="Calibri"/>
                        <a:cs typeface="Calibri"/>
                        <a:sym typeface="Calibri"/>
                      </a:endParaRPr>
                    </a:p>
                  </a:txBody>
                  <a:tcPr marL="91450" marR="91450" marT="29975" marB="29975"/>
                </a:tc>
                <a:tc>
                  <a:txBody>
                    <a:bodyPr/>
                    <a:lstStyle/>
                    <a:p>
                      <a:pPr lvl="0" algn="l">
                        <a:lnSpc>
                          <a:spcPct val="100000"/>
                        </a:lnSpc>
                        <a:spcBef>
                          <a:spcPts val="0"/>
                        </a:spcBef>
                        <a:spcAft>
                          <a:spcPts val="0"/>
                        </a:spcAft>
                        <a:buNone/>
                      </a:pPr>
                      <a:r>
                        <a:rPr lang="en" sz="1000" u="none" strike="noStrike" cap="none" baseline="0" noProof="0" dirty="0"/>
                        <a:t>Učenici će naučiti da kretanje doprinosi održavanju i očuvanju zdravlja te da utječe na tjelesnu masu. </a:t>
                      </a:r>
                      <a:endParaRPr lang="en" dirty="0"/>
                    </a:p>
                    <a:p>
                      <a:pPr lvl="0" algn="l">
                        <a:lnSpc>
                          <a:spcPct val="100000"/>
                        </a:lnSpc>
                        <a:spcBef>
                          <a:spcPts val="0"/>
                        </a:spcBef>
                        <a:spcAft>
                          <a:spcPts val="0"/>
                        </a:spcAft>
                        <a:buNone/>
                      </a:pPr>
                      <a:r>
                        <a:rPr lang="en" sz="1000" u="none" strike="noStrike" cap="none" baseline="0" noProof="0" dirty="0"/>
                        <a:t>A.3.2.D Opisuje važnost redovitoga tjelesnoga vježbanja kao važnog čimbenika regulacije tjelesne mase </a:t>
                      </a:r>
                      <a:endParaRPr lang="en" dirty="0"/>
                    </a:p>
                    <a:p>
                      <a:pPr lvl="0" algn="l">
                        <a:lnSpc>
                          <a:spcPct val="100000"/>
                        </a:lnSpc>
                        <a:spcBef>
                          <a:spcPts val="0"/>
                        </a:spcBef>
                        <a:spcAft>
                          <a:spcPts val="0"/>
                        </a:spcAft>
                        <a:buNone/>
                      </a:pPr>
                      <a:r>
                        <a:rPr lang="en" sz="1000" u="none" strike="noStrike" cap="none" baseline="0" noProof="0" dirty="0"/>
                        <a:t>A.2.2.B Primjenjuje pravilnu tjelesnu aktivnost sukladno svojim sposobnostima, afinitetima i zdravstvenom stanju.</a:t>
                      </a:r>
                      <a:endParaRPr lang="en" sz="1000" u="none" strike="noStrike" cap="none" baseline="0" dirty="0"/>
                    </a:p>
                    <a:p>
                      <a:pPr marL="0" marR="0" lvl="0" indent="0" algn="l">
                        <a:lnSpc>
                          <a:spcPct val="100000"/>
                        </a:lnSpc>
                        <a:spcBef>
                          <a:spcPts val="0"/>
                        </a:spcBef>
                        <a:spcAft>
                          <a:spcPts val="0"/>
                        </a:spcAft>
                        <a:buNone/>
                      </a:pPr>
                      <a:r>
                        <a:rPr lang="en" sz="1000" u="none" strike="noStrike" cap="none" baseline="0" noProof="0" dirty="0"/>
                        <a:t>Također će spoznati da je pješačenje kao aktivnost  najjednostavniji i najsvrsishodniji oblik i čuvanja i unapređenja zdravlja. Ovaj oblik tjelesne aktivnosti je najjednostavniji te najpristupačniji za zdrave i bolesne, za svaku životnu dob i za oba spola. </a:t>
                      </a:r>
                      <a:endParaRPr lang="en" sz="1000" u="none" strike="noStrike" cap="none" baseline="0" dirty="0">
                        <a:sym typeface="Calibri"/>
                      </a:endParaRPr>
                    </a:p>
                  </a:txBody>
                  <a:tcPr marL="91450" marR="91450" marT="29975" marB="29975"/>
                </a:tc>
                <a:extLst>
                  <a:ext uri="{0D108BD9-81ED-4DB2-BD59-A6C34878D82A}">
                    <a16:rowId xmlns:a16="http://schemas.microsoft.com/office/drawing/2014/main" val="10000"/>
                  </a:ext>
                </a:extLst>
              </a:tr>
              <a:tr h="628497">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Namjena</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29975" marB="29975"/>
                </a:tc>
                <a:tc>
                  <a:txBody>
                    <a:bodyPr/>
                    <a:lstStyle/>
                    <a:p>
                      <a:pPr marL="0" marR="0" lvl="0" indent="0" algn="l" rtl="0">
                        <a:lnSpc>
                          <a:spcPct val="100000"/>
                        </a:lnSpc>
                        <a:spcBef>
                          <a:spcPts val="0"/>
                        </a:spcBef>
                        <a:spcAft>
                          <a:spcPts val="0"/>
                        </a:spcAft>
                        <a:buFont typeface="Calibri"/>
                        <a:buNone/>
                      </a:pPr>
                      <a:r>
                        <a:rPr lang="en" sz="1000" u="none" strike="noStrike" cap="none" baseline="0" err="1"/>
                        <a:t>Upoznavanje</a:t>
                      </a:r>
                      <a:r>
                        <a:rPr lang="en" sz="1000" u="none" strike="noStrike" cap="none" baseline="0"/>
                        <a:t> </a:t>
                      </a:r>
                      <a:r>
                        <a:rPr lang="en" sz="1000" u="none" strike="noStrike" cap="none" baseline="0" err="1"/>
                        <a:t>zavičaja</a:t>
                      </a:r>
                      <a:r>
                        <a:rPr lang="en" sz="1000" u="none" strike="noStrike" cap="none" baseline="0"/>
                        <a:t>, </a:t>
                      </a:r>
                      <a:r>
                        <a:rPr lang="en" sz="1000" u="none" strike="noStrike" cap="none" baseline="0" err="1"/>
                        <a:t>razvijanje</a:t>
                      </a:r>
                      <a:r>
                        <a:rPr lang="en" sz="1000" u="none" strike="noStrike" cap="none" baseline="0"/>
                        <a:t> </a:t>
                      </a:r>
                      <a:r>
                        <a:rPr lang="en" sz="1000" u="none" strike="noStrike" cap="none" baseline="0" err="1"/>
                        <a:t>ljubavi</a:t>
                      </a:r>
                      <a:r>
                        <a:rPr lang="en" sz="1000" u="none" strike="noStrike" cap="none" baseline="0"/>
                        <a:t> </a:t>
                      </a:r>
                      <a:r>
                        <a:rPr lang="en" sz="1000" u="none" strike="noStrike" cap="none" baseline="0" err="1"/>
                        <a:t>prema</a:t>
                      </a:r>
                      <a:r>
                        <a:rPr lang="en" sz="1000" u="none" strike="noStrike" cap="none" baseline="0"/>
                        <a:t> </a:t>
                      </a:r>
                      <a:r>
                        <a:rPr lang="en" sz="1000" u="none" strike="noStrike" cap="none" baseline="0" err="1"/>
                        <a:t>prirodi</a:t>
                      </a:r>
                      <a:r>
                        <a:rPr lang="en" sz="1000" u="none" strike="noStrike" cap="none" baseline="0"/>
                        <a:t>, </a:t>
                      </a:r>
                      <a:r>
                        <a:rPr lang="en" sz="1000" u="none" strike="noStrike" cap="none" baseline="0" err="1"/>
                        <a:t>sportskoj</a:t>
                      </a:r>
                      <a:r>
                        <a:rPr lang="en" sz="1000" u="none" strike="noStrike" cap="none" baseline="0"/>
                        <a:t> </a:t>
                      </a:r>
                      <a:r>
                        <a:rPr lang="en" sz="1000" u="none" strike="noStrike" cap="none" baseline="0" err="1"/>
                        <a:t>aktivnosti</a:t>
                      </a:r>
                      <a:r>
                        <a:rPr lang="en" sz="1000" u="none" strike="noStrike" cap="none" baseline="0"/>
                        <a:t> </a:t>
                      </a:r>
                      <a:r>
                        <a:rPr lang="en" sz="1000" u="none" strike="noStrike" cap="none" baseline="0" err="1"/>
                        <a:t>i</a:t>
                      </a:r>
                      <a:r>
                        <a:rPr lang="en" sz="1000" u="none" strike="noStrike" cap="none" baseline="0"/>
                        <a:t> </a:t>
                      </a:r>
                      <a:r>
                        <a:rPr lang="en" sz="1000" u="none" strike="noStrike" cap="none" baseline="0" err="1"/>
                        <a:t>pješačenju</a:t>
                      </a:r>
                      <a:r>
                        <a:rPr lang="en" sz="1000" u="none" strike="noStrike" cap="none" baseline="0" err="1">
                          <a:sym typeface="Calibri"/>
                        </a:rPr>
                        <a:t>.</a:t>
                      </a:r>
                      <a:r>
                        <a:rPr lang="en" sz="1000" u="none" strike="noStrike" cap="none" baseline="0" noProof="0" err="1"/>
                        <a:t>Pješačenje</a:t>
                      </a:r>
                      <a:r>
                        <a:rPr lang="en" sz="1000" u="none" strike="noStrike" cap="none" baseline="0" noProof="0"/>
                        <a:t>, </a:t>
                      </a:r>
                      <a:r>
                        <a:rPr lang="en" sz="1000" u="none" strike="noStrike" cap="none" baseline="0" noProof="0" err="1"/>
                        <a:t>posebice</a:t>
                      </a:r>
                      <a:r>
                        <a:rPr lang="en" sz="1000" u="none" strike="noStrike" cap="none" baseline="0" noProof="0"/>
                        <a:t> u </a:t>
                      </a:r>
                      <a:r>
                        <a:rPr lang="en" sz="1000" u="none" strike="noStrike" cap="none" baseline="0" noProof="0" err="1"/>
                        <a:t>prirodi</a:t>
                      </a:r>
                      <a:r>
                        <a:rPr lang="en" sz="1000" u="none" strike="noStrike" cap="none" baseline="0" noProof="0"/>
                        <a:t>, u </a:t>
                      </a:r>
                      <a:r>
                        <a:rPr lang="en" sz="1000" u="none" strike="noStrike" cap="none" baseline="0" noProof="0" err="1"/>
                        <a:t>kombinaciji</a:t>
                      </a:r>
                      <a:r>
                        <a:rPr lang="en" sz="1000" u="none" strike="noStrike" cap="none" baseline="0" noProof="0"/>
                        <a:t> s </a:t>
                      </a:r>
                      <a:r>
                        <a:rPr lang="en" sz="1000" u="none" strike="noStrike" cap="none" baseline="0" noProof="0" err="1"/>
                        <a:t>odgovarajućim</a:t>
                      </a:r>
                      <a:r>
                        <a:rPr lang="en" sz="1000" u="none" strike="noStrike" cap="none" baseline="0" noProof="0"/>
                        <a:t> </a:t>
                      </a:r>
                      <a:r>
                        <a:rPr lang="en" sz="1000" u="none" strike="noStrike" cap="none" baseline="0" noProof="0" err="1"/>
                        <a:t>vježbama</a:t>
                      </a:r>
                      <a:r>
                        <a:rPr lang="en" sz="1000" u="none" strike="noStrike" cap="none" baseline="0" noProof="0"/>
                        <a:t> </a:t>
                      </a:r>
                      <a:r>
                        <a:rPr lang="en" sz="1000" u="none" strike="noStrike" cap="none" baseline="0" noProof="0" err="1"/>
                        <a:t>blagotvorno</a:t>
                      </a:r>
                      <a:r>
                        <a:rPr lang="en" sz="1000" u="none" strike="noStrike" cap="none" baseline="0" noProof="0"/>
                        <a:t> </a:t>
                      </a:r>
                      <a:r>
                        <a:rPr lang="en" sz="1000" u="none" strike="noStrike" cap="none" baseline="0" noProof="0" err="1"/>
                        <a:t>djeluje</a:t>
                      </a:r>
                      <a:r>
                        <a:rPr lang="en" sz="1000" u="none" strike="noStrike" cap="none" baseline="0" noProof="0"/>
                        <a:t> </a:t>
                      </a:r>
                      <a:r>
                        <a:rPr lang="en" sz="1000" u="none" strike="noStrike" cap="none" baseline="0" noProof="0" err="1"/>
                        <a:t>na</a:t>
                      </a:r>
                      <a:r>
                        <a:rPr lang="en" sz="1000" u="none" strike="noStrike" cap="none" baseline="0" noProof="0"/>
                        <a:t> </a:t>
                      </a:r>
                      <a:r>
                        <a:rPr lang="en" sz="1000" u="none" strike="noStrike" cap="none" baseline="0" noProof="0" err="1"/>
                        <a:t>čovjekov</a:t>
                      </a:r>
                      <a:r>
                        <a:rPr lang="en" sz="1000" u="none" strike="noStrike" cap="none" baseline="0" noProof="0"/>
                        <a:t> </a:t>
                      </a:r>
                      <a:r>
                        <a:rPr lang="en" sz="1000" u="none" strike="noStrike" cap="none" baseline="0" noProof="0" err="1"/>
                        <a:t>organizam</a:t>
                      </a:r>
                      <a:r>
                        <a:rPr lang="en" sz="1000" u="none" strike="noStrike" cap="none" baseline="0" noProof="0"/>
                        <a:t> </a:t>
                      </a:r>
                      <a:r>
                        <a:rPr lang="en" sz="1000" u="none" strike="noStrike" cap="none" baseline="0" noProof="0" err="1"/>
                        <a:t>i</a:t>
                      </a:r>
                      <a:r>
                        <a:rPr lang="en" sz="1000" u="none" strike="noStrike" cap="none" baseline="0" noProof="0"/>
                        <a:t> </a:t>
                      </a:r>
                      <a:r>
                        <a:rPr lang="en" sz="1000" u="none" strike="noStrike" cap="none" baseline="0" noProof="0" err="1"/>
                        <a:t>općenito</a:t>
                      </a:r>
                      <a:r>
                        <a:rPr lang="en" sz="1000" u="none" strike="noStrike" cap="none" baseline="0" noProof="0"/>
                        <a:t> </a:t>
                      </a:r>
                      <a:r>
                        <a:rPr lang="en" sz="1000" u="none" strike="noStrike" cap="none" baseline="0" noProof="0" err="1"/>
                        <a:t>na</a:t>
                      </a:r>
                      <a:r>
                        <a:rPr lang="en" sz="1000" u="none" strike="noStrike" cap="none" baseline="0" noProof="0"/>
                        <a:t> </a:t>
                      </a:r>
                      <a:r>
                        <a:rPr lang="en" sz="1000" u="none" strike="noStrike" cap="none" baseline="0" noProof="0" err="1"/>
                        <a:t>njegovo</a:t>
                      </a:r>
                      <a:r>
                        <a:rPr lang="en" sz="1000" u="none" strike="noStrike" cap="none" baseline="0" noProof="0"/>
                        <a:t> </a:t>
                      </a:r>
                      <a:r>
                        <a:rPr lang="en" sz="1000" u="none" strike="noStrike" cap="none" baseline="0" noProof="0" err="1"/>
                        <a:t>psihičko</a:t>
                      </a:r>
                      <a:r>
                        <a:rPr lang="en" sz="1000" u="none" strike="noStrike" cap="none" baseline="0" noProof="0"/>
                        <a:t> </a:t>
                      </a:r>
                      <a:r>
                        <a:rPr lang="en" sz="1000" u="none" strike="noStrike" cap="none" baseline="0" noProof="0" err="1"/>
                        <a:t>i</a:t>
                      </a:r>
                      <a:r>
                        <a:rPr lang="en" sz="1000" u="none" strike="noStrike" cap="none" baseline="0" noProof="0"/>
                        <a:t> </a:t>
                      </a:r>
                      <a:r>
                        <a:rPr lang="en" sz="1000" u="none" strike="noStrike" cap="none" baseline="0" noProof="0" err="1"/>
                        <a:t>fizičko</a:t>
                      </a:r>
                      <a:r>
                        <a:rPr lang="en" sz="1000" u="none" strike="noStrike" cap="none" baseline="0" noProof="0"/>
                        <a:t> </a:t>
                      </a:r>
                      <a:r>
                        <a:rPr lang="en" sz="1000" u="none" strike="noStrike" cap="none" baseline="0" noProof="0" err="1"/>
                        <a:t>stanje</a:t>
                      </a:r>
                      <a:r>
                        <a:rPr lang="en" sz="1000" u="none" strike="noStrike" cap="none" baseline="0" noProof="0"/>
                        <a:t>.</a:t>
                      </a:r>
                    </a:p>
                    <a:p>
                      <a:pPr marL="0" marR="0" lvl="0" indent="0" algn="l">
                        <a:lnSpc>
                          <a:spcPct val="100000"/>
                        </a:lnSpc>
                        <a:spcBef>
                          <a:spcPts val="0"/>
                        </a:spcBef>
                        <a:spcAft>
                          <a:spcPts val="0"/>
                        </a:spcAft>
                        <a:buFont typeface="Calibri"/>
                        <a:buNone/>
                      </a:pPr>
                      <a:endParaRPr lang="en" sz="1000" u="none" strike="noStrike" cap="none" baseline="0">
                        <a:sym typeface="Calibri"/>
                      </a:endParaRPr>
                    </a:p>
                  </a:txBody>
                  <a:tcPr marL="91450" marR="91450" marT="29975" marB="29975"/>
                </a:tc>
                <a:extLst>
                  <a:ext uri="{0D108BD9-81ED-4DB2-BD59-A6C34878D82A}">
                    <a16:rowId xmlns:a16="http://schemas.microsoft.com/office/drawing/2014/main" val="10001"/>
                  </a:ext>
                </a:extLst>
              </a:tr>
              <a:tr h="340860">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Način</a:t>
                      </a:r>
                      <a:r>
                        <a:rPr lang="en" sz="1000" u="none" strike="noStrike" cap="none" baseline="0">
                          <a:sym typeface="Calibri"/>
                        </a:rPr>
                        <a:t> </a:t>
                      </a:r>
                      <a:r>
                        <a:rPr lang="en" sz="1000" u="none" strike="noStrike" cap="none" baseline="0" err="1">
                          <a:sym typeface="Calibri"/>
                        </a:rPr>
                        <a:t>realizacije</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29975" marB="29975"/>
                </a:tc>
                <a:tc>
                  <a:txBody>
                    <a:bodyPr/>
                    <a:lstStyle/>
                    <a:p>
                      <a:pPr marL="0" marR="0" lvl="0" indent="0" algn="l" rtl="0">
                        <a:lnSpc>
                          <a:spcPct val="100000"/>
                        </a:lnSpc>
                        <a:spcBef>
                          <a:spcPts val="0"/>
                        </a:spcBef>
                        <a:spcAft>
                          <a:spcPts val="0"/>
                        </a:spcAft>
                        <a:buFont typeface="Calibri"/>
                        <a:buNone/>
                      </a:pPr>
                      <a:r>
                        <a:rPr lang="en" sz="1000" u="none" strike="noStrike" cap="none" baseline="0" dirty="0"/>
                        <a:t>Pješačenje </a:t>
                      </a:r>
                      <a:r>
                        <a:rPr lang="hr-HR" sz="1000" u="none" strike="noStrike" cap="none" baseline="0" dirty="0"/>
                        <a:t>7. i 8. razreda prema rasporedu;  </a:t>
                      </a:r>
                      <a:r>
                        <a:rPr lang="en" sz="1000" u="none" strike="noStrike" cap="none" baseline="0" dirty="0"/>
                        <a:t>15.10.202</a:t>
                      </a:r>
                      <a:r>
                        <a:rPr lang="hr-HR" sz="1000" u="none" strike="noStrike" cap="none" baseline="0" dirty="0"/>
                        <a:t>1</a:t>
                      </a:r>
                      <a:r>
                        <a:rPr lang="en" sz="1000" u="none" strike="noStrike" cap="none" baseline="0" dirty="0"/>
                        <a:t>.</a:t>
                      </a:r>
                      <a:endParaRPr lang="en" sz="1000" u="none" strike="noStrike" cap="none" baseline="0" dirty="0">
                        <a:sym typeface="Calibri"/>
                      </a:endParaRPr>
                    </a:p>
                  </a:txBody>
                  <a:tcPr marL="91450" marR="91450" marT="29975" marB="29975"/>
                </a:tc>
                <a:extLst>
                  <a:ext uri="{0D108BD9-81ED-4DB2-BD59-A6C34878D82A}">
                    <a16:rowId xmlns:a16="http://schemas.microsoft.com/office/drawing/2014/main" val="10002"/>
                  </a:ext>
                </a:extLst>
              </a:tr>
              <a:tr h="363201">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Nositelj</a:t>
                      </a:r>
                      <a:r>
                        <a:rPr lang="en" sz="1000" u="none" strike="noStrike" cap="none" baseline="0">
                          <a:sym typeface="Calibri"/>
                        </a:rPr>
                        <a:t> </a:t>
                      </a:r>
                      <a:r>
                        <a:rPr lang="en" sz="1000" u="none" strike="noStrike" cap="none" baseline="0" err="1">
                          <a:sym typeface="Calibri"/>
                        </a:rPr>
                        <a:t>aktivnosti</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29975" marB="29975"/>
                </a:tc>
                <a:tc>
                  <a:txBody>
                    <a:bodyPr/>
                    <a:lstStyle/>
                    <a:p>
                      <a:pPr marL="0" marR="0" lvl="0" indent="0" algn="l" rtl="0">
                        <a:lnSpc>
                          <a:spcPct val="100000"/>
                        </a:lnSpc>
                        <a:spcBef>
                          <a:spcPts val="0"/>
                        </a:spcBef>
                        <a:spcAft>
                          <a:spcPts val="0"/>
                        </a:spcAft>
                        <a:buFont typeface="Calibri"/>
                        <a:buNone/>
                      </a:pPr>
                      <a:r>
                        <a:rPr lang="en-US" sz="1000" u="none" strike="noStrike" cap="none" baseline="0" dirty="0" err="1">
                          <a:sym typeface="Calibri"/>
                        </a:rPr>
                        <a:t>Nastavnik</a:t>
                      </a:r>
                      <a:r>
                        <a:rPr lang="en-US" sz="1000" u="none" strike="noStrike" cap="none" baseline="0" dirty="0"/>
                        <a:t> TZK</a:t>
                      </a:r>
                      <a:r>
                        <a:rPr lang="hr-HR" sz="1000" u="none" strike="noStrike" cap="none" baseline="0" dirty="0"/>
                        <a:t>,</a:t>
                      </a:r>
                      <a:r>
                        <a:rPr lang="en-US" sz="1000" u="none" strike="noStrike" cap="none" baseline="0" dirty="0"/>
                        <a:t> </a:t>
                      </a:r>
                      <a:r>
                        <a:rPr lang="en-US" sz="1000" u="none" strike="noStrike" cap="none" baseline="0" dirty="0" err="1"/>
                        <a:t>učenici</a:t>
                      </a:r>
                      <a:r>
                        <a:rPr lang="en-US" sz="1000" u="none" strike="noStrike" cap="none" baseline="0" dirty="0"/>
                        <a:t> I </a:t>
                      </a:r>
                      <a:r>
                        <a:rPr lang="en-US" sz="1000" u="none" strike="noStrike" cap="none" baseline="0" dirty="0" err="1"/>
                        <a:t>ostali</a:t>
                      </a:r>
                      <a:r>
                        <a:rPr lang="en-US" sz="1000" u="none" strike="noStrike" cap="none" baseline="0" dirty="0"/>
                        <a:t> </a:t>
                      </a:r>
                      <a:r>
                        <a:rPr lang="en-US" sz="1000" u="none" strike="noStrike" cap="none" baseline="0" dirty="0" err="1"/>
                        <a:t>učitelji</a:t>
                      </a:r>
                      <a:r>
                        <a:rPr lang="hr-HR" sz="1000" u="none" strike="noStrike" cap="none" baseline="0" dirty="0"/>
                        <a:t>.</a:t>
                      </a:r>
                      <a:endParaRPr lang="en-US" sz="1000" u="none" strike="noStrike" cap="none" baseline="0" dirty="0">
                        <a:sym typeface="Calibri"/>
                      </a:endParaRPr>
                    </a:p>
                    <a:p>
                      <a:pPr marL="0" marR="0" lvl="0" indent="0" algn="l" rtl="0">
                        <a:spcBef>
                          <a:spcPts val="0"/>
                        </a:spcBef>
                        <a:buNone/>
                      </a:pPr>
                      <a:endParaRPr lang="en-US" sz="1000" b="0" i="0" u="none" strike="noStrike" cap="none" baseline="0" dirty="0">
                        <a:solidFill>
                          <a:srgbClr val="000000"/>
                        </a:solidFill>
                        <a:latin typeface="Calibri"/>
                        <a:ea typeface="Calibri"/>
                        <a:cs typeface="Calibri"/>
                        <a:sym typeface="Calibri"/>
                      </a:endParaRPr>
                    </a:p>
                  </a:txBody>
                  <a:tcPr marL="91450" marR="91450" marT="29975" marB="29975"/>
                </a:tc>
                <a:extLst>
                  <a:ext uri="{0D108BD9-81ED-4DB2-BD59-A6C34878D82A}">
                    <a16:rowId xmlns:a16="http://schemas.microsoft.com/office/drawing/2014/main" val="10003"/>
                  </a:ext>
                </a:extLst>
              </a:tr>
              <a:tr h="363201">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Vremenik</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29975" marB="29975"/>
                </a:tc>
                <a:tc>
                  <a:txBody>
                    <a:bodyPr/>
                    <a:lstStyle/>
                    <a:p>
                      <a:pPr marL="0" marR="0" lvl="0" indent="0" algn="l" rtl="0">
                        <a:lnSpc>
                          <a:spcPct val="100000"/>
                        </a:lnSpc>
                        <a:spcBef>
                          <a:spcPts val="0"/>
                        </a:spcBef>
                        <a:spcAft>
                          <a:spcPts val="0"/>
                        </a:spcAft>
                        <a:buFont typeface="Calibri"/>
                        <a:buNone/>
                      </a:pPr>
                      <a:r>
                        <a:rPr lang="en-US" sz="1000" b="0" u="none" strike="noStrike" cap="none" baseline="0" dirty="0">
                          <a:solidFill>
                            <a:schemeClr val="tx1"/>
                          </a:solidFill>
                        </a:rPr>
                        <a:t>15.10.202</a:t>
                      </a:r>
                      <a:r>
                        <a:rPr lang="hr-HR" sz="1000" b="0" u="none" strike="noStrike" cap="none" baseline="0" dirty="0">
                          <a:solidFill>
                            <a:schemeClr val="tx1"/>
                          </a:solidFill>
                        </a:rPr>
                        <a:t>2.</a:t>
                      </a:r>
                      <a:endParaRPr lang="en-US" sz="1000" b="0" u="none" strike="noStrike" cap="none" baseline="0" dirty="0">
                        <a:solidFill>
                          <a:schemeClr val="tx1"/>
                        </a:solidFill>
                        <a:sym typeface="Calibri"/>
                      </a:endParaRPr>
                    </a:p>
                    <a:p>
                      <a:pPr marL="0" marR="0" lvl="0" indent="0" algn="l" rtl="0">
                        <a:spcBef>
                          <a:spcPts val="0"/>
                        </a:spcBef>
                        <a:buNone/>
                      </a:pPr>
                      <a:endParaRPr lang="en-US" sz="1000" b="0" i="0" u="none" strike="noStrike" cap="none" baseline="0" dirty="0">
                        <a:solidFill>
                          <a:srgbClr val="000000"/>
                        </a:solidFill>
                        <a:latin typeface="Calibri"/>
                        <a:ea typeface="Calibri"/>
                        <a:cs typeface="Calibri"/>
                        <a:sym typeface="Calibri"/>
                      </a:endParaRPr>
                    </a:p>
                  </a:txBody>
                  <a:tcPr marL="91450" marR="91450" marT="29975" marB="29975"/>
                </a:tc>
                <a:extLst>
                  <a:ext uri="{0D108BD9-81ED-4DB2-BD59-A6C34878D82A}">
                    <a16:rowId xmlns:a16="http://schemas.microsoft.com/office/drawing/2014/main" val="10004"/>
                  </a:ext>
                </a:extLst>
              </a:tr>
              <a:tr h="363201">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Troškovnik</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29975" marB="29975"/>
                </a:tc>
                <a:tc>
                  <a:txBody>
                    <a:bodyPr/>
                    <a:lstStyle/>
                    <a:p>
                      <a:pPr marL="0" marR="0" lvl="0" indent="0" algn="l" rtl="0">
                        <a:lnSpc>
                          <a:spcPct val="100000"/>
                        </a:lnSpc>
                        <a:spcBef>
                          <a:spcPts val="0"/>
                        </a:spcBef>
                        <a:spcAft>
                          <a:spcPts val="0"/>
                        </a:spcAft>
                        <a:buClr>
                          <a:srgbClr val="000000"/>
                        </a:buClr>
                        <a:buSzPct val="25000"/>
                        <a:buFont typeface="Calibri"/>
                        <a:buNone/>
                      </a:pPr>
                      <a:r>
                        <a:rPr lang="en-US" sz="1000" u="none" strike="noStrike" cap="none" baseline="0">
                          <a:sym typeface="Calibri"/>
                        </a:rPr>
                        <a:t>0 </a:t>
                      </a:r>
                      <a:r>
                        <a:rPr lang="en-US" sz="1000" u="none" strike="noStrike" cap="none" baseline="0" err="1">
                          <a:sym typeface="Calibri"/>
                        </a:rPr>
                        <a:t>kuna</a:t>
                      </a:r>
                    </a:p>
                    <a:p>
                      <a:pPr marL="0" marR="0" lvl="0" indent="0" algn="l" rtl="0">
                        <a:spcBef>
                          <a:spcPts val="0"/>
                        </a:spcBef>
                        <a:buNone/>
                      </a:pPr>
                      <a:endParaRPr lang="en-US" sz="1000" b="0" i="0" u="none" strike="noStrike" cap="none" baseline="0">
                        <a:solidFill>
                          <a:srgbClr val="000000"/>
                        </a:solidFill>
                        <a:latin typeface="Calibri"/>
                        <a:ea typeface="Calibri"/>
                        <a:cs typeface="Calibri"/>
                        <a:sym typeface="Calibri"/>
                      </a:endParaRPr>
                    </a:p>
                  </a:txBody>
                  <a:tcPr marL="91450" marR="91450" marT="29975" marB="29975"/>
                </a:tc>
                <a:extLst>
                  <a:ext uri="{0D108BD9-81ED-4DB2-BD59-A6C34878D82A}">
                    <a16:rowId xmlns:a16="http://schemas.microsoft.com/office/drawing/2014/main" val="10005"/>
                  </a:ext>
                </a:extLst>
              </a:tr>
              <a:tr h="753271">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Način</a:t>
                      </a:r>
                      <a:r>
                        <a:rPr lang="en" sz="1000" u="none" strike="noStrike" cap="none" baseline="0">
                          <a:sym typeface="Calibri"/>
                        </a:rPr>
                        <a:t> </a:t>
                      </a:r>
                      <a:r>
                        <a:rPr lang="en" sz="1000" u="none" strike="noStrike" cap="none" baseline="0" err="1">
                          <a:sym typeface="Calibri"/>
                        </a:rPr>
                        <a:t>vrednovanja</a:t>
                      </a:r>
                      <a:r>
                        <a:rPr lang="en" sz="1000" u="none" strike="noStrike" cap="none" baseline="0">
                          <a:sym typeface="Calibri"/>
                        </a:rPr>
                        <a:t> </a:t>
                      </a:r>
                      <a:r>
                        <a:rPr lang="en" sz="1000" u="none" strike="noStrike" cap="none" baseline="0" err="1">
                          <a:sym typeface="Calibri"/>
                        </a:rPr>
                        <a:t>i</a:t>
                      </a:r>
                      <a:r>
                        <a:rPr lang="en" sz="1000" u="none" strike="noStrike" cap="none" baseline="0">
                          <a:sym typeface="Calibri"/>
                        </a:rPr>
                        <a:t> </a:t>
                      </a:r>
                      <a:r>
                        <a:rPr lang="en" sz="1000" u="none" strike="noStrike" cap="none" baseline="0" err="1">
                          <a:sym typeface="Calibri"/>
                        </a:rPr>
                        <a:t>korištenja</a:t>
                      </a:r>
                      <a:r>
                        <a:rPr lang="en" sz="1000" u="none" strike="noStrike" cap="none" baseline="0">
                          <a:sym typeface="Calibri"/>
                        </a:rPr>
                        <a:t> </a:t>
                      </a:r>
                      <a:r>
                        <a:rPr lang="en" sz="1000" u="none" strike="noStrike" cap="none" baseline="0" err="1">
                          <a:sym typeface="Calibri"/>
                        </a:rPr>
                        <a:t>rezultata</a:t>
                      </a:r>
                      <a:r>
                        <a:rPr lang="en" sz="1000" u="none" strike="noStrike" cap="none" baseline="0">
                          <a:sym typeface="Calibri"/>
                        </a:rPr>
                        <a:t> </a:t>
                      </a:r>
                      <a:r>
                        <a:rPr lang="en" sz="1000" u="none" strike="noStrike" cap="none" baseline="0" err="1">
                          <a:sym typeface="Calibri"/>
                        </a:rPr>
                        <a:t>vrednovanja</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29975" marB="29975"/>
                </a:tc>
                <a:tc>
                  <a:txBody>
                    <a:bodyPr/>
                    <a:lstStyle/>
                    <a:p>
                      <a:pPr marL="0" marR="0" lvl="0" indent="0" algn="l" rtl="0">
                        <a:lnSpc>
                          <a:spcPct val="100000"/>
                        </a:lnSpc>
                        <a:spcBef>
                          <a:spcPts val="0"/>
                        </a:spcBef>
                        <a:spcAft>
                          <a:spcPts val="0"/>
                        </a:spcAft>
                        <a:buClr>
                          <a:srgbClr val="000000"/>
                        </a:buClr>
                        <a:buSzPct val="25000"/>
                        <a:buFont typeface="Calibri"/>
                        <a:buNone/>
                      </a:pPr>
                      <a:endParaRPr lang="en-US" sz="1000" u="none" strike="noStrike" cap="none" baseline="0" dirty="0">
                        <a:sym typeface="Calibri"/>
                      </a:endParaRPr>
                    </a:p>
                    <a:p>
                      <a:pPr marL="0" marR="0" lvl="0" indent="0" algn="l" rtl="0">
                        <a:spcBef>
                          <a:spcPts val="0"/>
                        </a:spcBef>
                        <a:buNone/>
                      </a:pPr>
                      <a:r>
                        <a:rPr lang="en-US" sz="1000" u="none" strike="noStrike" cap="none" baseline="0" dirty="0" err="1"/>
                        <a:t>Razgovor</a:t>
                      </a:r>
                      <a:r>
                        <a:rPr lang="en-US" sz="1000" u="none" strike="noStrike" cap="none" baseline="0" dirty="0"/>
                        <a:t> s </a:t>
                      </a:r>
                      <a:r>
                        <a:rPr lang="en-US" sz="1000" u="none" strike="noStrike" cap="none" baseline="0" dirty="0" err="1"/>
                        <a:t>učenicima</a:t>
                      </a:r>
                      <a:r>
                        <a:rPr lang="en-US" sz="1000" u="none" strike="noStrike" cap="none" baseline="0" dirty="0"/>
                        <a:t> o </a:t>
                      </a:r>
                      <a:r>
                        <a:rPr lang="en-US" sz="1000" u="none" strike="noStrike" cap="none" baseline="0" dirty="0" err="1"/>
                        <a:t>viđenom</a:t>
                      </a:r>
                      <a:r>
                        <a:rPr lang="en-US" sz="1000" u="none" strike="noStrike" cap="none" baseline="0" dirty="0"/>
                        <a:t>.</a:t>
                      </a:r>
                      <a:endParaRPr lang="en-US" sz="1000" b="0" i="0" u="none" strike="noStrike" cap="none" baseline="0" dirty="0">
                        <a:solidFill>
                          <a:srgbClr val="000000"/>
                        </a:solidFill>
                        <a:latin typeface="Calibri"/>
                        <a:ea typeface="Calibri"/>
                        <a:cs typeface="Calibri"/>
                        <a:sym typeface="Calibri"/>
                      </a:endParaRPr>
                    </a:p>
                  </a:txBody>
                  <a:tcPr marL="91450" marR="91450" marT="29975" marB="29975"/>
                </a:tc>
                <a:extLst>
                  <a:ext uri="{0D108BD9-81ED-4DB2-BD59-A6C34878D82A}">
                    <a16:rowId xmlns:a16="http://schemas.microsoft.com/office/drawing/2014/main" val="10006"/>
                  </a:ext>
                </a:extLst>
              </a:tr>
            </a:tbl>
          </a:graphicData>
        </a:graphic>
      </p:graphicFrame>
      <p:sp>
        <p:nvSpPr>
          <p:cNvPr id="2" name="Title 1"/>
          <p:cNvSpPr>
            <a:spLocks noGrp="1"/>
          </p:cNvSpPr>
          <p:nvPr>
            <p:ph type="title"/>
          </p:nvPr>
        </p:nvSpPr>
        <p:spPr>
          <a:xfrm>
            <a:off x="1076484" y="7538"/>
            <a:ext cx="7453223" cy="857250"/>
          </a:xfrm>
        </p:spPr>
        <p:txBody>
          <a:bodyPr>
            <a:scene3d>
              <a:camera prst="orthographicFront"/>
              <a:lightRig rig="soft" dir="t">
                <a:rot lat="0" lon="0" rev="15600000"/>
              </a:lightRig>
            </a:scene3d>
            <a:sp3d extrusionH="57150" prstMaterial="softEdge">
              <a:bevelT w="25400" h="38100"/>
            </a:sp3d>
          </a:bodyPr>
          <a:lstStyle/>
          <a:p>
            <a:r>
              <a:rPr lang="hr-HR" dirty="0">
                <a:effectLst>
                  <a:outerShdw blurRad="38100" dist="38100" dir="2700000" algn="tl">
                    <a:srgbClr val="000000">
                      <a:alpha val="43137"/>
                    </a:srgbClr>
                  </a:outerShdw>
                </a:effectLst>
                <a:latin typeface="+mn-lt"/>
              </a:rPr>
              <a:t>Međunarodni dan pješačenja </a:t>
            </a:r>
            <a:endParaRPr lang="hr-HR" dirty="0">
              <a:solidFill>
                <a:srgbClr val="FF0000"/>
              </a:solidFill>
              <a:effectLst>
                <a:outerShdw blurRad="38100" dist="38100" dir="2700000" algn="tl">
                  <a:srgbClr val="000000">
                    <a:alpha val="43137"/>
                  </a:srgbClr>
                </a:outerShdw>
              </a:effectLst>
              <a:latin typeface="+mn-lt"/>
            </a:endParaRPr>
          </a:p>
        </p:txBody>
      </p:sp>
      <p:pic>
        <p:nvPicPr>
          <p:cNvPr id="4" name="Slika 3">
            <a:extLst>
              <a:ext uri="{FF2B5EF4-FFF2-40B4-BE49-F238E27FC236}">
                <a16:creationId xmlns:a16="http://schemas.microsoft.com/office/drawing/2014/main" id="{AD89EC5F-8112-41CF-8EF4-68529AC612F6}"/>
              </a:ext>
            </a:extLst>
          </p:cNvPr>
          <p:cNvPicPr>
            <a:picLocks noChangeAspect="1"/>
          </p:cNvPicPr>
          <p:nvPr/>
        </p:nvPicPr>
        <p:blipFill>
          <a:blip r:embed="rId3">
            <a:clrChange>
              <a:clrFrom>
                <a:srgbClr val="FFFFFF"/>
              </a:clrFrom>
              <a:clrTo>
                <a:srgbClr val="FFFFFF">
                  <a:alpha val="0"/>
                </a:srgbClr>
              </a:clrTo>
            </a:clrChange>
            <a:extLst>
              <a:ext uri="{837473B0-CC2E-450A-ABE3-18F120FF3D39}">
                <a1611:picAttrSrcUrl xmlns:a1611="http://schemas.microsoft.com/office/drawing/2016/11/main" r:id="rId4"/>
              </a:ext>
            </a:extLst>
          </a:blip>
          <a:stretch>
            <a:fillRect/>
          </a:stretch>
        </p:blipFill>
        <p:spPr>
          <a:xfrm flipH="1">
            <a:off x="7641919" y="-22868"/>
            <a:ext cx="632285" cy="1257204"/>
          </a:xfrm>
          <a:prstGeom prst="rect">
            <a:avLst/>
          </a:prstGeom>
        </p:spPr>
      </p:pic>
    </p:spTree>
    <p:extLst>
      <p:ext uri="{BB962C8B-B14F-4D97-AF65-F5344CB8AC3E}">
        <p14:creationId xmlns:p14="http://schemas.microsoft.com/office/powerpoint/2010/main" val="1648805372"/>
      </p:ext>
    </p:extLst>
  </p:cSld>
  <p:clrMapOvr>
    <a:masterClrMapping/>
  </p:clrMapOvr>
  <p:transition spd="slow">
    <p:wipe/>
  </p:transition>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Shape 732"/>
        <p:cNvGrpSpPr/>
        <p:nvPr/>
      </p:nvGrpSpPr>
      <p:grpSpPr>
        <a:xfrm>
          <a:off x="0" y="0"/>
          <a:ext cx="0" cy="0"/>
          <a:chOff x="0" y="0"/>
          <a:chExt cx="0" cy="0"/>
        </a:xfrm>
      </p:grpSpPr>
      <p:sp>
        <p:nvSpPr>
          <p:cNvPr id="3" name="Title 2"/>
          <p:cNvSpPr>
            <a:spLocks noGrp="1"/>
          </p:cNvSpPr>
          <p:nvPr>
            <p:ph type="title"/>
          </p:nvPr>
        </p:nvSpPr>
        <p:spPr>
          <a:xfrm>
            <a:off x="628650" y="1287678"/>
            <a:ext cx="7886700" cy="994606"/>
          </a:xfrm>
        </p:spPr>
        <p:txBody>
          <a:bodyPr>
            <a:normAutofit fontScale="90000"/>
            <a:scene3d>
              <a:camera prst="orthographicFront"/>
              <a:lightRig rig="threePt" dir="t"/>
            </a:scene3d>
            <a:sp3d extrusionH="57150">
              <a:bevelT w="38100" h="38100"/>
            </a:sp3d>
          </a:bodyPr>
          <a:lstStyle/>
          <a:p>
            <a:pPr algn="ctr"/>
            <a:r>
              <a:rPr lang="hr-HR" dirty="0" err="1">
                <a:latin typeface="+mn-lt"/>
              </a:rPr>
              <a:t>Izvanučionička</a:t>
            </a:r>
            <a:r>
              <a:rPr lang="hr-HR" dirty="0">
                <a:latin typeface="+mn-lt"/>
              </a:rPr>
              <a:t> nastava, terenska nastava</a:t>
            </a:r>
          </a:p>
        </p:txBody>
      </p:sp>
      <p:sp>
        <p:nvSpPr>
          <p:cNvPr id="4" name="Text Placeholder 3"/>
          <p:cNvSpPr>
            <a:spLocks noGrp="1"/>
          </p:cNvSpPr>
          <p:nvPr>
            <p:ph type="body" idx="1"/>
          </p:nvPr>
        </p:nvSpPr>
        <p:spPr>
          <a:xfrm>
            <a:off x="628650" y="2221142"/>
            <a:ext cx="7886700" cy="1125140"/>
          </a:xfrm>
        </p:spPr>
        <p:txBody>
          <a:bodyPr>
            <a:normAutofit/>
          </a:bodyPr>
          <a:lstStyle/>
          <a:p>
            <a:pPr algn="ctr"/>
            <a:r>
              <a:rPr lang="hr-HR" sz="2000" dirty="0">
                <a:solidFill>
                  <a:schemeClr val="accent2">
                    <a:lumMod val="75000"/>
                  </a:schemeClr>
                </a:solidFill>
                <a:effectLst>
                  <a:outerShdw blurRad="38100" dist="38100" dir="2700000" algn="tl">
                    <a:srgbClr val="000000">
                      <a:alpha val="43137"/>
                    </a:srgbClr>
                  </a:outerShdw>
                </a:effectLst>
              </a:rPr>
              <a:t>Razredna nastava</a:t>
            </a:r>
          </a:p>
        </p:txBody>
      </p:sp>
    </p:spTree>
  </p:cSld>
  <p:clrMapOvr>
    <a:masterClrMapping/>
  </p:clrMapOvr>
  <p:transition spd="slow">
    <p:wipe/>
  </p:transition>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Shape 776"/>
        <p:cNvGrpSpPr/>
        <p:nvPr/>
      </p:nvGrpSpPr>
      <p:grpSpPr>
        <a:xfrm>
          <a:off x="0" y="0"/>
          <a:ext cx="0" cy="0"/>
          <a:chOff x="0" y="0"/>
          <a:chExt cx="0" cy="0"/>
        </a:xfrm>
      </p:grpSpPr>
      <p:graphicFrame>
        <p:nvGraphicFramePr>
          <p:cNvPr id="778" name="Shape 778"/>
          <p:cNvGraphicFramePr/>
          <p:nvPr>
            <p:extLst>
              <p:ext uri="{D42A27DB-BD31-4B8C-83A1-F6EECF244321}">
                <p14:modId xmlns:p14="http://schemas.microsoft.com/office/powerpoint/2010/main" val="3775356107"/>
              </p:ext>
            </p:extLst>
          </p:nvPr>
        </p:nvGraphicFramePr>
        <p:xfrm>
          <a:off x="468351" y="909347"/>
          <a:ext cx="8430657" cy="3565820"/>
        </p:xfrm>
        <a:graphic>
          <a:graphicData uri="http://schemas.openxmlformats.org/drawingml/2006/table">
            <a:tbl>
              <a:tblPr>
                <a:tableStyleId>{0E3FDE45-AF77-4B5C-9715-49D594BDF05E}</a:tableStyleId>
              </a:tblPr>
              <a:tblGrid>
                <a:gridCol w="1861779">
                  <a:extLst>
                    <a:ext uri="{9D8B030D-6E8A-4147-A177-3AD203B41FA5}">
                      <a16:colId xmlns:a16="http://schemas.microsoft.com/office/drawing/2014/main" val="20000"/>
                    </a:ext>
                  </a:extLst>
                </a:gridCol>
                <a:gridCol w="6568878">
                  <a:extLst>
                    <a:ext uri="{9D8B030D-6E8A-4147-A177-3AD203B41FA5}">
                      <a16:colId xmlns:a16="http://schemas.microsoft.com/office/drawing/2014/main" val="20001"/>
                    </a:ext>
                  </a:extLst>
                </a:gridCol>
              </a:tblGrid>
              <a:tr h="633400">
                <a:tc>
                  <a:txBody>
                    <a:bodyPr/>
                    <a:lstStyle/>
                    <a:p>
                      <a:pPr marL="0" marR="0" lvl="0" indent="0" algn="l" rtl="0">
                        <a:lnSpc>
                          <a:spcPct val="100000"/>
                        </a:lnSpc>
                        <a:spcBef>
                          <a:spcPts val="0"/>
                        </a:spcBef>
                        <a:spcAft>
                          <a:spcPts val="0"/>
                        </a:spcAft>
                        <a:buClr>
                          <a:srgbClr val="000000"/>
                        </a:buClr>
                        <a:buSzPct val="25000"/>
                        <a:buFont typeface="Calibri"/>
                        <a:buNone/>
                      </a:pPr>
                      <a:r>
                        <a:rPr lang="hr-HR" sz="1100" u="none" strike="noStrike" cap="none" baseline="0" dirty="0">
                          <a:sym typeface="Calibri"/>
                        </a:rPr>
                        <a:t>Ishodi</a:t>
                      </a:r>
                      <a:r>
                        <a:rPr lang="en" sz="1100" u="none" strike="noStrike" cap="none" baseline="0" dirty="0">
                          <a:sym typeface="Calibri"/>
                        </a:rPr>
                        <a:t>:</a:t>
                      </a:r>
                      <a:endParaRPr lang="en" sz="1100" b="0" i="0" u="none" strike="noStrike" cap="none" baseline="0" dirty="0">
                        <a:solidFill>
                          <a:srgbClr val="000000"/>
                        </a:solidFill>
                        <a:latin typeface="Calibri"/>
                        <a:ea typeface="Calibri"/>
                        <a:cs typeface="Calibri"/>
                        <a:sym typeface="Calibri"/>
                      </a:endParaRPr>
                    </a:p>
                  </a:txBody>
                  <a:tcPr marL="91450" marR="91450" marT="29875" marB="29875"/>
                </a:tc>
                <a:tc>
                  <a:txBody>
                    <a:bodyPr/>
                    <a:lstStyle/>
                    <a:p>
                      <a:pPr marL="0" marR="0" lvl="0" indent="0" algn="l" rtl="0">
                        <a:spcBef>
                          <a:spcPts val="0"/>
                        </a:spcBef>
                        <a:buNone/>
                      </a:pPr>
                      <a:r>
                        <a:rPr lang="en-US" sz="1100" u="none" strike="noStrike" cap="none" baseline="0" dirty="0" err="1"/>
                        <a:t>Učenici</a:t>
                      </a:r>
                      <a:r>
                        <a:rPr lang="en-US" sz="1100" u="none" strike="noStrike" cap="none" baseline="0" dirty="0"/>
                        <a:t> </a:t>
                      </a:r>
                      <a:r>
                        <a:rPr lang="en-US" sz="1100" u="none" strike="noStrike" cap="none" baseline="0" dirty="0" err="1"/>
                        <a:t>će</a:t>
                      </a:r>
                      <a:r>
                        <a:rPr lang="en-US" sz="1100" u="none" strike="noStrike" cap="none" baseline="0" dirty="0"/>
                        <a:t>:</a:t>
                      </a:r>
                      <a:endParaRPr lang="en-US" sz="1100" b="0" i="0" u="none" strike="noStrike" cap="none" baseline="0" dirty="0">
                        <a:solidFill>
                          <a:srgbClr val="000000"/>
                        </a:solidFill>
                        <a:latin typeface="Calibri"/>
                        <a:cs typeface="Calibri"/>
                      </a:endParaRPr>
                    </a:p>
                    <a:p>
                      <a:pPr marL="0" marR="0" lvl="0" indent="0" algn="l">
                        <a:spcBef>
                          <a:spcPts val="0"/>
                        </a:spcBef>
                        <a:buNone/>
                      </a:pPr>
                      <a:r>
                        <a:rPr lang="en-US" sz="1100" u="none" strike="noStrike" cap="none" baseline="0" dirty="0"/>
                        <a:t>- </a:t>
                      </a:r>
                      <a:r>
                        <a:rPr lang="en-US" sz="1100" u="none" strike="noStrike" cap="none" baseline="0" dirty="0" err="1"/>
                        <a:t>upoznati</a:t>
                      </a:r>
                      <a:r>
                        <a:rPr lang="en-US" sz="1100" u="none" strike="noStrike" cap="none" baseline="0" dirty="0"/>
                        <a:t> </a:t>
                      </a:r>
                      <a:r>
                        <a:rPr lang="en-US" sz="1100" u="none" strike="noStrike" cap="none" baseline="0" dirty="0" err="1"/>
                        <a:t>životnu</a:t>
                      </a:r>
                      <a:r>
                        <a:rPr lang="en-US" sz="1100" u="none" strike="noStrike" cap="none" baseline="0" dirty="0"/>
                        <a:t> </a:t>
                      </a:r>
                      <a:r>
                        <a:rPr lang="en-US" sz="1100" u="none" strike="noStrike" cap="none" baseline="0" dirty="0" err="1"/>
                        <a:t>zajednicu</a:t>
                      </a:r>
                      <a:r>
                        <a:rPr lang="en-US" sz="1100" u="none" strike="noStrike" cap="none" baseline="0" dirty="0"/>
                        <a:t>, </a:t>
                      </a:r>
                      <a:endParaRPr lang="en-US" sz="1100" b="0" i="0" u="none" strike="noStrike" cap="none" baseline="0" dirty="0">
                        <a:solidFill>
                          <a:srgbClr val="000000"/>
                        </a:solidFill>
                        <a:latin typeface="Calibri"/>
                        <a:cs typeface="Calibri"/>
                      </a:endParaRPr>
                    </a:p>
                    <a:p>
                      <a:pPr marL="0" marR="0" lvl="0" indent="0" algn="l">
                        <a:spcBef>
                          <a:spcPts val="0"/>
                        </a:spcBef>
                        <a:buFontTx/>
                        <a:buChar char="-"/>
                      </a:pPr>
                      <a:r>
                        <a:rPr lang="en-US" sz="1100" u="none" strike="noStrike" cap="none" baseline="0" dirty="0" err="1"/>
                        <a:t>razlikovati</a:t>
                      </a:r>
                      <a:r>
                        <a:rPr lang="en-US" sz="1100" u="none" strike="noStrike" cap="none" baseline="0" dirty="0"/>
                        <a:t> </a:t>
                      </a:r>
                      <a:r>
                        <a:rPr lang="en-US" sz="1100" u="none" strike="noStrike" cap="none" baseline="0" dirty="0" err="1"/>
                        <a:t>biljke</a:t>
                      </a:r>
                      <a:r>
                        <a:rPr lang="en-US" sz="1100" u="none" strike="noStrike" cap="none" baseline="0" dirty="0"/>
                        <a:t> I </a:t>
                      </a:r>
                      <a:r>
                        <a:rPr lang="en-US" sz="1100" u="none" strike="noStrike" cap="none" baseline="0" dirty="0" err="1"/>
                        <a:t>životinje</a:t>
                      </a:r>
                      <a:r>
                        <a:rPr lang="en-US" sz="1100" u="none" strike="noStrike" cap="none" baseline="0" dirty="0"/>
                        <a:t> </a:t>
                      </a:r>
                      <a:r>
                        <a:rPr lang="en-US" sz="1100" u="none" strike="noStrike" cap="none" baseline="0" dirty="0" err="1"/>
                        <a:t>koje</a:t>
                      </a:r>
                      <a:r>
                        <a:rPr lang="en-US" sz="1100" u="none" strike="noStrike" cap="none" baseline="0" dirty="0"/>
                        <a:t> </a:t>
                      </a:r>
                      <a:r>
                        <a:rPr lang="en-US" sz="1100" u="none" strike="noStrike" cap="none" baseline="0" dirty="0" err="1"/>
                        <a:t>žive</a:t>
                      </a:r>
                      <a:r>
                        <a:rPr lang="en-US" sz="1100" u="none" strike="noStrike" cap="none" baseline="0" dirty="0"/>
                        <a:t> u </a:t>
                      </a:r>
                      <a:r>
                        <a:rPr lang="en-US" sz="1100" u="none" strike="noStrike" cap="none" baseline="0" dirty="0" err="1"/>
                        <a:t>vodi</a:t>
                      </a:r>
                      <a:r>
                        <a:rPr lang="en-US" sz="1100" u="none" strike="noStrike" cap="none" baseline="0" dirty="0"/>
                        <a:t>  </a:t>
                      </a:r>
                      <a:r>
                        <a:rPr lang="en-US" sz="1100" u="none" strike="noStrike" cap="none" baseline="0" dirty="0" err="1"/>
                        <a:t>uz</a:t>
                      </a:r>
                      <a:r>
                        <a:rPr lang="en-US" sz="1100" u="none" strike="noStrike" cap="none" baseline="0" dirty="0"/>
                        <a:t> </a:t>
                      </a:r>
                      <a:r>
                        <a:rPr lang="en-US" sz="1100" u="none" strike="noStrike" cap="none" baseline="0" dirty="0" err="1"/>
                        <a:t>vodu</a:t>
                      </a:r>
                      <a:endParaRPr lang="hr-HR" sz="1100" u="none" strike="noStrike" cap="none" baseline="0" dirty="0"/>
                    </a:p>
                    <a:p>
                      <a:pPr marL="0" marR="0" lvl="0" indent="0" algn="l">
                        <a:spcBef>
                          <a:spcPts val="0"/>
                        </a:spcBef>
                        <a:buFontTx/>
                        <a:buChar char="-"/>
                      </a:pPr>
                      <a:r>
                        <a:rPr lang="hr-HR" sz="1100" b="0" i="0" u="none" strike="noStrike" cap="none" baseline="0" dirty="0">
                          <a:solidFill>
                            <a:srgbClr val="000000"/>
                          </a:solidFill>
                          <a:latin typeface="Calibri"/>
                          <a:ea typeface="Calibri"/>
                          <a:cs typeface="Calibri"/>
                          <a:sym typeface="Calibri"/>
                        </a:rPr>
                        <a:t> razlikovati vode tekućice i vode stajaćice</a:t>
                      </a:r>
                      <a:endParaRPr lang="en-US" sz="1100" b="0" i="0" u="none" strike="noStrike" cap="none" baseline="0" dirty="0">
                        <a:solidFill>
                          <a:srgbClr val="000000"/>
                        </a:solidFill>
                        <a:latin typeface="Calibri"/>
                        <a:ea typeface="Calibri"/>
                        <a:cs typeface="Calibri"/>
                        <a:sym typeface="Calibri"/>
                      </a:endParaRPr>
                    </a:p>
                  </a:txBody>
                  <a:tcPr marL="91450" marR="91450" marT="29875" marB="29875"/>
                </a:tc>
                <a:extLst>
                  <a:ext uri="{0D108BD9-81ED-4DB2-BD59-A6C34878D82A}">
                    <a16:rowId xmlns:a16="http://schemas.microsoft.com/office/drawing/2014/main" val="10000"/>
                  </a:ext>
                </a:extLst>
              </a:tr>
              <a:tr h="497675">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Namjena</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50" marR="91450" marT="29875" marB="29875"/>
                </a:tc>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Poticati</a:t>
                      </a:r>
                      <a:r>
                        <a:rPr lang="en" sz="1100" u="none" strike="noStrike" cap="none" baseline="0">
                          <a:sym typeface="Calibri"/>
                        </a:rPr>
                        <a:t> </a:t>
                      </a:r>
                      <a:r>
                        <a:rPr lang="en" sz="1100" u="none" strike="noStrike" cap="none" baseline="0" err="1">
                          <a:sym typeface="Calibri"/>
                        </a:rPr>
                        <a:t>promatranje</a:t>
                      </a:r>
                      <a:r>
                        <a:rPr lang="en" sz="1100" u="none" strike="noStrike" cap="none" baseline="0">
                          <a:sym typeface="Calibri"/>
                        </a:rPr>
                        <a:t>, </a:t>
                      </a:r>
                      <a:r>
                        <a:rPr lang="en" sz="1100" u="none" strike="noStrike" cap="none" baseline="0" err="1">
                          <a:sym typeface="Calibri"/>
                        </a:rPr>
                        <a:t>zapažanje</a:t>
                      </a:r>
                      <a:r>
                        <a:rPr lang="en" sz="1100" u="none" strike="noStrike" cap="none" baseline="0">
                          <a:sym typeface="Calibri"/>
                        </a:rPr>
                        <a:t> u </a:t>
                      </a:r>
                      <a:r>
                        <a:rPr lang="en" sz="1100" u="none" strike="noStrike" cap="none" baseline="0" err="1">
                          <a:sym typeface="Calibri"/>
                        </a:rPr>
                        <a:t>prirodi</a:t>
                      </a:r>
                      <a:r>
                        <a:rPr lang="en" sz="1100" u="none" strike="noStrike" cap="none" baseline="0">
                          <a:sym typeface="Calibri"/>
                        </a:rPr>
                        <a:t>, </a:t>
                      </a:r>
                      <a:r>
                        <a:rPr lang="en" sz="1100" u="none" strike="noStrike" cap="none" baseline="0" err="1">
                          <a:sym typeface="Calibri"/>
                        </a:rPr>
                        <a:t>razvijati</a:t>
                      </a:r>
                      <a:r>
                        <a:rPr lang="en" sz="1100" u="none" strike="noStrike" cap="none" baseline="0">
                          <a:sym typeface="Calibri"/>
                        </a:rPr>
                        <a:t> </a:t>
                      </a:r>
                      <a:r>
                        <a:rPr lang="en" sz="1100" u="none" strike="noStrike" cap="none" baseline="0" err="1">
                          <a:sym typeface="Calibri"/>
                        </a:rPr>
                        <a:t>ljubav</a:t>
                      </a:r>
                      <a:r>
                        <a:rPr lang="en" sz="1100" u="none" strike="noStrike" cap="none" baseline="0">
                          <a:sym typeface="Calibri"/>
                        </a:rPr>
                        <a:t> </a:t>
                      </a:r>
                      <a:r>
                        <a:rPr lang="en" sz="1100" u="none" strike="noStrike" cap="none" baseline="0" err="1">
                          <a:sym typeface="Calibri"/>
                        </a:rPr>
                        <a:t>prema</a:t>
                      </a:r>
                      <a:r>
                        <a:rPr lang="en" sz="1100" u="none" strike="noStrike" cap="none" baseline="0">
                          <a:sym typeface="Calibri"/>
                        </a:rPr>
                        <a:t> </a:t>
                      </a:r>
                      <a:r>
                        <a:rPr lang="en" sz="1100" u="none" strike="noStrike" cap="none" baseline="0" err="1">
                          <a:sym typeface="Calibri"/>
                        </a:rPr>
                        <a:t>prirodi</a:t>
                      </a:r>
                      <a:r>
                        <a:rPr lang="en" sz="1100" u="none" strike="noStrike" cap="none" baseline="0">
                          <a:sym typeface="Calibri"/>
                        </a:rPr>
                        <a:t>. </a:t>
                      </a:r>
                      <a:r>
                        <a:rPr lang="en" sz="1100" u="none" strike="noStrike" cap="none" baseline="0" err="1">
                          <a:sym typeface="Calibri"/>
                        </a:rPr>
                        <a:t>Omogućiti</a:t>
                      </a:r>
                      <a:r>
                        <a:rPr lang="en" sz="1100" u="none" strike="noStrike" cap="none" baseline="0">
                          <a:sym typeface="Calibri"/>
                        </a:rPr>
                        <a:t> </a:t>
                      </a:r>
                      <a:r>
                        <a:rPr lang="en" sz="1100" u="none" strike="noStrike" cap="none" baseline="0" err="1">
                          <a:sym typeface="Calibri"/>
                        </a:rPr>
                        <a:t>učenicima</a:t>
                      </a:r>
                      <a:r>
                        <a:rPr lang="en" sz="1100" u="none" strike="noStrike" cap="none" baseline="0">
                          <a:sym typeface="Calibri"/>
                        </a:rPr>
                        <a:t> </a:t>
                      </a:r>
                      <a:r>
                        <a:rPr lang="en" sz="1100" u="none" strike="noStrike" cap="none" baseline="0" err="1">
                          <a:sym typeface="Calibri"/>
                        </a:rPr>
                        <a:t>usvajanje</a:t>
                      </a:r>
                      <a:r>
                        <a:rPr lang="en" sz="1100" u="none" strike="noStrike" cap="none" baseline="0">
                          <a:sym typeface="Calibri"/>
                        </a:rPr>
                        <a:t> </a:t>
                      </a:r>
                      <a:r>
                        <a:rPr lang="en" sz="1100" u="none" strike="noStrike" cap="none" baseline="0" err="1">
                          <a:sym typeface="Calibri"/>
                        </a:rPr>
                        <a:t>gradiva</a:t>
                      </a:r>
                      <a:r>
                        <a:rPr lang="en" sz="1100" u="none" strike="noStrike" cap="none" baseline="0">
                          <a:sym typeface="Calibri"/>
                        </a:rPr>
                        <a:t> u </a:t>
                      </a:r>
                      <a:r>
                        <a:rPr lang="en" sz="1100" u="none" strike="noStrike" cap="none" baseline="0" err="1">
                          <a:sym typeface="Calibri"/>
                        </a:rPr>
                        <a:t>izvornoj</a:t>
                      </a:r>
                      <a:r>
                        <a:rPr lang="en" sz="1100" u="none" strike="noStrike" cap="none" baseline="0">
                          <a:sym typeface="Calibri"/>
                        </a:rPr>
                        <a:t> </a:t>
                      </a:r>
                      <a:r>
                        <a:rPr lang="en" sz="1100" u="none" strike="noStrike" cap="none" baseline="0" err="1">
                          <a:sym typeface="Calibri"/>
                        </a:rPr>
                        <a:t>stvarnosti</a:t>
                      </a:r>
                      <a:endParaRPr lang="en" sz="1100" b="0" i="0" u="none" strike="noStrike" cap="none" baseline="0" err="1">
                        <a:solidFill>
                          <a:srgbClr val="000000"/>
                        </a:solidFill>
                        <a:latin typeface="Calibri"/>
                        <a:ea typeface="Calibri"/>
                        <a:cs typeface="Calibri"/>
                        <a:sym typeface="Calibri"/>
                      </a:endParaRPr>
                    </a:p>
                  </a:txBody>
                  <a:tcPr marL="91450" marR="91450" marT="29875" marB="29875"/>
                </a:tc>
                <a:extLst>
                  <a:ext uri="{0D108BD9-81ED-4DB2-BD59-A6C34878D82A}">
                    <a16:rowId xmlns:a16="http://schemas.microsoft.com/office/drawing/2014/main" val="10001"/>
                  </a:ext>
                </a:extLst>
              </a:tr>
              <a:tr h="320739">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Način</a:t>
                      </a:r>
                      <a:r>
                        <a:rPr lang="en" sz="1100" u="none" strike="noStrike" cap="none" baseline="0">
                          <a:sym typeface="Calibri"/>
                        </a:rPr>
                        <a:t> </a:t>
                      </a:r>
                      <a:r>
                        <a:rPr lang="en" sz="1100" u="none" strike="noStrike" cap="none" baseline="0" err="1">
                          <a:sym typeface="Calibri"/>
                        </a:rPr>
                        <a:t>realizacije</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50" marR="91450" marT="29875" marB="29875"/>
                </a:tc>
                <a:tc>
                  <a:txBody>
                    <a:bodyPr/>
                    <a:lstStyle/>
                    <a:p>
                      <a:pPr marL="0" marR="0" lvl="0" indent="0" algn="l" rtl="0">
                        <a:lnSpc>
                          <a:spcPct val="100000"/>
                        </a:lnSpc>
                        <a:spcBef>
                          <a:spcPts val="0"/>
                        </a:spcBef>
                        <a:spcAft>
                          <a:spcPts val="0"/>
                        </a:spcAft>
                        <a:buFont typeface="Calibri"/>
                        <a:buNone/>
                      </a:pPr>
                      <a:r>
                        <a:rPr lang="en" sz="1100" u="none" strike="noStrike" cap="none" baseline="0" err="1">
                          <a:sym typeface="Calibri"/>
                        </a:rPr>
                        <a:t>Obilazak</a:t>
                      </a:r>
                      <a:r>
                        <a:rPr lang="en" sz="1100" u="none" strike="noStrike" cap="none" baseline="0"/>
                        <a:t> </a:t>
                      </a:r>
                      <a:r>
                        <a:rPr lang="en" sz="1100" u="none" strike="noStrike" cap="none" baseline="0" err="1"/>
                        <a:t>potoka</a:t>
                      </a:r>
                      <a:r>
                        <a:rPr lang="en" sz="1100" u="none" strike="noStrike" cap="none" baseline="0">
                          <a:sym typeface="Calibri"/>
                        </a:rPr>
                        <a:t>,</a:t>
                      </a:r>
                      <a:r>
                        <a:rPr lang="en" sz="1100" u="none" strike="noStrike" cap="none" baseline="0"/>
                        <a:t> </a:t>
                      </a:r>
                      <a:r>
                        <a:rPr lang="en" sz="1100" u="none" strike="noStrike" cap="none" baseline="0" err="1"/>
                        <a:t>rijeke</a:t>
                      </a:r>
                      <a:r>
                        <a:rPr lang="en" sz="1100" u="none" strike="noStrike" cap="none" baseline="0"/>
                        <a:t>,  </a:t>
                      </a:r>
                      <a:r>
                        <a:rPr lang="en" sz="1100" u="none" strike="noStrike" cap="none" baseline="0" err="1">
                          <a:sym typeface="Calibri"/>
                        </a:rPr>
                        <a:t>razgledavanje</a:t>
                      </a:r>
                      <a:r>
                        <a:rPr lang="en" sz="1100" u="none" strike="noStrike" cap="none" baseline="0"/>
                        <a:t>, </a:t>
                      </a:r>
                      <a:r>
                        <a:rPr lang="en" sz="1100" u="none" strike="noStrike" cap="none" baseline="0" err="1"/>
                        <a:t>rješavanje</a:t>
                      </a:r>
                      <a:r>
                        <a:rPr lang="en" sz="1100" u="none" strike="noStrike" cap="none" baseline="0"/>
                        <a:t> </a:t>
                      </a:r>
                      <a:r>
                        <a:rPr lang="en" sz="1100" u="none" strike="noStrike" cap="none" baseline="0" err="1"/>
                        <a:t>nastavnih</a:t>
                      </a:r>
                      <a:r>
                        <a:rPr lang="en" sz="1100" u="none" strike="noStrike" cap="none" baseline="0"/>
                        <a:t> </a:t>
                      </a:r>
                      <a:r>
                        <a:rPr lang="en" sz="1100" u="none" strike="noStrike" cap="none" baseline="0" err="1"/>
                        <a:t>listića</a:t>
                      </a:r>
                      <a:r>
                        <a:rPr lang="en" sz="1100" u="none" strike="noStrike" cap="none" baseline="0"/>
                        <a:t>.</a:t>
                      </a:r>
                      <a:endParaRPr lang="en" sz="1100" u="none" strike="noStrike" cap="none" baseline="0">
                        <a:sym typeface="Calibri"/>
                      </a:endParaRPr>
                    </a:p>
                    <a:p>
                      <a:pPr marL="0" marR="0" lvl="0" indent="0" algn="l" rtl="0">
                        <a:spcBef>
                          <a:spcPts val="0"/>
                        </a:spcBef>
                        <a:buNone/>
                      </a:pPr>
                      <a:endParaRPr sz="1100" b="0" i="0" u="none" strike="noStrike" cap="none" baseline="0">
                        <a:solidFill>
                          <a:srgbClr val="000000"/>
                        </a:solidFill>
                        <a:latin typeface="Calibri"/>
                        <a:ea typeface="Calibri"/>
                        <a:cs typeface="Calibri"/>
                        <a:sym typeface="Calibri"/>
                      </a:endParaRPr>
                    </a:p>
                  </a:txBody>
                  <a:tcPr marL="91450" marR="91450" marT="29875" marB="29875"/>
                </a:tc>
                <a:extLst>
                  <a:ext uri="{0D108BD9-81ED-4DB2-BD59-A6C34878D82A}">
                    <a16:rowId xmlns:a16="http://schemas.microsoft.com/office/drawing/2014/main" val="10002"/>
                  </a:ext>
                </a:extLst>
              </a:tr>
              <a:tr h="379800">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Nositelj</a:t>
                      </a:r>
                      <a:r>
                        <a:rPr lang="en" sz="1100" u="none" strike="noStrike" cap="none" baseline="0">
                          <a:sym typeface="Calibri"/>
                        </a:rPr>
                        <a:t> </a:t>
                      </a:r>
                      <a:r>
                        <a:rPr lang="en" sz="1100" u="none" strike="noStrike" cap="none" baseline="0" err="1">
                          <a:sym typeface="Calibri"/>
                        </a:rPr>
                        <a:t>aktivnosti</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50" marR="91450" marT="29875" marB="29875"/>
                </a:tc>
                <a:tc>
                  <a:txBody>
                    <a:bodyPr/>
                    <a:lstStyle/>
                    <a:p>
                      <a:pPr marL="0" marR="0" lvl="0" indent="0" algn="l">
                        <a:lnSpc>
                          <a:spcPct val="100000"/>
                        </a:lnSpc>
                        <a:spcBef>
                          <a:spcPts val="0"/>
                        </a:spcBef>
                        <a:spcAft>
                          <a:spcPts val="0"/>
                        </a:spcAft>
                        <a:buNone/>
                      </a:pPr>
                      <a:r>
                        <a:rPr lang="hr-HR" sz="1100" u="none" strike="noStrike" cap="none" baseline="0" dirty="0"/>
                        <a:t>učiteljica Maja Marjanović i učenici 2. i 3. razreda PŠ </a:t>
                      </a:r>
                      <a:r>
                        <a:rPr lang="hr-HR" sz="1100" u="none" strike="noStrike" cap="none" baseline="0" dirty="0" err="1"/>
                        <a:t>Laze</a:t>
                      </a:r>
                      <a:r>
                        <a:rPr lang="hr-HR" sz="1100" u="none" strike="noStrike" cap="none" baseline="0" dirty="0"/>
                        <a:t>,  učiteljica Monika Vlaović i učenici 1., 2. i 3. razreda PŠ </a:t>
                      </a:r>
                      <a:r>
                        <a:rPr lang="hr-HR" sz="1100" u="none" strike="noStrike" cap="none" baseline="0" dirty="0" err="1"/>
                        <a:t>Drežnik</a:t>
                      </a:r>
                      <a:endParaRPr lang="en-US" sz="1100" b="0" i="0" u="none" strike="noStrike" noProof="0" dirty="0">
                        <a:latin typeface="Calibri"/>
                        <a:sym typeface="Calibri"/>
                      </a:endParaRPr>
                    </a:p>
                  </a:txBody>
                  <a:tcPr marL="91450" marR="91450" marT="29875" marB="29875"/>
                </a:tc>
                <a:extLst>
                  <a:ext uri="{0D108BD9-81ED-4DB2-BD59-A6C34878D82A}">
                    <a16:rowId xmlns:a16="http://schemas.microsoft.com/office/drawing/2014/main" val="10003"/>
                  </a:ext>
                </a:extLst>
              </a:tr>
              <a:tr h="379800">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Vremenik</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50" marR="91450" marT="29875" marB="29875"/>
                </a:tc>
                <a:tc>
                  <a:txBody>
                    <a:bodyPr/>
                    <a:lstStyle/>
                    <a:p>
                      <a:pPr marL="0" marR="0" lvl="0" indent="0" algn="l" rtl="0">
                        <a:lnSpc>
                          <a:spcPct val="100000"/>
                        </a:lnSpc>
                        <a:spcBef>
                          <a:spcPts val="0"/>
                        </a:spcBef>
                        <a:spcAft>
                          <a:spcPts val="0"/>
                        </a:spcAft>
                        <a:buFont typeface="Calibri"/>
                        <a:buNone/>
                      </a:pPr>
                      <a:r>
                        <a:rPr lang="en" sz="1100" u="none" strike="noStrike" cap="none" baseline="0" dirty="0"/>
                        <a:t>Ožujak 202</a:t>
                      </a:r>
                      <a:r>
                        <a:rPr lang="hr-HR" sz="1100" u="none" strike="noStrike" cap="none" baseline="0" dirty="0"/>
                        <a:t>2</a:t>
                      </a:r>
                      <a:r>
                        <a:rPr lang="en" sz="1100" u="none" strike="noStrike" cap="none" baseline="0" dirty="0">
                          <a:sym typeface="Calibri"/>
                        </a:rPr>
                        <a:t>.</a:t>
                      </a:r>
                      <a:endParaRPr lang="en" sz="1100" b="0" i="0" u="none" strike="noStrike" cap="none" baseline="0" dirty="0">
                        <a:solidFill>
                          <a:srgbClr val="000000"/>
                        </a:solidFill>
                        <a:latin typeface="Calibri"/>
                        <a:ea typeface="Calibri"/>
                        <a:cs typeface="Calibri"/>
                        <a:sym typeface="Calibri"/>
                      </a:endParaRPr>
                    </a:p>
                  </a:txBody>
                  <a:tcPr marL="91450" marR="91450" marT="29875" marB="29875"/>
                </a:tc>
                <a:extLst>
                  <a:ext uri="{0D108BD9-81ED-4DB2-BD59-A6C34878D82A}">
                    <a16:rowId xmlns:a16="http://schemas.microsoft.com/office/drawing/2014/main" val="10004"/>
                  </a:ext>
                </a:extLst>
              </a:tr>
              <a:tr h="379800">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Troškovnik</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50" marR="91450" marT="29875" marB="29875"/>
                </a:tc>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a:sym typeface="Calibri"/>
                        </a:rPr>
                        <a:t>Nisu </a:t>
                      </a:r>
                      <a:r>
                        <a:rPr lang="en" sz="1100" u="none" strike="noStrike" cap="none" baseline="0" err="1">
                          <a:sym typeface="Calibri"/>
                        </a:rPr>
                        <a:t>potrebna</a:t>
                      </a:r>
                      <a:r>
                        <a:rPr lang="en" sz="1100" u="none" strike="noStrike" cap="none" baseline="0">
                          <a:sym typeface="Calibri"/>
                        </a:rPr>
                        <a:t> </a:t>
                      </a:r>
                      <a:r>
                        <a:rPr lang="en" sz="1100" u="none" strike="noStrike" cap="none" baseline="0" err="1">
                          <a:sym typeface="Calibri"/>
                        </a:rPr>
                        <a:t>materijalna</a:t>
                      </a:r>
                      <a:r>
                        <a:rPr lang="en" sz="1100" u="none" strike="noStrike" cap="none" baseline="0">
                          <a:sym typeface="Calibri"/>
                        </a:rPr>
                        <a:t> </a:t>
                      </a:r>
                      <a:r>
                        <a:rPr lang="en" sz="1100" u="none" strike="noStrike" cap="none" baseline="0" err="1">
                          <a:sym typeface="Calibri"/>
                        </a:rPr>
                        <a:t>sredstva</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50" marR="91450" marT="29875" marB="29875"/>
                </a:tc>
                <a:extLst>
                  <a:ext uri="{0D108BD9-81ED-4DB2-BD59-A6C34878D82A}">
                    <a16:rowId xmlns:a16="http://schemas.microsoft.com/office/drawing/2014/main" val="10005"/>
                  </a:ext>
                </a:extLst>
              </a:tr>
              <a:tr h="788175">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Način</a:t>
                      </a:r>
                      <a:r>
                        <a:rPr lang="en" sz="1100" u="none" strike="noStrike" cap="none" baseline="0">
                          <a:sym typeface="Calibri"/>
                        </a:rPr>
                        <a:t> </a:t>
                      </a:r>
                      <a:r>
                        <a:rPr lang="en" sz="1100" u="none" strike="noStrike" cap="none" baseline="0" err="1">
                          <a:sym typeface="Calibri"/>
                        </a:rPr>
                        <a:t>vrednovanja</a:t>
                      </a:r>
                      <a:r>
                        <a:rPr lang="en" sz="1100" u="none" strike="noStrike" cap="none" baseline="0">
                          <a:sym typeface="Calibri"/>
                        </a:rPr>
                        <a:t> </a:t>
                      </a:r>
                      <a:r>
                        <a:rPr lang="en" sz="1100" u="none" strike="noStrike" cap="none" baseline="0" err="1">
                          <a:sym typeface="Calibri"/>
                        </a:rPr>
                        <a:t>i</a:t>
                      </a:r>
                      <a:r>
                        <a:rPr lang="en" sz="1100" u="none" strike="noStrike" cap="none" baseline="0">
                          <a:sym typeface="Calibri"/>
                        </a:rPr>
                        <a:t> </a:t>
                      </a:r>
                      <a:r>
                        <a:rPr lang="en" sz="1100" u="none" strike="noStrike" cap="none" baseline="0" err="1">
                          <a:sym typeface="Calibri"/>
                        </a:rPr>
                        <a:t>korištenja</a:t>
                      </a:r>
                      <a:r>
                        <a:rPr lang="en" sz="1100" u="none" strike="noStrike" cap="none" baseline="0">
                          <a:sym typeface="Calibri"/>
                        </a:rPr>
                        <a:t> </a:t>
                      </a:r>
                      <a:r>
                        <a:rPr lang="en" sz="1100" u="none" strike="noStrike" cap="none" baseline="0" err="1">
                          <a:sym typeface="Calibri"/>
                        </a:rPr>
                        <a:t>rezultata</a:t>
                      </a:r>
                      <a:r>
                        <a:rPr lang="en" sz="1100" u="none" strike="noStrike" cap="none" baseline="0">
                          <a:sym typeface="Calibri"/>
                        </a:rPr>
                        <a:t> </a:t>
                      </a:r>
                      <a:r>
                        <a:rPr lang="en" sz="1100" u="none" strike="noStrike" cap="none" baseline="0" err="1">
                          <a:sym typeface="Calibri"/>
                        </a:rPr>
                        <a:t>vrednovanja</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50" marR="91450" marT="29875" marB="29875"/>
                </a:tc>
                <a:tc>
                  <a:txBody>
                    <a:bodyPr/>
                    <a:lstStyle/>
                    <a:p>
                      <a:pPr marL="0" marR="0" lvl="0" indent="0" algn="l" rtl="0">
                        <a:lnSpc>
                          <a:spcPct val="100000"/>
                        </a:lnSpc>
                        <a:spcBef>
                          <a:spcPts val="0"/>
                        </a:spcBef>
                        <a:spcAft>
                          <a:spcPts val="0"/>
                        </a:spcAft>
                        <a:buFont typeface="Calibri"/>
                        <a:buNone/>
                      </a:pPr>
                      <a:r>
                        <a:rPr lang="en" sz="1100" u="none" strike="noStrike" cap="none" baseline="0" dirty="0">
                          <a:sym typeface="Calibri"/>
                        </a:rPr>
                        <a:t>Naučeno primijeniti u svakodnevnom životu, </a:t>
                      </a:r>
                      <a:r>
                        <a:rPr lang="en" sz="1100" u="none" strike="noStrike" cap="none" baseline="0" dirty="0"/>
                        <a:t>usmena provjera</a:t>
                      </a:r>
                      <a:r>
                        <a:rPr lang="en" sz="1100" u="none" strike="noStrike" cap="none" baseline="0" dirty="0">
                          <a:sym typeface="Calibri"/>
                        </a:rPr>
                        <a:t>, </a:t>
                      </a:r>
                      <a:r>
                        <a:rPr lang="en" sz="1100" u="none" strike="noStrike" cap="none" baseline="0" dirty="0"/>
                        <a:t>crtež.</a:t>
                      </a:r>
                      <a:endParaRPr lang="en" sz="1100" u="none" strike="noStrike" cap="none" baseline="0" dirty="0">
                        <a:sym typeface="Calibri"/>
                      </a:endParaRPr>
                    </a:p>
                  </a:txBody>
                  <a:tcPr marL="91450" marR="91450" marT="29875" marB="29875"/>
                </a:tc>
                <a:extLst>
                  <a:ext uri="{0D108BD9-81ED-4DB2-BD59-A6C34878D82A}">
                    <a16:rowId xmlns:a16="http://schemas.microsoft.com/office/drawing/2014/main" val="10006"/>
                  </a:ext>
                </a:extLst>
              </a:tr>
            </a:tbl>
          </a:graphicData>
        </a:graphic>
      </p:graphicFrame>
      <p:sp>
        <p:nvSpPr>
          <p:cNvPr id="2" name="Title 1"/>
          <p:cNvSpPr>
            <a:spLocks noGrp="1"/>
          </p:cNvSpPr>
          <p:nvPr>
            <p:ph type="title"/>
          </p:nvPr>
        </p:nvSpPr>
        <p:spPr>
          <a:xfrm>
            <a:off x="1070517" y="0"/>
            <a:ext cx="6750205" cy="857250"/>
          </a:xfrm>
        </p:spPr>
        <p:txBody>
          <a:bodyPr>
            <a:normAutofit fontScale="90000"/>
            <a:scene3d>
              <a:camera prst="orthographicFront"/>
              <a:lightRig rig="soft" dir="t">
                <a:rot lat="0" lon="0" rev="15600000"/>
              </a:lightRig>
            </a:scene3d>
            <a:sp3d extrusionH="57150" prstMaterial="softEdge">
              <a:bevelT w="25400" h="38100"/>
            </a:sp3d>
          </a:bodyPr>
          <a:lstStyle/>
          <a:p>
            <a:r>
              <a:rPr lang="hr-HR" dirty="0">
                <a:effectLst>
                  <a:outerShdw blurRad="38100" dist="38100" dir="2700000" algn="tl">
                    <a:srgbClr val="000000">
                      <a:alpha val="43137"/>
                    </a:srgbClr>
                  </a:outerShdw>
                </a:effectLst>
                <a:latin typeface="+mn-lt"/>
              </a:rPr>
              <a:t>Vode</a:t>
            </a:r>
            <a:br>
              <a:rPr lang="hr-HR" dirty="0">
                <a:effectLst>
                  <a:outerShdw blurRad="38100" dist="38100" dir="2700000" algn="tl">
                    <a:srgbClr val="000000">
                      <a:alpha val="43137"/>
                    </a:srgbClr>
                  </a:outerShdw>
                </a:effectLst>
                <a:latin typeface="+mn-lt"/>
              </a:rPr>
            </a:br>
            <a:r>
              <a:rPr lang="hr-HR" dirty="0">
                <a:effectLst>
                  <a:outerShdw blurRad="38100" dist="38100" dir="2700000" algn="tl">
                    <a:srgbClr val="000000">
                      <a:alpha val="43137"/>
                    </a:srgbClr>
                  </a:outerShdw>
                </a:effectLst>
                <a:latin typeface="+mn-lt"/>
              </a:rPr>
              <a:t>      </a:t>
            </a:r>
            <a:endParaRPr lang="en-US" dirty="0">
              <a:effectLst>
                <a:outerShdw blurRad="38100" dist="38100" dir="2700000" algn="tl">
                  <a:srgbClr val="000000">
                    <a:alpha val="43137"/>
                  </a:srgbClr>
                </a:outerShdw>
              </a:effectLst>
              <a:latin typeface="+mn-lt"/>
            </a:endParaRPr>
          </a:p>
        </p:txBody>
      </p:sp>
      <p:pic>
        <p:nvPicPr>
          <p:cNvPr id="5" name="Picture 5">
            <a:extLst>
              <a:ext uri="{FF2B5EF4-FFF2-40B4-BE49-F238E27FC236}">
                <a16:creationId xmlns:a16="http://schemas.microsoft.com/office/drawing/2014/main" id="{71E2790C-9771-42E7-BEB8-D6A749FEDA60}"/>
              </a:ext>
            </a:extLst>
          </p:cNvPr>
          <p:cNvPicPr>
            <a:picLocks noChangeAspect="1"/>
          </p:cNvPicPr>
          <p:nvPr/>
        </p:nvPicPr>
        <p:blipFill>
          <a:blip r:embed="rId3"/>
          <a:stretch>
            <a:fillRect/>
          </a:stretch>
        </p:blipFill>
        <p:spPr>
          <a:xfrm>
            <a:off x="5922514" y="208043"/>
            <a:ext cx="2401751" cy="1144859"/>
          </a:xfrm>
          <a:prstGeom prst="rect">
            <a:avLst/>
          </a:prstGeom>
        </p:spPr>
      </p:pic>
    </p:spTree>
    <p:extLst>
      <p:ext uri="{BB962C8B-B14F-4D97-AF65-F5344CB8AC3E}">
        <p14:creationId xmlns:p14="http://schemas.microsoft.com/office/powerpoint/2010/main" val="1295987276"/>
      </p:ext>
    </p:extLst>
  </p:cSld>
  <p:clrMapOvr>
    <a:masterClrMapping/>
  </p:clrMapOvr>
  <p:transition spd="slow">
    <p:wipe/>
  </p:transition>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Shape 776"/>
        <p:cNvGrpSpPr/>
        <p:nvPr/>
      </p:nvGrpSpPr>
      <p:grpSpPr>
        <a:xfrm>
          <a:off x="0" y="0"/>
          <a:ext cx="0" cy="0"/>
          <a:chOff x="0" y="0"/>
          <a:chExt cx="0" cy="0"/>
        </a:xfrm>
      </p:grpSpPr>
      <p:graphicFrame>
        <p:nvGraphicFramePr>
          <p:cNvPr id="778" name="Shape 778"/>
          <p:cNvGraphicFramePr/>
          <p:nvPr>
            <p:extLst>
              <p:ext uri="{D42A27DB-BD31-4B8C-83A1-F6EECF244321}">
                <p14:modId xmlns:p14="http://schemas.microsoft.com/office/powerpoint/2010/main" val="3775356107"/>
              </p:ext>
            </p:extLst>
          </p:nvPr>
        </p:nvGraphicFramePr>
        <p:xfrm>
          <a:off x="468351" y="909347"/>
          <a:ext cx="8430657" cy="3811579"/>
        </p:xfrm>
        <a:graphic>
          <a:graphicData uri="http://schemas.openxmlformats.org/drawingml/2006/table">
            <a:tbl>
              <a:tblPr>
                <a:tableStyleId>{0E3FDE45-AF77-4B5C-9715-49D594BDF05E}</a:tableStyleId>
              </a:tblPr>
              <a:tblGrid>
                <a:gridCol w="1861779">
                  <a:extLst>
                    <a:ext uri="{9D8B030D-6E8A-4147-A177-3AD203B41FA5}">
                      <a16:colId xmlns:a16="http://schemas.microsoft.com/office/drawing/2014/main" val="20000"/>
                    </a:ext>
                  </a:extLst>
                </a:gridCol>
                <a:gridCol w="6568878">
                  <a:extLst>
                    <a:ext uri="{9D8B030D-6E8A-4147-A177-3AD203B41FA5}">
                      <a16:colId xmlns:a16="http://schemas.microsoft.com/office/drawing/2014/main" val="20001"/>
                    </a:ext>
                  </a:extLst>
                </a:gridCol>
              </a:tblGrid>
              <a:tr h="633400">
                <a:tc>
                  <a:txBody>
                    <a:bodyPr/>
                    <a:lstStyle/>
                    <a:p>
                      <a:pPr marL="0" marR="0" lvl="0" indent="0" algn="l" rtl="0">
                        <a:lnSpc>
                          <a:spcPct val="100000"/>
                        </a:lnSpc>
                        <a:spcBef>
                          <a:spcPts val="0"/>
                        </a:spcBef>
                        <a:spcAft>
                          <a:spcPts val="0"/>
                        </a:spcAft>
                        <a:buClr>
                          <a:srgbClr val="000000"/>
                        </a:buClr>
                        <a:buSzPct val="25000"/>
                        <a:buFont typeface="Calibri"/>
                        <a:buNone/>
                      </a:pPr>
                      <a:r>
                        <a:rPr lang="hr-HR" sz="1100" u="none" strike="noStrike" cap="none" baseline="0" dirty="0">
                          <a:sym typeface="Calibri"/>
                        </a:rPr>
                        <a:t>Ishodi</a:t>
                      </a:r>
                      <a:r>
                        <a:rPr lang="en" sz="1100" u="none" strike="noStrike" cap="none" baseline="0" dirty="0">
                          <a:sym typeface="Calibri"/>
                        </a:rPr>
                        <a:t>:</a:t>
                      </a:r>
                      <a:endParaRPr lang="en" sz="1100" b="0" i="0" u="none" strike="noStrike" cap="none" baseline="0" dirty="0">
                        <a:solidFill>
                          <a:srgbClr val="000000"/>
                        </a:solidFill>
                        <a:latin typeface="Calibri"/>
                        <a:ea typeface="Calibri"/>
                        <a:cs typeface="Calibri"/>
                        <a:sym typeface="Calibri"/>
                      </a:endParaRPr>
                    </a:p>
                  </a:txBody>
                  <a:tcPr marL="91450" marR="91450" marT="29875" marB="29875"/>
                </a:tc>
                <a:tc>
                  <a:txBody>
                    <a:bodyPr/>
                    <a:lstStyle/>
                    <a:p>
                      <a:pPr marL="0" marR="0" lvl="0" indent="0" algn="l" rtl="0">
                        <a:spcBef>
                          <a:spcPts val="0"/>
                        </a:spcBef>
                        <a:buNone/>
                      </a:pPr>
                      <a:r>
                        <a:rPr lang="hr-HR" sz="1100" b="0" i="0" u="none" strike="noStrike" cap="none" baseline="0" dirty="0">
                          <a:solidFill>
                            <a:srgbClr val="000000"/>
                          </a:solidFill>
                          <a:latin typeface="Calibri"/>
                          <a:ea typeface="Calibri"/>
                          <a:cs typeface="Calibri"/>
                          <a:sym typeface="Calibri"/>
                        </a:rPr>
                        <a:t>Učenici će:</a:t>
                      </a:r>
                    </a:p>
                    <a:p>
                      <a:pPr marL="0" marR="0" lvl="0" indent="0" algn="l" rtl="0">
                        <a:spcBef>
                          <a:spcPts val="0"/>
                        </a:spcBef>
                        <a:buFontTx/>
                        <a:buChar char="-"/>
                      </a:pPr>
                      <a:r>
                        <a:rPr lang="hr-HR" sz="1100" b="0" i="0" u="none" strike="noStrike" cap="none" baseline="0" dirty="0">
                          <a:solidFill>
                            <a:srgbClr val="000000"/>
                          </a:solidFill>
                          <a:latin typeface="Calibri"/>
                          <a:ea typeface="Calibri"/>
                          <a:cs typeface="Calibri"/>
                          <a:sym typeface="Calibri"/>
                        </a:rPr>
                        <a:t>razlikovati autobusni od željezničkog kolodvora, </a:t>
                      </a:r>
                    </a:p>
                    <a:p>
                      <a:pPr marL="0" marR="0" lvl="0" indent="0" algn="l" rtl="0">
                        <a:spcBef>
                          <a:spcPts val="0"/>
                        </a:spcBef>
                        <a:buFontTx/>
                        <a:buChar char="-"/>
                      </a:pPr>
                      <a:r>
                        <a:rPr lang="hr-HR" sz="1100" b="0" i="0" u="none" strike="noStrike" cap="none" baseline="0" dirty="0">
                          <a:solidFill>
                            <a:srgbClr val="000000"/>
                          </a:solidFill>
                          <a:latin typeface="Calibri"/>
                          <a:ea typeface="Calibri"/>
                          <a:cs typeface="Calibri"/>
                          <a:sym typeface="Calibri"/>
                        </a:rPr>
                        <a:t>naučiti se ponašati u prometu, </a:t>
                      </a:r>
                    </a:p>
                    <a:p>
                      <a:pPr marL="0" marR="0" lvl="0" indent="0" algn="l" rtl="0">
                        <a:spcBef>
                          <a:spcPts val="0"/>
                        </a:spcBef>
                        <a:buFontTx/>
                        <a:buChar char="-"/>
                      </a:pPr>
                      <a:r>
                        <a:rPr lang="hr-HR" sz="1100" b="0" i="0" u="none" strike="noStrike" cap="none" baseline="0" dirty="0">
                          <a:solidFill>
                            <a:srgbClr val="000000"/>
                          </a:solidFill>
                          <a:latin typeface="Calibri"/>
                          <a:ea typeface="Calibri"/>
                          <a:cs typeface="Calibri"/>
                          <a:sym typeface="Calibri"/>
                        </a:rPr>
                        <a:t>razlikovati kulturne ustanove (muzej, kazalište, knjižnica), </a:t>
                      </a:r>
                    </a:p>
                    <a:p>
                      <a:pPr marL="0" marR="0" lvl="0" indent="0" algn="l" rtl="0">
                        <a:spcBef>
                          <a:spcPts val="0"/>
                        </a:spcBef>
                        <a:buFontTx/>
                        <a:buChar char="-"/>
                      </a:pPr>
                      <a:r>
                        <a:rPr lang="hr-HR" sz="1100" b="0" i="0" u="none" strike="noStrike" cap="none" baseline="0" dirty="0">
                          <a:solidFill>
                            <a:srgbClr val="000000"/>
                          </a:solidFill>
                          <a:latin typeface="Calibri"/>
                          <a:ea typeface="Calibri"/>
                          <a:cs typeface="Calibri"/>
                          <a:sym typeface="Calibri"/>
                        </a:rPr>
                        <a:t>razumjeti pojam volontiranja,  </a:t>
                      </a:r>
                    </a:p>
                    <a:p>
                      <a:pPr marL="0" marR="0" lvl="0" indent="0" algn="l" rtl="0">
                        <a:spcBef>
                          <a:spcPts val="0"/>
                        </a:spcBef>
                        <a:buFontTx/>
                        <a:buChar char="-"/>
                      </a:pPr>
                      <a:r>
                        <a:rPr lang="hr-HR" sz="1100" b="0" i="0" u="none" strike="noStrike" cap="none" baseline="0" dirty="0">
                          <a:solidFill>
                            <a:srgbClr val="000000"/>
                          </a:solidFill>
                          <a:latin typeface="Calibri"/>
                          <a:ea typeface="Calibri"/>
                          <a:cs typeface="Calibri"/>
                          <a:sym typeface="Calibri"/>
                        </a:rPr>
                        <a:t> snalaziti se na planu grada.</a:t>
                      </a:r>
                    </a:p>
                  </a:txBody>
                  <a:tcPr marL="91450" marR="91450" marT="29875" marB="29875"/>
                </a:tc>
                <a:extLst>
                  <a:ext uri="{0D108BD9-81ED-4DB2-BD59-A6C34878D82A}">
                    <a16:rowId xmlns:a16="http://schemas.microsoft.com/office/drawing/2014/main" val="10000"/>
                  </a:ext>
                </a:extLst>
              </a:tr>
              <a:tr h="497675">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Namjena</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50" marR="91450" marT="29875" marB="29875"/>
                </a:tc>
                <a:tc>
                  <a:txBody>
                    <a:bodyPr/>
                    <a:lstStyle/>
                    <a:p>
                      <a:pPr marL="0" marR="0" lvl="0" indent="0" algn="l" rtl="0">
                        <a:lnSpc>
                          <a:spcPct val="100000"/>
                        </a:lnSpc>
                        <a:spcBef>
                          <a:spcPts val="0"/>
                        </a:spcBef>
                        <a:spcAft>
                          <a:spcPts val="0"/>
                        </a:spcAft>
                        <a:buClr>
                          <a:srgbClr val="000000"/>
                        </a:buClr>
                        <a:buSzPct val="25000"/>
                        <a:buFont typeface="Calibri"/>
                        <a:buNone/>
                      </a:pPr>
                      <a:r>
                        <a:rPr lang="hr-HR" sz="1100" b="0" i="0" u="none" strike="noStrike" cap="none" baseline="0" dirty="0">
                          <a:solidFill>
                            <a:srgbClr val="000000"/>
                          </a:solidFill>
                          <a:latin typeface="Calibri"/>
                          <a:ea typeface="Calibri"/>
                          <a:cs typeface="Calibri"/>
                          <a:sym typeface="Calibri"/>
                        </a:rPr>
                        <a:t>Upoznati učenike s putničkim prijevozom (vlak) i s osobinama grada. Odlazak s učenicima u grad u “njihovom” tjednu.</a:t>
                      </a:r>
                      <a:endParaRPr lang="en" sz="1100" b="0" i="0" u="none" strike="noStrike" cap="none" baseline="0" dirty="0">
                        <a:solidFill>
                          <a:srgbClr val="000000"/>
                        </a:solidFill>
                        <a:latin typeface="Calibri"/>
                        <a:ea typeface="Calibri"/>
                        <a:cs typeface="Calibri"/>
                        <a:sym typeface="Calibri"/>
                      </a:endParaRPr>
                    </a:p>
                  </a:txBody>
                  <a:tcPr marL="91450" marR="91450" marT="29875" marB="29875"/>
                </a:tc>
                <a:extLst>
                  <a:ext uri="{0D108BD9-81ED-4DB2-BD59-A6C34878D82A}">
                    <a16:rowId xmlns:a16="http://schemas.microsoft.com/office/drawing/2014/main" val="10001"/>
                  </a:ext>
                </a:extLst>
              </a:tr>
              <a:tr h="320739">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Način</a:t>
                      </a:r>
                      <a:r>
                        <a:rPr lang="en" sz="1100" u="none" strike="noStrike" cap="none" baseline="0">
                          <a:sym typeface="Calibri"/>
                        </a:rPr>
                        <a:t> </a:t>
                      </a:r>
                      <a:r>
                        <a:rPr lang="en" sz="1100" u="none" strike="noStrike" cap="none" baseline="0" err="1">
                          <a:sym typeface="Calibri"/>
                        </a:rPr>
                        <a:t>realizacije</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50" marR="91450" marT="29875" marB="29875"/>
                </a:tc>
                <a:tc>
                  <a:txBody>
                    <a:bodyPr/>
                    <a:lstStyle/>
                    <a:p>
                      <a:pPr marL="0" marR="0" lvl="0" indent="0" algn="l" rtl="0">
                        <a:spcBef>
                          <a:spcPts val="0"/>
                        </a:spcBef>
                        <a:buNone/>
                      </a:pPr>
                      <a:r>
                        <a:rPr lang="hr-HR" sz="1100" b="0" i="0" u="none" strike="noStrike" cap="none" baseline="0" dirty="0">
                          <a:solidFill>
                            <a:srgbClr val="000000"/>
                          </a:solidFill>
                          <a:latin typeface="Calibri"/>
                          <a:ea typeface="Calibri"/>
                          <a:cs typeface="Calibri"/>
                          <a:sym typeface="Calibri"/>
                        </a:rPr>
                        <a:t>Odlazak vlakom u Novu Gradišku.</a:t>
                      </a:r>
                      <a:endParaRPr sz="1100" b="0" i="0" u="none" strike="noStrike" cap="none" baseline="0">
                        <a:solidFill>
                          <a:srgbClr val="000000"/>
                        </a:solidFill>
                        <a:latin typeface="Calibri"/>
                        <a:ea typeface="Calibri"/>
                        <a:cs typeface="Calibri"/>
                        <a:sym typeface="Calibri"/>
                      </a:endParaRPr>
                    </a:p>
                  </a:txBody>
                  <a:tcPr marL="91450" marR="91450" marT="29875" marB="29875"/>
                </a:tc>
                <a:extLst>
                  <a:ext uri="{0D108BD9-81ED-4DB2-BD59-A6C34878D82A}">
                    <a16:rowId xmlns:a16="http://schemas.microsoft.com/office/drawing/2014/main" val="10002"/>
                  </a:ext>
                </a:extLst>
              </a:tr>
              <a:tr h="379800">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Nositelj</a:t>
                      </a:r>
                      <a:r>
                        <a:rPr lang="en" sz="1100" u="none" strike="noStrike" cap="none" baseline="0">
                          <a:sym typeface="Calibri"/>
                        </a:rPr>
                        <a:t> </a:t>
                      </a:r>
                      <a:r>
                        <a:rPr lang="en" sz="1100" u="none" strike="noStrike" cap="none" baseline="0" err="1">
                          <a:sym typeface="Calibri"/>
                        </a:rPr>
                        <a:t>aktivnosti</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50" marR="91450" marT="29875" marB="29875"/>
                </a:tc>
                <a:tc>
                  <a:txBody>
                    <a:bodyPr/>
                    <a:lstStyle/>
                    <a:p>
                      <a:pPr marL="0" marR="0" lvl="0" indent="0" algn="l">
                        <a:lnSpc>
                          <a:spcPct val="100000"/>
                        </a:lnSpc>
                        <a:spcBef>
                          <a:spcPts val="0"/>
                        </a:spcBef>
                        <a:spcAft>
                          <a:spcPts val="0"/>
                        </a:spcAft>
                        <a:buNone/>
                      </a:pPr>
                      <a:r>
                        <a:rPr lang="hr-HR" sz="1100" b="0" i="0" u="none" strike="noStrike" noProof="0" dirty="0">
                          <a:latin typeface="Calibri"/>
                          <a:sym typeface="Calibri"/>
                        </a:rPr>
                        <a:t>Učiteljice i učenici RN.</a:t>
                      </a:r>
                      <a:endParaRPr lang="en-US" sz="1100" b="0" i="0" u="none" strike="noStrike" noProof="0" dirty="0">
                        <a:latin typeface="Calibri"/>
                        <a:sym typeface="Calibri"/>
                      </a:endParaRPr>
                    </a:p>
                  </a:txBody>
                  <a:tcPr marL="91450" marR="91450" marT="29875" marB="29875"/>
                </a:tc>
                <a:extLst>
                  <a:ext uri="{0D108BD9-81ED-4DB2-BD59-A6C34878D82A}">
                    <a16:rowId xmlns:a16="http://schemas.microsoft.com/office/drawing/2014/main" val="10003"/>
                  </a:ext>
                </a:extLst>
              </a:tr>
              <a:tr h="379800">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Vremenik</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50" marR="91450" marT="29875" marB="29875"/>
                </a:tc>
                <a:tc>
                  <a:txBody>
                    <a:bodyPr/>
                    <a:lstStyle/>
                    <a:p>
                      <a:pPr marL="0" marR="0" lvl="0" indent="0" algn="l" rtl="0">
                        <a:lnSpc>
                          <a:spcPct val="100000"/>
                        </a:lnSpc>
                        <a:spcBef>
                          <a:spcPts val="0"/>
                        </a:spcBef>
                        <a:spcAft>
                          <a:spcPts val="0"/>
                        </a:spcAft>
                        <a:buFont typeface="Calibri"/>
                        <a:buNone/>
                      </a:pPr>
                      <a:r>
                        <a:rPr lang="hr-HR" sz="1100" b="0" i="0" u="none" strike="noStrike" cap="none" baseline="0" dirty="0">
                          <a:solidFill>
                            <a:srgbClr val="000000"/>
                          </a:solidFill>
                          <a:latin typeface="Calibri"/>
                          <a:ea typeface="Calibri"/>
                          <a:cs typeface="Calibri"/>
                          <a:sym typeface="Calibri"/>
                        </a:rPr>
                        <a:t>4. – 8. listopada 2021., ovisno </a:t>
                      </a:r>
                      <a:r>
                        <a:rPr lang="hr-HR" sz="1100" b="0" i="0" u="none" strike="noStrike" cap="none" baseline="0">
                          <a:solidFill>
                            <a:srgbClr val="000000"/>
                          </a:solidFill>
                          <a:latin typeface="Calibri"/>
                          <a:ea typeface="Calibri"/>
                          <a:cs typeface="Calibri"/>
                          <a:sym typeface="Calibri"/>
                        </a:rPr>
                        <a:t>o </a:t>
                      </a:r>
                      <a:r>
                        <a:rPr lang="hr-HR" sz="1100" b="0" i="0" u="none" strike="noStrike" cap="none" baseline="0" dirty="0" err="1">
                          <a:solidFill>
                            <a:srgbClr val="000000"/>
                          </a:solidFill>
                          <a:latin typeface="Calibri"/>
                          <a:ea typeface="Calibri"/>
                          <a:cs typeface="Calibri"/>
                          <a:sym typeface="Calibri"/>
                        </a:rPr>
                        <a:t>e</a:t>
                      </a:r>
                      <a:r>
                        <a:rPr lang="hr-HR" sz="1100" b="0" i="0" u="none" strike="noStrike" cap="none" baseline="0">
                          <a:solidFill>
                            <a:srgbClr val="000000"/>
                          </a:solidFill>
                          <a:latin typeface="Calibri"/>
                          <a:ea typeface="Calibri"/>
                          <a:cs typeface="Calibri"/>
                          <a:sym typeface="Calibri"/>
                        </a:rPr>
                        <a:t>pidemiološkoj </a:t>
                      </a:r>
                      <a:r>
                        <a:rPr lang="hr-HR" sz="1100" b="0" i="0" u="none" strike="noStrike" cap="none" baseline="0" dirty="0">
                          <a:solidFill>
                            <a:srgbClr val="000000"/>
                          </a:solidFill>
                          <a:latin typeface="Calibri"/>
                          <a:ea typeface="Calibri"/>
                          <a:cs typeface="Calibri"/>
                          <a:sym typeface="Calibri"/>
                        </a:rPr>
                        <a:t>situaciji podložno promjenama</a:t>
                      </a:r>
                      <a:endParaRPr lang="en" sz="1100" b="0" i="0" u="none" strike="noStrike" cap="none" baseline="0" dirty="0">
                        <a:solidFill>
                          <a:srgbClr val="000000"/>
                        </a:solidFill>
                        <a:latin typeface="Calibri"/>
                        <a:ea typeface="Calibri"/>
                        <a:cs typeface="Calibri"/>
                        <a:sym typeface="Calibri"/>
                      </a:endParaRPr>
                    </a:p>
                  </a:txBody>
                  <a:tcPr marL="91450" marR="91450" marT="29875" marB="29875"/>
                </a:tc>
                <a:extLst>
                  <a:ext uri="{0D108BD9-81ED-4DB2-BD59-A6C34878D82A}">
                    <a16:rowId xmlns:a16="http://schemas.microsoft.com/office/drawing/2014/main" val="10004"/>
                  </a:ext>
                </a:extLst>
              </a:tr>
              <a:tr h="379800">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Troškovnik</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50" marR="91450" marT="29875" marB="29875"/>
                </a:tc>
                <a:tc>
                  <a:txBody>
                    <a:bodyPr/>
                    <a:lstStyle/>
                    <a:p>
                      <a:pPr marL="0" marR="0" lvl="0" indent="0" algn="l" rtl="0">
                        <a:lnSpc>
                          <a:spcPct val="100000"/>
                        </a:lnSpc>
                        <a:spcBef>
                          <a:spcPts val="0"/>
                        </a:spcBef>
                        <a:spcAft>
                          <a:spcPts val="0"/>
                        </a:spcAft>
                        <a:buClr>
                          <a:srgbClr val="000000"/>
                        </a:buClr>
                        <a:buSzPct val="25000"/>
                        <a:buFont typeface="Calibri"/>
                        <a:buNone/>
                      </a:pPr>
                      <a:r>
                        <a:rPr lang="hr-HR" sz="1100" b="0" i="0" u="none" strike="noStrike" cap="none" baseline="0" dirty="0">
                          <a:solidFill>
                            <a:srgbClr val="000000"/>
                          </a:solidFill>
                          <a:latin typeface="Calibri"/>
                          <a:ea typeface="Calibri"/>
                          <a:cs typeface="Calibri"/>
                          <a:sym typeface="Calibri"/>
                        </a:rPr>
                        <a:t>0 kuna</a:t>
                      </a:r>
                      <a:endParaRPr lang="en" sz="1100" b="0" i="0" u="none" strike="noStrike" cap="none" baseline="0" dirty="0">
                        <a:solidFill>
                          <a:srgbClr val="000000"/>
                        </a:solidFill>
                        <a:latin typeface="Calibri"/>
                        <a:ea typeface="Calibri"/>
                        <a:cs typeface="Calibri"/>
                        <a:sym typeface="Calibri"/>
                      </a:endParaRPr>
                    </a:p>
                  </a:txBody>
                  <a:tcPr marL="91450" marR="91450" marT="29875" marB="29875"/>
                </a:tc>
                <a:extLst>
                  <a:ext uri="{0D108BD9-81ED-4DB2-BD59-A6C34878D82A}">
                    <a16:rowId xmlns:a16="http://schemas.microsoft.com/office/drawing/2014/main" val="10005"/>
                  </a:ext>
                </a:extLst>
              </a:tr>
              <a:tr h="788175">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dirty="0">
                          <a:sym typeface="Calibri"/>
                        </a:rPr>
                        <a:t>Način vrednovanja i korištenja rezultata vrednovanja:</a:t>
                      </a:r>
                      <a:endParaRPr lang="en" sz="1100" b="0" i="0" u="none" strike="noStrike" cap="none" baseline="0" dirty="0">
                        <a:solidFill>
                          <a:srgbClr val="000000"/>
                        </a:solidFill>
                        <a:latin typeface="Calibri"/>
                        <a:ea typeface="Calibri"/>
                        <a:cs typeface="Calibri"/>
                        <a:sym typeface="Calibri"/>
                      </a:endParaRPr>
                    </a:p>
                  </a:txBody>
                  <a:tcPr marL="91450" marR="91450" marT="29875" marB="29875"/>
                </a:tc>
                <a:tc>
                  <a:txBody>
                    <a:bodyPr/>
                    <a:lstStyle/>
                    <a:p>
                      <a:pPr marL="0" marR="0" lvl="0" indent="0" algn="l" rtl="0">
                        <a:lnSpc>
                          <a:spcPct val="100000"/>
                        </a:lnSpc>
                        <a:spcBef>
                          <a:spcPts val="0"/>
                        </a:spcBef>
                        <a:spcAft>
                          <a:spcPts val="0"/>
                        </a:spcAft>
                        <a:buFont typeface="Calibri"/>
                        <a:buNone/>
                      </a:pPr>
                      <a:r>
                        <a:rPr lang="hr-HR" sz="1100" u="none" strike="noStrike" cap="none" baseline="0" dirty="0">
                          <a:sym typeface="Calibri"/>
                        </a:rPr>
                        <a:t>Anketa pri povratku u školu, izrada plakata i listića, objava na web stranici razreda i škole</a:t>
                      </a:r>
                      <a:endParaRPr lang="en" sz="1100" u="none" strike="noStrike" cap="none" baseline="0" dirty="0">
                        <a:sym typeface="Calibri"/>
                      </a:endParaRPr>
                    </a:p>
                  </a:txBody>
                  <a:tcPr marL="91450" marR="91450" marT="29875" marB="29875"/>
                </a:tc>
                <a:extLst>
                  <a:ext uri="{0D108BD9-81ED-4DB2-BD59-A6C34878D82A}">
                    <a16:rowId xmlns:a16="http://schemas.microsoft.com/office/drawing/2014/main" val="10006"/>
                  </a:ext>
                </a:extLst>
              </a:tr>
            </a:tbl>
          </a:graphicData>
        </a:graphic>
      </p:graphicFrame>
      <p:sp>
        <p:nvSpPr>
          <p:cNvPr id="2" name="Title 1"/>
          <p:cNvSpPr>
            <a:spLocks noGrp="1"/>
          </p:cNvSpPr>
          <p:nvPr>
            <p:ph type="title"/>
          </p:nvPr>
        </p:nvSpPr>
        <p:spPr>
          <a:xfrm>
            <a:off x="1070517" y="0"/>
            <a:ext cx="6750205" cy="857250"/>
          </a:xfrm>
        </p:spPr>
        <p:txBody>
          <a:bodyPr>
            <a:normAutofit/>
            <a:scene3d>
              <a:camera prst="orthographicFront"/>
              <a:lightRig rig="soft" dir="t">
                <a:rot lat="0" lon="0" rev="15600000"/>
              </a:lightRig>
            </a:scene3d>
            <a:sp3d extrusionH="57150" prstMaterial="softEdge">
              <a:bevelT w="25400" h="38100"/>
            </a:sp3d>
          </a:bodyPr>
          <a:lstStyle/>
          <a:p>
            <a:r>
              <a:rPr lang="hr-HR" dirty="0">
                <a:effectLst>
                  <a:outerShdw blurRad="38100" dist="38100" dir="2700000" algn="tl">
                    <a:srgbClr val="000000">
                      <a:alpha val="43137"/>
                    </a:srgbClr>
                  </a:outerShdw>
                </a:effectLst>
                <a:latin typeface="+mn-lt"/>
              </a:rPr>
              <a:t>Dječji tjedan – Nova Gradiška      </a:t>
            </a:r>
            <a:endParaRPr lang="en-US" dirty="0">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1295987276"/>
      </p:ext>
    </p:extLst>
  </p:cSld>
  <p:clrMapOvr>
    <a:masterClrMapping/>
  </p:clrMapOvr>
  <p:transition spd="slow">
    <p:wipe/>
  </p:transition>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Shape 776"/>
        <p:cNvGrpSpPr/>
        <p:nvPr/>
      </p:nvGrpSpPr>
      <p:grpSpPr>
        <a:xfrm>
          <a:off x="0" y="0"/>
          <a:ext cx="0" cy="0"/>
          <a:chOff x="0" y="0"/>
          <a:chExt cx="0" cy="0"/>
        </a:xfrm>
      </p:grpSpPr>
      <p:graphicFrame>
        <p:nvGraphicFramePr>
          <p:cNvPr id="778" name="Shape 778"/>
          <p:cNvGraphicFramePr/>
          <p:nvPr>
            <p:extLst>
              <p:ext uri="{D42A27DB-BD31-4B8C-83A1-F6EECF244321}">
                <p14:modId xmlns:p14="http://schemas.microsoft.com/office/powerpoint/2010/main" val="3775356107"/>
              </p:ext>
            </p:extLst>
          </p:nvPr>
        </p:nvGraphicFramePr>
        <p:xfrm>
          <a:off x="468351" y="909347"/>
          <a:ext cx="8430657" cy="3876574"/>
        </p:xfrm>
        <a:graphic>
          <a:graphicData uri="http://schemas.openxmlformats.org/drawingml/2006/table">
            <a:tbl>
              <a:tblPr>
                <a:tableStyleId>{0E3FDE45-AF77-4B5C-9715-49D594BDF05E}</a:tableStyleId>
              </a:tblPr>
              <a:tblGrid>
                <a:gridCol w="1861779">
                  <a:extLst>
                    <a:ext uri="{9D8B030D-6E8A-4147-A177-3AD203B41FA5}">
                      <a16:colId xmlns:a16="http://schemas.microsoft.com/office/drawing/2014/main" val="20000"/>
                    </a:ext>
                  </a:extLst>
                </a:gridCol>
                <a:gridCol w="6568878">
                  <a:extLst>
                    <a:ext uri="{9D8B030D-6E8A-4147-A177-3AD203B41FA5}">
                      <a16:colId xmlns:a16="http://schemas.microsoft.com/office/drawing/2014/main" val="20001"/>
                    </a:ext>
                  </a:extLst>
                </a:gridCol>
              </a:tblGrid>
              <a:tr h="633400">
                <a:tc>
                  <a:txBody>
                    <a:bodyPr/>
                    <a:lstStyle/>
                    <a:p>
                      <a:pPr marL="0" marR="0" lvl="0" indent="0" algn="l" rtl="0">
                        <a:lnSpc>
                          <a:spcPct val="100000"/>
                        </a:lnSpc>
                        <a:spcBef>
                          <a:spcPts val="0"/>
                        </a:spcBef>
                        <a:spcAft>
                          <a:spcPts val="0"/>
                        </a:spcAft>
                        <a:buClr>
                          <a:srgbClr val="000000"/>
                        </a:buClr>
                        <a:buSzPct val="25000"/>
                        <a:buFont typeface="Calibri"/>
                        <a:buNone/>
                      </a:pPr>
                      <a:r>
                        <a:rPr lang="hr-HR" sz="1100" u="none" strike="noStrike" cap="none" baseline="0" dirty="0">
                          <a:sym typeface="Calibri"/>
                        </a:rPr>
                        <a:t>Ishodi</a:t>
                      </a:r>
                      <a:r>
                        <a:rPr lang="en" sz="1100" u="none" strike="noStrike" cap="none" baseline="0" dirty="0">
                          <a:sym typeface="Calibri"/>
                        </a:rPr>
                        <a:t>:</a:t>
                      </a:r>
                      <a:endParaRPr lang="en" sz="1100" b="0" i="0" u="none" strike="noStrike" cap="none" baseline="0" dirty="0">
                        <a:solidFill>
                          <a:srgbClr val="000000"/>
                        </a:solidFill>
                        <a:latin typeface="Calibri"/>
                        <a:ea typeface="Calibri"/>
                        <a:cs typeface="Calibri"/>
                        <a:sym typeface="Calibri"/>
                      </a:endParaRPr>
                    </a:p>
                  </a:txBody>
                  <a:tcPr marL="91450" marR="91450" marT="29875" marB="29875"/>
                </a:tc>
                <a:tc>
                  <a:txBody>
                    <a:bodyPr/>
                    <a:lstStyle/>
                    <a:p>
                      <a:pPr marL="0" marR="0" lvl="0" indent="0" algn="l" rtl="0">
                        <a:spcBef>
                          <a:spcPts val="0"/>
                        </a:spcBef>
                        <a:buNone/>
                      </a:pPr>
                      <a:r>
                        <a:rPr lang="hr-HR" sz="1100" b="0" i="0" u="none" strike="noStrike" cap="none" baseline="0" dirty="0">
                          <a:solidFill>
                            <a:srgbClr val="000000"/>
                          </a:solidFill>
                          <a:latin typeface="Calibri"/>
                          <a:ea typeface="Calibri"/>
                          <a:cs typeface="Calibri"/>
                          <a:sym typeface="Calibri"/>
                        </a:rPr>
                        <a:t>Učenici će upoznati ranč i život na ranču.</a:t>
                      </a:r>
                    </a:p>
                    <a:p>
                      <a:pPr marL="0" marR="0" lvl="0" indent="0" algn="l" rtl="0">
                        <a:spcBef>
                          <a:spcPts val="0"/>
                        </a:spcBef>
                        <a:buNone/>
                      </a:pPr>
                      <a:r>
                        <a:rPr lang="hr-HR" sz="1100" b="0" i="0" u="none" strike="noStrike" cap="none" baseline="0" dirty="0">
                          <a:solidFill>
                            <a:srgbClr val="000000"/>
                          </a:solidFill>
                          <a:latin typeface="Calibri"/>
                          <a:ea typeface="Calibri"/>
                          <a:cs typeface="Calibri"/>
                          <a:sym typeface="Calibri"/>
                        </a:rPr>
                        <a:t>Naučit će razlikovati domaće životinje.</a:t>
                      </a:r>
                    </a:p>
                    <a:p>
                      <a:pPr marL="0" marR="0" lvl="0" indent="0" algn="l" rtl="0">
                        <a:spcBef>
                          <a:spcPts val="0"/>
                        </a:spcBef>
                        <a:buNone/>
                      </a:pPr>
                      <a:r>
                        <a:rPr lang="hr-HR" sz="1100" b="0" i="0" u="none" strike="noStrike" cap="none" baseline="0" dirty="0">
                          <a:solidFill>
                            <a:srgbClr val="000000"/>
                          </a:solidFill>
                          <a:latin typeface="Calibri"/>
                          <a:ea typeface="Calibri"/>
                          <a:cs typeface="Calibri"/>
                          <a:sym typeface="Calibri"/>
                        </a:rPr>
                        <a:t>Prepoznati obilježja sela i razlikovati gospodarske djelatnosti na selu.</a:t>
                      </a:r>
                    </a:p>
                    <a:p>
                      <a:pPr marL="0" marR="0" lvl="0" indent="0" algn="l" rtl="0">
                        <a:spcBef>
                          <a:spcPts val="0"/>
                        </a:spcBef>
                        <a:buNone/>
                      </a:pPr>
                      <a:endParaRPr lang="en-US" sz="1100" b="0" i="0" u="none" strike="noStrike" cap="none" baseline="0" dirty="0">
                        <a:solidFill>
                          <a:srgbClr val="000000"/>
                        </a:solidFill>
                        <a:latin typeface="Calibri"/>
                        <a:ea typeface="Calibri"/>
                        <a:cs typeface="Calibri"/>
                        <a:sym typeface="Calibri"/>
                      </a:endParaRPr>
                    </a:p>
                  </a:txBody>
                  <a:tcPr marL="91450" marR="91450" marT="29875" marB="29875"/>
                </a:tc>
                <a:extLst>
                  <a:ext uri="{0D108BD9-81ED-4DB2-BD59-A6C34878D82A}">
                    <a16:rowId xmlns:a16="http://schemas.microsoft.com/office/drawing/2014/main" val="10000"/>
                  </a:ext>
                </a:extLst>
              </a:tr>
              <a:tr h="497675">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Namjena</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50" marR="91450" marT="29875" marB="29875"/>
                </a:tc>
                <a:tc>
                  <a:txBody>
                    <a:bodyPr/>
                    <a:lstStyle/>
                    <a:p>
                      <a:pPr marL="0" marR="0" lvl="0" indent="0" algn="l" rtl="0">
                        <a:lnSpc>
                          <a:spcPct val="100000"/>
                        </a:lnSpc>
                        <a:spcBef>
                          <a:spcPts val="0"/>
                        </a:spcBef>
                        <a:spcAft>
                          <a:spcPts val="0"/>
                        </a:spcAft>
                        <a:buFontTx/>
                        <a:buChar char="-"/>
                      </a:pPr>
                      <a:r>
                        <a:rPr lang="hr-HR" sz="1100" b="0" i="0" u="none" strike="noStrike" cap="none" baseline="0" dirty="0">
                          <a:solidFill>
                            <a:srgbClr val="000000"/>
                          </a:solidFill>
                          <a:latin typeface="+mn-lt"/>
                          <a:ea typeface="Calibri"/>
                          <a:cs typeface="Calibri"/>
                          <a:sym typeface="Calibri"/>
                        </a:rPr>
                        <a:t>upoznavanje s različitim sortama konja</a:t>
                      </a:r>
                    </a:p>
                    <a:p>
                      <a:pPr marL="0" marR="0" lvl="0" indent="0" algn="l" rtl="0">
                        <a:lnSpc>
                          <a:spcPct val="100000"/>
                        </a:lnSpc>
                        <a:spcBef>
                          <a:spcPts val="0"/>
                        </a:spcBef>
                        <a:spcAft>
                          <a:spcPts val="0"/>
                        </a:spcAft>
                        <a:buFontTx/>
                        <a:buChar char="-"/>
                      </a:pPr>
                      <a:r>
                        <a:rPr lang="hr-HR" sz="1100" b="0" i="0" u="none" strike="noStrike" cap="none" baseline="0" dirty="0">
                          <a:solidFill>
                            <a:srgbClr val="000000"/>
                          </a:solidFill>
                          <a:latin typeface="+mn-lt"/>
                          <a:ea typeface="Calibri"/>
                          <a:cs typeface="Calibri"/>
                          <a:sym typeface="Calibri"/>
                        </a:rPr>
                        <a:t> susret  i druženje s konjima</a:t>
                      </a:r>
                    </a:p>
                    <a:p>
                      <a:pPr marL="0" marR="0" lvl="0" indent="0" algn="l" rtl="0">
                        <a:lnSpc>
                          <a:spcPct val="100000"/>
                        </a:lnSpc>
                        <a:spcBef>
                          <a:spcPts val="0"/>
                        </a:spcBef>
                        <a:spcAft>
                          <a:spcPts val="0"/>
                        </a:spcAft>
                        <a:buFontTx/>
                        <a:buChar char="-"/>
                      </a:pPr>
                      <a:r>
                        <a:rPr lang="hr-HR" sz="1100" b="0" i="0" u="none" strike="noStrike" cap="none" baseline="0" dirty="0">
                          <a:solidFill>
                            <a:srgbClr val="000000"/>
                          </a:solidFill>
                          <a:latin typeface="+mn-lt"/>
                          <a:ea typeface="Calibri"/>
                          <a:cs typeface="Calibri"/>
                          <a:sym typeface="Calibri"/>
                        </a:rPr>
                        <a:t> proširivanje znanja</a:t>
                      </a:r>
                    </a:p>
                    <a:p>
                      <a:pPr marL="0" marR="0" lvl="0" indent="0" algn="l" rtl="0">
                        <a:lnSpc>
                          <a:spcPct val="100000"/>
                        </a:lnSpc>
                        <a:spcBef>
                          <a:spcPts val="0"/>
                        </a:spcBef>
                        <a:spcAft>
                          <a:spcPts val="0"/>
                        </a:spcAft>
                        <a:buFontTx/>
                        <a:buChar char="-"/>
                      </a:pPr>
                      <a:r>
                        <a:rPr lang="hr-HR" sz="1100" b="0" i="0" u="none" strike="noStrike" cap="none" baseline="0" dirty="0">
                          <a:solidFill>
                            <a:srgbClr val="000000"/>
                          </a:solidFill>
                          <a:latin typeface="+mn-lt"/>
                          <a:ea typeface="Calibri"/>
                          <a:cs typeface="Calibri"/>
                          <a:sym typeface="Calibri"/>
                        </a:rPr>
                        <a:t> razlikovati obilježja sela i grada</a:t>
                      </a:r>
                    </a:p>
                    <a:p>
                      <a:pPr marL="0" marR="0" lvl="0" indent="0" algn="l" rtl="0">
                        <a:lnSpc>
                          <a:spcPct val="100000"/>
                        </a:lnSpc>
                        <a:spcBef>
                          <a:spcPts val="0"/>
                        </a:spcBef>
                        <a:spcAft>
                          <a:spcPts val="0"/>
                        </a:spcAft>
                        <a:buClr>
                          <a:srgbClr val="000000"/>
                        </a:buClr>
                        <a:buSzPct val="25000"/>
                        <a:buFont typeface="Calibri"/>
                        <a:buNone/>
                      </a:pPr>
                      <a:endParaRPr lang="en" sz="1100" b="0" i="0" u="none" strike="noStrike" cap="none" baseline="0" dirty="0">
                        <a:solidFill>
                          <a:srgbClr val="000000"/>
                        </a:solidFill>
                        <a:latin typeface="Calibri"/>
                        <a:ea typeface="Calibri"/>
                        <a:cs typeface="Calibri"/>
                        <a:sym typeface="Calibri"/>
                      </a:endParaRPr>
                    </a:p>
                  </a:txBody>
                  <a:tcPr marL="91450" marR="91450" marT="29875" marB="29875"/>
                </a:tc>
                <a:extLst>
                  <a:ext uri="{0D108BD9-81ED-4DB2-BD59-A6C34878D82A}">
                    <a16:rowId xmlns:a16="http://schemas.microsoft.com/office/drawing/2014/main" val="10001"/>
                  </a:ext>
                </a:extLst>
              </a:tr>
              <a:tr h="320739">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Način</a:t>
                      </a:r>
                      <a:r>
                        <a:rPr lang="en" sz="1100" u="none" strike="noStrike" cap="none" baseline="0">
                          <a:sym typeface="Calibri"/>
                        </a:rPr>
                        <a:t> </a:t>
                      </a:r>
                      <a:r>
                        <a:rPr lang="en" sz="1100" u="none" strike="noStrike" cap="none" baseline="0" err="1">
                          <a:sym typeface="Calibri"/>
                        </a:rPr>
                        <a:t>realizacije</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50" marR="91450" marT="29875" marB="29875"/>
                </a:tc>
                <a:tc>
                  <a:txBody>
                    <a:bodyPr/>
                    <a:lstStyle/>
                    <a:p>
                      <a:pPr marL="0" marR="0" lvl="0" indent="0" algn="l" rtl="0">
                        <a:lnSpc>
                          <a:spcPct val="100000"/>
                        </a:lnSpc>
                        <a:spcBef>
                          <a:spcPts val="0"/>
                        </a:spcBef>
                        <a:spcAft>
                          <a:spcPts val="0"/>
                        </a:spcAft>
                        <a:buFontTx/>
                        <a:buNone/>
                      </a:pPr>
                      <a:r>
                        <a:rPr lang="hr-HR" sz="1100" b="0" i="0" u="none" strike="noStrike" cap="none" baseline="0" dirty="0">
                          <a:solidFill>
                            <a:srgbClr val="000000"/>
                          </a:solidFill>
                          <a:latin typeface="Calibri"/>
                          <a:ea typeface="Calibri"/>
                          <a:cs typeface="Calibri"/>
                          <a:sym typeface="Calibri"/>
                        </a:rPr>
                        <a:t>Odlazak autobusom na ranč i predavanje o ranču.</a:t>
                      </a:r>
                      <a:endParaRPr sz="1100" b="0" i="0" u="none" strike="noStrike" cap="none" baseline="0">
                        <a:solidFill>
                          <a:srgbClr val="000000"/>
                        </a:solidFill>
                        <a:latin typeface="Calibri"/>
                        <a:ea typeface="Calibri"/>
                        <a:cs typeface="Calibri"/>
                        <a:sym typeface="Calibri"/>
                      </a:endParaRPr>
                    </a:p>
                  </a:txBody>
                  <a:tcPr marL="91450" marR="91450" marT="29875" marB="29875"/>
                </a:tc>
                <a:extLst>
                  <a:ext uri="{0D108BD9-81ED-4DB2-BD59-A6C34878D82A}">
                    <a16:rowId xmlns:a16="http://schemas.microsoft.com/office/drawing/2014/main" val="10002"/>
                  </a:ext>
                </a:extLst>
              </a:tr>
              <a:tr h="379800">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Nositelj</a:t>
                      </a:r>
                      <a:r>
                        <a:rPr lang="en" sz="1100" u="none" strike="noStrike" cap="none" baseline="0">
                          <a:sym typeface="Calibri"/>
                        </a:rPr>
                        <a:t> </a:t>
                      </a:r>
                      <a:r>
                        <a:rPr lang="en" sz="1100" u="none" strike="noStrike" cap="none" baseline="0" err="1">
                          <a:sym typeface="Calibri"/>
                        </a:rPr>
                        <a:t>aktivnosti</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50" marR="91450" marT="29875" marB="29875"/>
                </a:tc>
                <a:tc>
                  <a:txBody>
                    <a:bodyPr/>
                    <a:lstStyle/>
                    <a:p>
                      <a:pPr marL="0" marR="0" lvl="0" indent="0" algn="l">
                        <a:lnSpc>
                          <a:spcPct val="100000"/>
                        </a:lnSpc>
                        <a:spcBef>
                          <a:spcPts val="0"/>
                        </a:spcBef>
                        <a:spcAft>
                          <a:spcPts val="0"/>
                        </a:spcAft>
                        <a:buNone/>
                      </a:pPr>
                      <a:r>
                        <a:rPr lang="hr-HR" sz="1100" b="0" i="0" u="none" strike="noStrike" noProof="0" dirty="0">
                          <a:latin typeface="Calibri"/>
                          <a:sym typeface="Calibri"/>
                        </a:rPr>
                        <a:t>Učiteljice i učenici RN</a:t>
                      </a:r>
                      <a:endParaRPr lang="en-US" sz="1100" b="0" i="0" u="none" strike="noStrike" noProof="0" dirty="0">
                        <a:latin typeface="Calibri"/>
                        <a:sym typeface="Calibri"/>
                      </a:endParaRPr>
                    </a:p>
                  </a:txBody>
                  <a:tcPr marL="91450" marR="91450" marT="29875" marB="29875"/>
                </a:tc>
                <a:extLst>
                  <a:ext uri="{0D108BD9-81ED-4DB2-BD59-A6C34878D82A}">
                    <a16:rowId xmlns:a16="http://schemas.microsoft.com/office/drawing/2014/main" val="10003"/>
                  </a:ext>
                </a:extLst>
              </a:tr>
              <a:tr h="379800">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Vremenik</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50" marR="91450" marT="29875" marB="29875"/>
                </a:tc>
                <a:tc>
                  <a:txBody>
                    <a:bodyPr/>
                    <a:lstStyle/>
                    <a:p>
                      <a:pPr marL="0" marR="0" lvl="0" indent="0" algn="l" rtl="0">
                        <a:lnSpc>
                          <a:spcPct val="100000"/>
                        </a:lnSpc>
                        <a:spcBef>
                          <a:spcPts val="0"/>
                        </a:spcBef>
                        <a:spcAft>
                          <a:spcPts val="0"/>
                        </a:spcAft>
                        <a:buFont typeface="Calibri"/>
                        <a:buNone/>
                      </a:pPr>
                      <a:r>
                        <a:rPr lang="hr-HR" sz="1100" b="0" i="0" u="none" strike="noStrike" cap="none" baseline="0">
                          <a:solidFill>
                            <a:srgbClr val="000000"/>
                          </a:solidFill>
                          <a:latin typeface="Calibri"/>
                          <a:ea typeface="Calibri"/>
                          <a:cs typeface="Calibri"/>
                          <a:sym typeface="Calibri"/>
                        </a:rPr>
                        <a:t>7.6.2022.</a:t>
                      </a:r>
                      <a:endParaRPr lang="en" sz="1100" b="0" i="0" u="none" strike="noStrike" cap="none" baseline="0" dirty="0">
                        <a:solidFill>
                          <a:srgbClr val="000000"/>
                        </a:solidFill>
                        <a:latin typeface="Calibri"/>
                        <a:ea typeface="Calibri"/>
                        <a:cs typeface="Calibri"/>
                        <a:sym typeface="Calibri"/>
                      </a:endParaRPr>
                    </a:p>
                  </a:txBody>
                  <a:tcPr marL="91450" marR="91450" marT="29875" marB="29875"/>
                </a:tc>
                <a:extLst>
                  <a:ext uri="{0D108BD9-81ED-4DB2-BD59-A6C34878D82A}">
                    <a16:rowId xmlns:a16="http://schemas.microsoft.com/office/drawing/2014/main" val="10004"/>
                  </a:ext>
                </a:extLst>
              </a:tr>
              <a:tr h="379800">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Troškovnik</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50" marR="91450" marT="29875" marB="29875"/>
                </a:tc>
                <a:tc>
                  <a:txBody>
                    <a:bodyPr/>
                    <a:lstStyle/>
                    <a:p>
                      <a:pPr marL="0" marR="0" lvl="0" indent="0" algn="l" rtl="0">
                        <a:lnSpc>
                          <a:spcPct val="100000"/>
                        </a:lnSpc>
                        <a:spcBef>
                          <a:spcPts val="0"/>
                        </a:spcBef>
                        <a:spcAft>
                          <a:spcPts val="0"/>
                        </a:spcAft>
                        <a:buClr>
                          <a:srgbClr val="000000"/>
                        </a:buClr>
                        <a:buSzPct val="25000"/>
                        <a:buFont typeface="Calibri"/>
                        <a:buNone/>
                      </a:pPr>
                      <a:r>
                        <a:rPr lang="hr-HR" sz="1100" b="0" i="0" u="none" strike="noStrike" cap="none" baseline="0" dirty="0">
                          <a:solidFill>
                            <a:srgbClr val="000000"/>
                          </a:solidFill>
                          <a:latin typeface="Calibri"/>
                          <a:ea typeface="Calibri"/>
                          <a:cs typeface="Calibri"/>
                          <a:sym typeface="Calibri"/>
                        </a:rPr>
                        <a:t>Cijena putovanja</a:t>
                      </a:r>
                      <a:endParaRPr lang="en" sz="1100" b="0" i="0" u="none" strike="noStrike" cap="none" baseline="0" dirty="0">
                        <a:solidFill>
                          <a:srgbClr val="000000"/>
                        </a:solidFill>
                        <a:latin typeface="Calibri"/>
                        <a:ea typeface="Calibri"/>
                        <a:cs typeface="Calibri"/>
                        <a:sym typeface="Calibri"/>
                      </a:endParaRPr>
                    </a:p>
                  </a:txBody>
                  <a:tcPr marL="91450" marR="91450" marT="29875" marB="29875"/>
                </a:tc>
                <a:extLst>
                  <a:ext uri="{0D108BD9-81ED-4DB2-BD59-A6C34878D82A}">
                    <a16:rowId xmlns:a16="http://schemas.microsoft.com/office/drawing/2014/main" val="10005"/>
                  </a:ext>
                </a:extLst>
              </a:tr>
              <a:tr h="788175">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Način</a:t>
                      </a:r>
                      <a:r>
                        <a:rPr lang="en" sz="1100" u="none" strike="noStrike" cap="none" baseline="0">
                          <a:sym typeface="Calibri"/>
                        </a:rPr>
                        <a:t> </a:t>
                      </a:r>
                      <a:r>
                        <a:rPr lang="en" sz="1100" u="none" strike="noStrike" cap="none" baseline="0" err="1">
                          <a:sym typeface="Calibri"/>
                        </a:rPr>
                        <a:t>vrednovanja</a:t>
                      </a:r>
                      <a:r>
                        <a:rPr lang="en" sz="1100" u="none" strike="noStrike" cap="none" baseline="0">
                          <a:sym typeface="Calibri"/>
                        </a:rPr>
                        <a:t> </a:t>
                      </a:r>
                      <a:r>
                        <a:rPr lang="en" sz="1100" u="none" strike="noStrike" cap="none" baseline="0" err="1">
                          <a:sym typeface="Calibri"/>
                        </a:rPr>
                        <a:t>i</a:t>
                      </a:r>
                      <a:r>
                        <a:rPr lang="en" sz="1100" u="none" strike="noStrike" cap="none" baseline="0">
                          <a:sym typeface="Calibri"/>
                        </a:rPr>
                        <a:t> </a:t>
                      </a:r>
                      <a:r>
                        <a:rPr lang="en" sz="1100" u="none" strike="noStrike" cap="none" baseline="0" err="1">
                          <a:sym typeface="Calibri"/>
                        </a:rPr>
                        <a:t>korištenja</a:t>
                      </a:r>
                      <a:r>
                        <a:rPr lang="en" sz="1100" u="none" strike="noStrike" cap="none" baseline="0">
                          <a:sym typeface="Calibri"/>
                        </a:rPr>
                        <a:t> </a:t>
                      </a:r>
                      <a:r>
                        <a:rPr lang="en" sz="1100" u="none" strike="noStrike" cap="none" baseline="0" err="1">
                          <a:sym typeface="Calibri"/>
                        </a:rPr>
                        <a:t>rezultata</a:t>
                      </a:r>
                      <a:r>
                        <a:rPr lang="en" sz="1100" u="none" strike="noStrike" cap="none" baseline="0">
                          <a:sym typeface="Calibri"/>
                        </a:rPr>
                        <a:t> </a:t>
                      </a:r>
                      <a:r>
                        <a:rPr lang="en" sz="1100" u="none" strike="noStrike" cap="none" baseline="0" err="1">
                          <a:sym typeface="Calibri"/>
                        </a:rPr>
                        <a:t>vrednovanja</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50" marR="91450" marT="29875" marB="29875"/>
                </a:tc>
                <a:tc>
                  <a:txBody>
                    <a:bodyPr/>
                    <a:lstStyle/>
                    <a:p>
                      <a:pPr marL="0" marR="0" lvl="0" indent="0" algn="l" defTabSz="685800" rtl="0" eaLnBrk="1" fontAlgn="auto" latinLnBrk="0" hangingPunct="1">
                        <a:lnSpc>
                          <a:spcPct val="100000"/>
                        </a:lnSpc>
                        <a:spcBef>
                          <a:spcPts val="0"/>
                        </a:spcBef>
                        <a:spcAft>
                          <a:spcPts val="0"/>
                        </a:spcAft>
                        <a:buClrTx/>
                        <a:buSzTx/>
                        <a:buFont typeface="Calibri"/>
                        <a:buNone/>
                        <a:tabLst/>
                        <a:defRPr/>
                      </a:pPr>
                      <a:r>
                        <a:rPr lang="en" sz="1100" u="none" strike="noStrike" cap="none" baseline="0" dirty="0">
                          <a:sym typeface="Calibri"/>
                        </a:rPr>
                        <a:t>Usmeno opisivanje, izrada plakat</a:t>
                      </a:r>
                      <a:r>
                        <a:rPr lang="hr-HR" sz="1100" u="none" strike="noStrike" cap="none" baseline="0" dirty="0">
                          <a:sym typeface="Calibri"/>
                        </a:rPr>
                        <a:t>a</a:t>
                      </a:r>
                      <a:r>
                        <a:rPr lang="en" sz="1100" u="none" strike="noStrike" cap="none" baseline="0" dirty="0">
                          <a:sym typeface="Calibri"/>
                        </a:rPr>
                        <a:t>, fotografi</a:t>
                      </a:r>
                      <a:r>
                        <a:rPr lang="hr-HR" sz="1100" u="none" strike="noStrike" cap="none" baseline="0" dirty="0" err="1">
                          <a:sym typeface="Calibri"/>
                        </a:rPr>
                        <a:t>ranje</a:t>
                      </a:r>
                      <a:r>
                        <a:rPr lang="en" sz="1100" u="none" strike="noStrike" cap="none" baseline="0" dirty="0">
                          <a:sym typeface="Calibri"/>
                        </a:rPr>
                        <a:t>, objavljiivanje na WEB stranici škole .</a:t>
                      </a:r>
                      <a:endParaRPr lang="en" sz="1100" b="0" i="0" u="none" strike="noStrike" cap="none" baseline="0" dirty="0">
                        <a:solidFill>
                          <a:srgbClr val="000000"/>
                        </a:solidFill>
                        <a:latin typeface="+mn-lt"/>
                        <a:ea typeface="Calibri"/>
                        <a:cs typeface="Calibri"/>
                        <a:sym typeface="Calibri"/>
                      </a:endParaRPr>
                    </a:p>
                    <a:p>
                      <a:pPr marL="0" marR="0" lvl="0" indent="0" algn="l" rtl="0">
                        <a:lnSpc>
                          <a:spcPct val="100000"/>
                        </a:lnSpc>
                        <a:spcBef>
                          <a:spcPts val="0"/>
                        </a:spcBef>
                        <a:spcAft>
                          <a:spcPts val="0"/>
                        </a:spcAft>
                        <a:buFont typeface="Calibri"/>
                        <a:buNone/>
                      </a:pPr>
                      <a:endParaRPr lang="en" sz="1100" u="none" strike="noStrike" cap="none" baseline="0" dirty="0">
                        <a:sym typeface="Calibri"/>
                      </a:endParaRPr>
                    </a:p>
                  </a:txBody>
                  <a:tcPr marL="91450" marR="91450" marT="29875" marB="29875"/>
                </a:tc>
                <a:extLst>
                  <a:ext uri="{0D108BD9-81ED-4DB2-BD59-A6C34878D82A}">
                    <a16:rowId xmlns:a16="http://schemas.microsoft.com/office/drawing/2014/main" val="10006"/>
                  </a:ext>
                </a:extLst>
              </a:tr>
            </a:tbl>
          </a:graphicData>
        </a:graphic>
      </p:graphicFrame>
      <p:sp>
        <p:nvSpPr>
          <p:cNvPr id="2" name="Title 1"/>
          <p:cNvSpPr>
            <a:spLocks noGrp="1"/>
          </p:cNvSpPr>
          <p:nvPr>
            <p:ph type="title"/>
          </p:nvPr>
        </p:nvSpPr>
        <p:spPr>
          <a:xfrm>
            <a:off x="1070517" y="0"/>
            <a:ext cx="6750205" cy="857250"/>
          </a:xfrm>
        </p:spPr>
        <p:txBody>
          <a:bodyPr>
            <a:normAutofit fontScale="90000"/>
            <a:scene3d>
              <a:camera prst="orthographicFront"/>
              <a:lightRig rig="soft" dir="t">
                <a:rot lat="0" lon="0" rev="15600000"/>
              </a:lightRig>
            </a:scene3d>
            <a:sp3d extrusionH="57150" prstMaterial="softEdge">
              <a:bevelT w="25400" h="38100"/>
            </a:sp3d>
          </a:bodyPr>
          <a:lstStyle/>
          <a:p>
            <a:r>
              <a:rPr lang="hr-HR" dirty="0">
                <a:effectLst>
                  <a:outerShdw blurRad="38100" dist="38100" dir="2700000" algn="tl">
                    <a:srgbClr val="000000">
                      <a:alpha val="43137"/>
                    </a:srgbClr>
                  </a:outerShdw>
                </a:effectLst>
                <a:latin typeface="+mn-lt"/>
              </a:rPr>
              <a:t>Ranč  </a:t>
            </a:r>
            <a:r>
              <a:rPr lang="hr-HR" dirty="0" err="1">
                <a:effectLst>
                  <a:outerShdw blurRad="38100" dist="38100" dir="2700000" algn="tl">
                    <a:srgbClr val="000000">
                      <a:alpha val="43137"/>
                    </a:srgbClr>
                  </a:outerShdw>
                </a:effectLst>
                <a:latin typeface="+mn-lt"/>
              </a:rPr>
              <a:t>Ramarin</a:t>
            </a:r>
            <a:br>
              <a:rPr lang="hr-HR" dirty="0">
                <a:effectLst>
                  <a:outerShdw blurRad="38100" dist="38100" dir="2700000" algn="tl">
                    <a:srgbClr val="000000">
                      <a:alpha val="43137"/>
                    </a:srgbClr>
                  </a:outerShdw>
                </a:effectLst>
                <a:latin typeface="+mn-lt"/>
              </a:rPr>
            </a:br>
            <a:r>
              <a:rPr lang="hr-HR" dirty="0">
                <a:effectLst>
                  <a:outerShdw blurRad="38100" dist="38100" dir="2700000" algn="tl">
                    <a:srgbClr val="000000">
                      <a:alpha val="43137"/>
                    </a:srgbClr>
                  </a:outerShdw>
                </a:effectLst>
                <a:latin typeface="+mn-lt"/>
              </a:rPr>
              <a:t>      </a:t>
            </a:r>
            <a:endParaRPr lang="en-US" dirty="0">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1295987276"/>
      </p:ext>
    </p:extLst>
  </p:cSld>
  <p:clrMapOvr>
    <a:masterClrMapping/>
  </p:clrMapOvr>
  <p:transition spd="slow">
    <p:wipe/>
  </p:transition>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Shape 897"/>
        <p:cNvGrpSpPr/>
        <p:nvPr/>
      </p:nvGrpSpPr>
      <p:grpSpPr>
        <a:xfrm>
          <a:off x="0" y="0"/>
          <a:ext cx="0" cy="0"/>
          <a:chOff x="0" y="0"/>
          <a:chExt cx="0" cy="0"/>
        </a:xfrm>
      </p:grpSpPr>
      <p:sp>
        <p:nvSpPr>
          <p:cNvPr id="3" name="Title 2"/>
          <p:cNvSpPr>
            <a:spLocks noGrp="1"/>
          </p:cNvSpPr>
          <p:nvPr>
            <p:ph type="title"/>
          </p:nvPr>
        </p:nvSpPr>
        <p:spPr>
          <a:xfrm>
            <a:off x="628650" y="1287678"/>
            <a:ext cx="7886700" cy="987172"/>
          </a:xfrm>
        </p:spPr>
        <p:txBody>
          <a:bodyPr>
            <a:scene3d>
              <a:camera prst="orthographicFront"/>
              <a:lightRig rig="threePt" dir="t"/>
            </a:scene3d>
            <a:sp3d extrusionH="57150">
              <a:bevelT w="38100" h="38100"/>
            </a:sp3d>
          </a:bodyPr>
          <a:lstStyle/>
          <a:p>
            <a:pPr algn="ctr"/>
            <a:r>
              <a:rPr lang="hr-HR" dirty="0">
                <a:latin typeface="+mn-lt"/>
              </a:rPr>
              <a:t>Školska knjižnica</a:t>
            </a:r>
          </a:p>
        </p:txBody>
      </p:sp>
    </p:spTree>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Shape 131"/>
        <p:cNvGrpSpPr/>
        <p:nvPr/>
      </p:nvGrpSpPr>
      <p:grpSpPr>
        <a:xfrm>
          <a:off x="0" y="0"/>
          <a:ext cx="0" cy="0"/>
          <a:chOff x="0" y="0"/>
          <a:chExt cx="0" cy="0"/>
        </a:xfrm>
      </p:grpSpPr>
      <p:sp>
        <p:nvSpPr>
          <p:cNvPr id="132" name="Shape 132"/>
          <p:cNvSpPr txBox="1"/>
          <p:nvPr/>
        </p:nvSpPr>
        <p:spPr>
          <a:xfrm>
            <a:off x="804110" y="1089679"/>
            <a:ext cx="8156218" cy="3856952"/>
          </a:xfrm>
          <a:prstGeom prst="rect">
            <a:avLst/>
          </a:prstGeom>
          <a:noFill/>
          <a:ln>
            <a:noFill/>
          </a:ln>
        </p:spPr>
        <p:txBody>
          <a:bodyPr lIns="91425" tIns="45700" rIns="91425" bIns="45700" anchor="ctr" anchorCtr="0">
            <a:noAutofit/>
          </a:bodyPr>
          <a:lstStyle/>
          <a:p>
            <a:pPr marL="285750" indent="-285750">
              <a:buClr>
                <a:srgbClr val="0D0D0D"/>
              </a:buClr>
              <a:buSzPct val="100000"/>
              <a:buFont typeface="Wingdings" panose="05000000000000000000" pitchFamily="2" charset="2"/>
              <a:buChar char="ü"/>
            </a:pPr>
            <a:r>
              <a:rPr lang="hr-HR" sz="1100" i="1" dirty="0">
                <a:solidFill>
                  <a:srgbClr val="0D0D0D"/>
                </a:solidFill>
                <a:latin typeface="Calibri"/>
                <a:ea typeface="Calibri"/>
                <a:cs typeface="Calibri"/>
                <a:sym typeface="Calibri"/>
              </a:rPr>
              <a:t>I ove školske godine radimo u iznimnim uvjetima </a:t>
            </a:r>
            <a:r>
              <a:rPr lang="hr-HR" sz="1100" i="1" dirty="0" err="1">
                <a:solidFill>
                  <a:srgbClr val="0D0D0D"/>
                </a:solidFill>
                <a:latin typeface="Calibri"/>
                <a:ea typeface="Calibri"/>
                <a:cs typeface="Calibri"/>
                <a:sym typeface="Calibri"/>
              </a:rPr>
              <a:t>tj</a:t>
            </a:r>
            <a:r>
              <a:rPr lang="hr-HR" sz="1100" i="1" dirty="0">
                <a:solidFill>
                  <a:srgbClr val="0D0D0D"/>
                </a:solidFill>
                <a:latin typeface="Calibri"/>
                <a:ea typeface="Calibri"/>
                <a:cs typeface="Calibri"/>
                <a:sym typeface="Calibri"/>
              </a:rPr>
              <a:t> pod epidemiološkim mjerama uzrokovanim COVIDOM 19</a:t>
            </a:r>
            <a:r>
              <a:rPr lang="hr-HR" sz="1100" b="1" i="1" dirty="0">
                <a:solidFill>
                  <a:srgbClr val="0D0D0D"/>
                </a:solidFill>
                <a:latin typeface="Calibri"/>
                <a:ea typeface="Calibri"/>
                <a:cs typeface="Calibri"/>
                <a:sym typeface="Calibri"/>
              </a:rPr>
              <a:t>. </a:t>
            </a:r>
            <a:r>
              <a:rPr lang="hr-HR" sz="1100" i="1" dirty="0">
                <a:solidFill>
                  <a:srgbClr val="0D0D0D"/>
                </a:solidFill>
                <a:latin typeface="Calibri"/>
                <a:ea typeface="Calibri"/>
                <a:cs typeface="Calibri"/>
                <a:sym typeface="Calibri"/>
              </a:rPr>
              <a:t>Zbog takvih okolnosti  svima je izazov</a:t>
            </a:r>
            <a:r>
              <a:rPr lang="hr-HR" sz="1100" b="1" i="1" dirty="0">
                <a:solidFill>
                  <a:srgbClr val="0D0D0D"/>
                </a:solidFill>
                <a:latin typeface="Calibri"/>
                <a:ea typeface="Calibri"/>
                <a:cs typeface="Calibri"/>
                <a:sym typeface="Calibri"/>
              </a:rPr>
              <a:t> </a:t>
            </a:r>
            <a:r>
              <a:rPr lang="hr-HR" sz="1100" i="1" dirty="0">
                <a:solidFill>
                  <a:srgbClr val="0D0D0D"/>
                </a:solidFill>
                <a:latin typeface="Calibri"/>
                <a:ea typeface="Calibri"/>
                <a:cs typeface="Calibri"/>
                <a:sym typeface="Calibri"/>
              </a:rPr>
              <a:t>razvijati kreativnost u svom razrednom odjelu i ponuditi kreativne sadržaje u dijelu nastave koja se odvija on line</a:t>
            </a:r>
            <a:r>
              <a:rPr lang="hr-HR" sz="1100" b="1" i="1" dirty="0">
                <a:solidFill>
                  <a:srgbClr val="0D0D0D"/>
                </a:solidFill>
                <a:latin typeface="Calibri"/>
                <a:ea typeface="Calibri"/>
                <a:cs typeface="Calibri"/>
                <a:sym typeface="Calibri"/>
              </a:rPr>
              <a:t>. </a:t>
            </a:r>
            <a:r>
              <a:rPr lang="en" sz="1100" b="0" i="1" u="none" strike="noStrike" cap="none" baseline="0" dirty="0">
                <a:solidFill>
                  <a:srgbClr val="0D0D0D"/>
                </a:solidFill>
                <a:latin typeface="Calibri"/>
                <a:ea typeface="Calibri"/>
                <a:cs typeface="Calibri"/>
                <a:sym typeface="Calibri"/>
              </a:rPr>
              <a:t>U tom ozračju ćemo se</a:t>
            </a:r>
            <a:r>
              <a:rPr lang="en" sz="1100" i="1" dirty="0">
                <a:solidFill>
                  <a:srgbClr val="0D0D0D"/>
                </a:solidFill>
                <a:latin typeface="Calibri"/>
                <a:ea typeface="Calibri"/>
                <a:cs typeface="Calibri"/>
                <a:sym typeface="Calibri"/>
              </a:rPr>
              <a:t> </a:t>
            </a:r>
            <a:r>
              <a:rPr lang="en" sz="1100" b="0" i="1" u="none" strike="noStrike" cap="none" baseline="0" dirty="0">
                <a:solidFill>
                  <a:srgbClr val="0D0D0D"/>
                </a:solidFill>
                <a:latin typeface="Calibri"/>
                <a:ea typeface="Calibri"/>
                <a:cs typeface="Calibri"/>
                <a:sym typeface="Calibri"/>
              </a:rPr>
              <a:t> tijekom godine uključiti u</a:t>
            </a:r>
            <a:r>
              <a:rPr lang="en" sz="1100" i="1" dirty="0">
                <a:solidFill>
                  <a:srgbClr val="0D0D0D"/>
                </a:solidFill>
                <a:latin typeface="Calibri"/>
                <a:ea typeface="Calibri"/>
                <a:cs typeface="Calibri"/>
                <a:sym typeface="Calibri"/>
              </a:rPr>
              <a:t> </a:t>
            </a:r>
            <a:r>
              <a:rPr lang="en" sz="1100" b="0" i="1" u="none" strike="noStrike" cap="none" baseline="0" dirty="0">
                <a:solidFill>
                  <a:srgbClr val="0D0D0D"/>
                </a:solidFill>
                <a:latin typeface="Calibri"/>
                <a:ea typeface="Calibri"/>
                <a:cs typeface="Calibri"/>
                <a:sym typeface="Calibri"/>
              </a:rPr>
              <a:t> niz aktivnosti kojima ćemo otkrivati i razvijati svoje</a:t>
            </a:r>
            <a:r>
              <a:rPr lang="en" sz="1100" i="1" dirty="0">
                <a:solidFill>
                  <a:srgbClr val="0D0D0D"/>
                </a:solidFill>
                <a:latin typeface="Calibri"/>
                <a:ea typeface="Calibri"/>
                <a:cs typeface="Calibri"/>
                <a:sym typeface="Calibri"/>
              </a:rPr>
              <a:t> </a:t>
            </a:r>
            <a:r>
              <a:rPr lang="en" sz="1100" b="0" i="1" u="none" strike="noStrike" cap="none" baseline="0" dirty="0">
                <a:solidFill>
                  <a:srgbClr val="0D0D0D"/>
                </a:solidFill>
                <a:latin typeface="Calibri"/>
                <a:ea typeface="Calibri"/>
                <a:cs typeface="Calibri"/>
                <a:sym typeface="Calibri"/>
              </a:rPr>
              <a:t> znanje, ideje i sposobnosti</a:t>
            </a:r>
            <a:r>
              <a:rPr lang="en" sz="1100" i="1" dirty="0">
                <a:solidFill>
                  <a:srgbClr val="0D0D0D"/>
                </a:solidFill>
                <a:latin typeface="Calibri"/>
                <a:ea typeface="Calibri"/>
                <a:cs typeface="Calibri"/>
                <a:sym typeface="Calibri"/>
              </a:rPr>
              <a:t> .</a:t>
            </a:r>
            <a:r>
              <a:rPr lang="en" sz="1100" b="0" i="1" u="none" strike="noStrike" cap="none" baseline="0" dirty="0">
                <a:solidFill>
                  <a:srgbClr val="0D0D0D"/>
                </a:solidFill>
                <a:latin typeface="Calibri"/>
                <a:ea typeface="Calibri"/>
                <a:cs typeface="Calibri"/>
                <a:sym typeface="Calibri"/>
              </a:rPr>
              <a:t> Talente ćemo razvijati na našim izvannastavnim aktivnostima, dodatnim grupama i ostalim aktivnostima</a:t>
            </a:r>
            <a:r>
              <a:rPr lang="en" sz="1100" i="1" dirty="0">
                <a:solidFill>
                  <a:srgbClr val="0D0D0D"/>
                </a:solidFill>
                <a:latin typeface="Calibri"/>
                <a:ea typeface="Calibri"/>
                <a:cs typeface="Calibri"/>
                <a:sym typeface="Calibri"/>
              </a:rPr>
              <a:t> kreirajući nove sadžaje i načine rada</a:t>
            </a:r>
            <a:r>
              <a:rPr lang="hr-HR" sz="1100" i="1" dirty="0">
                <a:solidFill>
                  <a:srgbClr val="0D0D0D"/>
                </a:solidFill>
                <a:latin typeface="Calibri"/>
                <a:ea typeface="Calibri"/>
                <a:cs typeface="Calibri"/>
                <a:sym typeface="Calibri"/>
              </a:rPr>
              <a:t>. U ovoj školskoj godini posebni naglasak ćemo staviti na razvijanje čitalačke pismenosti pod geslom „ </a:t>
            </a:r>
            <a:r>
              <a:rPr lang="hr-HR" sz="1100" b="1" i="1" u="sng" dirty="0">
                <a:solidFill>
                  <a:srgbClr val="0D0D0D"/>
                </a:solidFill>
                <a:latin typeface="Calibri"/>
                <a:ea typeface="Calibri"/>
                <a:cs typeface="Calibri"/>
                <a:sym typeface="Calibri"/>
              </a:rPr>
              <a:t>Čitajmo da ne ostanemo bez riječi ”.</a:t>
            </a:r>
            <a:endParaRPr lang="en" sz="1100" b="1" i="1" u="sng" strike="noStrike" cap="none" baseline="0" dirty="0">
              <a:solidFill>
                <a:srgbClr val="0D0D0D"/>
              </a:solidFill>
              <a:latin typeface="Calibri"/>
              <a:ea typeface="Calibri"/>
              <a:cs typeface="Calibri"/>
            </a:endParaRPr>
          </a:p>
          <a:p>
            <a:pPr marL="285750" marR="0" lvl="0" indent="-285750" algn="l" rtl="0">
              <a:lnSpc>
                <a:spcPct val="100000"/>
              </a:lnSpc>
              <a:spcBef>
                <a:spcPts val="0"/>
              </a:spcBef>
              <a:spcAft>
                <a:spcPts val="0"/>
              </a:spcAft>
              <a:buClr>
                <a:srgbClr val="0D0D0D"/>
              </a:buClr>
              <a:buSzPct val="100000"/>
              <a:buFont typeface="Wingdings" panose="05000000000000000000" pitchFamily="2" charset="2"/>
              <a:buChar char="ü"/>
            </a:pPr>
            <a:r>
              <a:rPr lang="en" sz="1100" b="1" i="1" u="none" strike="noStrike" cap="none" baseline="0" dirty="0">
                <a:solidFill>
                  <a:srgbClr val="0D0D0D"/>
                </a:solidFill>
                <a:latin typeface="Calibri"/>
                <a:ea typeface="Calibri"/>
                <a:cs typeface="Calibri"/>
                <a:sym typeface="Calibri"/>
              </a:rPr>
              <a:t>Glavni </a:t>
            </a:r>
            <a:r>
              <a:rPr lang="hr-HR" sz="1100" b="1" i="1" u="none" strike="noStrike" cap="none" baseline="0" dirty="0">
                <a:solidFill>
                  <a:srgbClr val="0D0D0D"/>
                </a:solidFill>
                <a:latin typeface="Calibri"/>
                <a:ea typeface="Calibri"/>
                <a:cs typeface="Calibri"/>
                <a:sym typeface="Calibri"/>
              </a:rPr>
              <a:t>Ishodi</a:t>
            </a:r>
            <a:r>
              <a:rPr lang="en" sz="1100" b="1" i="1" u="none" strike="noStrike" cap="none" baseline="0" dirty="0">
                <a:solidFill>
                  <a:srgbClr val="0D0D0D"/>
                </a:solidFill>
                <a:latin typeface="Calibri"/>
                <a:ea typeface="Calibri"/>
                <a:cs typeface="Calibri"/>
                <a:sym typeface="Calibri"/>
              </a:rPr>
              <a:t> </a:t>
            </a:r>
            <a:r>
              <a:rPr lang="en" sz="1100" b="0" i="1" u="none" strike="noStrike" cap="none" baseline="0" dirty="0">
                <a:solidFill>
                  <a:srgbClr val="0D0D0D"/>
                </a:solidFill>
                <a:latin typeface="Calibri"/>
                <a:ea typeface="Calibri"/>
                <a:cs typeface="Calibri"/>
                <a:sym typeface="Calibri"/>
              </a:rPr>
              <a:t>: Stvaranje kvalitetne škole i priprema učenika za cjeloživotno učenje. Spoznaja osobne vrijednosti i posebnosti svakog pojedinca. Uočiti važnost dobre suradnje roditelja, učitelja i učenika u obrazovnom procesu.</a:t>
            </a:r>
            <a:br>
              <a:rPr lang="en-US" sz="1200" dirty="0"/>
            </a:br>
            <a:r>
              <a:rPr lang="en" sz="1100" b="0" i="1" u="none" strike="noStrike" cap="none" baseline="0" dirty="0">
                <a:solidFill>
                  <a:srgbClr val="0D0D0D"/>
                </a:solidFill>
                <a:latin typeface="Calibri"/>
                <a:ea typeface="Calibri"/>
                <a:cs typeface="Calibri"/>
                <a:sym typeface="Calibri"/>
              </a:rPr>
              <a:t>Da bismo to postigli spremni smo na :</a:t>
            </a:r>
            <a:endParaRPr lang="en" sz="1100" b="0" i="1" u="none" strike="noStrike" cap="none" baseline="0" dirty="0">
              <a:solidFill>
                <a:srgbClr val="0D0D0D"/>
              </a:solidFill>
              <a:latin typeface="Calibri"/>
              <a:ea typeface="Calibri"/>
              <a:cs typeface="Calibri"/>
            </a:endParaRPr>
          </a:p>
          <a:p>
            <a:pPr marL="285750" marR="0" lvl="0" indent="-285750" algn="l" rtl="0">
              <a:lnSpc>
                <a:spcPct val="100000"/>
              </a:lnSpc>
              <a:spcBef>
                <a:spcPts val="0"/>
              </a:spcBef>
              <a:spcAft>
                <a:spcPts val="0"/>
              </a:spcAft>
              <a:buClr>
                <a:srgbClr val="0D0D0D"/>
              </a:buClr>
              <a:buSzPct val="100000"/>
              <a:buFont typeface="Wingdings" panose="05000000000000000000" pitchFamily="2" charset="2"/>
              <a:buChar char="ü"/>
            </a:pPr>
            <a:r>
              <a:rPr lang="en" sz="1100" b="0" i="1" u="none" strike="noStrike" cap="none" baseline="0" dirty="0">
                <a:solidFill>
                  <a:srgbClr val="0D0D0D"/>
                </a:solidFill>
                <a:latin typeface="Calibri"/>
                <a:ea typeface="Calibri"/>
                <a:cs typeface="Calibri"/>
                <a:sym typeface="Calibri"/>
              </a:rPr>
              <a:t>Spoznavanje i iskustveno doživljavanje da imamo puno sposobnosti, mogućnosti i znanja koje nas oplemenjuje i čini posebnima.</a:t>
            </a:r>
            <a:endParaRPr lang="en" sz="1100" b="0" i="1" u="none" strike="noStrike" cap="none" baseline="0" dirty="0">
              <a:solidFill>
                <a:srgbClr val="0D0D0D"/>
              </a:solidFill>
              <a:latin typeface="Calibri"/>
              <a:ea typeface="Calibri"/>
              <a:cs typeface="Calibri"/>
            </a:endParaRPr>
          </a:p>
          <a:p>
            <a:pPr marL="285750" marR="0" lvl="0" indent="-285750" algn="l" rtl="0">
              <a:lnSpc>
                <a:spcPct val="100000"/>
              </a:lnSpc>
              <a:spcBef>
                <a:spcPts val="0"/>
              </a:spcBef>
              <a:spcAft>
                <a:spcPts val="0"/>
              </a:spcAft>
              <a:buClr>
                <a:srgbClr val="0D0D0D"/>
              </a:buClr>
              <a:buSzPct val="100000"/>
              <a:buFont typeface="Wingdings" panose="05000000000000000000" pitchFamily="2" charset="2"/>
              <a:buChar char="ü"/>
            </a:pPr>
            <a:r>
              <a:rPr lang="en" sz="1100" b="0" i="1" u="none" strike="noStrike" cap="none" baseline="0" dirty="0">
                <a:solidFill>
                  <a:srgbClr val="0D0D0D"/>
                </a:solidFill>
                <a:latin typeface="Calibri"/>
                <a:ea typeface="Calibri"/>
                <a:cs typeface="Calibri"/>
                <a:sym typeface="Calibri"/>
              </a:rPr>
              <a:t>Aktivno uključiti roditelje u odgojno-obrazovni proces</a:t>
            </a:r>
            <a:endParaRPr lang="en" sz="1100" b="0" i="1" u="none" strike="noStrike" cap="none" baseline="0" dirty="0">
              <a:solidFill>
                <a:srgbClr val="0D0D0D"/>
              </a:solidFill>
              <a:latin typeface="Calibri"/>
              <a:ea typeface="Calibri"/>
              <a:cs typeface="Calibri"/>
            </a:endParaRPr>
          </a:p>
          <a:p>
            <a:pPr marL="285750" indent="-285750">
              <a:buClr>
                <a:srgbClr val="0D0D0D"/>
              </a:buClr>
              <a:buSzPct val="100000"/>
              <a:buFont typeface="Wingdings" panose="05000000000000000000" pitchFamily="2" charset="2"/>
              <a:buChar char="ü"/>
            </a:pPr>
            <a:r>
              <a:rPr lang="en" sz="1100" i="1" dirty="0">
                <a:solidFill>
                  <a:srgbClr val="0D0D0D"/>
                </a:solidFill>
                <a:latin typeface="Calibri"/>
                <a:ea typeface="Calibri"/>
                <a:cs typeface="Calibri"/>
                <a:sym typeface="Calibri"/>
              </a:rPr>
              <a:t> </a:t>
            </a:r>
            <a:r>
              <a:rPr lang="en" sz="1100" b="0" i="1" u="none" strike="noStrike" cap="none" baseline="0" dirty="0">
                <a:solidFill>
                  <a:srgbClr val="0D0D0D"/>
                </a:solidFill>
                <a:latin typeface="Calibri"/>
                <a:ea typeface="Calibri"/>
                <a:cs typeface="Calibri"/>
                <a:sym typeface="Calibri"/>
              </a:rPr>
              <a:t>Učenje i poučavanje, uvažavanje, odgovornost, stvaranje zadovoljnih ljudi u našoj školi. Učenje, poučavanje i ostale poslove obavljati kvalitetno, poticati učenike pozitivnim primjerima, koristiti suvremene metode i oblike rada (terensku nastavu, grupni rad, timski rad, istraživački rad, aktivno učenje i suradničku nastavu) njegovati stvaralaštvo i kreativnost naglasak stavljati na ono što učenici</a:t>
            </a:r>
            <a:r>
              <a:rPr lang="en" sz="1100" i="1" dirty="0">
                <a:solidFill>
                  <a:srgbClr val="0D0D0D"/>
                </a:solidFill>
                <a:latin typeface="Calibri"/>
                <a:ea typeface="Calibri"/>
                <a:cs typeface="Calibri"/>
                <a:sym typeface="Calibri"/>
              </a:rPr>
              <a:t> </a:t>
            </a:r>
            <a:r>
              <a:rPr lang="en" sz="1100" b="0" i="1" u="none" strike="noStrike" cap="none" baseline="0" dirty="0">
                <a:solidFill>
                  <a:srgbClr val="0D0D0D"/>
                </a:solidFill>
                <a:latin typeface="Calibri"/>
                <a:ea typeface="Calibri"/>
                <a:cs typeface="Calibri"/>
                <a:sym typeface="Calibri"/>
              </a:rPr>
              <a:t> znaju,a ne tražiti ono što ne znaju.</a:t>
            </a:r>
            <a:r>
              <a:rPr lang="en" sz="1100" i="1" dirty="0">
                <a:solidFill>
                  <a:srgbClr val="0D0D0D"/>
                </a:solidFill>
                <a:latin typeface="Calibri"/>
                <a:ea typeface="Calibri"/>
                <a:cs typeface="Calibri"/>
                <a:sym typeface="Calibri"/>
              </a:rPr>
              <a:t>  </a:t>
            </a:r>
            <a:endParaRPr lang="en" sz="1100" b="0" i="1" u="none" strike="noStrike" cap="none" baseline="0" dirty="0">
              <a:solidFill>
                <a:srgbClr val="0D0D0D"/>
              </a:solidFill>
              <a:latin typeface="Calibri"/>
              <a:ea typeface="Calibri"/>
              <a:cs typeface="Calibri"/>
            </a:endParaRPr>
          </a:p>
          <a:p>
            <a:pPr marL="285750" marR="0" lvl="0" indent="-285750" algn="l" rtl="0">
              <a:lnSpc>
                <a:spcPct val="100000"/>
              </a:lnSpc>
              <a:spcBef>
                <a:spcPts val="0"/>
              </a:spcBef>
              <a:spcAft>
                <a:spcPts val="0"/>
              </a:spcAft>
              <a:buClr>
                <a:srgbClr val="0D0D0D"/>
              </a:buClr>
              <a:buSzPct val="100000"/>
              <a:buFont typeface="Wingdings" panose="05000000000000000000" pitchFamily="2" charset="2"/>
              <a:buChar char="ü"/>
            </a:pPr>
            <a:r>
              <a:rPr lang="en" sz="1100" b="0" i="1" u="none" strike="noStrike" cap="none" baseline="0" dirty="0">
                <a:solidFill>
                  <a:srgbClr val="0D0D0D"/>
                </a:solidFill>
                <a:latin typeface="Calibri"/>
                <a:ea typeface="Calibri"/>
                <a:cs typeface="Calibri"/>
                <a:sym typeface="Calibri"/>
              </a:rPr>
              <a:t>Poticati razvoj opće kulture, osobnog samopuzdanja i samopoštovanja!</a:t>
            </a:r>
            <a:endParaRPr lang="en" sz="1100" b="0" i="1" u="none" strike="noStrike" cap="none" baseline="0" dirty="0">
              <a:solidFill>
                <a:srgbClr val="0D0D0D"/>
              </a:solidFill>
              <a:latin typeface="Calibri"/>
              <a:ea typeface="Calibri"/>
              <a:cs typeface="Calibri"/>
            </a:endParaRPr>
          </a:p>
          <a:p>
            <a:pPr marL="285750" marR="0" lvl="0" indent="-285750" algn="l" rtl="0">
              <a:lnSpc>
                <a:spcPct val="100000"/>
              </a:lnSpc>
              <a:spcBef>
                <a:spcPts val="0"/>
              </a:spcBef>
              <a:spcAft>
                <a:spcPts val="0"/>
              </a:spcAft>
              <a:buClr>
                <a:srgbClr val="0D0D0D"/>
              </a:buClr>
              <a:buSzPct val="100000"/>
              <a:buFont typeface="Wingdings" panose="05000000000000000000" pitchFamily="2" charset="2"/>
              <a:buChar char="ü"/>
            </a:pPr>
            <a:r>
              <a:rPr lang="en" sz="1100" b="0" i="1" u="none" strike="noStrike" cap="none" baseline="0" dirty="0">
                <a:solidFill>
                  <a:srgbClr val="0D0D0D"/>
                </a:solidFill>
                <a:latin typeface="Calibri"/>
                <a:ea typeface="Calibri"/>
                <a:cs typeface="Calibri"/>
                <a:sym typeface="Calibri"/>
              </a:rPr>
              <a:t>Poticati na odgovorno ponašanje!</a:t>
            </a:r>
            <a:endParaRPr lang="en" sz="1100" b="0" i="1" u="none" strike="noStrike" cap="none" baseline="0" dirty="0">
              <a:solidFill>
                <a:srgbClr val="0D0D0D"/>
              </a:solidFill>
              <a:latin typeface="Calibri"/>
              <a:ea typeface="Calibri"/>
              <a:cs typeface="Calibri"/>
            </a:endParaRPr>
          </a:p>
          <a:p>
            <a:pPr marL="285750" marR="0" lvl="0" indent="-285750" algn="l" rtl="0">
              <a:lnSpc>
                <a:spcPct val="100000"/>
              </a:lnSpc>
              <a:spcBef>
                <a:spcPts val="0"/>
              </a:spcBef>
              <a:spcAft>
                <a:spcPts val="0"/>
              </a:spcAft>
              <a:buClr>
                <a:srgbClr val="0D0D0D"/>
              </a:buClr>
              <a:buSzPct val="100000"/>
              <a:buFont typeface="Wingdings" panose="05000000000000000000" pitchFamily="2" charset="2"/>
              <a:buChar char="ü"/>
            </a:pPr>
            <a:r>
              <a:rPr lang="en" sz="1100" b="0" i="1" u="none" strike="noStrike" cap="none" baseline="0" dirty="0">
                <a:solidFill>
                  <a:srgbClr val="0D0D0D"/>
                </a:solidFill>
                <a:latin typeface="Calibri"/>
                <a:ea typeface="Calibri"/>
                <a:cs typeface="Calibri"/>
                <a:sym typeface="Calibri"/>
              </a:rPr>
              <a:t>Učiniti da atmosfera u školi bude radna i prijateljska da bude mjesto sigurnog i ugodnog boravka. Međusobne nesuglasice rješavati dogovorom, otvorenom komunikacijom jer tako stvaramo toplo, sigurno i poticajno okružje za osobni rast i razvoj učenika te učimo jedni od drugih, pomažemo jedni drugima i aktivno slušamo jedni druge pazeći pritom na individualnost .</a:t>
            </a:r>
            <a:endParaRPr lang="en" sz="1100" b="0" i="1" u="none" strike="noStrike" cap="none" baseline="0" dirty="0">
              <a:solidFill>
                <a:srgbClr val="0D0D0D"/>
              </a:solidFill>
              <a:latin typeface="Calibri"/>
              <a:ea typeface="Calibri"/>
              <a:cs typeface="Calibri"/>
            </a:endParaRPr>
          </a:p>
          <a:p>
            <a:pPr marL="285750" indent="-285750">
              <a:buClr>
                <a:srgbClr val="0D0D0D"/>
              </a:buClr>
              <a:buSzPct val="100000"/>
              <a:buFont typeface="Wingdings" panose="05000000000000000000" pitchFamily="2" charset="2"/>
              <a:buChar char="ü"/>
            </a:pPr>
            <a:r>
              <a:rPr lang="en" sz="1100" i="1" dirty="0">
                <a:solidFill>
                  <a:srgbClr val="0D0D0D"/>
                </a:solidFill>
                <a:latin typeface="Calibri"/>
                <a:ea typeface="Calibri"/>
                <a:cs typeface="Calibri"/>
                <a:sym typeface="Calibri"/>
              </a:rPr>
              <a:t> </a:t>
            </a:r>
            <a:r>
              <a:rPr lang="en" sz="1100" b="0" i="1" u="none" strike="noStrike" cap="none" baseline="0" dirty="0">
                <a:solidFill>
                  <a:srgbClr val="0D0D0D"/>
                </a:solidFill>
                <a:latin typeface="Calibri"/>
                <a:ea typeface="Calibri"/>
                <a:cs typeface="Calibri"/>
                <a:sym typeface="Calibri"/>
              </a:rPr>
              <a:t>pružati svu dostupnu stručnu pomoć; posebno skrbiti za socijalno ugrožene učenike te učenike s teškoćama u učenju i darovite učenike</a:t>
            </a:r>
            <a:endParaRPr lang="en" sz="1100" b="0" i="1" u="none" strike="noStrike" cap="none" baseline="0" dirty="0">
              <a:solidFill>
                <a:srgbClr val="0D0D0D"/>
              </a:solidFill>
              <a:latin typeface="Calibri"/>
              <a:ea typeface="Calibri"/>
              <a:cs typeface="Calibri"/>
            </a:endParaRPr>
          </a:p>
          <a:p>
            <a:pPr marL="285750" indent="-285750">
              <a:buClr>
                <a:srgbClr val="0D0D0D"/>
              </a:buClr>
              <a:buSzPct val="100000"/>
              <a:buFont typeface="Wingdings" panose="05000000000000000000" pitchFamily="2" charset="2"/>
              <a:buChar char="ü"/>
            </a:pPr>
            <a:r>
              <a:rPr lang="en" sz="1100" i="1" dirty="0">
                <a:solidFill>
                  <a:srgbClr val="0D0D0D"/>
                </a:solidFill>
                <a:latin typeface="Calibri"/>
                <a:ea typeface="Calibri"/>
                <a:cs typeface="Calibri"/>
                <a:sym typeface="Calibri"/>
              </a:rPr>
              <a:t> </a:t>
            </a:r>
            <a:r>
              <a:rPr lang="en" sz="1100" b="0" i="1" u="none" strike="noStrike" cap="none" baseline="0" dirty="0">
                <a:solidFill>
                  <a:srgbClr val="0D0D0D"/>
                </a:solidFill>
                <a:latin typeface="Calibri"/>
                <a:ea typeface="Calibri"/>
                <a:cs typeface="Calibri"/>
                <a:sym typeface="Calibri"/>
              </a:rPr>
              <a:t>Čuvati i uređivati brinuti o školskoj imovini,brinuti za okoliš</a:t>
            </a:r>
            <a:endParaRPr lang="en" sz="1100" b="0" i="1" u="none" strike="noStrike" cap="none" baseline="0" dirty="0">
              <a:solidFill>
                <a:srgbClr val="0D0D0D"/>
              </a:solidFill>
              <a:latin typeface="Calibri"/>
              <a:ea typeface="Calibri"/>
              <a:cs typeface="Calibri"/>
            </a:endParaRPr>
          </a:p>
          <a:p>
            <a:pPr marL="285750" indent="-285750">
              <a:buClr>
                <a:srgbClr val="0D0D0D"/>
              </a:buClr>
              <a:buSzPct val="100000"/>
              <a:buFont typeface="Wingdings" panose="05000000000000000000" pitchFamily="2" charset="2"/>
              <a:buChar char="ü"/>
            </a:pPr>
            <a:r>
              <a:rPr lang="en" sz="1100" i="1" dirty="0">
                <a:solidFill>
                  <a:srgbClr val="0D0D0D"/>
                </a:solidFill>
                <a:latin typeface="Calibri"/>
                <a:ea typeface="Calibri"/>
                <a:cs typeface="Calibri"/>
                <a:sym typeface="Calibri"/>
              </a:rPr>
              <a:t> </a:t>
            </a:r>
            <a:r>
              <a:rPr lang="en" sz="1100" b="0" i="1" u="none" strike="noStrike" cap="none" baseline="0" dirty="0">
                <a:solidFill>
                  <a:srgbClr val="0D0D0D"/>
                </a:solidFill>
                <a:latin typeface="Calibri"/>
                <a:ea typeface="Calibri"/>
                <a:cs typeface="Calibri"/>
                <a:sym typeface="Calibri"/>
              </a:rPr>
              <a:t>Živjeti kvalitetno i zdravo</a:t>
            </a:r>
            <a:endParaRPr lang="en" sz="1100" b="0" i="1" u="none" strike="noStrike" cap="none" baseline="0" dirty="0">
              <a:solidFill>
                <a:srgbClr val="0D0D0D"/>
              </a:solidFill>
              <a:latin typeface="Calibri"/>
              <a:ea typeface="Calibri"/>
              <a:cs typeface="Calibri"/>
            </a:endParaRPr>
          </a:p>
          <a:p>
            <a:pPr marL="285750" indent="-285750">
              <a:buClr>
                <a:srgbClr val="0D0D0D"/>
              </a:buClr>
              <a:buSzPct val="100000"/>
              <a:buFont typeface="Wingdings" panose="05000000000000000000" pitchFamily="2" charset="2"/>
              <a:buChar char="ü"/>
            </a:pPr>
            <a:r>
              <a:rPr lang="en" sz="1100" i="1" dirty="0">
                <a:solidFill>
                  <a:srgbClr val="0D0D0D"/>
                </a:solidFill>
                <a:latin typeface="Calibri"/>
                <a:ea typeface="Calibri"/>
                <a:cs typeface="Calibri"/>
                <a:sym typeface="Calibri"/>
              </a:rPr>
              <a:t> </a:t>
            </a:r>
            <a:r>
              <a:rPr lang="en" sz="1100" b="0" i="1" u="none" strike="noStrike" cap="none" baseline="0" dirty="0">
                <a:solidFill>
                  <a:srgbClr val="0D0D0D"/>
                </a:solidFill>
                <a:latin typeface="Calibri"/>
                <a:ea typeface="Calibri"/>
                <a:cs typeface="Calibri"/>
                <a:sym typeface="Calibri"/>
              </a:rPr>
              <a:t>Poticati osobnu izvrsnost</a:t>
            </a:r>
            <a:r>
              <a:rPr lang="en" sz="1100" i="1" dirty="0">
                <a:solidFill>
                  <a:srgbClr val="0D0D0D"/>
                </a:solidFill>
                <a:latin typeface="Calibri"/>
                <a:ea typeface="Calibri"/>
                <a:cs typeface="Calibri"/>
                <a:sym typeface="Calibri"/>
              </a:rPr>
              <a:t> </a:t>
            </a:r>
            <a:endParaRPr lang="en" sz="1100" b="0" i="1" u="none" strike="noStrike" cap="none" baseline="0" dirty="0">
              <a:solidFill>
                <a:srgbClr val="0D0D0D"/>
              </a:solidFill>
              <a:latin typeface="Calibri"/>
              <a:ea typeface="Calibri"/>
              <a:cs typeface="Calibri"/>
            </a:endParaRPr>
          </a:p>
          <a:p>
            <a:pPr marL="285750" indent="-285750">
              <a:buClr>
                <a:srgbClr val="0D0D0D"/>
              </a:buClr>
              <a:buSzPct val="100000"/>
              <a:buFont typeface="Wingdings" panose="05000000000000000000" pitchFamily="2" charset="2"/>
              <a:buChar char="ü"/>
            </a:pPr>
            <a:r>
              <a:rPr lang="en" sz="1100" i="1" dirty="0">
                <a:solidFill>
                  <a:srgbClr val="0D0D0D"/>
                </a:solidFill>
                <a:latin typeface="Calibri"/>
                <a:ea typeface="Calibri"/>
                <a:cs typeface="Calibri"/>
                <a:sym typeface="Calibri"/>
              </a:rPr>
              <a:t> </a:t>
            </a:r>
            <a:r>
              <a:rPr lang="en" sz="1100" b="0" i="1" u="none" strike="noStrike" cap="none" baseline="0" dirty="0">
                <a:solidFill>
                  <a:srgbClr val="0D0D0D"/>
                </a:solidFill>
                <a:latin typeface="Calibri"/>
                <a:ea typeface="Calibri"/>
                <a:cs typeface="Calibri"/>
                <a:sym typeface="Calibri"/>
              </a:rPr>
              <a:t>Usko surađivati i poticati partnerske odnose s roditeljima i lokalnom zajednicom</a:t>
            </a:r>
            <a:endParaRPr lang="en" sz="1100" b="0" i="1" u="none" strike="noStrike" cap="none" baseline="0" dirty="0">
              <a:solidFill>
                <a:srgbClr val="0D0D0D"/>
              </a:solidFill>
              <a:latin typeface="Calibri"/>
              <a:ea typeface="Calibri"/>
              <a:cs typeface="Calibri"/>
            </a:endParaRPr>
          </a:p>
          <a:p>
            <a:pPr marL="285750" marR="0" lvl="0" indent="-196850" algn="l" rtl="0">
              <a:lnSpc>
                <a:spcPct val="100000"/>
              </a:lnSpc>
              <a:spcBef>
                <a:spcPts val="0"/>
              </a:spcBef>
              <a:spcAft>
                <a:spcPts val="0"/>
              </a:spcAft>
              <a:buClr>
                <a:schemeClr val="dk1"/>
              </a:buClr>
              <a:buFont typeface="Arial"/>
              <a:buNone/>
            </a:pPr>
            <a:endParaRPr sz="1000" b="0" i="1" u="none" strike="noStrike" cap="none" baseline="0" dirty="0">
              <a:solidFill>
                <a:srgbClr val="0D0D0D"/>
              </a:solidFill>
              <a:latin typeface="Calibri"/>
              <a:ea typeface="Calibri"/>
              <a:cs typeface="Calibri"/>
              <a:sym typeface="Calibri"/>
            </a:endParaRPr>
          </a:p>
          <a:p>
            <a:pPr marL="285750" marR="0" lvl="0" indent="-196850" algn="l" rtl="0">
              <a:lnSpc>
                <a:spcPct val="100000"/>
              </a:lnSpc>
              <a:spcBef>
                <a:spcPts val="0"/>
              </a:spcBef>
              <a:spcAft>
                <a:spcPts val="0"/>
              </a:spcAft>
              <a:buClr>
                <a:schemeClr val="dk1"/>
              </a:buClr>
              <a:buFont typeface="Arial"/>
              <a:buNone/>
            </a:pPr>
            <a:endParaRPr sz="1000" b="0" i="1" u="none" strike="noStrike" cap="none" baseline="0" dirty="0">
              <a:solidFill>
                <a:srgbClr val="0D0D0D"/>
              </a:solidFill>
              <a:latin typeface="Calibri"/>
              <a:ea typeface="Calibri"/>
              <a:cs typeface="Calibri"/>
              <a:sym typeface="Calibri"/>
            </a:endParaRPr>
          </a:p>
          <a:p>
            <a:pPr marL="285750" marR="0" lvl="0" indent="-203200" algn="l" rtl="0">
              <a:lnSpc>
                <a:spcPct val="100000"/>
              </a:lnSpc>
              <a:spcBef>
                <a:spcPts val="0"/>
              </a:spcBef>
              <a:spcAft>
                <a:spcPts val="0"/>
              </a:spcAft>
              <a:buClr>
                <a:schemeClr val="dk1"/>
              </a:buClr>
              <a:buFont typeface="Arial"/>
              <a:buNone/>
            </a:pPr>
            <a:endParaRPr sz="1000" b="0" i="1" u="none" strike="noStrike" cap="none" baseline="0" dirty="0">
              <a:solidFill>
                <a:srgbClr val="0D0D0D"/>
              </a:solidFill>
              <a:latin typeface="Calibri"/>
              <a:ea typeface="Calibri"/>
              <a:cs typeface="Calibri"/>
              <a:sym typeface="Calibri"/>
            </a:endParaRPr>
          </a:p>
          <a:p>
            <a:pPr marL="285750" indent="-285750">
              <a:buClr>
                <a:srgbClr val="0D0D0D"/>
              </a:buClr>
              <a:buSzPct val="25000"/>
            </a:pPr>
            <a:r>
              <a:rPr lang="en" sz="1000" i="1" dirty="0">
                <a:solidFill>
                  <a:srgbClr val="0D0D0D"/>
                </a:solidFill>
                <a:latin typeface="Calibri"/>
                <a:ea typeface="Calibri"/>
                <a:cs typeface="Calibri"/>
                <a:sym typeface="Calibri"/>
              </a:rPr>
              <a:t> </a:t>
            </a:r>
            <a:r>
              <a:rPr lang="en" sz="1000" b="0" i="1" u="none" strike="noStrike" cap="none" baseline="0" dirty="0">
                <a:solidFill>
                  <a:srgbClr val="0D0D0D"/>
                </a:solidFill>
                <a:latin typeface="Calibri"/>
                <a:ea typeface="Calibri"/>
                <a:cs typeface="Calibri"/>
                <a:sym typeface="Calibri"/>
              </a:rPr>
              <a:t> </a:t>
            </a:r>
            <a:endParaRPr lang="en" sz="1000" b="0" i="1" u="none" strike="noStrike" cap="none" baseline="0" dirty="0">
              <a:solidFill>
                <a:srgbClr val="0D0D0D"/>
              </a:solidFill>
              <a:latin typeface="Calibri"/>
              <a:ea typeface="Calibri"/>
              <a:cs typeface="Calibri"/>
            </a:endParaRPr>
          </a:p>
        </p:txBody>
      </p:sp>
      <p:sp>
        <p:nvSpPr>
          <p:cNvPr id="2" name="Naslov 1"/>
          <p:cNvSpPr>
            <a:spLocks noGrp="1"/>
          </p:cNvSpPr>
          <p:nvPr>
            <p:ph type="title"/>
          </p:nvPr>
        </p:nvSpPr>
        <p:spPr>
          <a:xfrm>
            <a:off x="1100254" y="-107576"/>
            <a:ext cx="8023574" cy="994172"/>
          </a:xfrm>
        </p:spPr>
        <p:txBody>
          <a:bodyPr>
            <a:scene3d>
              <a:camera prst="orthographicFront"/>
              <a:lightRig rig="soft" dir="t">
                <a:rot lat="0" lon="0" rev="15600000"/>
              </a:lightRig>
            </a:scene3d>
            <a:sp3d extrusionH="57150" prstMaterial="softEdge">
              <a:bevelT w="25400" h="38100"/>
            </a:sp3d>
          </a:bodyPr>
          <a:lstStyle/>
          <a:p>
            <a:r>
              <a:rPr lang="hr-HR" dirty="0">
                <a:effectLst>
                  <a:outerShdw blurRad="38100" dist="38100" dir="2700000" algn="tl">
                    <a:srgbClr val="000000">
                      <a:alpha val="43137"/>
                    </a:srgbClr>
                  </a:outerShdw>
                </a:effectLst>
                <a:latin typeface="+mn-lt"/>
              </a:rPr>
              <a:t>Misija škole</a:t>
            </a:r>
          </a:p>
        </p:txBody>
      </p:sp>
    </p:spTree>
    <p:extLst>
      <p:ext uri="{BB962C8B-B14F-4D97-AF65-F5344CB8AC3E}">
        <p14:creationId xmlns:p14="http://schemas.microsoft.com/office/powerpoint/2010/main" val="1346143782"/>
      </p:ext>
    </p:extLst>
  </p:cSld>
  <p:clrMapOvr>
    <a:masterClrMapping/>
  </p:clrMapOvr>
  <p:transition spd="slow">
    <p:wipe/>
  </p:transition>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Shape 906"/>
        <p:cNvGrpSpPr/>
        <p:nvPr/>
      </p:nvGrpSpPr>
      <p:grpSpPr>
        <a:xfrm>
          <a:off x="0" y="0"/>
          <a:ext cx="0" cy="0"/>
          <a:chOff x="0" y="0"/>
          <a:chExt cx="0" cy="0"/>
        </a:xfrm>
      </p:grpSpPr>
      <p:graphicFrame>
        <p:nvGraphicFramePr>
          <p:cNvPr id="908" name="Shape 908"/>
          <p:cNvGraphicFramePr/>
          <p:nvPr>
            <p:extLst>
              <p:ext uri="{D42A27DB-BD31-4B8C-83A1-F6EECF244321}">
                <p14:modId xmlns:p14="http://schemas.microsoft.com/office/powerpoint/2010/main" val="1869884130"/>
              </p:ext>
            </p:extLst>
          </p:nvPr>
        </p:nvGraphicFramePr>
        <p:xfrm>
          <a:off x="431180" y="916868"/>
          <a:ext cx="8427388" cy="3539069"/>
        </p:xfrm>
        <a:graphic>
          <a:graphicData uri="http://schemas.openxmlformats.org/drawingml/2006/table">
            <a:tbl>
              <a:tblPr>
                <a:tableStyleId>{0E3FDE45-AF77-4B5C-9715-49D594BDF05E}</a:tableStyleId>
              </a:tblPr>
              <a:tblGrid>
                <a:gridCol w="2001320">
                  <a:extLst>
                    <a:ext uri="{9D8B030D-6E8A-4147-A177-3AD203B41FA5}">
                      <a16:colId xmlns:a16="http://schemas.microsoft.com/office/drawing/2014/main" val="20000"/>
                    </a:ext>
                  </a:extLst>
                </a:gridCol>
                <a:gridCol w="6426068">
                  <a:extLst>
                    <a:ext uri="{9D8B030D-6E8A-4147-A177-3AD203B41FA5}">
                      <a16:colId xmlns:a16="http://schemas.microsoft.com/office/drawing/2014/main" val="20001"/>
                    </a:ext>
                  </a:extLst>
                </a:gridCol>
              </a:tblGrid>
              <a:tr h="688377">
                <a:tc>
                  <a:txBody>
                    <a:bodyPr/>
                    <a:lstStyle/>
                    <a:p>
                      <a:pPr marL="0" marR="0" lvl="0" indent="0" algn="l" rtl="0">
                        <a:lnSpc>
                          <a:spcPct val="100000"/>
                        </a:lnSpc>
                        <a:spcBef>
                          <a:spcPts val="0"/>
                        </a:spcBef>
                        <a:spcAft>
                          <a:spcPts val="0"/>
                        </a:spcAft>
                        <a:buClr>
                          <a:srgbClr val="000000"/>
                        </a:buClr>
                        <a:buSzPct val="25000"/>
                        <a:buFont typeface="Calibri"/>
                        <a:buNone/>
                      </a:pPr>
                      <a:r>
                        <a:rPr lang="hr-HR" sz="1000" u="none" strike="noStrike" cap="none" baseline="0" dirty="0">
                          <a:sym typeface="Calibri"/>
                        </a:rPr>
                        <a:t>Ishodi</a:t>
                      </a:r>
                      <a:r>
                        <a:rPr lang="en" sz="1000" u="none" strike="noStrike" cap="none" baseline="0" dirty="0">
                          <a:sym typeface="Calibri"/>
                        </a:rPr>
                        <a:t>:</a:t>
                      </a:r>
                      <a:endParaRPr lang="en" sz="1000" b="0" i="0" u="none" strike="noStrike" cap="none" baseline="0" dirty="0">
                        <a:solidFill>
                          <a:srgbClr val="000000"/>
                        </a:solidFill>
                        <a:latin typeface="Calibri"/>
                        <a:ea typeface="Calibri"/>
                        <a:cs typeface="Calibri"/>
                        <a:sym typeface="Calibri"/>
                      </a:endParaRPr>
                    </a:p>
                  </a:txBody>
                  <a:tcPr marL="91450" marR="91450" marT="30575" marB="30575"/>
                </a:tc>
                <a:tc>
                  <a:txBody>
                    <a:bodyPr/>
                    <a:lstStyle/>
                    <a:p>
                      <a:pPr marL="0" marR="0" lvl="0" indent="0" algn="l" rtl="0">
                        <a:lnSpc>
                          <a:spcPct val="100000"/>
                        </a:lnSpc>
                        <a:spcBef>
                          <a:spcPts val="0"/>
                        </a:spcBef>
                        <a:spcAft>
                          <a:spcPts val="0"/>
                        </a:spcAft>
                        <a:buFont typeface="Calibri"/>
                        <a:buNone/>
                      </a:pPr>
                      <a:r>
                        <a:rPr lang="en" sz="1000" u="none" strike="noStrike" cap="none" baseline="0" dirty="0"/>
                        <a:t>Učenik će prepoznati važnost razvoja</a:t>
                      </a:r>
                      <a:r>
                        <a:rPr lang="en" sz="1000" u="none" strike="noStrike" cap="none" baseline="0" dirty="0">
                          <a:sym typeface="Calibri"/>
                        </a:rPr>
                        <a:t> </a:t>
                      </a:r>
                      <a:r>
                        <a:rPr lang="en" sz="1000" u="none" strike="noStrike" cap="none" baseline="0" dirty="0"/>
                        <a:t>kulture</a:t>
                      </a:r>
                      <a:r>
                        <a:rPr lang="en" sz="1000" u="none" strike="noStrike" cap="none" baseline="0" dirty="0">
                          <a:sym typeface="Calibri"/>
                        </a:rPr>
                        <a:t> čitanja i </a:t>
                      </a:r>
                      <a:r>
                        <a:rPr lang="en" sz="1000" u="none" strike="noStrike" cap="none" baseline="0" dirty="0"/>
                        <a:t> čitalačkih</a:t>
                      </a:r>
                      <a:r>
                        <a:rPr lang="en" sz="1000" u="none" strike="noStrike" cap="none" baseline="0" dirty="0">
                          <a:sym typeface="Calibri"/>
                        </a:rPr>
                        <a:t> </a:t>
                      </a:r>
                      <a:r>
                        <a:rPr lang="en" sz="1000" u="none" strike="noStrike" cap="none" baseline="0" dirty="0"/>
                        <a:t>navika</a:t>
                      </a:r>
                      <a:r>
                        <a:rPr lang="en" sz="1000" u="none" strike="noStrike" cap="none" baseline="0" dirty="0">
                          <a:sym typeface="Calibri"/>
                        </a:rPr>
                        <a:t>, </a:t>
                      </a:r>
                      <a:r>
                        <a:rPr lang="en" sz="1000" u="none" strike="noStrike" cap="none" baseline="0" dirty="0"/>
                        <a:t>pokrenuti razvoj</a:t>
                      </a:r>
                      <a:r>
                        <a:rPr lang="en" sz="1000" u="none" strike="noStrike" cap="none" baseline="0" dirty="0">
                          <a:sym typeface="Calibri"/>
                        </a:rPr>
                        <a:t> </a:t>
                      </a:r>
                      <a:r>
                        <a:rPr lang="en" sz="1000" u="none" strike="noStrike" cap="none" baseline="0" dirty="0"/>
                        <a:t>čitalačke</a:t>
                      </a:r>
                      <a:r>
                        <a:rPr lang="en" sz="1000" u="none" strike="noStrike" cap="none" baseline="0" dirty="0">
                          <a:sym typeface="Calibri"/>
                        </a:rPr>
                        <a:t> </a:t>
                      </a:r>
                      <a:r>
                        <a:rPr lang="en" sz="1000" u="none" strike="noStrike" cap="none" baseline="0" dirty="0"/>
                        <a:t>pismenosti</a:t>
                      </a:r>
                      <a:r>
                        <a:rPr lang="en" sz="1000" u="none" strike="noStrike" cap="none" baseline="0" dirty="0">
                          <a:sym typeface="Calibri"/>
                        </a:rPr>
                        <a:t>, </a:t>
                      </a:r>
                      <a:r>
                        <a:rPr lang="en" sz="1000" u="none" strike="noStrike" cap="none" baseline="0" dirty="0"/>
                        <a:t>stvoriti</a:t>
                      </a:r>
                      <a:r>
                        <a:rPr lang="en" sz="1000" u="none" strike="noStrike" cap="none" baseline="0" dirty="0">
                          <a:sym typeface="Calibri"/>
                        </a:rPr>
                        <a:t> </a:t>
                      </a:r>
                      <a:r>
                        <a:rPr lang="en" sz="1000" u="none" strike="noStrike" cap="none" baseline="0" dirty="0"/>
                        <a:t>naviku</a:t>
                      </a:r>
                      <a:r>
                        <a:rPr lang="en" sz="1000" u="none" strike="noStrike" cap="none" baseline="0" dirty="0">
                          <a:sym typeface="Calibri"/>
                        </a:rPr>
                        <a:t> kvalitetnog provođenja </a:t>
                      </a:r>
                      <a:r>
                        <a:rPr lang="en" sz="1000" u="none" strike="noStrike" cap="none" baseline="0" dirty="0"/>
                        <a:t>slobodnog</a:t>
                      </a:r>
                      <a:r>
                        <a:rPr lang="en" sz="1000" u="none" strike="noStrike" cap="none" baseline="0" dirty="0">
                          <a:sym typeface="Calibri"/>
                        </a:rPr>
                        <a:t> vremena, </a:t>
                      </a:r>
                      <a:r>
                        <a:rPr lang="en" sz="1000" u="none" strike="noStrike" cap="none" baseline="0" dirty="0"/>
                        <a:t>steći</a:t>
                      </a:r>
                      <a:r>
                        <a:rPr lang="en" sz="1000" u="none" strike="noStrike" cap="none" baseline="0" dirty="0">
                          <a:sym typeface="Calibri"/>
                        </a:rPr>
                        <a:t> </a:t>
                      </a:r>
                      <a:r>
                        <a:rPr lang="en" sz="1000" u="none" strike="noStrike" cap="none" baseline="0" dirty="0"/>
                        <a:t>i prim</a:t>
                      </a:r>
                      <a:r>
                        <a:rPr lang="hr-HR" sz="1000" u="none" strike="noStrike" cap="none" baseline="0" dirty="0"/>
                        <a:t>i</a:t>
                      </a:r>
                      <a:r>
                        <a:rPr lang="en" sz="1000" u="none" strike="noStrike" cap="none" baseline="0" dirty="0"/>
                        <a:t>jeniti</a:t>
                      </a:r>
                      <a:r>
                        <a:rPr lang="hr-HR" sz="1000" u="none" strike="noStrike" cap="none" baseline="0" dirty="0"/>
                        <a:t>  </a:t>
                      </a:r>
                      <a:r>
                        <a:rPr lang="en" sz="1000" u="none" strike="noStrike" cap="none" baseline="0" dirty="0"/>
                        <a:t>nova</a:t>
                      </a:r>
                      <a:r>
                        <a:rPr lang="en" sz="1000" u="none" strike="noStrike" cap="none" baseline="0" dirty="0">
                          <a:sym typeface="Calibri"/>
                        </a:rPr>
                        <a:t> </a:t>
                      </a:r>
                      <a:r>
                        <a:rPr lang="hr-HR" sz="1000" u="none" strike="noStrike" cap="none" baseline="0" dirty="0">
                          <a:sym typeface="Calibri"/>
                        </a:rPr>
                        <a:t> </a:t>
                      </a:r>
                      <a:r>
                        <a:rPr lang="en" sz="1000" u="none" strike="noStrike" cap="none" baseline="0" dirty="0">
                          <a:sym typeface="Calibri"/>
                        </a:rPr>
                        <a:t>znanja, </a:t>
                      </a:r>
                      <a:r>
                        <a:rPr lang="en" sz="1000" u="none" strike="noStrike" cap="none" baseline="0" dirty="0"/>
                        <a:t>postati</a:t>
                      </a:r>
                      <a:r>
                        <a:rPr lang="en" sz="1000" u="none" strike="noStrike" cap="none" baseline="0" dirty="0">
                          <a:sym typeface="Calibri"/>
                        </a:rPr>
                        <a:t> </a:t>
                      </a:r>
                      <a:r>
                        <a:rPr lang="hr-HR" sz="1000" u="none" strike="noStrike" cap="none" baseline="0" dirty="0">
                          <a:sym typeface="Calibri"/>
                        </a:rPr>
                        <a:t> </a:t>
                      </a:r>
                      <a:r>
                        <a:rPr lang="en" sz="1000" u="none" strike="noStrike" cap="none" baseline="0" dirty="0"/>
                        <a:t>aktivan </a:t>
                      </a:r>
                      <a:r>
                        <a:rPr lang="hr-HR" sz="1000" u="none" strike="noStrike" cap="none" baseline="0" dirty="0"/>
                        <a:t> </a:t>
                      </a:r>
                      <a:r>
                        <a:rPr lang="en" sz="1000" u="none" strike="noStrike" cap="none" baseline="0" dirty="0"/>
                        <a:t>korisnik</a:t>
                      </a:r>
                      <a:r>
                        <a:rPr lang="en" sz="1000" u="none" strike="noStrike" cap="none" baseline="0" dirty="0">
                          <a:sym typeface="Calibri"/>
                        </a:rPr>
                        <a:t> informacija i</a:t>
                      </a:r>
                      <a:r>
                        <a:rPr lang="en" sz="1000" u="none" strike="noStrike" cap="none" baseline="0" dirty="0"/>
                        <a:t> </a:t>
                      </a:r>
                      <a:r>
                        <a:rPr lang="hr-HR" sz="1000" u="none" strike="noStrike" cap="none" baseline="0" dirty="0"/>
                        <a:t> </a:t>
                      </a:r>
                      <a:r>
                        <a:rPr lang="en" sz="1000" u="none" strike="noStrike" cap="none" baseline="0" dirty="0"/>
                        <a:t>prepoznati </a:t>
                      </a:r>
                      <a:r>
                        <a:rPr lang="hr-HR" sz="1000" u="none" strike="noStrike" cap="none" baseline="0" dirty="0"/>
                        <a:t> </a:t>
                      </a:r>
                      <a:r>
                        <a:rPr lang="en" sz="1000" u="none" strike="noStrike" cap="none" baseline="0" dirty="0"/>
                        <a:t>kulturu</a:t>
                      </a:r>
                      <a:r>
                        <a:rPr lang="en" sz="1000" u="none" strike="noStrike" cap="none" baseline="0" dirty="0">
                          <a:sym typeface="Calibri"/>
                        </a:rPr>
                        <a:t> </a:t>
                      </a:r>
                      <a:r>
                        <a:rPr lang="hr-HR" sz="1000" u="none" strike="noStrike" cap="none" baseline="0" dirty="0">
                          <a:sym typeface="Calibri"/>
                        </a:rPr>
                        <a:t> </a:t>
                      </a:r>
                      <a:r>
                        <a:rPr lang="en" sz="1000" u="none" strike="noStrike" cap="none" baseline="0" dirty="0">
                          <a:sym typeface="Calibri"/>
                        </a:rPr>
                        <a:t>pozitivnog </a:t>
                      </a:r>
                      <a:r>
                        <a:rPr lang="hr-HR" sz="1000" u="none" strike="noStrike" cap="none" baseline="0" dirty="0">
                          <a:sym typeface="Calibri"/>
                        </a:rPr>
                        <a:t> </a:t>
                      </a:r>
                      <a:r>
                        <a:rPr lang="en" sz="1000" u="none" strike="noStrike" cap="none" baseline="0" dirty="0">
                          <a:sym typeface="Calibri"/>
                        </a:rPr>
                        <a:t>radnog</a:t>
                      </a:r>
                      <a:r>
                        <a:rPr lang="hr-HR" sz="1000" u="none" strike="noStrike" cap="none" baseline="0" dirty="0">
                          <a:sym typeface="Calibri"/>
                        </a:rPr>
                        <a:t> </a:t>
                      </a:r>
                      <a:r>
                        <a:rPr lang="en" sz="1000" u="none" strike="noStrike" cap="none" baseline="0" dirty="0">
                          <a:sym typeface="Calibri"/>
                        </a:rPr>
                        <a:t> okruženja </a:t>
                      </a:r>
                      <a:r>
                        <a:rPr lang="hr-HR" sz="1000" u="none" strike="noStrike" cap="none" baseline="0" dirty="0">
                          <a:sym typeface="Calibri"/>
                        </a:rPr>
                        <a:t> </a:t>
                      </a:r>
                      <a:r>
                        <a:rPr lang="en" sz="1000" u="none" strike="noStrike" cap="none" baseline="0" dirty="0">
                          <a:sym typeface="Calibri"/>
                        </a:rPr>
                        <a:t>kroz </a:t>
                      </a:r>
                      <a:r>
                        <a:rPr lang="hr-HR" sz="1000" u="none" strike="noStrike" cap="none" baseline="0" dirty="0">
                          <a:sym typeface="Calibri"/>
                        </a:rPr>
                        <a:t> </a:t>
                      </a:r>
                      <a:r>
                        <a:rPr lang="en" sz="1000" u="none" strike="noStrike" cap="none" baseline="0" dirty="0">
                          <a:sym typeface="Calibri"/>
                        </a:rPr>
                        <a:t>timski </a:t>
                      </a:r>
                      <a:r>
                        <a:rPr lang="hr-HR" sz="1000" u="none" strike="noStrike" cap="none" baseline="0" dirty="0">
                          <a:sym typeface="Calibri"/>
                        </a:rPr>
                        <a:t> </a:t>
                      </a:r>
                      <a:r>
                        <a:rPr lang="en" sz="1000" u="none" strike="noStrike" cap="none" baseline="0" dirty="0">
                          <a:sym typeface="Calibri"/>
                        </a:rPr>
                        <a:t>rad </a:t>
                      </a:r>
                      <a:r>
                        <a:rPr lang="hr-HR" sz="1000" u="none" strike="noStrike" cap="none" baseline="0" dirty="0">
                          <a:sym typeface="Calibri"/>
                        </a:rPr>
                        <a:t> </a:t>
                      </a:r>
                      <a:r>
                        <a:rPr lang="en" sz="1000" u="none" strike="noStrike" cap="none" baseline="0" dirty="0">
                          <a:sym typeface="Calibri"/>
                        </a:rPr>
                        <a:t>sudionika.</a:t>
                      </a:r>
                      <a:endParaRPr lang="en" sz="1000" b="0" i="0" u="none" strike="noStrike" cap="none" baseline="0" dirty="0">
                        <a:solidFill>
                          <a:srgbClr val="000000"/>
                        </a:solidFill>
                        <a:latin typeface="Calibri"/>
                        <a:ea typeface="Calibri"/>
                        <a:cs typeface="Calibri"/>
                        <a:sym typeface="Calibri"/>
                      </a:endParaRPr>
                    </a:p>
                  </a:txBody>
                  <a:tcPr marL="91450" marR="91450" marT="30575" marB="30575"/>
                </a:tc>
                <a:extLst>
                  <a:ext uri="{0D108BD9-81ED-4DB2-BD59-A6C34878D82A}">
                    <a16:rowId xmlns:a16="http://schemas.microsoft.com/office/drawing/2014/main" val="10000"/>
                  </a:ext>
                </a:extLst>
              </a:tr>
              <a:tr h="435250">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dirty="0">
                          <a:sym typeface="Calibri"/>
                        </a:rPr>
                        <a:t>Namjena:</a:t>
                      </a:r>
                      <a:endParaRPr lang="en" sz="1000" b="0" i="0" u="none" strike="noStrike" cap="none" baseline="0" dirty="0">
                        <a:solidFill>
                          <a:srgbClr val="000000"/>
                        </a:solidFill>
                        <a:latin typeface="Calibri"/>
                        <a:ea typeface="Calibri"/>
                        <a:cs typeface="Calibri"/>
                        <a:sym typeface="Calibri"/>
                      </a:endParaRPr>
                    </a:p>
                  </a:txBody>
                  <a:tcPr marL="91450" marR="91450" marT="30575" marB="30575"/>
                </a:tc>
                <a:tc>
                  <a:txBody>
                    <a:bodyPr/>
                    <a:lstStyle/>
                    <a:p>
                      <a:pPr marL="0" marR="0" lvl="0" indent="0" algn="l" rtl="0">
                        <a:lnSpc>
                          <a:spcPct val="100000"/>
                        </a:lnSpc>
                        <a:spcBef>
                          <a:spcPts val="0"/>
                        </a:spcBef>
                        <a:spcAft>
                          <a:spcPts val="0"/>
                        </a:spcAft>
                        <a:buFont typeface="Calibri"/>
                        <a:buNone/>
                      </a:pPr>
                      <a:r>
                        <a:rPr lang="en" sz="1000" u="none" strike="noStrike" cap="none" baseline="0" dirty="0">
                          <a:sym typeface="Calibri"/>
                        </a:rPr>
                        <a:t>Obilježiti Mjesec hrvatske knjige , promovirati školsku knjižnicu i potaknuti korisnike na sudjelovanje u nacionalnom kvizu, poticati kreativnost i maštu učenika, razvijati </a:t>
                      </a:r>
                      <a:r>
                        <a:rPr lang="en" sz="1000" u="none" strike="noStrike" cap="none" baseline="0" dirty="0"/>
                        <a:t>svjesnost o važnosti čitanja.</a:t>
                      </a:r>
                      <a:endParaRPr lang="en" sz="1000" u="none" strike="noStrike" cap="none" baseline="0" dirty="0">
                        <a:sym typeface="Calibri"/>
                      </a:endParaRPr>
                    </a:p>
                  </a:txBody>
                  <a:tcPr marL="91450" marR="91450" marT="30575" marB="30575"/>
                </a:tc>
                <a:extLst>
                  <a:ext uri="{0D108BD9-81ED-4DB2-BD59-A6C34878D82A}">
                    <a16:rowId xmlns:a16="http://schemas.microsoft.com/office/drawing/2014/main" val="10001"/>
                  </a:ext>
                </a:extLst>
              </a:tr>
              <a:tr h="815464">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Način</a:t>
                      </a:r>
                      <a:r>
                        <a:rPr lang="en" sz="1000" u="none" strike="noStrike" cap="none" baseline="0">
                          <a:sym typeface="Calibri"/>
                        </a:rPr>
                        <a:t> </a:t>
                      </a:r>
                      <a:r>
                        <a:rPr lang="en" sz="1000" u="none" strike="noStrike" cap="none" baseline="0" err="1">
                          <a:sym typeface="Calibri"/>
                        </a:rPr>
                        <a:t>realizacije</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0575" marB="30575"/>
                </a:tc>
                <a:tc>
                  <a:txBody>
                    <a:bodyPr/>
                    <a:lstStyle/>
                    <a:p>
                      <a:pPr marL="0" marR="0" lvl="0" indent="0" algn="l" rtl="0">
                        <a:lnSpc>
                          <a:spcPct val="100000"/>
                        </a:lnSpc>
                        <a:spcBef>
                          <a:spcPts val="0"/>
                        </a:spcBef>
                        <a:spcAft>
                          <a:spcPts val="0"/>
                        </a:spcAft>
                        <a:buFont typeface="Calibri"/>
                        <a:buNone/>
                      </a:pPr>
                      <a:r>
                        <a:rPr lang="en" sz="1000" u="none" strike="noStrike" cap="none" baseline="0" dirty="0">
                          <a:sym typeface="Calibri"/>
                        </a:rPr>
                        <a:t>Sudjelovati u Nacionalnom</a:t>
                      </a:r>
                      <a:r>
                        <a:rPr lang="en" sz="1000" u="none" strike="noStrike" cap="none" baseline="0" dirty="0"/>
                        <a:t> on-line kvizu</a:t>
                      </a:r>
                      <a:r>
                        <a:rPr lang="en" sz="1000" u="none" strike="noStrike" cap="none" baseline="0" dirty="0">
                          <a:sym typeface="Calibri"/>
                        </a:rPr>
                        <a:t> za poticanje čitanja </a:t>
                      </a:r>
                      <a:r>
                        <a:rPr lang="en" sz="1000" u="none" strike="noStrike" cap="none" baseline="0" dirty="0"/>
                        <a:t>“</a:t>
                      </a:r>
                      <a:r>
                        <a:rPr lang="hr-HR" sz="1000" u="none" strike="noStrike" cap="none" baseline="0" dirty="0"/>
                        <a:t>6 autora traži čitatelja”</a:t>
                      </a:r>
                      <a:r>
                        <a:rPr lang="en" sz="1000" u="none" strike="noStrike" cap="none" baseline="0" dirty="0"/>
                        <a:t>,</a:t>
                      </a:r>
                      <a:r>
                        <a:rPr lang="en" sz="1000" u="none" strike="noStrike" cap="none" baseline="0" dirty="0">
                          <a:sym typeface="Calibri"/>
                        </a:rPr>
                        <a:t> sudjelovati u </a:t>
                      </a:r>
                      <a:r>
                        <a:rPr lang="en" sz="1000" u="none" strike="noStrike" cap="none" baseline="0" dirty="0"/>
                        <a:t>manifestacij</a:t>
                      </a:r>
                      <a:r>
                        <a:rPr lang="hr-HR" sz="1000" u="none" strike="noStrike" cap="none" baseline="0" dirty="0">
                          <a:sym typeface="Calibri"/>
                        </a:rPr>
                        <a:t>i poticanja čitanja u Mjesecu školskih knjižnica</a:t>
                      </a:r>
                      <a:r>
                        <a:rPr lang="en" sz="1000" u="none" strike="noStrike" cap="none" baseline="0" dirty="0">
                          <a:sym typeface="Calibri"/>
                        </a:rPr>
                        <a:t>, </a:t>
                      </a:r>
                      <a:r>
                        <a:rPr lang="en" sz="1000" u="none" strike="noStrike" cap="none" baseline="0" dirty="0"/>
                        <a:t>sudjelovati u</a:t>
                      </a:r>
                      <a:r>
                        <a:rPr lang="hr-HR" sz="1000" u="none" strike="noStrike" cap="none" baseline="0" dirty="0"/>
                        <a:t> aktivnostima i radionicama  u Mjesecu hrvatske knjige na temu: Hrvatski autori u Godini čitanja, koji se odvija pod motom : </a:t>
                      </a:r>
                      <a:r>
                        <a:rPr lang="hr-HR" sz="1000" u="none" strike="noStrike" cap="none" baseline="0" dirty="0" err="1"/>
                        <a:t>Ajmo</a:t>
                      </a:r>
                      <a:r>
                        <a:rPr lang="hr-HR" sz="1000" u="none" strike="noStrike" cap="none" baseline="0" dirty="0"/>
                        <a:t> se hrvati s knjigom! ( video uradci:Hrvam se sa čitanjem! I projekt „ Koji si ti lik!?”).</a:t>
                      </a:r>
                    </a:p>
                    <a:p>
                      <a:pPr marL="0" marR="0" lvl="0" indent="0" algn="l" rtl="0">
                        <a:lnSpc>
                          <a:spcPct val="100000"/>
                        </a:lnSpc>
                        <a:spcBef>
                          <a:spcPts val="0"/>
                        </a:spcBef>
                        <a:spcAft>
                          <a:spcPts val="0"/>
                        </a:spcAft>
                        <a:buFont typeface="Calibri"/>
                        <a:buNone/>
                      </a:pPr>
                      <a:r>
                        <a:rPr lang="hr-HR" sz="1000" u="none" strike="noStrike" cap="none" baseline="0" dirty="0">
                          <a:sym typeface="Calibri"/>
                        </a:rPr>
                        <a:t>Sudjelovati  u CARNET-ovu natječaju „Kamera, ton, e- lektira”.</a:t>
                      </a:r>
                      <a:endParaRPr lang="en" sz="1000" u="none" strike="noStrike" cap="none" baseline="0" dirty="0">
                        <a:sym typeface="Calibri"/>
                      </a:endParaRPr>
                    </a:p>
                  </a:txBody>
                  <a:tcPr marL="91450" marR="91450" marT="30575" marB="30575"/>
                </a:tc>
                <a:extLst>
                  <a:ext uri="{0D108BD9-81ED-4DB2-BD59-A6C34878D82A}">
                    <a16:rowId xmlns:a16="http://schemas.microsoft.com/office/drawing/2014/main" val="10002"/>
                  </a:ext>
                </a:extLst>
              </a:tr>
              <a:tr h="332536">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Nositelj</a:t>
                      </a:r>
                      <a:r>
                        <a:rPr lang="en" sz="1000" u="none" strike="noStrike" cap="none" baseline="0">
                          <a:sym typeface="Calibri"/>
                        </a:rPr>
                        <a:t> </a:t>
                      </a:r>
                      <a:r>
                        <a:rPr lang="en" sz="1000" u="none" strike="noStrike" cap="none" baseline="0" err="1">
                          <a:sym typeface="Calibri"/>
                        </a:rPr>
                        <a:t>aktivnosti</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0575" marB="30575"/>
                </a:tc>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dirty="0">
                          <a:sym typeface="Calibri"/>
                        </a:rPr>
                        <a:t>Kristina Marjanović, školska knjižničarka</a:t>
                      </a:r>
                      <a:endParaRPr lang="en" sz="1000" b="0" i="0" u="none" strike="noStrike" cap="none" baseline="0" dirty="0">
                        <a:solidFill>
                          <a:srgbClr val="000000"/>
                        </a:solidFill>
                        <a:latin typeface="Calibri"/>
                        <a:ea typeface="Calibri"/>
                        <a:cs typeface="Calibri"/>
                        <a:sym typeface="Calibri"/>
                      </a:endParaRPr>
                    </a:p>
                  </a:txBody>
                  <a:tcPr marL="91450" marR="91450" marT="30575" marB="30575"/>
                </a:tc>
                <a:extLst>
                  <a:ext uri="{0D108BD9-81ED-4DB2-BD59-A6C34878D82A}">
                    <a16:rowId xmlns:a16="http://schemas.microsoft.com/office/drawing/2014/main" val="10003"/>
                  </a:ext>
                </a:extLst>
              </a:tr>
              <a:tr h="333582">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Vremenik</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0575" marB="30575"/>
                </a:tc>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dirty="0">
                          <a:sym typeface="Calibri"/>
                        </a:rPr>
                        <a:t>Tijekom listopada i studenoga </a:t>
                      </a:r>
                      <a:r>
                        <a:rPr lang="en" sz="1000" u="none" strike="noStrike" cap="none" baseline="0" dirty="0"/>
                        <a:t>202</a:t>
                      </a:r>
                      <a:r>
                        <a:rPr lang="hr-HR" sz="1000" u="none" strike="noStrike" cap="none" baseline="0" dirty="0"/>
                        <a:t>1</a:t>
                      </a:r>
                      <a:r>
                        <a:rPr lang="en" sz="1000" u="none" strike="noStrike" cap="none" baseline="0" dirty="0">
                          <a:sym typeface="Calibri"/>
                        </a:rPr>
                        <a:t>.</a:t>
                      </a:r>
                    </a:p>
                    <a:p>
                      <a:pPr marL="0" marR="0" lvl="0" indent="0" algn="l" rtl="0">
                        <a:spcBef>
                          <a:spcPts val="0"/>
                        </a:spcBef>
                        <a:buNone/>
                      </a:pPr>
                      <a:endParaRPr sz="1000" b="0" i="0" u="none" strike="noStrike" cap="none" baseline="0" dirty="0">
                        <a:solidFill>
                          <a:srgbClr val="000000"/>
                        </a:solidFill>
                        <a:latin typeface="Calibri"/>
                        <a:ea typeface="Calibri"/>
                        <a:cs typeface="Calibri"/>
                        <a:sym typeface="Calibri"/>
                      </a:endParaRPr>
                    </a:p>
                  </a:txBody>
                  <a:tcPr marL="91450" marR="91450" marT="30575" marB="30575"/>
                </a:tc>
                <a:extLst>
                  <a:ext uri="{0D108BD9-81ED-4DB2-BD59-A6C34878D82A}">
                    <a16:rowId xmlns:a16="http://schemas.microsoft.com/office/drawing/2014/main" val="10004"/>
                  </a:ext>
                </a:extLst>
              </a:tr>
              <a:tr h="331469">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Troškovnik</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0575" marB="30575"/>
                </a:tc>
                <a:tc>
                  <a:txBody>
                    <a:bodyPr/>
                    <a:lstStyle/>
                    <a:p>
                      <a:pPr marL="0" marR="0" lvl="0" indent="0" algn="l" rtl="0">
                        <a:lnSpc>
                          <a:spcPct val="100000"/>
                        </a:lnSpc>
                        <a:spcBef>
                          <a:spcPts val="0"/>
                        </a:spcBef>
                        <a:spcAft>
                          <a:spcPts val="0"/>
                        </a:spcAft>
                        <a:buFont typeface="Calibri"/>
                        <a:buNone/>
                      </a:pPr>
                      <a:r>
                        <a:rPr lang="en" sz="1000" u="none" strike="noStrike" cap="none" baseline="0" dirty="0"/>
                        <a:t>Bez dodatnih troškova.</a:t>
                      </a:r>
                      <a:endParaRPr lang="en" sz="1000" u="none" strike="noStrike" cap="none" baseline="0" dirty="0">
                        <a:sym typeface="Calibri"/>
                      </a:endParaRPr>
                    </a:p>
                  </a:txBody>
                  <a:tcPr marL="91450" marR="91450" marT="30575" marB="30575"/>
                </a:tc>
                <a:extLst>
                  <a:ext uri="{0D108BD9-81ED-4DB2-BD59-A6C34878D82A}">
                    <a16:rowId xmlns:a16="http://schemas.microsoft.com/office/drawing/2014/main" val="10005"/>
                  </a:ext>
                </a:extLst>
              </a:tr>
              <a:tr h="562337">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Način</a:t>
                      </a:r>
                      <a:r>
                        <a:rPr lang="en" sz="1000" u="none" strike="noStrike" cap="none" baseline="0">
                          <a:sym typeface="Calibri"/>
                        </a:rPr>
                        <a:t> </a:t>
                      </a:r>
                      <a:r>
                        <a:rPr lang="en" sz="1000" u="none" strike="noStrike" cap="none" baseline="0" err="1">
                          <a:sym typeface="Calibri"/>
                        </a:rPr>
                        <a:t>vrednovanja</a:t>
                      </a:r>
                      <a:r>
                        <a:rPr lang="en" sz="1000" u="none" strike="noStrike" cap="none" baseline="0">
                          <a:sym typeface="Calibri"/>
                        </a:rPr>
                        <a:t> </a:t>
                      </a:r>
                      <a:r>
                        <a:rPr lang="en" sz="1000" u="none" strike="noStrike" cap="none" baseline="0" err="1">
                          <a:sym typeface="Calibri"/>
                        </a:rPr>
                        <a:t>i</a:t>
                      </a:r>
                      <a:r>
                        <a:rPr lang="en" sz="1000" u="none" strike="noStrike" cap="none" baseline="0">
                          <a:sym typeface="Calibri"/>
                        </a:rPr>
                        <a:t> </a:t>
                      </a:r>
                      <a:r>
                        <a:rPr lang="en" sz="1000" u="none" strike="noStrike" cap="none" baseline="0" err="1">
                          <a:sym typeface="Calibri"/>
                        </a:rPr>
                        <a:t>korištenja</a:t>
                      </a:r>
                      <a:r>
                        <a:rPr lang="en" sz="1000" u="none" strike="noStrike" cap="none" baseline="0">
                          <a:sym typeface="Calibri"/>
                        </a:rPr>
                        <a:t> </a:t>
                      </a:r>
                      <a:r>
                        <a:rPr lang="en" sz="1000" u="none" strike="noStrike" cap="none" baseline="0" err="1">
                          <a:sym typeface="Calibri"/>
                        </a:rPr>
                        <a:t>rezultata</a:t>
                      </a:r>
                      <a:r>
                        <a:rPr lang="en" sz="1000" u="none" strike="noStrike" cap="none" baseline="0">
                          <a:sym typeface="Calibri"/>
                        </a:rPr>
                        <a:t> </a:t>
                      </a:r>
                      <a:r>
                        <a:rPr lang="en" sz="1000" u="none" strike="noStrike" cap="none" baseline="0" err="1">
                          <a:sym typeface="Calibri"/>
                        </a:rPr>
                        <a:t>vrednovanja</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0575" marB="30575"/>
                </a:tc>
                <a:tc>
                  <a:txBody>
                    <a:bodyPr/>
                    <a:lstStyle/>
                    <a:p>
                      <a:pPr marL="0" marR="0" lvl="0" indent="0" algn="l" rtl="0">
                        <a:lnSpc>
                          <a:spcPct val="100000"/>
                        </a:lnSpc>
                        <a:spcBef>
                          <a:spcPts val="0"/>
                        </a:spcBef>
                        <a:spcAft>
                          <a:spcPts val="0"/>
                        </a:spcAft>
                        <a:buFont typeface="Calibri"/>
                        <a:buNone/>
                      </a:pPr>
                      <a:r>
                        <a:rPr lang="en" sz="1000" u="none" strike="noStrike" cap="none" baseline="0" dirty="0">
                          <a:sym typeface="Calibri"/>
                        </a:rPr>
                        <a:t>Pobjeda u </a:t>
                      </a:r>
                      <a:r>
                        <a:rPr lang="en" sz="1000" u="none" strike="noStrike" cap="none" baseline="0" dirty="0"/>
                        <a:t>kvizu </a:t>
                      </a:r>
                      <a:r>
                        <a:rPr lang="hr-HR" sz="1000" u="none" strike="noStrike" cap="none" baseline="0" dirty="0"/>
                        <a:t>Ina školskoj razini </a:t>
                      </a:r>
                      <a:r>
                        <a:rPr lang="en" sz="1000" u="none" strike="noStrike" cap="none" baseline="0" dirty="0">
                          <a:sym typeface="Calibri"/>
                        </a:rPr>
                        <a:t>poslužit će kao motivacija u daljnjem radu</a:t>
                      </a:r>
                      <a:r>
                        <a:rPr lang="en" sz="1000" u="none" strike="noStrike" cap="none" baseline="0" dirty="0"/>
                        <a:t>.</a:t>
                      </a:r>
                      <a:r>
                        <a:rPr lang="hr-HR" sz="1000" u="none" strike="noStrike" cap="none" baseline="0" dirty="0"/>
                        <a:t> Razmjena dojmova i druženje sudionika manifestacije poticanja čitanja. Ispunjavanje upitnika stvorenog projektom „Koji si ti lik!?” poslužit će kao motivacija za istraživačko čitanje i poboljšanje suradnje među učenicima. Učeničko </a:t>
                      </a:r>
                      <a:r>
                        <a:rPr lang="hr-HR" sz="1000" u="none" strike="noStrike" cap="none" baseline="0" dirty="0" err="1"/>
                        <a:t>samoprocjenjivanje</a:t>
                      </a:r>
                      <a:r>
                        <a:rPr lang="hr-HR" sz="1000" u="none" strike="noStrike" cap="none" baseline="0" dirty="0"/>
                        <a:t>.</a:t>
                      </a:r>
                      <a:endParaRPr lang="en" sz="1000" dirty="0">
                        <a:latin typeface="Calibri"/>
                        <a:ea typeface="Calibri"/>
                        <a:cs typeface="Calibri"/>
                        <a:sym typeface="Calibri"/>
                      </a:endParaRPr>
                    </a:p>
                  </a:txBody>
                  <a:tcPr marL="91450" marR="91450" marT="30575" marB="30575"/>
                </a:tc>
                <a:extLst>
                  <a:ext uri="{0D108BD9-81ED-4DB2-BD59-A6C34878D82A}">
                    <a16:rowId xmlns:a16="http://schemas.microsoft.com/office/drawing/2014/main" val="10006"/>
                  </a:ext>
                </a:extLst>
              </a:tr>
            </a:tbl>
          </a:graphicData>
        </a:graphic>
      </p:graphicFrame>
      <p:sp>
        <p:nvSpPr>
          <p:cNvPr id="2" name="Title 1"/>
          <p:cNvSpPr>
            <a:spLocks noGrp="1"/>
          </p:cNvSpPr>
          <p:nvPr>
            <p:ph type="title"/>
          </p:nvPr>
        </p:nvSpPr>
        <p:spPr>
          <a:xfrm>
            <a:off x="1078044" y="0"/>
            <a:ext cx="8065956" cy="857250"/>
          </a:xfrm>
        </p:spPr>
        <p:txBody>
          <a:bodyPr>
            <a:scene3d>
              <a:camera prst="orthographicFront"/>
              <a:lightRig rig="soft" dir="t">
                <a:rot lat="0" lon="0" rev="15600000"/>
              </a:lightRig>
            </a:scene3d>
            <a:sp3d extrusionH="57150" prstMaterial="softEdge">
              <a:bevelT w="25400" h="38100"/>
            </a:sp3d>
          </a:bodyPr>
          <a:lstStyle/>
          <a:p>
            <a:r>
              <a:rPr lang="hr-HR" dirty="0">
                <a:effectLst>
                  <a:outerShdw blurRad="38100" dist="38100" dir="2700000" algn="tl">
                    <a:srgbClr val="000000">
                      <a:alpha val="43137"/>
                    </a:srgbClr>
                  </a:outerShdw>
                </a:effectLst>
                <a:latin typeface="+mn-lt"/>
              </a:rPr>
              <a:t>Mjesec hrvatske knjige</a:t>
            </a:r>
            <a:endParaRPr lang="hr-HR" dirty="0">
              <a:effectLst>
                <a:outerShdw blurRad="38100" dist="38100" dir="2700000" algn="tl">
                  <a:srgbClr val="000000">
                    <a:alpha val="43137"/>
                  </a:srgbClr>
                </a:outerShdw>
              </a:effectLst>
              <a:latin typeface="+mn-lt"/>
              <a:cs typeface="Calibri Light"/>
            </a:endParaRPr>
          </a:p>
        </p:txBody>
      </p:sp>
      <p:pic>
        <p:nvPicPr>
          <p:cNvPr id="3" name="Picture 2"/>
          <p:cNvPicPr>
            <a:picLocks noChangeAspect="1"/>
          </p:cNvPicPr>
          <p:nvPr/>
        </p:nvPicPr>
        <p:blipFill>
          <a:blip r:embed="rId3"/>
          <a:stretch>
            <a:fillRect/>
          </a:stretch>
        </p:blipFill>
        <p:spPr>
          <a:xfrm>
            <a:off x="6527296" y="59618"/>
            <a:ext cx="1584614" cy="857250"/>
          </a:xfrm>
          <a:prstGeom prst="rect">
            <a:avLst/>
          </a:prstGeom>
        </p:spPr>
      </p:pic>
    </p:spTree>
  </p:cSld>
  <p:clrMapOvr>
    <a:masterClrMapping/>
  </p:clrMapOvr>
  <p:transition spd="slow">
    <p:wipe/>
  </p:transition>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Shape 913"/>
        <p:cNvGrpSpPr/>
        <p:nvPr/>
      </p:nvGrpSpPr>
      <p:grpSpPr>
        <a:xfrm>
          <a:off x="0" y="0"/>
          <a:ext cx="0" cy="0"/>
          <a:chOff x="0" y="0"/>
          <a:chExt cx="0" cy="0"/>
        </a:xfrm>
      </p:grpSpPr>
      <p:graphicFrame>
        <p:nvGraphicFramePr>
          <p:cNvPr id="914" name="Shape 914"/>
          <p:cNvGraphicFramePr/>
          <p:nvPr>
            <p:extLst>
              <p:ext uri="{D42A27DB-BD31-4B8C-83A1-F6EECF244321}">
                <p14:modId xmlns:p14="http://schemas.microsoft.com/office/powerpoint/2010/main" val="2363030525"/>
              </p:ext>
            </p:extLst>
          </p:nvPr>
        </p:nvGraphicFramePr>
        <p:xfrm>
          <a:off x="460375" y="868947"/>
          <a:ext cx="8459507" cy="4134247"/>
        </p:xfrm>
        <a:graphic>
          <a:graphicData uri="http://schemas.openxmlformats.org/drawingml/2006/table">
            <a:tbl>
              <a:tblPr>
                <a:tableStyleId>{0E3FDE45-AF77-4B5C-9715-49D594BDF05E}</a:tableStyleId>
              </a:tblPr>
              <a:tblGrid>
                <a:gridCol w="2008800">
                  <a:extLst>
                    <a:ext uri="{9D8B030D-6E8A-4147-A177-3AD203B41FA5}">
                      <a16:colId xmlns:a16="http://schemas.microsoft.com/office/drawing/2014/main" val="20000"/>
                    </a:ext>
                  </a:extLst>
                </a:gridCol>
                <a:gridCol w="6450707">
                  <a:extLst>
                    <a:ext uri="{9D8B030D-6E8A-4147-A177-3AD203B41FA5}">
                      <a16:colId xmlns:a16="http://schemas.microsoft.com/office/drawing/2014/main" val="20001"/>
                    </a:ext>
                  </a:extLst>
                </a:gridCol>
              </a:tblGrid>
              <a:tr h="749605">
                <a:tc>
                  <a:txBody>
                    <a:bodyPr/>
                    <a:lstStyle/>
                    <a:p>
                      <a:pPr marL="0" marR="0" lvl="0" indent="0" algn="l" rtl="0">
                        <a:lnSpc>
                          <a:spcPct val="100000"/>
                        </a:lnSpc>
                        <a:spcBef>
                          <a:spcPts val="0"/>
                        </a:spcBef>
                        <a:spcAft>
                          <a:spcPts val="0"/>
                        </a:spcAft>
                        <a:buClr>
                          <a:srgbClr val="000000"/>
                        </a:buClr>
                        <a:buSzPct val="25000"/>
                        <a:buFont typeface="Calibri"/>
                        <a:buNone/>
                      </a:pPr>
                      <a:r>
                        <a:rPr lang="hr-HR" sz="1000" u="none" strike="noStrike" cap="none" baseline="0" dirty="0">
                          <a:sym typeface="Calibri"/>
                        </a:rPr>
                        <a:t>Ishodi</a:t>
                      </a:r>
                      <a:r>
                        <a:rPr lang="en" sz="1000" u="none" strike="noStrike" cap="none" baseline="0" dirty="0">
                          <a:sym typeface="Calibri"/>
                        </a:rPr>
                        <a:t>:</a:t>
                      </a:r>
                      <a:endParaRPr lang="en" sz="1000" b="0" i="0" u="none" strike="noStrike" cap="none" baseline="0" dirty="0">
                        <a:solidFill>
                          <a:srgbClr val="000000"/>
                        </a:solidFill>
                        <a:latin typeface="Calibri"/>
                        <a:ea typeface="Calibri"/>
                        <a:cs typeface="Calibri"/>
                        <a:sym typeface="Calibri"/>
                      </a:endParaRPr>
                    </a:p>
                  </a:txBody>
                  <a:tcPr marL="91450" marR="91450" marT="30575" marB="30575"/>
                </a:tc>
                <a:tc>
                  <a:txBody>
                    <a:bodyPr/>
                    <a:lstStyle/>
                    <a:p>
                      <a:pPr marL="127000" marR="0" lvl="0" indent="-120650" algn="l" rtl="0">
                        <a:lnSpc>
                          <a:spcPct val="100000"/>
                        </a:lnSpc>
                        <a:spcBef>
                          <a:spcPts val="0"/>
                        </a:spcBef>
                        <a:spcAft>
                          <a:spcPts val="0"/>
                        </a:spcAft>
                        <a:buFont typeface="Calibri"/>
                        <a:buChar char="-"/>
                      </a:pPr>
                      <a:r>
                        <a:rPr lang="en" sz="1000" u="none" strike="noStrike" cap="none" baseline="0" dirty="0"/>
                        <a:t>Učenik će prepoznati važnost</a:t>
                      </a:r>
                      <a:r>
                        <a:rPr lang="en" sz="1000" u="none" strike="noStrike" cap="none" baseline="0" dirty="0">
                          <a:sym typeface="Calibri"/>
                        </a:rPr>
                        <a:t> </a:t>
                      </a:r>
                      <a:r>
                        <a:rPr lang="en" sz="1000" u="none" strike="noStrike" cap="none" baseline="0" dirty="0"/>
                        <a:t>čitanja</a:t>
                      </a:r>
                      <a:r>
                        <a:rPr lang="en" sz="1000" u="none" strike="noStrike" cap="none" baseline="0" dirty="0">
                          <a:sym typeface="Calibri"/>
                        </a:rPr>
                        <a:t> slikovnica i i</a:t>
                      </a:r>
                      <a:r>
                        <a:rPr lang="en" sz="1000" dirty="0">
                          <a:sym typeface="Calibri"/>
                        </a:rPr>
                        <a:t> knjiga</a:t>
                      </a:r>
                    </a:p>
                    <a:p>
                      <a:pPr marL="127000" marR="0" lvl="0" indent="-120650" algn="l" rtl="0">
                        <a:lnSpc>
                          <a:spcPct val="100000"/>
                        </a:lnSpc>
                        <a:spcBef>
                          <a:spcPts val="0"/>
                        </a:spcBef>
                        <a:spcAft>
                          <a:spcPts val="0"/>
                        </a:spcAft>
                        <a:buFont typeface="Calibri"/>
                        <a:buChar char="-"/>
                      </a:pPr>
                      <a:r>
                        <a:rPr lang="en" sz="1000" u="none" strike="noStrike" cap="none" baseline="0" dirty="0"/>
                        <a:t>Učenik će doživjeti</a:t>
                      </a:r>
                      <a:r>
                        <a:rPr lang="en" sz="1000" u="none" strike="noStrike" cap="none" baseline="0" dirty="0">
                          <a:sym typeface="Calibri"/>
                        </a:rPr>
                        <a:t> lutkarsko/kazališnu  predstavu</a:t>
                      </a:r>
                    </a:p>
                    <a:p>
                      <a:pPr marL="127000" marR="0" lvl="0" indent="-120650" algn="l" rtl="0">
                        <a:lnSpc>
                          <a:spcPct val="100000"/>
                        </a:lnSpc>
                        <a:spcBef>
                          <a:spcPts val="0"/>
                        </a:spcBef>
                        <a:spcAft>
                          <a:spcPts val="0"/>
                        </a:spcAft>
                        <a:buFont typeface="Calibri"/>
                        <a:buChar char="-"/>
                      </a:pPr>
                      <a:r>
                        <a:rPr lang="en" sz="1000" u="none" strike="noStrike" cap="none" baseline="0" dirty="0"/>
                        <a:t>Učenik će upoznati</a:t>
                      </a:r>
                      <a:r>
                        <a:rPr lang="en" sz="1000" u="none" strike="noStrike" cap="none" baseline="0" dirty="0">
                          <a:sym typeface="Calibri"/>
                        </a:rPr>
                        <a:t> scensko uprizorenje kazališnog djela/teksta</a:t>
                      </a:r>
                    </a:p>
                    <a:p>
                      <a:pPr marL="0" marR="0" lvl="0" indent="0" algn="l" rtl="0">
                        <a:spcBef>
                          <a:spcPts val="0"/>
                        </a:spcBef>
                        <a:buNone/>
                      </a:pPr>
                      <a:endParaRPr sz="1000" b="0" i="0" u="none" strike="noStrike" cap="none" baseline="0" dirty="0">
                        <a:solidFill>
                          <a:srgbClr val="000000"/>
                        </a:solidFill>
                        <a:latin typeface="Calibri"/>
                        <a:ea typeface="Calibri"/>
                        <a:cs typeface="Calibri"/>
                        <a:sym typeface="Calibri"/>
                      </a:endParaRPr>
                    </a:p>
                  </a:txBody>
                  <a:tcPr marL="91450" marR="91450" marT="30575" marB="30575"/>
                </a:tc>
                <a:extLst>
                  <a:ext uri="{0D108BD9-81ED-4DB2-BD59-A6C34878D82A}">
                    <a16:rowId xmlns:a16="http://schemas.microsoft.com/office/drawing/2014/main" val="10000"/>
                  </a:ext>
                </a:extLst>
              </a:tr>
              <a:tr h="844072">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Namjena</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0575" marB="30575"/>
                </a:tc>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dirty="0">
                          <a:sym typeface="Calibri"/>
                        </a:rPr>
                        <a:t>- upoznati učenike s književnikom i njegovim stvaralaštvom kroz književni susret</a:t>
                      </a:r>
                    </a:p>
                    <a:p>
                      <a:pPr marL="0" marR="0" lvl="0" indent="6350" algn="l" rtl="0">
                        <a:lnSpc>
                          <a:spcPct val="100000"/>
                        </a:lnSpc>
                        <a:spcBef>
                          <a:spcPts val="0"/>
                        </a:spcBef>
                        <a:spcAft>
                          <a:spcPts val="0"/>
                        </a:spcAft>
                        <a:buClr>
                          <a:srgbClr val="000000"/>
                        </a:buClr>
                        <a:buSzPct val="100000"/>
                        <a:buFont typeface="Calibri"/>
                        <a:buChar char="-"/>
                      </a:pPr>
                      <a:r>
                        <a:rPr lang="en" sz="1000" u="none" strike="noStrike" cap="none" baseline="0" dirty="0">
                          <a:sym typeface="Calibri"/>
                        </a:rPr>
                        <a:t>poticati maštu kod učenika</a:t>
                      </a:r>
                    </a:p>
                    <a:p>
                      <a:pPr marL="0" marR="0" lvl="0" indent="6350" algn="l" rtl="0">
                        <a:lnSpc>
                          <a:spcPct val="100000"/>
                        </a:lnSpc>
                        <a:spcBef>
                          <a:spcPts val="0"/>
                        </a:spcBef>
                        <a:spcAft>
                          <a:spcPts val="0"/>
                        </a:spcAft>
                        <a:buClr>
                          <a:srgbClr val="000000"/>
                        </a:buClr>
                        <a:buSzPct val="100000"/>
                        <a:buFont typeface="Calibri"/>
                        <a:buChar char="-"/>
                      </a:pPr>
                      <a:r>
                        <a:rPr lang="en" sz="1000" u="none" strike="noStrike" cap="none" baseline="0" dirty="0">
                          <a:sym typeface="Calibri"/>
                        </a:rPr>
                        <a:t>razvijati estetske kriterije kod učenika</a:t>
                      </a:r>
                    </a:p>
                    <a:p>
                      <a:pPr marL="0" marR="0" lvl="0" indent="6350" algn="l" rtl="0">
                        <a:lnSpc>
                          <a:spcPct val="100000"/>
                        </a:lnSpc>
                        <a:spcBef>
                          <a:spcPts val="0"/>
                        </a:spcBef>
                        <a:spcAft>
                          <a:spcPts val="0"/>
                        </a:spcAft>
                        <a:buClr>
                          <a:srgbClr val="000000"/>
                        </a:buClr>
                        <a:buSzPct val="100000"/>
                        <a:buFont typeface="Calibri"/>
                        <a:buChar char="-"/>
                      </a:pPr>
                      <a:r>
                        <a:rPr lang="en" sz="1000" u="none" strike="noStrike" cap="none" baseline="0" dirty="0">
                          <a:sym typeface="Calibri"/>
                        </a:rPr>
                        <a:t>razvijati komunikacijsko- jezičnu kompetenciju</a:t>
                      </a:r>
                    </a:p>
                    <a:p>
                      <a:pPr marL="0" marR="0" lvl="0" indent="0" algn="l" rtl="0">
                        <a:spcBef>
                          <a:spcPts val="0"/>
                        </a:spcBef>
                        <a:buNone/>
                      </a:pPr>
                      <a:endParaRPr sz="1000" b="0" i="0" u="none" strike="noStrike" cap="none" baseline="0" dirty="0">
                        <a:solidFill>
                          <a:srgbClr val="000000"/>
                        </a:solidFill>
                        <a:latin typeface="Calibri"/>
                        <a:ea typeface="Calibri"/>
                        <a:cs typeface="Calibri"/>
                        <a:sym typeface="Calibri"/>
                      </a:endParaRPr>
                    </a:p>
                  </a:txBody>
                  <a:tcPr marL="91450" marR="91450" marT="30575" marB="30575"/>
                </a:tc>
                <a:extLst>
                  <a:ext uri="{0D108BD9-81ED-4DB2-BD59-A6C34878D82A}">
                    <a16:rowId xmlns:a16="http://schemas.microsoft.com/office/drawing/2014/main" val="10001"/>
                  </a:ext>
                </a:extLst>
              </a:tr>
              <a:tr h="578180">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Način</a:t>
                      </a:r>
                      <a:r>
                        <a:rPr lang="en" sz="1000" u="none" strike="noStrike" cap="none" baseline="0">
                          <a:sym typeface="Calibri"/>
                        </a:rPr>
                        <a:t> </a:t>
                      </a:r>
                      <a:r>
                        <a:rPr lang="en" sz="1000" u="none" strike="noStrike" cap="none" baseline="0" err="1">
                          <a:sym typeface="Calibri"/>
                        </a:rPr>
                        <a:t>realizacije</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0575" marB="30575"/>
                </a:tc>
                <a:tc>
                  <a:txBody>
                    <a:bodyPr/>
                    <a:lstStyle/>
                    <a:p>
                      <a:pPr marL="0" marR="0" lvl="0" indent="0" algn="l" rtl="0">
                        <a:lnSpc>
                          <a:spcPct val="100000"/>
                        </a:lnSpc>
                        <a:spcBef>
                          <a:spcPts val="0"/>
                        </a:spcBef>
                        <a:spcAft>
                          <a:spcPts val="0"/>
                        </a:spcAft>
                        <a:buFont typeface="Calibri"/>
                        <a:buNone/>
                      </a:pPr>
                      <a:r>
                        <a:rPr lang="en" sz="1000" err="1">
                          <a:sym typeface="Calibri"/>
                        </a:rPr>
                        <a:t>Kazališna</a:t>
                      </a:r>
                      <a:r>
                        <a:rPr lang="en" sz="1000">
                          <a:sym typeface="Calibri"/>
                        </a:rPr>
                        <a:t> </a:t>
                      </a:r>
                      <a:r>
                        <a:rPr lang="en" sz="1000" u="none" strike="noStrike" cap="none" baseline="0" err="1">
                          <a:sym typeface="Calibri"/>
                        </a:rPr>
                        <a:t>predstava</a:t>
                      </a:r>
                      <a:r>
                        <a:rPr lang="en" sz="1000" u="none" strike="noStrike" cap="none" baseline="0">
                          <a:sym typeface="Calibri"/>
                        </a:rPr>
                        <a:t> </a:t>
                      </a:r>
                      <a:r>
                        <a:rPr lang="en" sz="1000" u="none" strike="noStrike" cap="none" baseline="0" err="1">
                          <a:sym typeface="Calibri"/>
                        </a:rPr>
                        <a:t>i</a:t>
                      </a:r>
                      <a:r>
                        <a:rPr lang="en" sz="1000" u="none" strike="noStrike" cap="none" baseline="0"/>
                        <a:t>/</a:t>
                      </a:r>
                      <a:r>
                        <a:rPr lang="en" sz="1000" u="none" strike="noStrike" cap="none" baseline="0" err="1"/>
                        <a:t>ili</a:t>
                      </a:r>
                      <a:r>
                        <a:rPr lang="en" sz="1000" u="none" strike="noStrike" cap="none" baseline="0"/>
                        <a:t> </a:t>
                      </a:r>
                      <a:r>
                        <a:rPr lang="en" sz="1000" u="none" strike="noStrike" cap="none" baseline="0">
                          <a:sym typeface="Calibri"/>
                        </a:rPr>
                        <a:t> </a:t>
                      </a:r>
                      <a:r>
                        <a:rPr lang="en" sz="1000" u="none" strike="noStrike" cap="none" baseline="0" err="1">
                          <a:sym typeface="Calibri"/>
                        </a:rPr>
                        <a:t>susret</a:t>
                      </a:r>
                      <a:r>
                        <a:rPr lang="en" sz="1000" u="none" strike="noStrike" cap="none" baseline="0">
                          <a:sym typeface="Calibri"/>
                        </a:rPr>
                        <a:t> s </a:t>
                      </a:r>
                      <a:r>
                        <a:rPr lang="en" sz="1000" u="none" strike="noStrike" cap="none" baseline="0" err="1">
                          <a:sym typeface="Calibri"/>
                        </a:rPr>
                        <a:t>piscem</a:t>
                      </a:r>
                      <a:r>
                        <a:rPr lang="en" sz="1000" u="none" strike="noStrike" cap="none" baseline="0">
                          <a:sym typeface="Calibri"/>
                        </a:rPr>
                        <a:t> </a:t>
                      </a:r>
                      <a:endParaRPr lang="en" sz="1000" b="0" i="0" u="none" strike="noStrike" cap="none" baseline="0">
                        <a:solidFill>
                          <a:schemeClr val="dk1"/>
                        </a:solidFill>
                        <a:latin typeface="Calibri"/>
                        <a:ea typeface="Calibri"/>
                        <a:cs typeface="Calibri"/>
                        <a:sym typeface="Calibri"/>
                      </a:endParaRPr>
                    </a:p>
                  </a:txBody>
                  <a:tcPr marL="91450" marR="91450" marT="30575" marB="30575"/>
                </a:tc>
                <a:extLst>
                  <a:ext uri="{0D108BD9-81ED-4DB2-BD59-A6C34878D82A}">
                    <a16:rowId xmlns:a16="http://schemas.microsoft.com/office/drawing/2014/main" val="10002"/>
                  </a:ext>
                </a:extLst>
              </a:tr>
              <a:tr h="361382">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Nositelj</a:t>
                      </a:r>
                      <a:r>
                        <a:rPr lang="en" sz="1000" u="none" strike="noStrike" cap="none" baseline="0">
                          <a:sym typeface="Calibri"/>
                        </a:rPr>
                        <a:t> </a:t>
                      </a:r>
                      <a:r>
                        <a:rPr lang="en" sz="1000" u="none" strike="noStrike" cap="none" baseline="0" err="1">
                          <a:sym typeface="Calibri"/>
                        </a:rPr>
                        <a:t>aktivnosti</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0575" marB="30575"/>
                </a:tc>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dirty="0">
                          <a:sym typeface="Calibri"/>
                        </a:rPr>
                        <a:t>Kristina Marjanović, školska knjižničarka, učiteljice  razredne nastave, </a:t>
                      </a:r>
                      <a:r>
                        <a:rPr lang="hr-HR" sz="1000" u="none" strike="noStrike" cap="none" baseline="0" dirty="0">
                          <a:sym typeface="Calibri"/>
                        </a:rPr>
                        <a:t>učiteljice </a:t>
                      </a:r>
                      <a:r>
                        <a:rPr lang="en" sz="1000" u="none" strike="noStrike" cap="none" baseline="0" dirty="0">
                          <a:sym typeface="Calibri"/>
                        </a:rPr>
                        <a:t>hrvatskoga jezika</a:t>
                      </a:r>
                      <a:r>
                        <a:rPr lang="en" sz="1000" u="none" strike="noStrike" cap="none" baseline="0" dirty="0"/>
                        <a:t>,</a:t>
                      </a:r>
                      <a:r>
                        <a:rPr lang="hr-HR" sz="1000" u="none" strike="noStrike" cap="none" baseline="0" dirty="0"/>
                        <a:t> </a:t>
                      </a:r>
                      <a:r>
                        <a:rPr lang="en" sz="1000" u="none" strike="noStrike" cap="none" baseline="0" dirty="0"/>
                        <a:t>ravnateljica.</a:t>
                      </a:r>
                      <a:endParaRPr lang="en" sz="1000" b="0" i="0" u="none" strike="noStrike" cap="none" baseline="0" dirty="0">
                        <a:solidFill>
                          <a:srgbClr val="000000"/>
                        </a:solidFill>
                        <a:latin typeface="Calibri"/>
                        <a:ea typeface="Calibri"/>
                        <a:cs typeface="Calibri"/>
                        <a:sym typeface="Calibri"/>
                      </a:endParaRPr>
                    </a:p>
                  </a:txBody>
                  <a:tcPr marL="91450" marR="91450" marT="30575" marB="30575"/>
                </a:tc>
                <a:extLst>
                  <a:ext uri="{0D108BD9-81ED-4DB2-BD59-A6C34878D82A}">
                    <a16:rowId xmlns:a16="http://schemas.microsoft.com/office/drawing/2014/main" val="10003"/>
                  </a:ext>
                </a:extLst>
              </a:tr>
              <a:tr h="375251">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Vremenik</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0575" marB="30575"/>
                </a:tc>
                <a:tc>
                  <a:txBody>
                    <a:bodyPr/>
                    <a:lstStyle/>
                    <a:p>
                      <a:pPr marL="0" marR="0" lvl="0" indent="0" algn="l" rtl="0">
                        <a:lnSpc>
                          <a:spcPct val="100000"/>
                        </a:lnSpc>
                        <a:spcBef>
                          <a:spcPts val="0"/>
                        </a:spcBef>
                        <a:spcAft>
                          <a:spcPts val="0"/>
                        </a:spcAft>
                        <a:buFont typeface="Calibri"/>
                        <a:buNone/>
                      </a:pPr>
                      <a:r>
                        <a:rPr lang="en" sz="1000" u="none" strike="noStrike" cap="none" baseline="0" dirty="0">
                          <a:sym typeface="Calibri"/>
                        </a:rPr>
                        <a:t>Tijekom  </a:t>
                      </a:r>
                      <a:r>
                        <a:rPr lang="en" sz="1000" dirty="0">
                          <a:sym typeface="Calibri"/>
                        </a:rPr>
                        <a:t>školske godine </a:t>
                      </a:r>
                      <a:r>
                        <a:rPr lang="en" sz="1000" dirty="0"/>
                        <a:t>2021/2</a:t>
                      </a:r>
                      <a:r>
                        <a:rPr lang="hr-HR" sz="1000" dirty="0"/>
                        <a:t>2</a:t>
                      </a:r>
                      <a:r>
                        <a:rPr lang="en" sz="1000" dirty="0"/>
                        <a:t>. ukoliko dozvoli epidemiološka situacija.</a:t>
                      </a:r>
                      <a:endParaRPr lang="en" sz="1000" dirty="0">
                        <a:sym typeface="Calibri"/>
                      </a:endParaRPr>
                    </a:p>
                    <a:p>
                      <a:pPr marL="0" marR="0" lvl="0" indent="0" algn="l" rtl="0">
                        <a:spcBef>
                          <a:spcPts val="0"/>
                        </a:spcBef>
                        <a:buNone/>
                      </a:pPr>
                      <a:endParaRPr sz="1000" b="0" i="0" u="none" strike="noStrike" cap="none" baseline="0" dirty="0">
                        <a:solidFill>
                          <a:srgbClr val="000000"/>
                        </a:solidFill>
                        <a:latin typeface="Calibri"/>
                        <a:ea typeface="Calibri"/>
                        <a:cs typeface="Calibri"/>
                        <a:sym typeface="Calibri"/>
                      </a:endParaRPr>
                    </a:p>
                  </a:txBody>
                  <a:tcPr marL="91450" marR="91450" marT="30575" marB="30575"/>
                </a:tc>
                <a:extLst>
                  <a:ext uri="{0D108BD9-81ED-4DB2-BD59-A6C34878D82A}">
                    <a16:rowId xmlns:a16="http://schemas.microsoft.com/office/drawing/2014/main" val="10004"/>
                  </a:ext>
                </a:extLst>
              </a:tr>
              <a:tr h="361382">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Troškovnik</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0575" marB="30575"/>
                </a:tc>
                <a:tc>
                  <a:txBody>
                    <a:bodyPr/>
                    <a:lstStyle/>
                    <a:p>
                      <a:pPr marL="0" marR="0" lvl="0" indent="0" algn="l" rtl="0">
                        <a:lnSpc>
                          <a:spcPct val="100000"/>
                        </a:lnSpc>
                        <a:spcBef>
                          <a:spcPts val="0"/>
                        </a:spcBef>
                        <a:spcAft>
                          <a:spcPts val="0"/>
                        </a:spcAft>
                        <a:buClr>
                          <a:schemeClr val="dk1"/>
                        </a:buClr>
                        <a:buSzPct val="25000"/>
                        <a:buFont typeface="Calibri"/>
                        <a:buNone/>
                      </a:pPr>
                      <a:r>
                        <a:rPr lang="en" sz="1000" u="none" strike="noStrike" cap="none" baseline="0" dirty="0">
                          <a:sym typeface="Calibri"/>
                        </a:rPr>
                        <a:t>Oko </a:t>
                      </a:r>
                      <a:r>
                        <a:rPr lang="hr-HR" sz="1000" u="none" strike="noStrike" cap="none" baseline="0" dirty="0">
                          <a:sym typeface="Calibri"/>
                        </a:rPr>
                        <a:t>20-30</a:t>
                      </a:r>
                      <a:r>
                        <a:rPr lang="en" sz="1000" u="none" strike="noStrike" cap="none" baseline="0" dirty="0">
                          <a:sym typeface="Calibri"/>
                        </a:rPr>
                        <a:t> kn / učeniku</a:t>
                      </a:r>
                      <a:endParaRPr lang="en" sz="1000" b="0" i="0" u="none" strike="noStrike" cap="none" baseline="0" dirty="0">
                        <a:solidFill>
                          <a:schemeClr val="dk1"/>
                        </a:solidFill>
                        <a:latin typeface="Calibri"/>
                        <a:ea typeface="Calibri"/>
                        <a:cs typeface="Calibri"/>
                        <a:sym typeface="Calibri"/>
                      </a:endParaRPr>
                    </a:p>
                  </a:txBody>
                  <a:tcPr marL="91450" marR="91450" marT="30575" marB="30575"/>
                </a:tc>
                <a:extLst>
                  <a:ext uri="{0D108BD9-81ED-4DB2-BD59-A6C34878D82A}">
                    <a16:rowId xmlns:a16="http://schemas.microsoft.com/office/drawing/2014/main" val="10005"/>
                  </a:ext>
                </a:extLst>
              </a:tr>
              <a:tr h="864375">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Način</a:t>
                      </a:r>
                      <a:r>
                        <a:rPr lang="en" sz="1000" u="none" strike="noStrike" cap="none" baseline="0">
                          <a:sym typeface="Calibri"/>
                        </a:rPr>
                        <a:t> </a:t>
                      </a:r>
                      <a:r>
                        <a:rPr lang="en" sz="1000" u="none" strike="noStrike" cap="none" baseline="0" err="1">
                          <a:sym typeface="Calibri"/>
                        </a:rPr>
                        <a:t>vrednovanja</a:t>
                      </a:r>
                      <a:r>
                        <a:rPr lang="en" sz="1000" u="none" strike="noStrike" cap="none" baseline="0">
                          <a:sym typeface="Calibri"/>
                        </a:rPr>
                        <a:t> </a:t>
                      </a:r>
                      <a:r>
                        <a:rPr lang="en" sz="1000" u="none" strike="noStrike" cap="none" baseline="0" err="1">
                          <a:sym typeface="Calibri"/>
                        </a:rPr>
                        <a:t>i</a:t>
                      </a:r>
                      <a:r>
                        <a:rPr lang="en" sz="1000" u="none" strike="noStrike" cap="none" baseline="0">
                          <a:sym typeface="Calibri"/>
                        </a:rPr>
                        <a:t> </a:t>
                      </a:r>
                      <a:r>
                        <a:rPr lang="en" sz="1000" u="none" strike="noStrike" cap="none" baseline="0" err="1">
                          <a:sym typeface="Calibri"/>
                        </a:rPr>
                        <a:t>korištenja</a:t>
                      </a:r>
                      <a:r>
                        <a:rPr lang="en" sz="1000" u="none" strike="noStrike" cap="none" baseline="0">
                          <a:sym typeface="Calibri"/>
                        </a:rPr>
                        <a:t> </a:t>
                      </a:r>
                      <a:r>
                        <a:rPr lang="en" sz="1000" u="none" strike="noStrike" cap="none" baseline="0" err="1">
                          <a:sym typeface="Calibri"/>
                        </a:rPr>
                        <a:t>rezultata</a:t>
                      </a:r>
                      <a:r>
                        <a:rPr lang="en" sz="1000" u="none" strike="noStrike" cap="none" baseline="0">
                          <a:sym typeface="Calibri"/>
                        </a:rPr>
                        <a:t> </a:t>
                      </a:r>
                      <a:r>
                        <a:rPr lang="en" sz="1000" u="none" strike="noStrike" cap="none" baseline="0" err="1">
                          <a:sym typeface="Calibri"/>
                        </a:rPr>
                        <a:t>vrednovanja</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0575" marB="30575"/>
                </a:tc>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dirty="0">
                          <a:sym typeface="Calibri"/>
                        </a:rPr>
                        <a:t>- likovni radovi, literarni radovi</a:t>
                      </a:r>
                    </a:p>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dirty="0">
                          <a:sym typeface="Calibri"/>
                        </a:rPr>
                        <a:t>- vrednovanje susreta od strane učenika</a:t>
                      </a:r>
                    </a:p>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dirty="0">
                          <a:sym typeface="Calibri"/>
                        </a:rPr>
                        <a:t>- izložba radova nastalih kao rezultat susreta</a:t>
                      </a:r>
                    </a:p>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dirty="0">
                          <a:sym typeface="Calibri"/>
                        </a:rPr>
                        <a:t>- redovno posjećivanje školske knjižnice, aktivno </a:t>
                      </a:r>
                      <a:r>
                        <a:rPr lang="hr-HR" sz="1000" u="none" strike="noStrike" cap="none" baseline="0" dirty="0">
                          <a:sym typeface="Calibri"/>
                        </a:rPr>
                        <a:t> </a:t>
                      </a:r>
                      <a:r>
                        <a:rPr lang="en" sz="1000" u="none" strike="noStrike" cap="none" baseline="0" dirty="0">
                          <a:sym typeface="Calibri"/>
                        </a:rPr>
                        <a:t>čitanje slikovnica i knjiga namijenjenih najmlađim</a:t>
                      </a:r>
                    </a:p>
                    <a:p>
                      <a:pPr marL="0" marR="0" lvl="0" indent="0" algn="l" rtl="0">
                        <a:spcBef>
                          <a:spcPts val="0"/>
                        </a:spcBef>
                        <a:buNone/>
                      </a:pPr>
                      <a:endParaRPr sz="1000" b="0" i="0" u="none" strike="noStrike" cap="none" baseline="0" dirty="0">
                        <a:solidFill>
                          <a:srgbClr val="000000"/>
                        </a:solidFill>
                        <a:latin typeface="Calibri"/>
                        <a:ea typeface="Calibri"/>
                        <a:cs typeface="Calibri"/>
                        <a:sym typeface="Calibri"/>
                      </a:endParaRPr>
                    </a:p>
                  </a:txBody>
                  <a:tcPr marL="91450" marR="91450" marT="30575" marB="30575"/>
                </a:tc>
                <a:extLst>
                  <a:ext uri="{0D108BD9-81ED-4DB2-BD59-A6C34878D82A}">
                    <a16:rowId xmlns:a16="http://schemas.microsoft.com/office/drawing/2014/main" val="10006"/>
                  </a:ext>
                </a:extLst>
              </a:tr>
            </a:tbl>
          </a:graphicData>
        </a:graphic>
      </p:graphicFrame>
      <p:sp>
        <p:nvSpPr>
          <p:cNvPr id="916" name="Shape 916"/>
          <p:cNvSpPr txBox="1"/>
          <p:nvPr/>
        </p:nvSpPr>
        <p:spPr>
          <a:xfrm>
            <a:off x="1006837" y="63821"/>
            <a:ext cx="7257900" cy="708609"/>
          </a:xfrm>
          <a:prstGeom prst="rect">
            <a:avLst/>
          </a:prstGeom>
          <a:noFill/>
          <a:ln>
            <a:noFill/>
          </a:ln>
        </p:spPr>
        <p:txBody>
          <a:bodyPr lIns="91425" tIns="91425" rIns="91425" bIns="91425" anchor="t" anchorCtr="0">
            <a:noAutofit/>
            <a:scene3d>
              <a:camera prst="orthographicFront"/>
              <a:lightRig rig="soft" dir="t">
                <a:rot lat="0" lon="0" rev="15600000"/>
              </a:lightRig>
            </a:scene3d>
            <a:sp3d extrusionH="57150" prstMaterial="softEdge">
              <a:bevelT w="25400" h="38100"/>
            </a:sp3d>
          </a:bodyPr>
          <a:lstStyle/>
          <a:p>
            <a:pPr fontAlgn="base">
              <a:lnSpc>
                <a:spcPct val="90000"/>
              </a:lnSpc>
              <a:spcAft>
                <a:spcPct val="0"/>
              </a:spcAft>
              <a:buClr>
                <a:schemeClr val="dk1"/>
              </a:buClr>
            </a:pPr>
            <a:r>
              <a:rPr lang="en" sz="2800" b="1" dirty="0">
                <a:solidFill>
                  <a:schemeClr val="accent2">
                    <a:lumMod val="75000"/>
                  </a:schemeClr>
                </a:solidFill>
                <a:effectLst>
                  <a:outerShdw blurRad="38100" dist="38100" dir="2700000" algn="tl">
                    <a:srgbClr val="000000">
                      <a:alpha val="43137"/>
                    </a:srgbClr>
                  </a:outerShdw>
                </a:effectLst>
              </a:rPr>
              <a:t>Organizacija kazališne </a:t>
            </a:r>
            <a:r>
              <a:rPr lang="hr-HR" sz="2800" b="1" dirty="0">
                <a:solidFill>
                  <a:schemeClr val="accent2">
                    <a:lumMod val="75000"/>
                  </a:schemeClr>
                </a:solidFill>
                <a:effectLst>
                  <a:outerShdw blurRad="38100" dist="38100" dir="2700000" algn="tl">
                    <a:srgbClr val="000000">
                      <a:alpha val="43137"/>
                    </a:srgbClr>
                  </a:outerShdw>
                </a:effectLst>
              </a:rPr>
              <a:t>p</a:t>
            </a:r>
            <a:r>
              <a:rPr lang="en" sz="2800" b="1" dirty="0">
                <a:solidFill>
                  <a:schemeClr val="accent2">
                    <a:lumMod val="75000"/>
                  </a:schemeClr>
                </a:solidFill>
                <a:effectLst>
                  <a:outerShdw blurRad="38100" dist="38100" dir="2700000" algn="tl">
                    <a:srgbClr val="000000">
                      <a:alpha val="43137"/>
                    </a:srgbClr>
                  </a:outerShdw>
                </a:effectLst>
              </a:rPr>
              <a:t>redstave ili posjet istoj</a:t>
            </a:r>
            <a:endParaRPr lang="en" sz="2800" b="1" dirty="0">
              <a:solidFill>
                <a:schemeClr val="accent2">
                  <a:lumMod val="75000"/>
                </a:schemeClr>
              </a:solidFill>
              <a:effectLst>
                <a:outerShdw blurRad="38100" dist="38100" dir="2700000" algn="tl">
                  <a:srgbClr val="000000">
                    <a:alpha val="43137"/>
                  </a:srgbClr>
                </a:outerShdw>
              </a:effectLst>
              <a:cs typeface="Calibri"/>
            </a:endParaRPr>
          </a:p>
        </p:txBody>
      </p:sp>
      <p:sp>
        <p:nvSpPr>
          <p:cNvPr id="2" name="AutoShape 2" descr="Slikovni rezultat za kazališt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r-HR"/>
          </a:p>
        </p:txBody>
      </p:sp>
      <p:pic>
        <p:nvPicPr>
          <p:cNvPr id="3" name="Picture 2"/>
          <p:cNvPicPr>
            <a:picLocks noChangeAspect="1"/>
          </p:cNvPicPr>
          <p:nvPr/>
        </p:nvPicPr>
        <p:blipFill>
          <a:blip r:embed="rId3"/>
          <a:stretch>
            <a:fillRect/>
          </a:stretch>
        </p:blipFill>
        <p:spPr>
          <a:xfrm>
            <a:off x="7228093" y="670990"/>
            <a:ext cx="1566204" cy="1051757"/>
          </a:xfrm>
          <a:prstGeom prst="rect">
            <a:avLst/>
          </a:prstGeom>
        </p:spPr>
      </p:pic>
    </p:spTree>
  </p:cSld>
  <p:clrMapOvr>
    <a:masterClrMapping/>
  </p:clrMapOvr>
  <p:transition spd="slow">
    <p:wipe/>
  </p:transition>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Shape 913"/>
        <p:cNvGrpSpPr/>
        <p:nvPr/>
      </p:nvGrpSpPr>
      <p:grpSpPr>
        <a:xfrm>
          <a:off x="0" y="0"/>
          <a:ext cx="0" cy="0"/>
          <a:chOff x="0" y="0"/>
          <a:chExt cx="0" cy="0"/>
        </a:xfrm>
      </p:grpSpPr>
      <p:graphicFrame>
        <p:nvGraphicFramePr>
          <p:cNvPr id="914" name="Shape 914"/>
          <p:cNvGraphicFramePr/>
          <p:nvPr>
            <p:extLst>
              <p:ext uri="{D42A27DB-BD31-4B8C-83A1-F6EECF244321}">
                <p14:modId xmlns:p14="http://schemas.microsoft.com/office/powerpoint/2010/main" val="940417537"/>
              </p:ext>
            </p:extLst>
          </p:nvPr>
        </p:nvGraphicFramePr>
        <p:xfrm>
          <a:off x="460375" y="885828"/>
          <a:ext cx="8439539" cy="3612830"/>
        </p:xfrm>
        <a:graphic>
          <a:graphicData uri="http://schemas.openxmlformats.org/drawingml/2006/table">
            <a:tbl>
              <a:tblPr>
                <a:tableStyleId>{0E3FDE45-AF77-4B5C-9715-49D594BDF05E}</a:tableStyleId>
              </a:tblPr>
              <a:tblGrid>
                <a:gridCol w="2004058">
                  <a:extLst>
                    <a:ext uri="{9D8B030D-6E8A-4147-A177-3AD203B41FA5}">
                      <a16:colId xmlns:a16="http://schemas.microsoft.com/office/drawing/2014/main" val="20000"/>
                    </a:ext>
                  </a:extLst>
                </a:gridCol>
                <a:gridCol w="6435481">
                  <a:extLst>
                    <a:ext uri="{9D8B030D-6E8A-4147-A177-3AD203B41FA5}">
                      <a16:colId xmlns:a16="http://schemas.microsoft.com/office/drawing/2014/main" val="20001"/>
                    </a:ext>
                  </a:extLst>
                </a:gridCol>
              </a:tblGrid>
              <a:tr h="610276">
                <a:tc>
                  <a:txBody>
                    <a:bodyPr/>
                    <a:lstStyle/>
                    <a:p>
                      <a:pPr marL="0" marR="0" lvl="0" indent="0" algn="l" rtl="0">
                        <a:lnSpc>
                          <a:spcPct val="100000"/>
                        </a:lnSpc>
                        <a:spcBef>
                          <a:spcPts val="0"/>
                        </a:spcBef>
                        <a:spcAft>
                          <a:spcPts val="0"/>
                        </a:spcAft>
                        <a:buClr>
                          <a:srgbClr val="000000"/>
                        </a:buClr>
                        <a:buSzPct val="25000"/>
                        <a:buFont typeface="Calibri"/>
                        <a:buNone/>
                      </a:pPr>
                      <a:r>
                        <a:rPr lang="hr-HR" sz="1000" u="none" strike="noStrike" cap="none" baseline="0" dirty="0">
                          <a:sym typeface="Calibri"/>
                        </a:rPr>
                        <a:t>Ishodi</a:t>
                      </a:r>
                      <a:r>
                        <a:rPr lang="en" sz="1000" u="none" strike="noStrike" cap="none" baseline="0" dirty="0">
                          <a:sym typeface="Calibri"/>
                        </a:rPr>
                        <a:t>:</a:t>
                      </a:r>
                      <a:endParaRPr lang="en" sz="1000" b="0" i="0" u="none" strike="noStrike" cap="none" baseline="0" dirty="0">
                        <a:solidFill>
                          <a:srgbClr val="000000"/>
                        </a:solidFill>
                        <a:latin typeface="Calibri"/>
                        <a:ea typeface="Calibri"/>
                        <a:cs typeface="Calibri"/>
                        <a:sym typeface="Calibri"/>
                      </a:endParaRPr>
                    </a:p>
                  </a:txBody>
                  <a:tcPr marL="91450" marR="91450" marT="30575" marB="30575"/>
                </a:tc>
                <a:tc>
                  <a:txBody>
                    <a:bodyPr/>
                    <a:lstStyle/>
                    <a:p>
                      <a:pPr marL="0" marR="0" lvl="0" indent="0" algn="l" rtl="0">
                        <a:spcBef>
                          <a:spcPts val="0"/>
                        </a:spcBef>
                        <a:buNone/>
                      </a:pPr>
                      <a:r>
                        <a:rPr lang="hr-HR" sz="1000" u="none" strike="noStrike" cap="none" baseline="0" dirty="0"/>
                        <a:t>Učenik će razviti </a:t>
                      </a:r>
                      <a:r>
                        <a:rPr lang="hr-HR" sz="1000" u="none" strike="noStrike" cap="none" baseline="0" dirty="0">
                          <a:sym typeface="Calibri"/>
                        </a:rPr>
                        <a:t>društveno kulturne vrijednosti </a:t>
                      </a:r>
                      <a:r>
                        <a:rPr lang="hr-HR" sz="1000" u="none" strike="noStrike" cap="none" baseline="0" dirty="0"/>
                        <a:t> </a:t>
                      </a:r>
                      <a:r>
                        <a:rPr lang="hr-HR" sz="1000" u="none" strike="noStrike" cap="none" baseline="0" dirty="0">
                          <a:sym typeface="Calibri"/>
                        </a:rPr>
                        <a:t>(identitet, solidarnost, odgovornost). </a:t>
                      </a:r>
                      <a:r>
                        <a:rPr lang="hr-HR" sz="1000" u="none" strike="noStrike" cap="none" baseline="0" dirty="0"/>
                        <a:t>Učenik će prepoznati važnost</a:t>
                      </a:r>
                      <a:r>
                        <a:rPr lang="hr-HR" sz="1000" u="none" strike="noStrike" cap="none" baseline="0" dirty="0">
                          <a:sym typeface="Calibri"/>
                        </a:rPr>
                        <a:t> </a:t>
                      </a:r>
                      <a:r>
                        <a:rPr lang="hr-HR" sz="1000" u="none" strike="noStrike" cap="none" baseline="0" dirty="0"/>
                        <a:t>očuvanja </a:t>
                      </a:r>
                      <a:r>
                        <a:rPr lang="hr-HR" sz="1000" u="none" strike="noStrike" cap="none" baseline="0" dirty="0">
                          <a:sym typeface="Calibri"/>
                        </a:rPr>
                        <a:t>kulturne baštine.</a:t>
                      </a:r>
                      <a:r>
                        <a:rPr lang="hr-HR" sz="1000" u="none" strike="noStrike" cap="none" baseline="0" dirty="0"/>
                        <a:t> </a:t>
                      </a:r>
                      <a:endParaRPr lang="en-US" sz="1000" u="none" strike="noStrike" cap="none" baseline="0" dirty="0"/>
                    </a:p>
                    <a:p>
                      <a:pPr marL="0" marR="0" lvl="0" indent="0" algn="l">
                        <a:spcBef>
                          <a:spcPts val="0"/>
                        </a:spcBef>
                        <a:buNone/>
                      </a:pPr>
                      <a:r>
                        <a:rPr lang="hr-HR" sz="1000" u="none" strike="noStrike" cap="none" baseline="0" dirty="0"/>
                        <a:t>Učenik će razviti</a:t>
                      </a:r>
                      <a:r>
                        <a:rPr lang="hr-HR" sz="1000" u="none" strike="noStrike" cap="none" baseline="0" dirty="0">
                          <a:sym typeface="Calibri"/>
                        </a:rPr>
                        <a:t> samosvijest, samopouzdanje i kreativnost. </a:t>
                      </a:r>
                      <a:r>
                        <a:rPr lang="hr-HR" sz="1000" u="none" strike="noStrike" cap="none" baseline="0" dirty="0"/>
                        <a:t>Učenik će se ponašati se u skladu s visokim intelektualnim</a:t>
                      </a:r>
                      <a:r>
                        <a:rPr lang="hr-HR" sz="1000" u="none" strike="noStrike" cap="none" baseline="0" dirty="0">
                          <a:sym typeface="Calibri"/>
                        </a:rPr>
                        <a:t>, </a:t>
                      </a:r>
                      <a:r>
                        <a:rPr lang="hr-HR" sz="1000" u="none" strike="noStrike" cap="none" baseline="0" dirty="0"/>
                        <a:t>moralnim i </a:t>
                      </a:r>
                      <a:r>
                        <a:rPr lang="hr-HR" sz="1000" u="none" strike="noStrike" cap="none" baseline="0" dirty="0">
                          <a:sym typeface="Calibri"/>
                        </a:rPr>
                        <a:t> </a:t>
                      </a:r>
                      <a:r>
                        <a:rPr lang="hr-HR" sz="1000" u="none" strike="noStrike" cap="none" baseline="0" dirty="0"/>
                        <a:t>društvenim</a:t>
                      </a:r>
                      <a:r>
                        <a:rPr lang="hr-HR" sz="1000" u="none" strike="noStrike" cap="none" baseline="0" dirty="0">
                          <a:sym typeface="Calibri"/>
                        </a:rPr>
                        <a:t> </a:t>
                      </a:r>
                      <a:r>
                        <a:rPr lang="hr-HR" sz="1000" u="none" strike="noStrike" cap="none" baseline="0" dirty="0"/>
                        <a:t>vrijednostima i normama.</a:t>
                      </a:r>
                      <a:endParaRPr sz="1000" b="0" i="0" u="none" strike="noStrike" cap="none" baseline="0" dirty="0">
                        <a:solidFill>
                          <a:srgbClr val="000000"/>
                        </a:solidFill>
                        <a:latin typeface="Calibri"/>
                        <a:ea typeface="Calibri"/>
                        <a:cs typeface="Calibri"/>
                        <a:sym typeface="Calibri"/>
                      </a:endParaRPr>
                    </a:p>
                  </a:txBody>
                  <a:tcPr marL="91450" marR="91450" marT="30575" marB="30575"/>
                </a:tc>
                <a:extLst>
                  <a:ext uri="{0D108BD9-81ED-4DB2-BD59-A6C34878D82A}">
                    <a16:rowId xmlns:a16="http://schemas.microsoft.com/office/drawing/2014/main" val="10000"/>
                  </a:ext>
                </a:extLst>
              </a:tr>
              <a:tr h="623195">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Namjena</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0575" marB="30575"/>
                </a:tc>
                <a:tc>
                  <a:txBody>
                    <a:bodyPr/>
                    <a:lstStyle/>
                    <a:p>
                      <a:pPr marL="0" marR="0" lvl="0" indent="0" algn="l" rtl="0">
                        <a:spcBef>
                          <a:spcPts val="0"/>
                        </a:spcBef>
                        <a:buNone/>
                      </a:pPr>
                      <a:r>
                        <a:rPr lang="hr-HR" sz="1000" u="none" strike="noStrike" cap="none" baseline="0" dirty="0">
                          <a:sym typeface="Calibri"/>
                        </a:rPr>
                        <a:t>Uključiti učenike i učitelje u obilježavanje datuma </a:t>
                      </a:r>
                      <a:r>
                        <a:rPr lang="hr-HR" sz="1000" u="none" strike="noStrike" cap="none" baseline="0" dirty="0"/>
                        <a:t>i/ili</a:t>
                      </a:r>
                      <a:r>
                        <a:rPr lang="hr-HR" sz="1000" u="none" strike="noStrike" cap="none" baseline="0" dirty="0">
                          <a:sym typeface="Calibri"/>
                        </a:rPr>
                        <a:t> akcija: Dan kravate, „Danas ne kupujem”, Međunarodni dan zagrljaja, Dan ružičastih majica. Razvijati socijalne i građanske kompetencije kod učenika. (Borba protiv nasilja, potrošačkog društva). Poticati kulturnu svijest, poduzetnost i odgovornost kod učenika.</a:t>
                      </a:r>
                      <a:endParaRPr sz="1000" b="0" i="0" u="none" strike="noStrike" cap="none" baseline="0" dirty="0">
                        <a:solidFill>
                          <a:srgbClr val="000000"/>
                        </a:solidFill>
                        <a:latin typeface="Calibri"/>
                        <a:ea typeface="Calibri"/>
                        <a:cs typeface="Calibri"/>
                        <a:sym typeface="Calibri"/>
                      </a:endParaRPr>
                    </a:p>
                  </a:txBody>
                  <a:tcPr marL="91450" marR="91450" marT="30575" marB="30575"/>
                </a:tc>
                <a:extLst>
                  <a:ext uri="{0D108BD9-81ED-4DB2-BD59-A6C34878D82A}">
                    <a16:rowId xmlns:a16="http://schemas.microsoft.com/office/drawing/2014/main" val="10001"/>
                  </a:ext>
                </a:extLst>
              </a:tr>
              <a:tr h="723603">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Način</a:t>
                      </a:r>
                      <a:r>
                        <a:rPr lang="en" sz="1000" u="none" strike="noStrike" cap="none" baseline="0">
                          <a:sym typeface="Calibri"/>
                        </a:rPr>
                        <a:t> </a:t>
                      </a:r>
                      <a:r>
                        <a:rPr lang="en" sz="1000" u="none" strike="noStrike" cap="none" baseline="0" err="1">
                          <a:sym typeface="Calibri"/>
                        </a:rPr>
                        <a:t>realizacije</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0575" marB="30575"/>
                </a:tc>
                <a:tc>
                  <a:txBody>
                    <a:bodyPr/>
                    <a:lstStyle/>
                    <a:p>
                      <a:pPr marL="0" marR="0" lvl="0" indent="0" algn="l" rtl="0">
                        <a:lnSpc>
                          <a:spcPct val="100000"/>
                        </a:lnSpc>
                        <a:spcBef>
                          <a:spcPts val="0"/>
                        </a:spcBef>
                        <a:spcAft>
                          <a:spcPts val="0"/>
                        </a:spcAft>
                        <a:buFont typeface="Calibri"/>
                        <a:buNone/>
                      </a:pPr>
                      <a:r>
                        <a:rPr lang="hr-HR" sz="1000" u="none" strike="noStrike" cap="none" baseline="0" dirty="0">
                          <a:sym typeface="Calibri"/>
                        </a:rPr>
                        <a:t>Organizirati i provesti akcije u knjižnici i školi među učiteljima i učenicima. Motivirati ih za sudjelovanje u aktivnostima koje provodi knjižnica javnim pozivima, oglašavanjem na panou</a:t>
                      </a:r>
                      <a:r>
                        <a:rPr lang="hr-HR" sz="1000" u="none" strike="noStrike" cap="none" baseline="0" dirty="0"/>
                        <a:t> , webu knjižnice i </a:t>
                      </a:r>
                      <a:r>
                        <a:rPr lang="hr-HR" sz="1000" u="none" strike="noStrike" cap="none" baseline="0" dirty="0" err="1"/>
                        <a:t>yammeru</a:t>
                      </a:r>
                      <a:r>
                        <a:rPr lang="hr-HR" sz="1000" u="none" strike="noStrike" cap="none" baseline="0" dirty="0"/>
                        <a:t> knjižnice.</a:t>
                      </a:r>
                      <a:endParaRPr lang="hr-HR" sz="1000" u="none" strike="noStrike" cap="none" baseline="0" dirty="0">
                        <a:sym typeface="Calibri"/>
                      </a:endParaRPr>
                    </a:p>
                  </a:txBody>
                  <a:tcPr marL="91450" marR="91450" marT="30575" marB="30575"/>
                </a:tc>
                <a:extLst>
                  <a:ext uri="{0D108BD9-81ED-4DB2-BD59-A6C34878D82A}">
                    <a16:rowId xmlns:a16="http://schemas.microsoft.com/office/drawing/2014/main" val="10002"/>
                  </a:ext>
                </a:extLst>
              </a:tr>
              <a:tr h="294212">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Nositelj</a:t>
                      </a:r>
                      <a:r>
                        <a:rPr lang="en" sz="1000" u="none" strike="noStrike" cap="none" baseline="0">
                          <a:sym typeface="Calibri"/>
                        </a:rPr>
                        <a:t> </a:t>
                      </a:r>
                      <a:r>
                        <a:rPr lang="en" sz="1000" u="none" strike="noStrike" cap="none" baseline="0" err="1">
                          <a:sym typeface="Calibri"/>
                        </a:rPr>
                        <a:t>aktivnosti</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0575" marB="30575"/>
                </a:tc>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dirty="0">
                          <a:sym typeface="Calibri"/>
                        </a:rPr>
                        <a:t>Kristina Marjanović, školska knjižničarka</a:t>
                      </a:r>
                      <a:endParaRPr lang="hr-HR" sz="1000" u="none" strike="noStrike" cap="none" baseline="0" dirty="0">
                        <a:sym typeface="Calibri"/>
                      </a:endParaRPr>
                    </a:p>
                  </a:txBody>
                  <a:tcPr marL="91450" marR="91450" marT="30575" marB="30575"/>
                </a:tc>
                <a:extLst>
                  <a:ext uri="{0D108BD9-81ED-4DB2-BD59-A6C34878D82A}">
                    <a16:rowId xmlns:a16="http://schemas.microsoft.com/office/drawing/2014/main" val="10003"/>
                  </a:ext>
                </a:extLst>
              </a:tr>
              <a:tr h="303145">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Vremenik</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0575" marB="30575"/>
                </a:tc>
                <a:tc>
                  <a:txBody>
                    <a:bodyPr/>
                    <a:lstStyle/>
                    <a:p>
                      <a:pPr marL="0" marR="0" lvl="0" indent="0" algn="l" rtl="0">
                        <a:lnSpc>
                          <a:spcPct val="100000"/>
                        </a:lnSpc>
                        <a:spcBef>
                          <a:spcPts val="0"/>
                        </a:spcBef>
                        <a:spcAft>
                          <a:spcPts val="0"/>
                        </a:spcAft>
                        <a:buClr>
                          <a:srgbClr val="000000"/>
                        </a:buClr>
                        <a:buSzPct val="25000"/>
                        <a:buFont typeface="Calibri"/>
                        <a:buNone/>
                      </a:pPr>
                      <a:r>
                        <a:rPr lang="hr-HR" sz="1000" u="none" strike="noStrike" cap="none" baseline="0" dirty="0">
                          <a:solidFill>
                            <a:schemeClr val="tx1"/>
                          </a:solidFill>
                        </a:rPr>
                        <a:t>18.10.2021</a:t>
                      </a:r>
                      <a:r>
                        <a:rPr lang="hr-HR" sz="1000" u="none" strike="noStrike" cap="none" baseline="0" dirty="0">
                          <a:solidFill>
                            <a:schemeClr val="tx1"/>
                          </a:solidFill>
                          <a:sym typeface="Calibri"/>
                        </a:rPr>
                        <a:t>. ; </a:t>
                      </a:r>
                      <a:r>
                        <a:rPr lang="hr-HR" sz="1000" u="none" strike="noStrike" cap="none" baseline="0" dirty="0">
                          <a:solidFill>
                            <a:schemeClr val="tx1"/>
                          </a:solidFill>
                        </a:rPr>
                        <a:t>26.11.2021</a:t>
                      </a:r>
                      <a:r>
                        <a:rPr lang="hr-HR" sz="1000" u="none" strike="noStrike" cap="none" baseline="0" dirty="0">
                          <a:solidFill>
                            <a:schemeClr val="tx1"/>
                          </a:solidFill>
                          <a:sym typeface="Calibri"/>
                        </a:rPr>
                        <a:t>. ; 21.1. </a:t>
                      </a:r>
                      <a:r>
                        <a:rPr lang="hr-HR" sz="1000" u="none" strike="noStrike" cap="none" baseline="0" dirty="0">
                          <a:solidFill>
                            <a:schemeClr val="tx1"/>
                          </a:solidFill>
                        </a:rPr>
                        <a:t>2022</a:t>
                      </a:r>
                      <a:r>
                        <a:rPr lang="hr-HR" sz="1000" u="none" strike="noStrike" cap="none" baseline="0" dirty="0">
                          <a:solidFill>
                            <a:schemeClr val="tx1"/>
                          </a:solidFill>
                          <a:sym typeface="Calibri"/>
                        </a:rPr>
                        <a:t>. ; </a:t>
                      </a:r>
                      <a:r>
                        <a:rPr lang="hr-HR" sz="1000" u="none" strike="noStrike" cap="none" baseline="0" dirty="0">
                          <a:solidFill>
                            <a:schemeClr val="tx1"/>
                          </a:solidFill>
                        </a:rPr>
                        <a:t>23.2.2022</a:t>
                      </a:r>
                      <a:r>
                        <a:rPr lang="hr-HR" sz="1000" u="none" strike="noStrike" cap="none" baseline="0" dirty="0">
                          <a:solidFill>
                            <a:schemeClr val="tx1"/>
                          </a:solidFill>
                          <a:sym typeface="Calibri"/>
                        </a:rPr>
                        <a:t>.</a:t>
                      </a:r>
                      <a:endParaRPr sz="1000" b="0" i="0" u="none" strike="noStrike" cap="none" baseline="0" dirty="0">
                        <a:solidFill>
                          <a:schemeClr val="tx1"/>
                        </a:solidFill>
                        <a:latin typeface="Calibri"/>
                        <a:ea typeface="Calibri"/>
                        <a:cs typeface="Calibri"/>
                        <a:sym typeface="Calibri"/>
                      </a:endParaRPr>
                    </a:p>
                  </a:txBody>
                  <a:tcPr marL="91450" marR="91450" marT="30575" marB="30575"/>
                </a:tc>
                <a:extLst>
                  <a:ext uri="{0D108BD9-81ED-4DB2-BD59-A6C34878D82A}">
                    <a16:rowId xmlns:a16="http://schemas.microsoft.com/office/drawing/2014/main" val="10004"/>
                  </a:ext>
                </a:extLst>
              </a:tr>
              <a:tr h="294212">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Troškovnik</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0575" marB="30575"/>
                </a:tc>
                <a:tc>
                  <a:txBody>
                    <a:bodyPr/>
                    <a:lstStyle/>
                    <a:p>
                      <a:pPr marL="0" marR="0" lvl="0" indent="0" algn="l" rtl="0">
                        <a:lnSpc>
                          <a:spcPct val="100000"/>
                        </a:lnSpc>
                        <a:spcBef>
                          <a:spcPts val="0"/>
                        </a:spcBef>
                        <a:spcAft>
                          <a:spcPts val="0"/>
                        </a:spcAft>
                        <a:buFont typeface="Calibri"/>
                        <a:buNone/>
                      </a:pPr>
                      <a:r>
                        <a:rPr lang="hr-HR" sz="1000" u="none" strike="noStrike" cap="none" baseline="0" dirty="0"/>
                        <a:t>Nema dodatnih troškova.</a:t>
                      </a:r>
                      <a:endParaRPr lang="en" sz="1000" b="0" i="0" u="none" strike="noStrike" cap="none" baseline="0" dirty="0">
                        <a:solidFill>
                          <a:schemeClr val="dk1"/>
                        </a:solidFill>
                        <a:latin typeface="Calibri"/>
                        <a:ea typeface="Calibri"/>
                        <a:cs typeface="Calibri"/>
                        <a:sym typeface="Calibri"/>
                      </a:endParaRPr>
                    </a:p>
                  </a:txBody>
                  <a:tcPr marL="91450" marR="91450" marT="30575" marB="30575"/>
                </a:tc>
                <a:extLst>
                  <a:ext uri="{0D108BD9-81ED-4DB2-BD59-A6C34878D82A}">
                    <a16:rowId xmlns:a16="http://schemas.microsoft.com/office/drawing/2014/main" val="10005"/>
                  </a:ext>
                </a:extLst>
              </a:tr>
              <a:tr h="703713">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Način</a:t>
                      </a:r>
                      <a:r>
                        <a:rPr lang="en" sz="1000" u="none" strike="noStrike" cap="none" baseline="0">
                          <a:sym typeface="Calibri"/>
                        </a:rPr>
                        <a:t> </a:t>
                      </a:r>
                      <a:r>
                        <a:rPr lang="en" sz="1000" u="none" strike="noStrike" cap="none" baseline="0" err="1">
                          <a:sym typeface="Calibri"/>
                        </a:rPr>
                        <a:t>vrednovanja</a:t>
                      </a:r>
                      <a:r>
                        <a:rPr lang="en" sz="1000" u="none" strike="noStrike" cap="none" baseline="0">
                          <a:sym typeface="Calibri"/>
                        </a:rPr>
                        <a:t> </a:t>
                      </a:r>
                      <a:r>
                        <a:rPr lang="en" sz="1000" u="none" strike="noStrike" cap="none" baseline="0" err="1">
                          <a:sym typeface="Calibri"/>
                        </a:rPr>
                        <a:t>i</a:t>
                      </a:r>
                      <a:r>
                        <a:rPr lang="en" sz="1000" u="none" strike="noStrike" cap="none" baseline="0">
                          <a:sym typeface="Calibri"/>
                        </a:rPr>
                        <a:t> </a:t>
                      </a:r>
                      <a:r>
                        <a:rPr lang="en" sz="1000" u="none" strike="noStrike" cap="none" baseline="0" err="1">
                          <a:sym typeface="Calibri"/>
                        </a:rPr>
                        <a:t>korištenja</a:t>
                      </a:r>
                      <a:r>
                        <a:rPr lang="en" sz="1000" u="none" strike="noStrike" cap="none" baseline="0">
                          <a:sym typeface="Calibri"/>
                        </a:rPr>
                        <a:t> </a:t>
                      </a:r>
                      <a:r>
                        <a:rPr lang="en" sz="1000" u="none" strike="noStrike" cap="none" baseline="0" err="1">
                          <a:sym typeface="Calibri"/>
                        </a:rPr>
                        <a:t>rezultata</a:t>
                      </a:r>
                      <a:r>
                        <a:rPr lang="en" sz="1000" u="none" strike="noStrike" cap="none" baseline="0">
                          <a:sym typeface="Calibri"/>
                        </a:rPr>
                        <a:t> </a:t>
                      </a:r>
                      <a:r>
                        <a:rPr lang="en" sz="1000" u="none" strike="noStrike" cap="none" baseline="0" err="1">
                          <a:sym typeface="Calibri"/>
                        </a:rPr>
                        <a:t>vrednovanja</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0575" marB="30575"/>
                </a:tc>
                <a:tc>
                  <a:txBody>
                    <a:bodyPr/>
                    <a:lstStyle/>
                    <a:p>
                      <a:pPr marL="0" marR="0" lvl="0" indent="0" algn="l" rtl="0">
                        <a:spcBef>
                          <a:spcPts val="0"/>
                        </a:spcBef>
                        <a:buNone/>
                      </a:pPr>
                      <a:r>
                        <a:rPr lang="hr-HR" sz="1000" u="none" strike="noStrike" cap="none" baseline="0" dirty="0">
                          <a:sym typeface="Calibri"/>
                        </a:rPr>
                        <a:t>Odaziv akcijama po broju sudionika, fotografiranje. Popraćenost</a:t>
                      </a:r>
                      <a:r>
                        <a:rPr lang="hr-HR" sz="1000" u="none" strike="noStrike" cap="none" baseline="0" dirty="0"/>
                        <a:t> na</a:t>
                      </a:r>
                      <a:r>
                        <a:rPr lang="hr-HR" sz="1000" u="none" strike="noStrike" cap="none" baseline="0" dirty="0">
                          <a:sym typeface="Calibri"/>
                        </a:rPr>
                        <a:t>, web-u škole</a:t>
                      </a:r>
                      <a:r>
                        <a:rPr lang="hr-HR" sz="1000" u="none" strike="noStrike" cap="none" baseline="0" dirty="0"/>
                        <a:t>,</a:t>
                      </a:r>
                      <a:r>
                        <a:rPr lang="hr-HR" sz="1000" u="none" strike="noStrike" cap="none" baseline="0" dirty="0">
                          <a:sym typeface="Calibri"/>
                        </a:rPr>
                        <a:t> </a:t>
                      </a:r>
                      <a:r>
                        <a:rPr lang="hr-HR" sz="1000" u="none" strike="noStrike" cap="none" baseline="0" dirty="0"/>
                        <a:t>knjižnice </a:t>
                      </a:r>
                      <a:r>
                        <a:rPr lang="hr-HR" sz="1000" u="none" strike="noStrike" cap="none" baseline="0" dirty="0">
                          <a:sym typeface="Calibri"/>
                        </a:rPr>
                        <a:t>i ostalim medijima. Osobno zadovoljstvo svih angažiranih u provedbi aktivnosti,</a:t>
                      </a:r>
                      <a:r>
                        <a:rPr lang="hr-HR" sz="1000" u="none" strike="noStrike" cap="none" baseline="0" dirty="0"/>
                        <a:t> on-line </a:t>
                      </a:r>
                      <a:r>
                        <a:rPr lang="hr-HR" sz="1000" u="none" strike="noStrike" cap="none" baseline="0" dirty="0">
                          <a:sym typeface="Calibri"/>
                        </a:rPr>
                        <a:t> ankete sudionicima. Poticajno ozračje za organizaciju budućih sličnih akcija.</a:t>
                      </a:r>
                      <a:endParaRPr sz="1000" b="0" i="0" u="none" strike="noStrike" cap="none" baseline="0" dirty="0">
                        <a:solidFill>
                          <a:srgbClr val="000000"/>
                        </a:solidFill>
                        <a:latin typeface="Calibri"/>
                        <a:ea typeface="Calibri"/>
                        <a:cs typeface="Calibri"/>
                        <a:sym typeface="Calibri"/>
                      </a:endParaRPr>
                    </a:p>
                  </a:txBody>
                  <a:tcPr marL="91450" marR="91450" marT="30575" marB="30575"/>
                </a:tc>
                <a:extLst>
                  <a:ext uri="{0D108BD9-81ED-4DB2-BD59-A6C34878D82A}">
                    <a16:rowId xmlns:a16="http://schemas.microsoft.com/office/drawing/2014/main" val="10006"/>
                  </a:ext>
                </a:extLst>
              </a:tr>
            </a:tbl>
          </a:graphicData>
        </a:graphic>
      </p:graphicFrame>
      <p:sp>
        <p:nvSpPr>
          <p:cNvPr id="916" name="Shape 916"/>
          <p:cNvSpPr txBox="1"/>
          <p:nvPr/>
        </p:nvSpPr>
        <p:spPr>
          <a:xfrm>
            <a:off x="1092819" y="160338"/>
            <a:ext cx="7199399" cy="725490"/>
          </a:xfrm>
          <a:prstGeom prst="rect">
            <a:avLst/>
          </a:prstGeom>
          <a:noFill/>
          <a:ln>
            <a:noFill/>
          </a:ln>
        </p:spPr>
        <p:txBody>
          <a:bodyPr lIns="91425" tIns="91425" rIns="91425" bIns="91425" anchor="t" anchorCtr="0">
            <a:noAutofit/>
            <a:scene3d>
              <a:camera prst="orthographicFront"/>
              <a:lightRig rig="soft" dir="t">
                <a:rot lat="0" lon="0" rev="15600000"/>
              </a:lightRig>
            </a:scene3d>
            <a:sp3d extrusionH="57150" prstMaterial="softEdge">
              <a:bevelT w="25400" h="38100"/>
            </a:sp3d>
          </a:bodyPr>
          <a:lstStyle/>
          <a:p>
            <a:pPr>
              <a:spcBef>
                <a:spcPts val="0"/>
              </a:spcBef>
              <a:buNone/>
            </a:pPr>
            <a:r>
              <a:rPr lang="hr-HR" sz="3200" b="1" dirty="0">
                <a:solidFill>
                  <a:schemeClr val="accent2">
                    <a:lumMod val="75000"/>
                  </a:schemeClr>
                </a:solidFill>
                <a:effectLst>
                  <a:outerShdw blurRad="38100" dist="38100" dir="2700000" algn="tl">
                    <a:srgbClr val="000000">
                      <a:alpha val="43137"/>
                    </a:srgbClr>
                  </a:outerShdw>
                </a:effectLst>
              </a:rPr>
              <a:t>Aktivan s knjižnicom</a:t>
            </a:r>
            <a:endParaRPr lang="en" sz="3200" b="1" dirty="0">
              <a:solidFill>
                <a:schemeClr val="accent2">
                  <a:lumMod val="75000"/>
                </a:schemeClr>
              </a:solidFill>
              <a:effectLst>
                <a:outerShdw blurRad="38100" dist="38100" dir="2700000" algn="tl">
                  <a:srgbClr val="000000">
                    <a:alpha val="43137"/>
                  </a:srgbClr>
                </a:outerShdw>
              </a:effectLst>
            </a:endParaRPr>
          </a:p>
        </p:txBody>
      </p:sp>
      <p:sp>
        <p:nvSpPr>
          <p:cNvPr id="2" name="AutoShape 2" descr="Slikovni rezultat za kazališt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r-HR"/>
          </a:p>
        </p:txBody>
      </p:sp>
      <p:pic>
        <p:nvPicPr>
          <p:cNvPr id="3" name="Picture 2"/>
          <p:cNvPicPr>
            <a:picLocks noChangeAspect="1"/>
          </p:cNvPicPr>
          <p:nvPr/>
        </p:nvPicPr>
        <p:blipFill>
          <a:blip r:embed="rId3"/>
          <a:stretch>
            <a:fillRect/>
          </a:stretch>
        </p:blipFill>
        <p:spPr>
          <a:xfrm>
            <a:off x="6854282" y="-10489"/>
            <a:ext cx="1334733" cy="896317"/>
          </a:xfrm>
          <a:prstGeom prst="rect">
            <a:avLst/>
          </a:prstGeom>
        </p:spPr>
      </p:pic>
    </p:spTree>
    <p:extLst>
      <p:ext uri="{BB962C8B-B14F-4D97-AF65-F5344CB8AC3E}">
        <p14:creationId xmlns:p14="http://schemas.microsoft.com/office/powerpoint/2010/main" val="2419760274"/>
      </p:ext>
    </p:extLst>
  </p:cSld>
  <p:clrMapOvr>
    <a:masterClrMapping/>
  </p:clrMapOvr>
  <p:transition spd="slow">
    <p:wipe/>
  </p:transition>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048214" y="0"/>
            <a:ext cx="7673831" cy="786208"/>
          </a:xfrm>
        </p:spPr>
        <p:txBody>
          <a:bodyPr>
            <a:noAutofit/>
            <a:scene3d>
              <a:camera prst="orthographicFront"/>
              <a:lightRig rig="threePt" dir="t"/>
            </a:scene3d>
            <a:sp3d extrusionH="57150">
              <a:bevelT w="38100" h="38100"/>
            </a:sp3d>
          </a:bodyPr>
          <a:lstStyle/>
          <a:p>
            <a:r>
              <a:rPr lang="hr-HR" dirty="0">
                <a:effectLst>
                  <a:outerShdw blurRad="38100" dist="38100" dir="2700000" algn="tl">
                    <a:srgbClr val="000000">
                      <a:alpha val="43137"/>
                    </a:srgbClr>
                  </a:outerShdw>
                </a:effectLst>
                <a:latin typeface="+mn-lt"/>
                <a:sym typeface="Arial"/>
              </a:rPr>
              <a:t>Projekt:  Čitajmo četvrtkom!</a:t>
            </a:r>
            <a:endParaRPr lang="en-US" dirty="0">
              <a:effectLst>
                <a:outerShdw blurRad="38100" dist="38100" dir="2700000" algn="tl">
                  <a:srgbClr val="000000">
                    <a:alpha val="43137"/>
                  </a:srgbClr>
                </a:outerShdw>
              </a:effectLst>
              <a:latin typeface="+mn-lt"/>
              <a:cs typeface="Calibri Light"/>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069624195"/>
              </p:ext>
            </p:extLst>
          </p:nvPr>
        </p:nvGraphicFramePr>
        <p:xfrm>
          <a:off x="453484" y="887912"/>
          <a:ext cx="8481430" cy="3582801"/>
        </p:xfrm>
        <a:graphic>
          <a:graphicData uri="http://schemas.openxmlformats.org/drawingml/2006/table">
            <a:tbl>
              <a:tblPr firstRow="1" bandRow="1">
                <a:tableStyleId>{2D5ABB26-0587-4C30-8999-92F81FD0307C}</a:tableStyleId>
              </a:tblPr>
              <a:tblGrid>
                <a:gridCol w="2014703">
                  <a:extLst>
                    <a:ext uri="{9D8B030D-6E8A-4147-A177-3AD203B41FA5}">
                      <a16:colId xmlns:a16="http://schemas.microsoft.com/office/drawing/2014/main" val="3172087734"/>
                    </a:ext>
                  </a:extLst>
                </a:gridCol>
                <a:gridCol w="6466727">
                  <a:extLst>
                    <a:ext uri="{9D8B030D-6E8A-4147-A177-3AD203B41FA5}">
                      <a16:colId xmlns:a16="http://schemas.microsoft.com/office/drawing/2014/main" val="217972927"/>
                    </a:ext>
                  </a:extLst>
                </a:gridCol>
              </a:tblGrid>
              <a:tr h="522262">
                <a:tc>
                  <a:txBody>
                    <a:bodyPr/>
                    <a:lstStyle/>
                    <a:p>
                      <a:pPr rtl="0" fontAlgn="base"/>
                      <a:r>
                        <a:rPr lang="en-US" sz="1050" dirty="0" err="1">
                          <a:effectLst/>
                        </a:rPr>
                        <a:t>Ishodi</a:t>
                      </a:r>
                      <a:r>
                        <a:rPr lang="en-US" sz="1050" dirty="0">
                          <a:effectLst/>
                        </a:rPr>
                        <a:t>:​</a:t>
                      </a:r>
                    </a:p>
                  </a:txBody>
                  <a:tcPr>
                    <a:lnT w="12700" cap="flat" cmpd="sng" algn="ctr">
                      <a:solidFill>
                        <a:schemeClr val="accent2">
                          <a:lumMod val="60000"/>
                          <a:lumOff val="40000"/>
                        </a:schemeClr>
                      </a:solidFill>
                      <a:prstDash val="solid"/>
                      <a:round/>
                      <a:headEnd type="none" w="med" len="med"/>
                      <a:tailEnd type="none" w="med" len="med"/>
                    </a:lnT>
                  </a:tcPr>
                </a:tc>
                <a:tc>
                  <a:txBody>
                    <a:bodyPr/>
                    <a:lstStyle/>
                    <a:p>
                      <a:pPr rtl="0" fontAlgn="base"/>
                      <a:r>
                        <a:rPr lang="hr-HR" sz="1100" kern="1200" dirty="0">
                          <a:solidFill>
                            <a:schemeClr val="tx1"/>
                          </a:solidFill>
                          <a:effectLst/>
                          <a:latin typeface="+mn-lt"/>
                          <a:ea typeface="+mn-ea"/>
                          <a:cs typeface="+mn-cs"/>
                        </a:rPr>
                        <a:t>Učenik će razviti  vještinu čitanja, razviti čitalačke navike, naučiti kako se odnositi prema</a:t>
                      </a:r>
                      <a:r>
                        <a:rPr lang="hr-HR" sz="1100" kern="1200" baseline="0" dirty="0">
                          <a:solidFill>
                            <a:schemeClr val="tx1"/>
                          </a:solidFill>
                          <a:effectLst/>
                          <a:latin typeface="+mn-lt"/>
                          <a:ea typeface="+mn-ea"/>
                          <a:cs typeface="+mn-cs"/>
                        </a:rPr>
                        <a:t> knjizi, probuditi interes za samostalno posuđivanje i čitanje knjiga , osnažiti kritičko mišljenje o pročitanom. Kroz čitalačke aktivnosti poboljšati će se kultura čitanja kod učenika.</a:t>
                      </a:r>
                      <a:endParaRPr lang="en-US" sz="1100" dirty="0">
                        <a:effectLst/>
                      </a:endParaRPr>
                    </a:p>
                  </a:txBody>
                  <a:tcPr>
                    <a:lnT w="12700" cap="flat" cmpd="sng" algn="ctr">
                      <a:solidFill>
                        <a:schemeClr val="accent2">
                          <a:lumMod val="60000"/>
                          <a:lumOff val="40000"/>
                        </a:schemeClr>
                      </a:solidFill>
                      <a:prstDash val="solid"/>
                      <a:round/>
                      <a:headEnd type="none" w="med" len="med"/>
                      <a:tailEnd type="none" w="med" len="med"/>
                    </a:lnT>
                  </a:tcPr>
                </a:tc>
                <a:extLst>
                  <a:ext uri="{0D108BD9-81ED-4DB2-BD59-A6C34878D82A}">
                    <a16:rowId xmlns:a16="http://schemas.microsoft.com/office/drawing/2014/main" val="2692556340"/>
                  </a:ext>
                </a:extLst>
              </a:tr>
              <a:tr h="678967">
                <a:tc>
                  <a:txBody>
                    <a:bodyPr/>
                    <a:lstStyle/>
                    <a:p>
                      <a:pPr rtl="0" fontAlgn="base"/>
                      <a:r>
                        <a:rPr lang="en-US" sz="1050" dirty="0" err="1">
                          <a:effectLst/>
                        </a:rPr>
                        <a:t>Namjena</a:t>
                      </a:r>
                      <a:r>
                        <a:rPr lang="en-US" sz="1050" dirty="0">
                          <a:effectLst/>
                        </a:rPr>
                        <a:t>:​</a:t>
                      </a:r>
                    </a:p>
                  </a:txBody>
                  <a:tcPr/>
                </a:tc>
                <a:tc>
                  <a:txBody>
                    <a:bodyPr/>
                    <a:lstStyle/>
                    <a:p>
                      <a:pPr rtl="0" fontAlgn="base"/>
                      <a:r>
                        <a:rPr lang="hr-HR" sz="1100" kern="1200" dirty="0">
                          <a:solidFill>
                            <a:schemeClr val="tx1"/>
                          </a:solidFill>
                          <a:effectLst/>
                          <a:latin typeface="+mn-lt"/>
                          <a:ea typeface="+mn-ea"/>
                          <a:cs typeface="+mn-cs"/>
                        </a:rPr>
                        <a:t>   Za djecu od 7 do 10 godina.(uključiti  učenike unutar istog razreda)</a:t>
                      </a:r>
                      <a:endParaRPr lang="en-US" sz="1100" dirty="0">
                        <a:effectLst/>
                      </a:endParaRPr>
                    </a:p>
                  </a:txBody>
                  <a:tcPr/>
                </a:tc>
                <a:extLst>
                  <a:ext uri="{0D108BD9-81ED-4DB2-BD59-A6C34878D82A}">
                    <a16:rowId xmlns:a16="http://schemas.microsoft.com/office/drawing/2014/main" val="499700323"/>
                  </a:ext>
                </a:extLst>
              </a:tr>
              <a:tr h="802426">
                <a:tc>
                  <a:txBody>
                    <a:bodyPr/>
                    <a:lstStyle/>
                    <a:p>
                      <a:pPr rtl="0" fontAlgn="base"/>
                      <a:r>
                        <a:rPr lang="en-US" sz="1050" err="1">
                          <a:effectLst/>
                        </a:rPr>
                        <a:t>Način</a:t>
                      </a:r>
                      <a:r>
                        <a:rPr lang="en-US" sz="1050">
                          <a:effectLst/>
                        </a:rPr>
                        <a:t> </a:t>
                      </a:r>
                      <a:r>
                        <a:rPr lang="en-US" sz="1050" err="1">
                          <a:effectLst/>
                        </a:rPr>
                        <a:t>realizacije</a:t>
                      </a:r>
                      <a:r>
                        <a:rPr lang="en-US" sz="1050">
                          <a:effectLst/>
                        </a:rPr>
                        <a:t>:​</a:t>
                      </a:r>
                    </a:p>
                  </a:txBody>
                  <a:tcPr/>
                </a:tc>
                <a:tc>
                  <a:txBody>
                    <a:bodyPr/>
                    <a:lstStyle/>
                    <a:p>
                      <a:pPr rtl="0" fontAlgn="base"/>
                      <a:r>
                        <a:rPr lang="hr-HR" sz="1100" kern="1200" dirty="0">
                          <a:solidFill>
                            <a:schemeClr val="tx1"/>
                          </a:solidFill>
                          <a:effectLst/>
                          <a:latin typeface="+mn-lt"/>
                          <a:ea typeface="+mn-ea"/>
                          <a:cs typeface="+mn-cs"/>
                        </a:rPr>
                        <a:t>Različitim aktivnostima  u knjižnici : uređenje čitateljskog kutića, čitanje naglas, interpretativno čitanje, prepričavanje, dovršavanje priče, oslikavanje i razmjena književnih junaka,  tematski dan književnih likova, kviz, </a:t>
                      </a:r>
                      <a:r>
                        <a:rPr lang="hr-HR" sz="1100" kern="1200" dirty="0" err="1">
                          <a:solidFill>
                            <a:schemeClr val="tx1"/>
                          </a:solidFill>
                          <a:effectLst/>
                          <a:latin typeface="+mn-lt"/>
                          <a:ea typeface="+mn-ea"/>
                          <a:cs typeface="+mn-cs"/>
                        </a:rPr>
                        <a:t>bojanka</a:t>
                      </a:r>
                      <a:r>
                        <a:rPr lang="hr-HR" sz="1100" kern="1200" dirty="0">
                          <a:solidFill>
                            <a:schemeClr val="tx1"/>
                          </a:solidFill>
                          <a:effectLst/>
                          <a:latin typeface="+mn-lt"/>
                          <a:ea typeface="+mn-ea"/>
                          <a:cs typeface="+mn-cs"/>
                        </a:rPr>
                        <a:t> iznenađenja, nagradni zadaci, aktivnost</a:t>
                      </a:r>
                      <a:r>
                        <a:rPr lang="hr-HR" sz="1100" kern="1200" baseline="0" dirty="0">
                          <a:solidFill>
                            <a:schemeClr val="tx1"/>
                          </a:solidFill>
                          <a:effectLst/>
                          <a:latin typeface="+mn-lt"/>
                          <a:ea typeface="+mn-ea"/>
                          <a:cs typeface="+mn-cs"/>
                        </a:rPr>
                        <a:t> kreativnog pisanja.</a:t>
                      </a:r>
                      <a:endParaRPr lang="hr-HR" sz="1100" kern="1200" dirty="0">
                        <a:solidFill>
                          <a:schemeClr val="tx1"/>
                        </a:solidFill>
                        <a:effectLst/>
                        <a:latin typeface="+mn-lt"/>
                        <a:ea typeface="+mn-ea"/>
                        <a:cs typeface="+mn-cs"/>
                      </a:endParaRPr>
                    </a:p>
                  </a:txBody>
                  <a:tcPr/>
                </a:tc>
                <a:extLst>
                  <a:ext uri="{0D108BD9-81ED-4DB2-BD59-A6C34878D82A}">
                    <a16:rowId xmlns:a16="http://schemas.microsoft.com/office/drawing/2014/main" val="2592841284"/>
                  </a:ext>
                </a:extLst>
              </a:tr>
              <a:tr h="303389">
                <a:tc>
                  <a:txBody>
                    <a:bodyPr/>
                    <a:lstStyle/>
                    <a:p>
                      <a:pPr rtl="0" fontAlgn="base"/>
                      <a:r>
                        <a:rPr lang="en-US" sz="1050" err="1">
                          <a:effectLst/>
                        </a:rPr>
                        <a:t>Nositelj</a:t>
                      </a:r>
                      <a:r>
                        <a:rPr lang="en-US" sz="1050">
                          <a:effectLst/>
                        </a:rPr>
                        <a:t> </a:t>
                      </a:r>
                      <a:r>
                        <a:rPr lang="en-US" sz="1050" err="1">
                          <a:effectLst/>
                        </a:rPr>
                        <a:t>aktivnosti</a:t>
                      </a:r>
                      <a:r>
                        <a:rPr lang="en-US" sz="1050">
                          <a:effectLst/>
                        </a:rPr>
                        <a:t>:​</a:t>
                      </a:r>
                    </a:p>
                  </a:txBody>
                  <a:tcPr/>
                </a:tc>
                <a:tc>
                  <a:txBody>
                    <a:bodyPr/>
                    <a:lstStyle/>
                    <a:p>
                      <a:pPr rtl="0" fontAlgn="base"/>
                      <a:r>
                        <a:rPr lang="hr-HR" sz="1100" kern="1200" dirty="0">
                          <a:solidFill>
                            <a:schemeClr val="tx1"/>
                          </a:solidFill>
                          <a:effectLst/>
                          <a:latin typeface="+mn-lt"/>
                          <a:ea typeface="+mn-ea"/>
                          <a:cs typeface="+mn-cs"/>
                        </a:rPr>
                        <a:t>Knjižničarka, učiteljice i učenici RN ( MŠ ), roditelji.  </a:t>
                      </a:r>
                      <a:endParaRPr lang="en-US" sz="1100" dirty="0">
                        <a:effectLst/>
                      </a:endParaRPr>
                    </a:p>
                  </a:txBody>
                  <a:tcPr/>
                </a:tc>
                <a:extLst>
                  <a:ext uri="{0D108BD9-81ED-4DB2-BD59-A6C34878D82A}">
                    <a16:rowId xmlns:a16="http://schemas.microsoft.com/office/drawing/2014/main" val="3971230094"/>
                  </a:ext>
                </a:extLst>
              </a:tr>
              <a:tr h="328498">
                <a:tc>
                  <a:txBody>
                    <a:bodyPr/>
                    <a:lstStyle/>
                    <a:p>
                      <a:pPr rtl="0" fontAlgn="base"/>
                      <a:r>
                        <a:rPr lang="en-US" sz="1050" err="1">
                          <a:effectLst/>
                        </a:rPr>
                        <a:t>Vremenik</a:t>
                      </a:r>
                      <a:r>
                        <a:rPr lang="en-US" sz="1050">
                          <a:effectLst/>
                        </a:rPr>
                        <a:t>:​</a:t>
                      </a:r>
                    </a:p>
                  </a:txBody>
                  <a:tcPr/>
                </a:tc>
                <a:tc>
                  <a:txBody>
                    <a:bodyPr/>
                    <a:lstStyle/>
                    <a:p>
                      <a:pPr>
                        <a:lnSpc>
                          <a:spcPct val="115000"/>
                        </a:lnSpc>
                        <a:spcAft>
                          <a:spcPts val="0"/>
                        </a:spcAft>
                      </a:pPr>
                      <a:r>
                        <a:rPr lang="hr-HR" sz="1100" dirty="0">
                          <a:effectLst/>
                          <a:latin typeface="Calibri"/>
                          <a:ea typeface="Calibri"/>
                        </a:rPr>
                        <a:t>Početak u Mjesecu školskih knjižnica- listopadu i nastavit će se kroz školsku godinu, četvrtkom čitamo u knjižnici.</a:t>
                      </a:r>
                      <a:endParaRPr lang="hr-HR" sz="1100" dirty="0">
                        <a:effectLst/>
                        <a:latin typeface="Times New Roman"/>
                        <a:ea typeface="Calibri"/>
                      </a:endParaRPr>
                    </a:p>
                  </a:txBody>
                  <a:tcPr marL="68580" marR="68580" marT="0" marB="0"/>
                </a:tc>
                <a:extLst>
                  <a:ext uri="{0D108BD9-81ED-4DB2-BD59-A6C34878D82A}">
                    <a16:rowId xmlns:a16="http://schemas.microsoft.com/office/drawing/2014/main" val="2198930601"/>
                  </a:ext>
                </a:extLst>
              </a:tr>
              <a:tr h="264664">
                <a:tc>
                  <a:txBody>
                    <a:bodyPr/>
                    <a:lstStyle/>
                    <a:p>
                      <a:pPr rtl="0" fontAlgn="base"/>
                      <a:r>
                        <a:rPr lang="en-US" sz="1050" err="1">
                          <a:effectLst/>
                        </a:rPr>
                        <a:t>Troškovnik</a:t>
                      </a:r>
                      <a:r>
                        <a:rPr lang="en-US" sz="1050">
                          <a:effectLst/>
                        </a:rPr>
                        <a:t>:​</a:t>
                      </a:r>
                    </a:p>
                  </a:txBody>
                  <a:tcPr/>
                </a:tc>
                <a:tc>
                  <a:txBody>
                    <a:bodyPr/>
                    <a:lstStyle/>
                    <a:p>
                      <a:pPr rtl="0" fontAlgn="base"/>
                      <a:r>
                        <a:rPr lang="hr-HR" sz="1100" kern="1200" dirty="0">
                          <a:solidFill>
                            <a:schemeClr val="tx1"/>
                          </a:solidFill>
                          <a:effectLst/>
                          <a:latin typeface="+mn-lt"/>
                          <a:ea typeface="+mn-ea"/>
                          <a:cs typeface="+mn-cs"/>
                        </a:rPr>
                        <a:t>Troškovi nabave novih naslova za školsku knjižnicu (800,00 kn)</a:t>
                      </a:r>
                    </a:p>
                  </a:txBody>
                  <a:tcPr/>
                </a:tc>
                <a:extLst>
                  <a:ext uri="{0D108BD9-81ED-4DB2-BD59-A6C34878D82A}">
                    <a16:rowId xmlns:a16="http://schemas.microsoft.com/office/drawing/2014/main" val="4233981902"/>
                  </a:ext>
                </a:extLst>
              </a:tr>
              <a:tr h="553423">
                <a:tc>
                  <a:txBody>
                    <a:bodyPr/>
                    <a:lstStyle/>
                    <a:p>
                      <a:pPr rtl="0" fontAlgn="base"/>
                      <a:r>
                        <a:rPr lang="en-US" sz="1050" err="1">
                          <a:effectLst/>
                        </a:rPr>
                        <a:t>Način</a:t>
                      </a:r>
                      <a:r>
                        <a:rPr lang="en-US" sz="1050">
                          <a:effectLst/>
                        </a:rPr>
                        <a:t> </a:t>
                      </a:r>
                      <a:r>
                        <a:rPr lang="en-US" sz="1050" err="1">
                          <a:effectLst/>
                        </a:rPr>
                        <a:t>vrednovanja</a:t>
                      </a:r>
                      <a:r>
                        <a:rPr lang="en-US" sz="1050">
                          <a:effectLst/>
                        </a:rPr>
                        <a:t> </a:t>
                      </a:r>
                      <a:r>
                        <a:rPr lang="en-US" sz="1050" err="1">
                          <a:effectLst/>
                        </a:rPr>
                        <a:t>i</a:t>
                      </a:r>
                      <a:r>
                        <a:rPr lang="en-US" sz="1050">
                          <a:effectLst/>
                        </a:rPr>
                        <a:t> </a:t>
                      </a:r>
                      <a:r>
                        <a:rPr lang="en-US" sz="1050" err="1">
                          <a:effectLst/>
                        </a:rPr>
                        <a:t>korištenja</a:t>
                      </a:r>
                      <a:r>
                        <a:rPr lang="en-US" sz="1050">
                          <a:effectLst/>
                        </a:rPr>
                        <a:t> </a:t>
                      </a:r>
                      <a:r>
                        <a:rPr lang="en-US" sz="1050" err="1">
                          <a:effectLst/>
                        </a:rPr>
                        <a:t>rezultata</a:t>
                      </a:r>
                      <a:r>
                        <a:rPr lang="en-US" sz="1050">
                          <a:effectLst/>
                        </a:rPr>
                        <a:t> </a:t>
                      </a:r>
                      <a:r>
                        <a:rPr lang="en-US" sz="1050" err="1">
                          <a:effectLst/>
                        </a:rPr>
                        <a:t>vrednovanja</a:t>
                      </a:r>
                      <a:r>
                        <a:rPr lang="en-US" sz="1050">
                          <a:effectLst/>
                        </a:rPr>
                        <a:t>:​</a:t>
                      </a:r>
                    </a:p>
                  </a:txBody>
                  <a:tcPr>
                    <a:lnB w="12700" cap="flat" cmpd="sng" algn="ctr">
                      <a:solidFill>
                        <a:schemeClr val="accent2">
                          <a:lumMod val="60000"/>
                          <a:lumOff val="40000"/>
                        </a:schemeClr>
                      </a:solidFill>
                      <a:prstDash val="solid"/>
                      <a:round/>
                      <a:headEnd type="none" w="med" len="med"/>
                      <a:tailEnd type="none" w="med" len="med"/>
                    </a:lnB>
                  </a:tcPr>
                </a:tc>
                <a:tc>
                  <a:txBody>
                    <a:bodyPr/>
                    <a:lstStyle/>
                    <a:p>
                      <a:pPr rtl="0" fontAlgn="base"/>
                      <a:r>
                        <a:rPr lang="hr-HR" sz="1100" kern="1200" dirty="0">
                          <a:solidFill>
                            <a:schemeClr val="tx1"/>
                          </a:solidFill>
                          <a:effectLst/>
                          <a:latin typeface="+mn-lt"/>
                          <a:ea typeface="+mn-ea"/>
                          <a:cs typeface="+mn-cs"/>
                        </a:rPr>
                        <a:t>Uključenost učenika, povratne </a:t>
                      </a:r>
                      <a:r>
                        <a:rPr lang="hr-HR" sz="1100" kern="1200">
                          <a:solidFill>
                            <a:schemeClr val="tx1"/>
                          </a:solidFill>
                          <a:effectLst/>
                          <a:latin typeface="+mn-lt"/>
                          <a:ea typeface="+mn-ea"/>
                          <a:cs typeface="+mn-cs"/>
                        </a:rPr>
                        <a:t>informacije , </a:t>
                      </a:r>
                      <a:r>
                        <a:rPr lang="hr-HR" sz="1100" kern="1200" dirty="0">
                          <a:solidFill>
                            <a:schemeClr val="tx1"/>
                          </a:solidFill>
                          <a:effectLst/>
                          <a:latin typeface="+mn-lt"/>
                          <a:ea typeface="+mn-ea"/>
                          <a:cs typeface="+mn-cs"/>
                        </a:rPr>
                        <a:t>provođenje ankete zadovoljstva učenika i roditelja na kraju projekta.</a:t>
                      </a:r>
                    </a:p>
                  </a:txBody>
                  <a:tcPr>
                    <a:lnB w="12700" cap="flat" cmpd="sng" algn="ctr">
                      <a:solidFill>
                        <a:schemeClr val="accent2">
                          <a:lumMod val="60000"/>
                          <a:lumOff val="40000"/>
                        </a:schemeClr>
                      </a:solidFill>
                      <a:prstDash val="solid"/>
                      <a:round/>
                      <a:headEnd type="none" w="med" len="med"/>
                      <a:tailEnd type="none" w="med" len="med"/>
                    </a:lnB>
                  </a:tcPr>
                </a:tc>
                <a:extLst>
                  <a:ext uri="{0D108BD9-81ED-4DB2-BD59-A6C34878D82A}">
                    <a16:rowId xmlns:a16="http://schemas.microsoft.com/office/drawing/2014/main" val="3644356948"/>
                  </a:ext>
                </a:extLst>
              </a:tr>
            </a:tbl>
          </a:graphicData>
        </a:graphic>
      </p:graphicFrame>
      <p:pic>
        <p:nvPicPr>
          <p:cNvPr id="3" name="Slika 2"/>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953685" y="0"/>
            <a:ext cx="1295993" cy="887912"/>
          </a:xfrm>
          <a:prstGeom prst="rect">
            <a:avLst/>
          </a:prstGeom>
        </p:spPr>
      </p:pic>
    </p:spTree>
    <p:extLst>
      <p:ext uri="{BB962C8B-B14F-4D97-AF65-F5344CB8AC3E}">
        <p14:creationId xmlns:p14="http://schemas.microsoft.com/office/powerpoint/2010/main" val="410209614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Shape 936"/>
        <p:cNvGrpSpPr/>
        <p:nvPr/>
      </p:nvGrpSpPr>
      <p:grpSpPr>
        <a:xfrm>
          <a:off x="0" y="0"/>
          <a:ext cx="0" cy="0"/>
          <a:chOff x="0" y="0"/>
          <a:chExt cx="0" cy="0"/>
        </a:xfrm>
      </p:grpSpPr>
      <p:sp>
        <p:nvSpPr>
          <p:cNvPr id="3" name="Title 2"/>
          <p:cNvSpPr>
            <a:spLocks noGrp="1"/>
          </p:cNvSpPr>
          <p:nvPr>
            <p:ph type="title"/>
          </p:nvPr>
        </p:nvSpPr>
        <p:spPr>
          <a:xfrm>
            <a:off x="628650" y="1280243"/>
            <a:ext cx="7886700" cy="987172"/>
          </a:xfrm>
        </p:spPr>
        <p:txBody>
          <a:bodyPr>
            <a:scene3d>
              <a:camera prst="orthographicFront"/>
              <a:lightRig rig="threePt" dir="t"/>
            </a:scene3d>
            <a:sp3d extrusionH="57150">
              <a:bevelT w="38100" h="38100"/>
            </a:sp3d>
          </a:bodyPr>
          <a:lstStyle/>
          <a:p>
            <a:pPr algn="ctr"/>
            <a:r>
              <a:rPr lang="hr-HR" dirty="0">
                <a:latin typeface="+mn-lt"/>
              </a:rPr>
              <a:t>Projekti</a:t>
            </a:r>
          </a:p>
        </p:txBody>
      </p:sp>
    </p:spTree>
  </p:cSld>
  <p:clrMapOvr>
    <a:masterClrMapping/>
  </p:clrMapOvr>
  <p:transition spd="slow">
    <p:wipe/>
  </p:transition>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Shape 959"/>
        <p:cNvGrpSpPr/>
        <p:nvPr/>
      </p:nvGrpSpPr>
      <p:grpSpPr>
        <a:xfrm>
          <a:off x="0" y="0"/>
          <a:ext cx="0" cy="0"/>
          <a:chOff x="0" y="0"/>
          <a:chExt cx="0" cy="0"/>
        </a:xfrm>
      </p:grpSpPr>
      <p:graphicFrame>
        <p:nvGraphicFramePr>
          <p:cNvPr id="961" name="Shape 961"/>
          <p:cNvGraphicFramePr/>
          <p:nvPr>
            <p:extLst>
              <p:ext uri="{D42A27DB-BD31-4B8C-83A1-F6EECF244321}">
                <p14:modId xmlns:p14="http://schemas.microsoft.com/office/powerpoint/2010/main" val="3956782942"/>
              </p:ext>
            </p:extLst>
          </p:nvPr>
        </p:nvGraphicFramePr>
        <p:xfrm>
          <a:off x="453483" y="926306"/>
          <a:ext cx="8593547" cy="3784354"/>
        </p:xfrm>
        <a:graphic>
          <a:graphicData uri="http://schemas.openxmlformats.org/drawingml/2006/table">
            <a:tbl>
              <a:tblPr>
                <a:tableStyleId>{0E3FDE45-AF77-4B5C-9715-49D594BDF05E}</a:tableStyleId>
              </a:tblPr>
              <a:tblGrid>
                <a:gridCol w="1890102">
                  <a:extLst>
                    <a:ext uri="{9D8B030D-6E8A-4147-A177-3AD203B41FA5}">
                      <a16:colId xmlns:a16="http://schemas.microsoft.com/office/drawing/2014/main" val="20000"/>
                    </a:ext>
                  </a:extLst>
                </a:gridCol>
                <a:gridCol w="6703445">
                  <a:extLst>
                    <a:ext uri="{9D8B030D-6E8A-4147-A177-3AD203B41FA5}">
                      <a16:colId xmlns:a16="http://schemas.microsoft.com/office/drawing/2014/main" val="20001"/>
                    </a:ext>
                  </a:extLst>
                </a:gridCol>
              </a:tblGrid>
              <a:tr h="1156234">
                <a:tc>
                  <a:txBody>
                    <a:bodyPr/>
                    <a:lstStyle/>
                    <a:p>
                      <a:pPr marL="0" marR="0" lvl="0" indent="0" algn="l" rtl="0">
                        <a:lnSpc>
                          <a:spcPct val="100000"/>
                        </a:lnSpc>
                        <a:spcBef>
                          <a:spcPts val="0"/>
                        </a:spcBef>
                        <a:spcAft>
                          <a:spcPts val="0"/>
                        </a:spcAft>
                        <a:buClr>
                          <a:srgbClr val="000000"/>
                        </a:buClr>
                        <a:buSzPct val="25000"/>
                        <a:buFont typeface="Calibri"/>
                        <a:buNone/>
                      </a:pPr>
                      <a:r>
                        <a:rPr lang="hr-HR" sz="1100" dirty="0">
                          <a:sym typeface="Calibri"/>
                        </a:rPr>
                        <a:t>Ishodi</a:t>
                      </a:r>
                      <a:r>
                        <a:rPr lang="en" sz="1100" dirty="0">
                          <a:sym typeface="Calibri"/>
                        </a:rPr>
                        <a:t>:</a:t>
                      </a:r>
                    </a:p>
                  </a:txBody>
                  <a:tcPr marL="91425" marR="91425" marT="34025" marB="34025"/>
                </a:tc>
                <a:tc>
                  <a:txBody>
                    <a:bodyPr/>
                    <a:lstStyle/>
                    <a:p>
                      <a:pPr lvl="0" algn="l">
                        <a:lnSpc>
                          <a:spcPct val="100000"/>
                        </a:lnSpc>
                        <a:spcBef>
                          <a:spcPts val="0"/>
                        </a:spcBef>
                        <a:spcAft>
                          <a:spcPts val="0"/>
                        </a:spcAft>
                        <a:buNone/>
                      </a:pPr>
                      <a:r>
                        <a:rPr lang="en" sz="1100" u="none" strike="noStrike" noProof="0" dirty="0"/>
                        <a:t>Učenici će: </a:t>
                      </a:r>
                      <a:endParaRPr lang="en-US" dirty="0"/>
                    </a:p>
                    <a:p>
                      <a:pPr lvl="0" algn="l">
                        <a:lnSpc>
                          <a:spcPct val="100000"/>
                        </a:lnSpc>
                        <a:spcBef>
                          <a:spcPts val="0"/>
                        </a:spcBef>
                        <a:spcAft>
                          <a:spcPts val="0"/>
                        </a:spcAft>
                        <a:buNone/>
                      </a:pPr>
                      <a:r>
                        <a:rPr lang="en" sz="1100" u="none" strike="noStrike" noProof="0" dirty="0"/>
                        <a:t>-  upoznati pojedine predmetne učitelje </a:t>
                      </a:r>
                      <a:endParaRPr lang="en-US" dirty="0"/>
                    </a:p>
                    <a:p>
                      <a:pPr lvl="0" algn="l">
                        <a:lnSpc>
                          <a:spcPct val="100000"/>
                        </a:lnSpc>
                        <a:spcBef>
                          <a:spcPts val="0"/>
                        </a:spcBef>
                        <a:spcAft>
                          <a:spcPts val="0"/>
                        </a:spcAft>
                        <a:buNone/>
                      </a:pPr>
                      <a:r>
                        <a:rPr lang="en" sz="1100" u="none" strike="noStrike" noProof="0" dirty="0"/>
                        <a:t>-  informirati se o sadržajima nekih od predmeta koje će učiti u 5. razredu  te o izbornoj nastavi</a:t>
                      </a:r>
                      <a:endParaRPr lang="en-US" dirty="0"/>
                    </a:p>
                    <a:p>
                      <a:pPr lvl="0" algn="l">
                        <a:lnSpc>
                          <a:spcPct val="100000"/>
                        </a:lnSpc>
                        <a:spcBef>
                          <a:spcPts val="0"/>
                        </a:spcBef>
                        <a:spcAft>
                          <a:spcPts val="0"/>
                        </a:spcAft>
                        <a:buNone/>
                      </a:pPr>
                      <a:r>
                        <a:rPr lang="en" sz="1100" u="none" strike="noStrike" noProof="0" dirty="0"/>
                        <a:t>-učenici područnih škola  upoznat će  zgradu matične škole te učionice </a:t>
                      </a:r>
                      <a:endParaRPr lang="en" dirty="0"/>
                    </a:p>
                    <a:p>
                      <a:pPr lvl="0" algn="l">
                        <a:lnSpc>
                          <a:spcPct val="100000"/>
                        </a:lnSpc>
                        <a:spcBef>
                          <a:spcPts val="0"/>
                        </a:spcBef>
                        <a:spcAft>
                          <a:spcPts val="0"/>
                        </a:spcAft>
                        <a:buNone/>
                      </a:pPr>
                      <a:r>
                        <a:rPr lang="en" sz="1100" u="none" strike="noStrike" noProof="0" dirty="0"/>
                        <a:t>-učenici će se međusobno upoznati </a:t>
                      </a:r>
                      <a:endParaRPr lang="en" dirty="0"/>
                    </a:p>
                    <a:p>
                      <a:pPr marL="0" marR="0" lvl="0" indent="0" algn="l">
                        <a:lnSpc>
                          <a:spcPct val="100000"/>
                        </a:lnSpc>
                        <a:spcBef>
                          <a:spcPts val="0"/>
                        </a:spcBef>
                        <a:spcAft>
                          <a:spcPts val="0"/>
                        </a:spcAft>
                        <a:buNone/>
                      </a:pPr>
                      <a:r>
                        <a:rPr lang="en" sz="1100" u="none" strike="noStrike" noProof="0" dirty="0"/>
                        <a:t>-roditelji će biti upoznati sa specifičnosti 5. razreda te dobiti informacije kako učenicima pomoći pri prelasku u 5. razred kako bi se izbjegao lošiji uspjeh u učenju, ali i mogući problemi u ponašanju </a:t>
                      </a:r>
                      <a:endParaRPr lang="en" dirty="0">
                        <a:sym typeface="Calibri"/>
                      </a:endParaRPr>
                    </a:p>
                  </a:txBody>
                  <a:tcPr marL="91425" marR="91425" marT="34025" marB="34025"/>
                </a:tc>
                <a:extLst>
                  <a:ext uri="{0D108BD9-81ED-4DB2-BD59-A6C34878D82A}">
                    <a16:rowId xmlns:a16="http://schemas.microsoft.com/office/drawing/2014/main" val="10000"/>
                  </a:ext>
                </a:extLst>
              </a:tr>
              <a:tr h="531743">
                <a:tc>
                  <a:txBody>
                    <a:bodyPr/>
                    <a:lstStyle/>
                    <a:p>
                      <a:pPr marL="0" marR="0" lvl="0" indent="0" algn="l" rtl="0">
                        <a:lnSpc>
                          <a:spcPct val="100000"/>
                        </a:lnSpc>
                        <a:spcBef>
                          <a:spcPts val="0"/>
                        </a:spcBef>
                        <a:spcAft>
                          <a:spcPts val="0"/>
                        </a:spcAft>
                        <a:buClr>
                          <a:srgbClr val="000000"/>
                        </a:buClr>
                        <a:buSzPct val="25000"/>
                        <a:buFont typeface="Calibri"/>
                        <a:buNone/>
                      </a:pPr>
                      <a:r>
                        <a:rPr lang="en" sz="1100" err="1">
                          <a:sym typeface="Calibri"/>
                        </a:rPr>
                        <a:t>Namjena</a:t>
                      </a:r>
                      <a:r>
                        <a:rPr lang="en" sz="1100">
                          <a:sym typeface="Calibri"/>
                        </a:rPr>
                        <a:t>:</a:t>
                      </a:r>
                    </a:p>
                  </a:txBody>
                  <a:tcPr marL="91425" marR="91425" marT="34025" marB="34025"/>
                </a:tc>
                <a:tc>
                  <a:txBody>
                    <a:bodyPr/>
                    <a:lstStyle/>
                    <a:p>
                      <a:pPr marL="0" marR="0" lvl="0" indent="0" algn="l" rtl="0">
                        <a:lnSpc>
                          <a:spcPct val="100000"/>
                        </a:lnSpc>
                        <a:spcBef>
                          <a:spcPts val="0"/>
                        </a:spcBef>
                        <a:spcAft>
                          <a:spcPts val="0"/>
                        </a:spcAft>
                        <a:buClr>
                          <a:srgbClr val="000000"/>
                        </a:buClr>
                        <a:buSzPct val="25000"/>
                        <a:buFont typeface="Calibri"/>
                        <a:buNone/>
                      </a:pPr>
                      <a:r>
                        <a:rPr lang="en" sz="1100" err="1">
                          <a:sym typeface="Calibri"/>
                        </a:rPr>
                        <a:t>Međusobno</a:t>
                      </a:r>
                      <a:r>
                        <a:rPr lang="en" sz="1100">
                          <a:sym typeface="Calibri"/>
                        </a:rPr>
                        <a:t> </a:t>
                      </a:r>
                      <a:r>
                        <a:rPr lang="en" sz="1100" err="1">
                          <a:sym typeface="Calibri"/>
                        </a:rPr>
                        <a:t>upoznavanje</a:t>
                      </a:r>
                      <a:r>
                        <a:rPr lang="en" sz="1100">
                          <a:sym typeface="Calibri"/>
                        </a:rPr>
                        <a:t> </a:t>
                      </a:r>
                      <a:r>
                        <a:rPr lang="en" sz="1100" err="1">
                          <a:sym typeface="Calibri"/>
                        </a:rPr>
                        <a:t>učenika</a:t>
                      </a:r>
                      <a:r>
                        <a:rPr lang="en" sz="1100">
                          <a:sym typeface="Calibri"/>
                        </a:rPr>
                        <a:t> 4. </a:t>
                      </a:r>
                      <a:r>
                        <a:rPr lang="en" sz="1100" err="1">
                          <a:sym typeface="Calibri"/>
                        </a:rPr>
                        <a:t>razreda</a:t>
                      </a:r>
                      <a:r>
                        <a:rPr lang="en" sz="1100">
                          <a:sym typeface="Calibri"/>
                        </a:rPr>
                        <a:t> </a:t>
                      </a:r>
                      <a:r>
                        <a:rPr lang="en" sz="1100" err="1">
                          <a:sym typeface="Calibri"/>
                        </a:rPr>
                        <a:t>i</a:t>
                      </a:r>
                      <a:r>
                        <a:rPr lang="en" sz="1100">
                          <a:sym typeface="Calibri"/>
                        </a:rPr>
                        <a:t> </a:t>
                      </a:r>
                      <a:r>
                        <a:rPr lang="en" sz="1100" err="1">
                          <a:sym typeface="Calibri"/>
                        </a:rPr>
                        <a:t>njihovih</a:t>
                      </a:r>
                      <a:r>
                        <a:rPr lang="en" sz="1100">
                          <a:sym typeface="Calibri"/>
                        </a:rPr>
                        <a:t> </a:t>
                      </a:r>
                      <a:r>
                        <a:rPr lang="en" sz="1100" err="1">
                          <a:sym typeface="Calibri"/>
                        </a:rPr>
                        <a:t>budućih</a:t>
                      </a:r>
                      <a:r>
                        <a:rPr lang="en" sz="1100">
                          <a:sym typeface="Calibri"/>
                        </a:rPr>
                        <a:t> </a:t>
                      </a:r>
                      <a:r>
                        <a:rPr lang="en" sz="1100" err="1">
                          <a:sym typeface="Calibri"/>
                        </a:rPr>
                        <a:t>učitelja</a:t>
                      </a:r>
                      <a:r>
                        <a:rPr lang="en" sz="1100">
                          <a:sym typeface="Calibri"/>
                        </a:rPr>
                        <a:t> </a:t>
                      </a:r>
                      <a:r>
                        <a:rPr lang="en" sz="1100" err="1">
                          <a:sym typeface="Calibri"/>
                        </a:rPr>
                        <a:t>te</a:t>
                      </a:r>
                      <a:r>
                        <a:rPr lang="en" sz="1100">
                          <a:sym typeface="Calibri"/>
                        </a:rPr>
                        <a:t> </a:t>
                      </a:r>
                      <a:r>
                        <a:rPr lang="en" sz="1100" err="1">
                          <a:sym typeface="Calibri"/>
                        </a:rPr>
                        <a:t>predmeta</a:t>
                      </a:r>
                      <a:r>
                        <a:rPr lang="en" sz="1100">
                          <a:sym typeface="Calibri"/>
                        </a:rPr>
                        <a:t> koji </a:t>
                      </a:r>
                      <a:r>
                        <a:rPr lang="en" sz="1100" err="1">
                          <a:sym typeface="Calibri"/>
                        </a:rPr>
                        <a:t>ih</a:t>
                      </a:r>
                      <a:r>
                        <a:rPr lang="en" sz="1100">
                          <a:sym typeface="Calibri"/>
                        </a:rPr>
                        <a:t> </a:t>
                      </a:r>
                      <a:r>
                        <a:rPr lang="en" sz="1100" err="1">
                          <a:sym typeface="Calibri"/>
                        </a:rPr>
                        <a:t>očekuju</a:t>
                      </a:r>
                      <a:r>
                        <a:rPr lang="en" sz="1100">
                          <a:sym typeface="Calibri"/>
                        </a:rPr>
                        <a:t> u 5.razredu.</a:t>
                      </a:r>
                    </a:p>
                    <a:p>
                      <a:pPr marL="0" marR="0" lvl="0" indent="0" algn="l" rtl="0">
                        <a:spcBef>
                          <a:spcPts val="0"/>
                        </a:spcBef>
                        <a:buNone/>
                      </a:pPr>
                      <a:endParaRPr sz="1100">
                        <a:sym typeface="Calibri"/>
                      </a:endParaRPr>
                    </a:p>
                  </a:txBody>
                  <a:tcPr marL="91425" marR="91425" marT="34025" marB="34025"/>
                </a:tc>
                <a:extLst>
                  <a:ext uri="{0D108BD9-81ED-4DB2-BD59-A6C34878D82A}">
                    <a16:rowId xmlns:a16="http://schemas.microsoft.com/office/drawing/2014/main" val="10001"/>
                  </a:ext>
                </a:extLst>
              </a:tr>
              <a:tr h="404539">
                <a:tc>
                  <a:txBody>
                    <a:bodyPr/>
                    <a:lstStyle/>
                    <a:p>
                      <a:pPr marL="0" marR="0" lvl="0" indent="0" algn="l" rtl="0">
                        <a:lnSpc>
                          <a:spcPct val="100000"/>
                        </a:lnSpc>
                        <a:spcBef>
                          <a:spcPts val="0"/>
                        </a:spcBef>
                        <a:spcAft>
                          <a:spcPts val="0"/>
                        </a:spcAft>
                        <a:buClr>
                          <a:srgbClr val="000000"/>
                        </a:buClr>
                        <a:buSzPct val="25000"/>
                        <a:buFont typeface="Calibri"/>
                        <a:buNone/>
                      </a:pPr>
                      <a:r>
                        <a:rPr lang="en" sz="1100" err="1">
                          <a:sym typeface="Calibri"/>
                        </a:rPr>
                        <a:t>Način</a:t>
                      </a:r>
                      <a:r>
                        <a:rPr lang="en" sz="1100">
                          <a:sym typeface="Calibri"/>
                        </a:rPr>
                        <a:t> </a:t>
                      </a:r>
                      <a:r>
                        <a:rPr lang="en" sz="1100" err="1">
                          <a:sym typeface="Calibri"/>
                        </a:rPr>
                        <a:t>realizacije</a:t>
                      </a:r>
                      <a:r>
                        <a:rPr lang="en" sz="1100">
                          <a:sym typeface="Calibri"/>
                        </a:rPr>
                        <a:t>:</a:t>
                      </a:r>
                    </a:p>
                  </a:txBody>
                  <a:tcPr marL="91425" marR="91425" marT="34025" marB="34025"/>
                </a:tc>
                <a:tc>
                  <a:txBody>
                    <a:bodyPr/>
                    <a:lstStyle/>
                    <a:p>
                      <a:pPr marL="0" marR="0" lvl="0" indent="0" algn="l" rtl="0">
                        <a:lnSpc>
                          <a:spcPct val="100000"/>
                        </a:lnSpc>
                        <a:spcBef>
                          <a:spcPts val="0"/>
                        </a:spcBef>
                        <a:spcAft>
                          <a:spcPts val="0"/>
                        </a:spcAft>
                        <a:buClr>
                          <a:srgbClr val="000000"/>
                        </a:buClr>
                        <a:buSzPct val="25000"/>
                        <a:buFont typeface="Calibri"/>
                        <a:buNone/>
                      </a:pPr>
                      <a:r>
                        <a:rPr lang="en" sz="1100" dirty="0">
                          <a:sym typeface="Calibri"/>
                        </a:rPr>
                        <a:t>Satovi razrednog odjela, integrirani nastavni dani, zajednička izrada inicijalnih testova, zajednička izrada </a:t>
                      </a:r>
                      <a:endParaRPr lang="hr-HR" sz="1100" dirty="0">
                        <a:sym typeface="Calibri"/>
                      </a:endParaRPr>
                    </a:p>
                    <a:p>
                      <a:pPr marL="0" marR="0" lvl="0" indent="0" algn="l" rtl="0">
                        <a:lnSpc>
                          <a:spcPct val="100000"/>
                        </a:lnSpc>
                        <a:spcBef>
                          <a:spcPts val="0"/>
                        </a:spcBef>
                        <a:spcAft>
                          <a:spcPts val="0"/>
                        </a:spcAft>
                        <a:buClr>
                          <a:srgbClr val="000000"/>
                        </a:buClr>
                        <a:buSzPct val="25000"/>
                        <a:buFont typeface="Calibri"/>
                        <a:buNone/>
                      </a:pPr>
                      <a:r>
                        <a:rPr lang="en" sz="1100" dirty="0">
                          <a:sym typeface="Calibri"/>
                        </a:rPr>
                        <a:t>kriterija ocjenjivanja</a:t>
                      </a:r>
                      <a:r>
                        <a:rPr lang="hr-HR" sz="1100" dirty="0">
                          <a:sym typeface="Calibri"/>
                        </a:rPr>
                        <a:t>,</a:t>
                      </a:r>
                      <a:r>
                        <a:rPr lang="hr-HR" sz="1100" baseline="0" dirty="0">
                          <a:sym typeface="Calibri"/>
                        </a:rPr>
                        <a:t> provođenje anketa i istraživanja.</a:t>
                      </a:r>
                      <a:endParaRPr lang="en" sz="1100" dirty="0">
                        <a:sym typeface="Calibri"/>
                      </a:endParaRPr>
                    </a:p>
                  </a:txBody>
                  <a:tcPr marL="91425" marR="91425" marT="34025" marB="34025"/>
                </a:tc>
                <a:extLst>
                  <a:ext uri="{0D108BD9-81ED-4DB2-BD59-A6C34878D82A}">
                    <a16:rowId xmlns:a16="http://schemas.microsoft.com/office/drawing/2014/main" val="10002"/>
                  </a:ext>
                </a:extLst>
              </a:tr>
              <a:tr h="273841">
                <a:tc>
                  <a:txBody>
                    <a:bodyPr/>
                    <a:lstStyle/>
                    <a:p>
                      <a:pPr marL="0" marR="0" lvl="0" indent="0" algn="l" rtl="0">
                        <a:lnSpc>
                          <a:spcPct val="100000"/>
                        </a:lnSpc>
                        <a:spcBef>
                          <a:spcPts val="0"/>
                        </a:spcBef>
                        <a:spcAft>
                          <a:spcPts val="0"/>
                        </a:spcAft>
                        <a:buClr>
                          <a:srgbClr val="000000"/>
                        </a:buClr>
                        <a:buSzPct val="25000"/>
                        <a:buFont typeface="Calibri"/>
                        <a:buNone/>
                      </a:pPr>
                      <a:r>
                        <a:rPr lang="en" sz="1100" err="1">
                          <a:sym typeface="Calibri"/>
                        </a:rPr>
                        <a:t>Nositelj</a:t>
                      </a:r>
                      <a:r>
                        <a:rPr lang="en" sz="1100">
                          <a:sym typeface="Calibri"/>
                        </a:rPr>
                        <a:t> </a:t>
                      </a:r>
                      <a:r>
                        <a:rPr lang="en" sz="1100" err="1">
                          <a:sym typeface="Calibri"/>
                        </a:rPr>
                        <a:t>aktivnosti</a:t>
                      </a:r>
                      <a:r>
                        <a:rPr lang="en" sz="1100">
                          <a:sym typeface="Calibri"/>
                        </a:rPr>
                        <a:t>:</a:t>
                      </a:r>
                    </a:p>
                  </a:txBody>
                  <a:tcPr marL="91425" marR="91425" marT="34025" marB="34025"/>
                </a:tc>
                <a:tc>
                  <a:txBody>
                    <a:bodyPr/>
                    <a:lstStyle/>
                    <a:p>
                      <a:pPr marL="0" marR="0" lvl="0" indent="0" algn="l" rtl="0">
                        <a:lnSpc>
                          <a:spcPct val="100000"/>
                        </a:lnSpc>
                        <a:spcBef>
                          <a:spcPts val="0"/>
                        </a:spcBef>
                        <a:spcAft>
                          <a:spcPts val="0"/>
                        </a:spcAft>
                        <a:buFont typeface="Calibri"/>
                        <a:buNone/>
                      </a:pPr>
                      <a:r>
                        <a:rPr lang="en" sz="1100" err="1">
                          <a:sym typeface="Calibri"/>
                        </a:rPr>
                        <a:t>Učitelji</a:t>
                      </a:r>
                      <a:r>
                        <a:rPr lang="hr-HR" sz="1100" err="1">
                          <a:sym typeface="Calibri"/>
                        </a:rPr>
                        <a:t>ca</a:t>
                      </a:r>
                      <a:r>
                        <a:rPr lang="hr-HR" sz="1100">
                          <a:sym typeface="Calibri"/>
                        </a:rPr>
                        <a:t> Tonka </a:t>
                      </a:r>
                      <a:r>
                        <a:rPr lang="hr-HR" sz="1100" err="1">
                          <a:sym typeface="Calibri"/>
                        </a:rPr>
                        <a:t>Došlić</a:t>
                      </a:r>
                      <a:r>
                        <a:rPr lang="en" sz="1100">
                          <a:sym typeface="Calibri"/>
                        </a:rPr>
                        <a:t>, </a:t>
                      </a:r>
                      <a:r>
                        <a:rPr lang="en" sz="1100" err="1">
                          <a:sym typeface="Calibri"/>
                        </a:rPr>
                        <a:t>učenici</a:t>
                      </a:r>
                      <a:r>
                        <a:rPr lang="en" sz="1100">
                          <a:sym typeface="Calibri"/>
                        </a:rPr>
                        <a:t>,</a:t>
                      </a:r>
                      <a:r>
                        <a:rPr lang="hr-HR" sz="1100">
                          <a:sym typeface="Calibri"/>
                        </a:rPr>
                        <a:t> ravnateljica,</a:t>
                      </a:r>
                      <a:r>
                        <a:rPr lang="hr-HR" sz="1100"/>
                        <a:t> </a:t>
                      </a:r>
                      <a:r>
                        <a:rPr lang="en" sz="1100">
                          <a:sym typeface="Calibri"/>
                        </a:rPr>
                        <a:t> </a:t>
                      </a:r>
                      <a:r>
                        <a:rPr lang="en" sz="1100" err="1">
                          <a:sym typeface="Calibri"/>
                        </a:rPr>
                        <a:t>pedagoginja</a:t>
                      </a:r>
                      <a:r>
                        <a:rPr lang="en" sz="1100">
                          <a:sym typeface="Calibri"/>
                        </a:rPr>
                        <a:t> .</a:t>
                      </a:r>
                    </a:p>
                  </a:txBody>
                  <a:tcPr marL="91425" marR="91425" marT="34025" marB="34025"/>
                </a:tc>
                <a:extLst>
                  <a:ext uri="{0D108BD9-81ED-4DB2-BD59-A6C34878D82A}">
                    <a16:rowId xmlns:a16="http://schemas.microsoft.com/office/drawing/2014/main" val="10003"/>
                  </a:ext>
                </a:extLst>
              </a:tr>
              <a:tr h="305240">
                <a:tc>
                  <a:txBody>
                    <a:bodyPr/>
                    <a:lstStyle/>
                    <a:p>
                      <a:pPr marL="0" marR="0" lvl="0" indent="0" algn="l" rtl="0">
                        <a:lnSpc>
                          <a:spcPct val="100000"/>
                        </a:lnSpc>
                        <a:spcBef>
                          <a:spcPts val="0"/>
                        </a:spcBef>
                        <a:spcAft>
                          <a:spcPts val="0"/>
                        </a:spcAft>
                        <a:buClr>
                          <a:srgbClr val="000000"/>
                        </a:buClr>
                        <a:buSzPct val="25000"/>
                        <a:buFont typeface="Calibri"/>
                        <a:buNone/>
                      </a:pPr>
                      <a:r>
                        <a:rPr lang="en" sz="1100" err="1">
                          <a:sym typeface="Calibri"/>
                        </a:rPr>
                        <a:t>Vremenik</a:t>
                      </a:r>
                      <a:r>
                        <a:rPr lang="en" sz="1100">
                          <a:sym typeface="Calibri"/>
                        </a:rPr>
                        <a:t>:</a:t>
                      </a:r>
                    </a:p>
                  </a:txBody>
                  <a:tcPr marL="91425" marR="91425" marT="34025" marB="34025"/>
                </a:tc>
                <a:tc>
                  <a:txBody>
                    <a:bodyPr/>
                    <a:lstStyle/>
                    <a:p>
                      <a:pPr marL="0" marR="0" lvl="0" indent="0" algn="l" rtl="0">
                        <a:lnSpc>
                          <a:spcPct val="100000"/>
                        </a:lnSpc>
                        <a:spcBef>
                          <a:spcPts val="0"/>
                        </a:spcBef>
                        <a:spcAft>
                          <a:spcPts val="0"/>
                        </a:spcAft>
                        <a:buClr>
                          <a:srgbClr val="000000"/>
                        </a:buClr>
                        <a:buSzPct val="25000"/>
                        <a:buFont typeface="Calibri"/>
                        <a:buNone/>
                      </a:pPr>
                      <a:r>
                        <a:rPr lang="hr-HR" sz="1100" dirty="0">
                          <a:sym typeface="Calibri"/>
                        </a:rPr>
                        <a:t>Travanj</a:t>
                      </a:r>
                      <a:r>
                        <a:rPr lang="hr-HR" sz="1100" baseline="0" dirty="0">
                          <a:sym typeface="Calibri"/>
                        </a:rPr>
                        <a:t> i svibanj </a:t>
                      </a:r>
                      <a:r>
                        <a:rPr lang="en" sz="1100" dirty="0"/>
                        <a:t>202</a:t>
                      </a:r>
                      <a:r>
                        <a:rPr lang="hr-HR" sz="1100" dirty="0"/>
                        <a:t>2</a:t>
                      </a:r>
                      <a:r>
                        <a:rPr lang="en" sz="1100" dirty="0">
                          <a:sym typeface="Calibri"/>
                        </a:rPr>
                        <a:t>.</a:t>
                      </a:r>
                    </a:p>
                  </a:txBody>
                  <a:tcPr marL="91425" marR="91425" marT="34025" marB="34025"/>
                </a:tc>
                <a:extLst>
                  <a:ext uri="{0D108BD9-81ED-4DB2-BD59-A6C34878D82A}">
                    <a16:rowId xmlns:a16="http://schemas.microsoft.com/office/drawing/2014/main" val="10004"/>
                  </a:ext>
                </a:extLst>
              </a:tr>
              <a:tr h="219498">
                <a:tc>
                  <a:txBody>
                    <a:bodyPr/>
                    <a:lstStyle/>
                    <a:p>
                      <a:pPr marL="0" marR="0" lvl="0" indent="0" algn="l" rtl="0">
                        <a:lnSpc>
                          <a:spcPct val="100000"/>
                        </a:lnSpc>
                        <a:spcBef>
                          <a:spcPts val="0"/>
                        </a:spcBef>
                        <a:spcAft>
                          <a:spcPts val="0"/>
                        </a:spcAft>
                        <a:buClr>
                          <a:srgbClr val="000000"/>
                        </a:buClr>
                        <a:buSzPct val="25000"/>
                        <a:buFont typeface="Calibri"/>
                        <a:buNone/>
                      </a:pPr>
                      <a:r>
                        <a:rPr lang="en" sz="1100" err="1">
                          <a:sym typeface="Calibri"/>
                        </a:rPr>
                        <a:t>Troškovnik</a:t>
                      </a:r>
                      <a:r>
                        <a:rPr lang="en" sz="1100">
                          <a:sym typeface="Calibri"/>
                        </a:rPr>
                        <a:t>:</a:t>
                      </a:r>
                    </a:p>
                  </a:txBody>
                  <a:tcPr marL="91425" marR="91425" marT="34025" marB="34025"/>
                </a:tc>
                <a:tc>
                  <a:txBody>
                    <a:bodyPr/>
                    <a:lstStyle/>
                    <a:p>
                      <a:pPr marL="0" marR="0" lvl="0" indent="0" algn="l" rtl="0">
                        <a:lnSpc>
                          <a:spcPct val="100000"/>
                        </a:lnSpc>
                        <a:spcBef>
                          <a:spcPts val="0"/>
                        </a:spcBef>
                        <a:spcAft>
                          <a:spcPts val="0"/>
                        </a:spcAft>
                        <a:buClr>
                          <a:srgbClr val="000000"/>
                        </a:buClr>
                        <a:buSzPct val="25000"/>
                        <a:buFont typeface="Calibri"/>
                        <a:buNone/>
                      </a:pPr>
                      <a:r>
                        <a:rPr lang="en" sz="1100">
                          <a:sym typeface="Calibri"/>
                        </a:rPr>
                        <a:t>0 </a:t>
                      </a:r>
                      <a:r>
                        <a:rPr lang="en" sz="1100" err="1">
                          <a:sym typeface="Calibri"/>
                        </a:rPr>
                        <a:t>kuna</a:t>
                      </a:r>
                    </a:p>
                  </a:txBody>
                  <a:tcPr marL="91425" marR="91425" marT="34025" marB="34025"/>
                </a:tc>
                <a:extLst>
                  <a:ext uri="{0D108BD9-81ED-4DB2-BD59-A6C34878D82A}">
                    <a16:rowId xmlns:a16="http://schemas.microsoft.com/office/drawing/2014/main" val="10005"/>
                  </a:ext>
                </a:extLst>
              </a:tr>
              <a:tr h="791771">
                <a:tc>
                  <a:txBody>
                    <a:bodyPr/>
                    <a:lstStyle/>
                    <a:p>
                      <a:pPr marL="0" marR="0" lvl="0" indent="0" algn="l" rtl="0">
                        <a:lnSpc>
                          <a:spcPct val="100000"/>
                        </a:lnSpc>
                        <a:spcBef>
                          <a:spcPts val="0"/>
                        </a:spcBef>
                        <a:spcAft>
                          <a:spcPts val="0"/>
                        </a:spcAft>
                        <a:buClr>
                          <a:srgbClr val="000000"/>
                        </a:buClr>
                        <a:buSzPct val="25000"/>
                        <a:buFont typeface="Calibri"/>
                        <a:buNone/>
                      </a:pPr>
                      <a:r>
                        <a:rPr lang="en" sz="1100" err="1">
                          <a:sym typeface="Calibri"/>
                        </a:rPr>
                        <a:t>Način</a:t>
                      </a:r>
                      <a:r>
                        <a:rPr lang="en" sz="1100">
                          <a:sym typeface="Calibri"/>
                        </a:rPr>
                        <a:t> </a:t>
                      </a:r>
                      <a:r>
                        <a:rPr lang="en" sz="1100" err="1">
                          <a:sym typeface="Calibri"/>
                        </a:rPr>
                        <a:t>vrednovanja</a:t>
                      </a:r>
                      <a:r>
                        <a:rPr lang="en" sz="1100">
                          <a:sym typeface="Calibri"/>
                        </a:rPr>
                        <a:t> </a:t>
                      </a:r>
                      <a:r>
                        <a:rPr lang="en" sz="1100" err="1">
                          <a:sym typeface="Calibri"/>
                        </a:rPr>
                        <a:t>i</a:t>
                      </a:r>
                      <a:r>
                        <a:rPr lang="en" sz="1100">
                          <a:sym typeface="Calibri"/>
                        </a:rPr>
                        <a:t> </a:t>
                      </a:r>
                      <a:r>
                        <a:rPr lang="en" sz="1100" err="1">
                          <a:sym typeface="Calibri"/>
                        </a:rPr>
                        <a:t>korištenja</a:t>
                      </a:r>
                      <a:r>
                        <a:rPr lang="en" sz="1100">
                          <a:sym typeface="Calibri"/>
                        </a:rPr>
                        <a:t> </a:t>
                      </a:r>
                      <a:r>
                        <a:rPr lang="en" sz="1100" err="1">
                          <a:sym typeface="Calibri"/>
                        </a:rPr>
                        <a:t>rezultata</a:t>
                      </a:r>
                      <a:r>
                        <a:rPr lang="en" sz="1100">
                          <a:sym typeface="Calibri"/>
                        </a:rPr>
                        <a:t> </a:t>
                      </a:r>
                      <a:r>
                        <a:rPr lang="en" sz="1100" err="1">
                          <a:sym typeface="Calibri"/>
                        </a:rPr>
                        <a:t>vrednovanja</a:t>
                      </a:r>
                      <a:r>
                        <a:rPr lang="en" sz="1100">
                          <a:sym typeface="Calibri"/>
                        </a:rPr>
                        <a:t>:</a:t>
                      </a:r>
                    </a:p>
                  </a:txBody>
                  <a:tcPr marL="91425" marR="91425" marT="34025" marB="34025"/>
                </a:tc>
                <a:tc>
                  <a:txBody>
                    <a:bodyPr/>
                    <a:lstStyle/>
                    <a:p>
                      <a:pPr marL="0" marR="0" lvl="0" indent="0" algn="l" rtl="0">
                        <a:lnSpc>
                          <a:spcPct val="100000"/>
                        </a:lnSpc>
                        <a:spcBef>
                          <a:spcPts val="0"/>
                        </a:spcBef>
                        <a:spcAft>
                          <a:spcPts val="0"/>
                        </a:spcAft>
                        <a:buFont typeface="Calibri"/>
                        <a:buNone/>
                      </a:pPr>
                      <a:r>
                        <a:rPr lang="en" sz="1100" dirty="0"/>
                        <a:t> </a:t>
                      </a:r>
                      <a:r>
                        <a:rPr lang="en" sz="1100" dirty="0">
                          <a:sym typeface="Calibri"/>
                        </a:rPr>
                        <a:t>Evaluacijski listići - vrednovanje zadovoljstva učenika, učitelja i roditelja:</a:t>
                      </a:r>
                    </a:p>
                    <a:p>
                      <a:pPr marL="0" marR="0" lvl="0" indent="0" algn="l" rtl="0">
                        <a:lnSpc>
                          <a:spcPct val="100000"/>
                        </a:lnSpc>
                        <a:spcBef>
                          <a:spcPts val="0"/>
                        </a:spcBef>
                        <a:spcAft>
                          <a:spcPts val="0"/>
                        </a:spcAft>
                        <a:buClr>
                          <a:srgbClr val="000000"/>
                        </a:buClr>
                        <a:buSzPct val="25000"/>
                        <a:buFont typeface="Calibri"/>
                        <a:buNone/>
                      </a:pPr>
                      <a:r>
                        <a:rPr lang="en" sz="1100" dirty="0">
                          <a:sym typeface="Calibri"/>
                        </a:rPr>
                        <a:t>na temelju analize rezultata unaprijediti projekt.</a:t>
                      </a:r>
                    </a:p>
                    <a:p>
                      <a:pPr marL="0" marR="0" lvl="0" indent="0" algn="l" rtl="0">
                        <a:lnSpc>
                          <a:spcPct val="100000"/>
                        </a:lnSpc>
                        <a:spcBef>
                          <a:spcPts val="0"/>
                        </a:spcBef>
                        <a:spcAft>
                          <a:spcPts val="0"/>
                        </a:spcAft>
                        <a:buClr>
                          <a:srgbClr val="000000"/>
                        </a:buClr>
                        <a:buSzPct val="25000"/>
                        <a:buFont typeface="Calibri"/>
                        <a:buNone/>
                      </a:pPr>
                      <a:endParaRPr lang="en" sz="1100" dirty="0">
                        <a:sym typeface="Calibri"/>
                      </a:endParaRPr>
                    </a:p>
                  </a:txBody>
                  <a:tcPr marL="91425" marR="91425" marT="34025" marB="34025"/>
                </a:tc>
                <a:extLst>
                  <a:ext uri="{0D108BD9-81ED-4DB2-BD59-A6C34878D82A}">
                    <a16:rowId xmlns:a16="http://schemas.microsoft.com/office/drawing/2014/main" val="10006"/>
                  </a:ext>
                </a:extLst>
              </a:tr>
            </a:tbl>
          </a:graphicData>
        </a:graphic>
      </p:graphicFrame>
      <p:sp>
        <p:nvSpPr>
          <p:cNvPr id="962" name="Shape 962"/>
          <p:cNvSpPr txBox="1"/>
          <p:nvPr/>
        </p:nvSpPr>
        <p:spPr>
          <a:xfrm>
            <a:off x="7148511" y="178593"/>
            <a:ext cx="958850" cy="747712"/>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Arial"/>
              <a:ea typeface="Arial"/>
              <a:cs typeface="Arial"/>
              <a:sym typeface="Arial"/>
            </a:endParaRPr>
          </a:p>
        </p:txBody>
      </p:sp>
      <p:pic>
        <p:nvPicPr>
          <p:cNvPr id="963" name="Shape 963"/>
          <p:cNvPicPr preferRelativeResize="0"/>
          <p:nvPr/>
        </p:nvPicPr>
        <p:blipFill rotWithShape="1">
          <a:blip r:embed="rId3">
            <a:alphaModFix/>
          </a:blip>
          <a:srcRect/>
          <a:stretch/>
        </p:blipFill>
        <p:spPr>
          <a:xfrm>
            <a:off x="6116933" y="0"/>
            <a:ext cx="1722702" cy="1095935"/>
          </a:xfrm>
          <a:prstGeom prst="rect">
            <a:avLst/>
          </a:prstGeom>
          <a:noFill/>
          <a:ln>
            <a:noFill/>
          </a:ln>
        </p:spPr>
      </p:pic>
      <p:sp>
        <p:nvSpPr>
          <p:cNvPr id="2" name="Title 1"/>
          <p:cNvSpPr>
            <a:spLocks noGrp="1"/>
          </p:cNvSpPr>
          <p:nvPr>
            <p:ph type="title"/>
          </p:nvPr>
        </p:nvSpPr>
        <p:spPr>
          <a:xfrm>
            <a:off x="1067746" y="-25109"/>
            <a:ext cx="8229600" cy="857250"/>
          </a:xfrm>
        </p:spPr>
        <p:txBody>
          <a:bodyPr>
            <a:scene3d>
              <a:camera prst="orthographicFront"/>
              <a:lightRig rig="soft" dir="t">
                <a:rot lat="0" lon="0" rev="15600000"/>
              </a:lightRig>
            </a:scene3d>
            <a:sp3d extrusionH="57150" prstMaterial="softEdge">
              <a:bevelT w="25400" h="38100"/>
            </a:sp3d>
          </a:bodyPr>
          <a:lstStyle/>
          <a:p>
            <a:r>
              <a:rPr lang="hr-HR" dirty="0">
                <a:effectLst>
                  <a:outerShdw blurRad="38100" dist="38100" dir="2700000" algn="tl">
                    <a:srgbClr val="000000">
                      <a:alpha val="43137"/>
                    </a:srgbClr>
                  </a:outerShdw>
                </a:effectLst>
                <a:latin typeface="+mn-lt"/>
              </a:rPr>
              <a:t>„Hrabro u peti”</a:t>
            </a:r>
            <a:endParaRPr lang="hr-HR" dirty="0">
              <a:effectLst>
                <a:outerShdw blurRad="38100" dist="38100" dir="2700000" algn="tl">
                  <a:srgbClr val="000000">
                    <a:alpha val="43137"/>
                  </a:srgbClr>
                </a:outerShdw>
              </a:effectLst>
              <a:latin typeface="+mn-lt"/>
              <a:cs typeface="Calibri Light"/>
            </a:endParaRPr>
          </a:p>
        </p:txBody>
      </p:sp>
    </p:spTree>
  </p:cSld>
  <p:clrMapOvr>
    <a:masterClrMapping/>
  </p:clrMapOvr>
  <p:transition spd="slow">
    <p:wipe/>
  </p:transition>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E42D8F6-4582-4C8F-9743-4A0D03489926}"/>
              </a:ext>
            </a:extLst>
          </p:cNvPr>
          <p:cNvSpPr>
            <a:spLocks noGrp="1"/>
          </p:cNvSpPr>
          <p:nvPr>
            <p:ph type="title"/>
          </p:nvPr>
        </p:nvSpPr>
        <p:spPr>
          <a:xfrm>
            <a:off x="1036631" y="0"/>
            <a:ext cx="7133496" cy="857250"/>
          </a:xfrm>
        </p:spPr>
        <p:txBody>
          <a:bodyPr>
            <a:scene3d>
              <a:camera prst="orthographicFront"/>
              <a:lightRig rig="soft" dir="t">
                <a:rot lat="0" lon="0" rev="15600000"/>
              </a:lightRig>
            </a:scene3d>
            <a:sp3d extrusionH="57150" prstMaterial="softEdge">
              <a:bevelT w="25400" h="38100"/>
            </a:sp3d>
          </a:bodyPr>
          <a:lstStyle/>
          <a:p>
            <a:r>
              <a:rPr lang="hr-HR" dirty="0">
                <a:effectLst>
                  <a:outerShdw blurRad="38100" dist="38100" dir="2700000" algn="tl">
                    <a:srgbClr val="000000">
                      <a:alpha val="43137"/>
                    </a:srgbClr>
                  </a:outerShdw>
                </a:effectLst>
                <a:latin typeface="+mn-lt"/>
              </a:rPr>
              <a:t>„Izlij vodu da nas ne bodu”</a:t>
            </a:r>
          </a:p>
        </p:txBody>
      </p:sp>
      <p:graphicFrame>
        <p:nvGraphicFramePr>
          <p:cNvPr id="10" name="Shape 961">
            <a:extLst>
              <a:ext uri="{FF2B5EF4-FFF2-40B4-BE49-F238E27FC236}">
                <a16:creationId xmlns:a16="http://schemas.microsoft.com/office/drawing/2014/main" id="{B78AAD40-5E03-48F9-A163-C431ADFD605E}"/>
              </a:ext>
            </a:extLst>
          </p:cNvPr>
          <p:cNvGraphicFramePr/>
          <p:nvPr>
            <p:extLst>
              <p:ext uri="{D42A27DB-BD31-4B8C-83A1-F6EECF244321}">
                <p14:modId xmlns:p14="http://schemas.microsoft.com/office/powerpoint/2010/main" val="1328553304"/>
              </p:ext>
            </p:extLst>
          </p:nvPr>
        </p:nvGraphicFramePr>
        <p:xfrm>
          <a:off x="439486" y="885010"/>
          <a:ext cx="8516924" cy="3668008"/>
        </p:xfrm>
        <a:graphic>
          <a:graphicData uri="http://schemas.openxmlformats.org/drawingml/2006/table">
            <a:tbl>
              <a:tblPr>
                <a:tableStyleId>{0E3FDE45-AF77-4B5C-9715-49D594BDF05E}</a:tableStyleId>
              </a:tblPr>
              <a:tblGrid>
                <a:gridCol w="2166937">
                  <a:extLst>
                    <a:ext uri="{9D8B030D-6E8A-4147-A177-3AD203B41FA5}">
                      <a16:colId xmlns:a16="http://schemas.microsoft.com/office/drawing/2014/main" val="20000"/>
                    </a:ext>
                  </a:extLst>
                </a:gridCol>
                <a:gridCol w="6349987">
                  <a:extLst>
                    <a:ext uri="{9D8B030D-6E8A-4147-A177-3AD203B41FA5}">
                      <a16:colId xmlns:a16="http://schemas.microsoft.com/office/drawing/2014/main" val="20001"/>
                    </a:ext>
                  </a:extLst>
                </a:gridCol>
              </a:tblGrid>
              <a:tr h="961012">
                <a:tc>
                  <a:txBody>
                    <a:bodyPr/>
                    <a:lstStyle/>
                    <a:p>
                      <a:pPr marL="0" marR="0" lvl="0" indent="0" algn="l" rtl="0">
                        <a:lnSpc>
                          <a:spcPct val="100000"/>
                        </a:lnSpc>
                        <a:spcBef>
                          <a:spcPts val="0"/>
                        </a:spcBef>
                        <a:spcAft>
                          <a:spcPts val="0"/>
                        </a:spcAft>
                        <a:buClr>
                          <a:srgbClr val="000000"/>
                        </a:buClr>
                        <a:buSzPct val="25000"/>
                        <a:buFont typeface="Calibri"/>
                        <a:buNone/>
                      </a:pPr>
                      <a:r>
                        <a:rPr lang="hr-HR" sz="1100" u="none" strike="noStrike" cap="none" baseline="0" dirty="0">
                          <a:sym typeface="Calibri"/>
                        </a:rPr>
                        <a:t>Ishodi</a:t>
                      </a:r>
                      <a:r>
                        <a:rPr lang="en" sz="1100" u="none" strike="noStrike" cap="none" baseline="0" dirty="0">
                          <a:sym typeface="Calibri"/>
                        </a:rPr>
                        <a:t>:</a:t>
                      </a:r>
                      <a:endParaRPr lang="en" sz="1100" b="0" i="0" u="none" strike="noStrike" cap="none" baseline="0" dirty="0">
                        <a:solidFill>
                          <a:srgbClr val="000000"/>
                        </a:solidFill>
                        <a:latin typeface="Calibri"/>
                        <a:ea typeface="Calibri"/>
                        <a:cs typeface="Calibri"/>
                        <a:sym typeface="Calibri"/>
                      </a:endParaRPr>
                    </a:p>
                  </a:txBody>
                  <a:tcPr marL="91425" marR="91425" marT="34025" marB="34025"/>
                </a:tc>
                <a:tc>
                  <a:txBody>
                    <a:bodyPr/>
                    <a:lstStyle/>
                    <a:p>
                      <a:pPr marL="0" marR="0" lvl="0" indent="0" algn="l" rtl="0">
                        <a:lnSpc>
                          <a:spcPct val="100000"/>
                        </a:lnSpc>
                        <a:spcBef>
                          <a:spcPts val="0"/>
                        </a:spcBef>
                        <a:spcAft>
                          <a:spcPts val="0"/>
                        </a:spcAft>
                        <a:buFont typeface="Calibri"/>
                        <a:buNone/>
                      </a:pPr>
                      <a:r>
                        <a:rPr lang="en" sz="1100" u="none" strike="noStrike" cap="none" baseline="0" dirty="0"/>
                        <a:t>Učenici će:</a:t>
                      </a:r>
                    </a:p>
                    <a:p>
                      <a:pPr marL="0" marR="0" lvl="0" indent="0" algn="l">
                        <a:lnSpc>
                          <a:spcPct val="100000"/>
                        </a:lnSpc>
                        <a:spcBef>
                          <a:spcPts val="0"/>
                        </a:spcBef>
                        <a:spcAft>
                          <a:spcPts val="0"/>
                        </a:spcAft>
                        <a:buFontTx/>
                        <a:buChar char="-"/>
                      </a:pPr>
                      <a:r>
                        <a:rPr lang="hr-HR" sz="1100" u="none" strike="noStrike" cap="none" baseline="0" dirty="0"/>
                        <a:t>Shvatiti važnost komaraca kao vektora bolesti</a:t>
                      </a:r>
                    </a:p>
                    <a:p>
                      <a:pPr marL="0" marR="0" lvl="0" indent="0" algn="l">
                        <a:lnSpc>
                          <a:spcPct val="100000"/>
                        </a:lnSpc>
                        <a:spcBef>
                          <a:spcPts val="0"/>
                        </a:spcBef>
                        <a:spcAft>
                          <a:spcPts val="0"/>
                        </a:spcAft>
                        <a:buFontTx/>
                        <a:buChar char="-"/>
                      </a:pPr>
                      <a:r>
                        <a:rPr lang="hr-HR" sz="1100" u="none" strike="noStrike" cap="none" baseline="0" dirty="0">
                          <a:sym typeface="Calibri"/>
                        </a:rPr>
                        <a:t> shvatiti različite metode uzorkovanja i terenskog istraživanja brojnosti komaraca</a:t>
                      </a:r>
                    </a:p>
                    <a:p>
                      <a:pPr marL="0" marR="0" lvl="0" indent="0" algn="l">
                        <a:lnSpc>
                          <a:spcPct val="100000"/>
                        </a:lnSpc>
                        <a:spcBef>
                          <a:spcPts val="0"/>
                        </a:spcBef>
                        <a:spcAft>
                          <a:spcPts val="0"/>
                        </a:spcAft>
                        <a:buFontTx/>
                        <a:buChar char="-"/>
                      </a:pPr>
                      <a:r>
                        <a:rPr lang="hr-HR" sz="1100" u="none" strike="noStrike" cap="none" baseline="0" dirty="0">
                          <a:sym typeface="Calibri"/>
                        </a:rPr>
                        <a:t> shvatiti važnost tigrastog komarca kao invazivne vrste</a:t>
                      </a:r>
                    </a:p>
                    <a:p>
                      <a:pPr marL="0" marR="0" lvl="0" indent="0" algn="l">
                        <a:lnSpc>
                          <a:spcPct val="100000"/>
                        </a:lnSpc>
                        <a:spcBef>
                          <a:spcPts val="0"/>
                        </a:spcBef>
                        <a:spcAft>
                          <a:spcPts val="0"/>
                        </a:spcAft>
                        <a:buFontTx/>
                        <a:buChar char="-"/>
                      </a:pPr>
                      <a:r>
                        <a:rPr lang="hr-HR" sz="1100" u="none" strike="noStrike" cap="none" baseline="0" dirty="0">
                          <a:sym typeface="Calibri"/>
                        </a:rPr>
                        <a:t> shvatiti način dokazivanja vrste komaraca</a:t>
                      </a:r>
                      <a:endParaRPr lang="en" sz="1100" u="none" strike="noStrike" cap="none" baseline="0" dirty="0">
                        <a:sym typeface="Calibri"/>
                      </a:endParaRPr>
                    </a:p>
                    <a:p>
                      <a:pPr marL="0" marR="0" lvl="0" indent="0" algn="l" rtl="0">
                        <a:lnSpc>
                          <a:spcPct val="100000"/>
                        </a:lnSpc>
                        <a:spcBef>
                          <a:spcPts val="0"/>
                        </a:spcBef>
                        <a:spcAft>
                          <a:spcPts val="0"/>
                        </a:spcAft>
                        <a:buClr>
                          <a:srgbClr val="000000"/>
                        </a:buClr>
                        <a:buSzPct val="25000"/>
                        <a:buFont typeface="Calibri"/>
                        <a:buNone/>
                      </a:pPr>
                      <a:endParaRPr lang="en" sz="1100" b="0" i="0" u="none" strike="noStrike" cap="none" baseline="0" dirty="0">
                        <a:solidFill>
                          <a:srgbClr val="000000"/>
                        </a:solidFill>
                        <a:latin typeface="Calibri"/>
                        <a:ea typeface="Calibri"/>
                        <a:cs typeface="Calibri"/>
                        <a:sym typeface="Calibri"/>
                      </a:endParaRPr>
                    </a:p>
                  </a:txBody>
                  <a:tcPr marL="91425" marR="91425" marT="34025" marB="34025"/>
                </a:tc>
                <a:extLst>
                  <a:ext uri="{0D108BD9-81ED-4DB2-BD59-A6C34878D82A}">
                    <a16:rowId xmlns:a16="http://schemas.microsoft.com/office/drawing/2014/main" val="10000"/>
                  </a:ext>
                </a:extLst>
              </a:tr>
              <a:tr h="366489">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Namjena</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25" marR="91425" marT="34025" marB="34025"/>
                </a:tc>
                <a:tc>
                  <a:txBody>
                    <a:bodyPr/>
                    <a:lstStyle/>
                    <a:p>
                      <a:pPr marL="0" marR="0" lvl="0" indent="0" algn="l">
                        <a:lnSpc>
                          <a:spcPct val="100000"/>
                        </a:lnSpc>
                        <a:spcBef>
                          <a:spcPts val="0"/>
                        </a:spcBef>
                        <a:spcAft>
                          <a:spcPts val="0"/>
                        </a:spcAft>
                        <a:buNone/>
                      </a:pPr>
                      <a:r>
                        <a:rPr lang="hr-HR" sz="1100" u="none" strike="noStrike" cap="none" baseline="0" dirty="0"/>
                        <a:t>Pokazati ljudima da i oni sudjeluju u povećanju brojnosti komaraca</a:t>
                      </a:r>
                      <a:endParaRPr lang="en" sz="1100" u="none" strike="noStrike" cap="none" baseline="0" dirty="0">
                        <a:sym typeface="Calibri"/>
                      </a:endParaRPr>
                    </a:p>
                    <a:p>
                      <a:pPr marL="0" marR="0" lvl="0" indent="0" algn="l" rtl="0">
                        <a:spcBef>
                          <a:spcPts val="0"/>
                        </a:spcBef>
                        <a:buNone/>
                      </a:pPr>
                      <a:endParaRPr sz="1100" b="0" i="0" u="none" strike="noStrike" cap="none" baseline="0">
                        <a:solidFill>
                          <a:srgbClr val="000000"/>
                        </a:solidFill>
                        <a:latin typeface="Calibri"/>
                        <a:ea typeface="Calibri"/>
                        <a:cs typeface="Calibri"/>
                        <a:sym typeface="Calibri"/>
                      </a:endParaRPr>
                    </a:p>
                  </a:txBody>
                  <a:tcPr marL="91425" marR="91425" marT="34025" marB="34025"/>
                </a:tc>
                <a:extLst>
                  <a:ext uri="{0D108BD9-81ED-4DB2-BD59-A6C34878D82A}">
                    <a16:rowId xmlns:a16="http://schemas.microsoft.com/office/drawing/2014/main" val="10001"/>
                  </a:ext>
                </a:extLst>
              </a:tr>
              <a:tr h="317623">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Način</a:t>
                      </a:r>
                      <a:r>
                        <a:rPr lang="en" sz="1100" u="none" strike="noStrike" cap="none" baseline="0">
                          <a:sym typeface="Calibri"/>
                        </a:rPr>
                        <a:t> </a:t>
                      </a:r>
                      <a:r>
                        <a:rPr lang="en" sz="1100" u="none" strike="noStrike" cap="none" baseline="0" err="1">
                          <a:sym typeface="Calibri"/>
                        </a:rPr>
                        <a:t>realizacije</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25" marR="91425" marT="34025" marB="34025"/>
                </a:tc>
                <a:tc>
                  <a:txBody>
                    <a:bodyPr/>
                    <a:lstStyle/>
                    <a:p>
                      <a:pPr marL="0" marR="0" lvl="0" indent="0" algn="l" rtl="0">
                        <a:lnSpc>
                          <a:spcPct val="100000"/>
                        </a:lnSpc>
                        <a:spcBef>
                          <a:spcPts val="0"/>
                        </a:spcBef>
                        <a:spcAft>
                          <a:spcPts val="0"/>
                        </a:spcAft>
                        <a:buFont typeface="Calibri"/>
                        <a:buNone/>
                      </a:pPr>
                      <a:r>
                        <a:rPr lang="hr-HR" sz="1100" u="none" strike="noStrike" cap="none" baseline="0" dirty="0">
                          <a:sym typeface="Calibri"/>
                        </a:rPr>
                        <a:t>Postavljanje klopki, brojanje jajašaca, priprema stanice za </a:t>
                      </a:r>
                      <a:r>
                        <a:rPr lang="hr-HR" sz="1100" u="none" strike="noStrike" cap="none" baseline="0" dirty="0" err="1">
                          <a:sym typeface="Calibri"/>
                        </a:rPr>
                        <a:t>izlijeganje</a:t>
                      </a:r>
                      <a:r>
                        <a:rPr lang="hr-HR" sz="1100" u="none" strike="noStrike" cap="none" baseline="0" dirty="0">
                          <a:sym typeface="Calibri"/>
                        </a:rPr>
                        <a:t> jajašaca</a:t>
                      </a:r>
                      <a:endParaRPr lang="en" sz="1100" u="none" strike="noStrike" cap="none" baseline="0" dirty="0">
                        <a:sym typeface="Calibri"/>
                      </a:endParaRPr>
                    </a:p>
                  </a:txBody>
                  <a:tcPr marL="91425" marR="91425" marT="34025" marB="34025"/>
                </a:tc>
                <a:extLst>
                  <a:ext uri="{0D108BD9-81ED-4DB2-BD59-A6C34878D82A}">
                    <a16:rowId xmlns:a16="http://schemas.microsoft.com/office/drawing/2014/main" val="10002"/>
                  </a:ext>
                </a:extLst>
              </a:tr>
              <a:tr h="358344">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Nositelj</a:t>
                      </a:r>
                      <a:r>
                        <a:rPr lang="en" sz="1100" u="none" strike="noStrike" cap="none" baseline="0">
                          <a:sym typeface="Calibri"/>
                        </a:rPr>
                        <a:t> </a:t>
                      </a:r>
                      <a:r>
                        <a:rPr lang="en" sz="1100" u="none" strike="noStrike" cap="none" baseline="0" err="1">
                          <a:sym typeface="Calibri"/>
                        </a:rPr>
                        <a:t>aktivnosti</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25" marR="91425" marT="34025" marB="34025"/>
                </a:tc>
                <a:tc>
                  <a:txBody>
                    <a:bodyPr/>
                    <a:lstStyle/>
                    <a:p>
                      <a:pPr marL="0" marR="0" lvl="0" indent="0" algn="l" rtl="0">
                        <a:lnSpc>
                          <a:spcPct val="100000"/>
                        </a:lnSpc>
                        <a:spcBef>
                          <a:spcPts val="0"/>
                        </a:spcBef>
                        <a:spcAft>
                          <a:spcPts val="0"/>
                        </a:spcAft>
                        <a:buFont typeface="Calibri"/>
                        <a:buNone/>
                      </a:pPr>
                      <a:r>
                        <a:rPr lang="en" sz="1100" u="none" strike="noStrike" cap="none" baseline="0" dirty="0">
                          <a:sym typeface="Calibri"/>
                        </a:rPr>
                        <a:t>Učitelji</a:t>
                      </a:r>
                      <a:r>
                        <a:rPr lang="hr-HR" sz="1100" u="none" strike="noStrike" cap="none" baseline="0" dirty="0" err="1"/>
                        <a:t>ca</a:t>
                      </a:r>
                      <a:r>
                        <a:rPr lang="hr-HR" sz="1100" u="none" strike="noStrike" cap="none" baseline="0" dirty="0"/>
                        <a:t> Valentina </a:t>
                      </a:r>
                      <a:r>
                        <a:rPr lang="hr-HR" sz="1100" u="none" strike="noStrike" cap="none" baseline="0" dirty="0" err="1"/>
                        <a:t>Lepan</a:t>
                      </a:r>
                      <a:r>
                        <a:rPr lang="hr-HR" sz="1100" u="none" strike="noStrike" cap="none" baseline="0" dirty="0"/>
                        <a:t>, učenici</a:t>
                      </a:r>
                      <a:endParaRPr lang="hr-HR" sz="1100" u="none" strike="noStrike" cap="none" baseline="0" dirty="0">
                        <a:sym typeface="Calibri"/>
                      </a:endParaRPr>
                    </a:p>
                  </a:txBody>
                  <a:tcPr marL="91425" marR="91425" marT="34025" marB="34025"/>
                </a:tc>
                <a:extLst>
                  <a:ext uri="{0D108BD9-81ED-4DB2-BD59-A6C34878D82A}">
                    <a16:rowId xmlns:a16="http://schemas.microsoft.com/office/drawing/2014/main" val="10003"/>
                  </a:ext>
                </a:extLst>
              </a:tr>
              <a:tr h="333912">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Vremenik</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25" marR="91425" marT="34025" marB="34025"/>
                </a:tc>
                <a:tc>
                  <a:txBody>
                    <a:bodyPr/>
                    <a:lstStyle/>
                    <a:p>
                      <a:pPr marL="0" marR="0" lvl="0" indent="0" algn="l" rtl="0">
                        <a:lnSpc>
                          <a:spcPct val="100000"/>
                        </a:lnSpc>
                        <a:spcBef>
                          <a:spcPts val="0"/>
                        </a:spcBef>
                        <a:spcAft>
                          <a:spcPts val="0"/>
                        </a:spcAft>
                        <a:buFont typeface="Calibri"/>
                        <a:buNone/>
                      </a:pPr>
                      <a:r>
                        <a:rPr lang="hr-HR" sz="1100" u="none" strike="noStrike" cap="none" baseline="0" dirty="0"/>
                        <a:t>Rujan, listopad 2021.</a:t>
                      </a:r>
                      <a:endParaRPr lang="en" sz="1100" b="0" i="0" u="none" strike="noStrike" cap="none" baseline="0" dirty="0">
                        <a:solidFill>
                          <a:srgbClr val="000000"/>
                        </a:solidFill>
                        <a:latin typeface="Calibri"/>
                        <a:ea typeface="Calibri"/>
                        <a:cs typeface="Calibri"/>
                        <a:sym typeface="Calibri"/>
                      </a:endParaRPr>
                    </a:p>
                  </a:txBody>
                  <a:tcPr marL="91425" marR="91425" marT="34025" marB="34025"/>
                </a:tc>
                <a:extLst>
                  <a:ext uri="{0D108BD9-81ED-4DB2-BD59-A6C34878D82A}">
                    <a16:rowId xmlns:a16="http://schemas.microsoft.com/office/drawing/2014/main" val="10004"/>
                  </a:ext>
                </a:extLst>
              </a:tr>
              <a:tr h="325768">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Troškovnik</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25" marR="91425" marT="34025" marB="34025"/>
                </a:tc>
                <a:tc>
                  <a:txBody>
                    <a:bodyPr/>
                    <a:lstStyle/>
                    <a:p>
                      <a:pPr marL="0" marR="0" lvl="0" indent="0" algn="l" rtl="0">
                        <a:lnSpc>
                          <a:spcPct val="100000"/>
                        </a:lnSpc>
                        <a:spcBef>
                          <a:spcPts val="0"/>
                        </a:spcBef>
                        <a:spcAft>
                          <a:spcPts val="0"/>
                        </a:spcAft>
                        <a:buFont typeface="Calibri"/>
                        <a:buNone/>
                      </a:pPr>
                      <a:r>
                        <a:rPr lang="hr-HR" sz="1100" u="none" strike="noStrike" cap="none" baseline="0" dirty="0">
                          <a:sym typeface="Calibri"/>
                        </a:rPr>
                        <a:t>Potrošni materijal, lupe</a:t>
                      </a:r>
                      <a:endParaRPr lang="en" sz="1100" u="none" strike="noStrike" cap="none" baseline="0" dirty="0">
                        <a:sym typeface="Calibri"/>
                      </a:endParaRPr>
                    </a:p>
                  </a:txBody>
                  <a:tcPr marL="91425" marR="91425" marT="34025" marB="34025"/>
                </a:tc>
                <a:extLst>
                  <a:ext uri="{0D108BD9-81ED-4DB2-BD59-A6C34878D82A}">
                    <a16:rowId xmlns:a16="http://schemas.microsoft.com/office/drawing/2014/main" val="10005"/>
                  </a:ext>
                </a:extLst>
              </a:tr>
              <a:tr h="855141">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Način</a:t>
                      </a:r>
                      <a:r>
                        <a:rPr lang="en" sz="1100" u="none" strike="noStrike" cap="none" baseline="0">
                          <a:sym typeface="Calibri"/>
                        </a:rPr>
                        <a:t> </a:t>
                      </a:r>
                      <a:r>
                        <a:rPr lang="en" sz="1100" u="none" strike="noStrike" cap="none" baseline="0" err="1">
                          <a:sym typeface="Calibri"/>
                        </a:rPr>
                        <a:t>vrednovanja</a:t>
                      </a:r>
                      <a:r>
                        <a:rPr lang="en" sz="1100" u="none" strike="noStrike" cap="none" baseline="0">
                          <a:sym typeface="Calibri"/>
                        </a:rPr>
                        <a:t> </a:t>
                      </a:r>
                      <a:r>
                        <a:rPr lang="en" sz="1100" u="none" strike="noStrike" cap="none" baseline="0" err="1">
                          <a:sym typeface="Calibri"/>
                        </a:rPr>
                        <a:t>i</a:t>
                      </a:r>
                      <a:r>
                        <a:rPr lang="en" sz="1100" u="none" strike="noStrike" cap="none" baseline="0">
                          <a:sym typeface="Calibri"/>
                        </a:rPr>
                        <a:t> </a:t>
                      </a:r>
                      <a:r>
                        <a:rPr lang="en" sz="1100" u="none" strike="noStrike" cap="none" baseline="0" err="1">
                          <a:sym typeface="Calibri"/>
                        </a:rPr>
                        <a:t>korištenja</a:t>
                      </a:r>
                      <a:r>
                        <a:rPr lang="en" sz="1100" u="none" strike="noStrike" cap="none" baseline="0">
                          <a:sym typeface="Calibri"/>
                        </a:rPr>
                        <a:t> </a:t>
                      </a:r>
                      <a:r>
                        <a:rPr lang="en" sz="1100" u="none" strike="noStrike" cap="none" baseline="0" err="1">
                          <a:sym typeface="Calibri"/>
                        </a:rPr>
                        <a:t>rezultata</a:t>
                      </a:r>
                      <a:r>
                        <a:rPr lang="en" sz="1100" u="none" strike="noStrike" cap="none" baseline="0">
                          <a:sym typeface="Calibri"/>
                        </a:rPr>
                        <a:t> </a:t>
                      </a:r>
                      <a:r>
                        <a:rPr lang="en" sz="1100" u="none" strike="noStrike" cap="none" baseline="0" err="1">
                          <a:sym typeface="Calibri"/>
                        </a:rPr>
                        <a:t>vrednovanja</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25" marR="91425" marT="34025" marB="34025"/>
                </a:tc>
                <a:tc>
                  <a:txBody>
                    <a:bodyPr/>
                    <a:lstStyle/>
                    <a:p>
                      <a:pPr marL="0" marR="0" lvl="0" indent="0" algn="l" rtl="0">
                        <a:lnSpc>
                          <a:spcPct val="100000"/>
                        </a:lnSpc>
                        <a:spcBef>
                          <a:spcPts val="0"/>
                        </a:spcBef>
                        <a:spcAft>
                          <a:spcPts val="0"/>
                        </a:spcAft>
                        <a:buFont typeface="Calibri"/>
                        <a:buNone/>
                      </a:pPr>
                      <a:r>
                        <a:rPr lang="en" sz="1100" u="none" strike="noStrike" cap="none" baseline="0" dirty="0"/>
                        <a:t> Objavljivanje na web stranici škole, </a:t>
                      </a:r>
                      <a:r>
                        <a:rPr lang="hr-HR" sz="1100" u="none" strike="noStrike" cap="none" baseline="0" dirty="0"/>
                        <a:t>izrada prezentacije, slanje rezultata u bazu podataka Odjela za biologiju u Osijeku</a:t>
                      </a:r>
                      <a:endParaRPr lang="en" sz="1100" u="none" strike="noStrike" cap="none" baseline="0" dirty="0">
                        <a:sym typeface="Calibri"/>
                      </a:endParaRPr>
                    </a:p>
                    <a:p>
                      <a:pPr marL="0" marR="0" lvl="0" indent="0" algn="l" rtl="0">
                        <a:lnSpc>
                          <a:spcPct val="100000"/>
                        </a:lnSpc>
                        <a:spcBef>
                          <a:spcPts val="0"/>
                        </a:spcBef>
                        <a:spcAft>
                          <a:spcPts val="0"/>
                        </a:spcAft>
                        <a:buClr>
                          <a:srgbClr val="000000"/>
                        </a:buClr>
                        <a:buSzPct val="25000"/>
                        <a:buFont typeface="Calibri"/>
                        <a:buNone/>
                      </a:pPr>
                      <a:endParaRPr lang="en" sz="1100" b="0" i="0" u="none" strike="noStrike" cap="none" baseline="0" dirty="0">
                        <a:solidFill>
                          <a:srgbClr val="000000"/>
                        </a:solidFill>
                        <a:latin typeface="Calibri"/>
                        <a:ea typeface="Calibri"/>
                        <a:cs typeface="Calibri"/>
                        <a:sym typeface="Calibri"/>
                      </a:endParaRPr>
                    </a:p>
                  </a:txBody>
                  <a:tcPr marL="91425" marR="91425" marT="34025" marB="34025"/>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510055040"/>
      </p:ext>
    </p:extLst>
  </p:cSld>
  <p:clrMapOvr>
    <a:masterClrMapping/>
  </p:clrMapOvr>
  <p:transition spd="slow">
    <p:wipe/>
  </p:transition>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Shape 967"/>
        <p:cNvGrpSpPr/>
        <p:nvPr/>
      </p:nvGrpSpPr>
      <p:grpSpPr>
        <a:xfrm>
          <a:off x="0" y="0"/>
          <a:ext cx="0" cy="0"/>
          <a:chOff x="0" y="0"/>
          <a:chExt cx="0" cy="0"/>
        </a:xfrm>
      </p:grpSpPr>
      <p:graphicFrame>
        <p:nvGraphicFramePr>
          <p:cNvPr id="969" name="Shape 969"/>
          <p:cNvGraphicFramePr/>
          <p:nvPr>
            <p:extLst>
              <p:ext uri="{D42A27DB-BD31-4B8C-83A1-F6EECF244321}">
                <p14:modId xmlns:p14="http://schemas.microsoft.com/office/powerpoint/2010/main" val="4112162661"/>
              </p:ext>
            </p:extLst>
          </p:nvPr>
        </p:nvGraphicFramePr>
        <p:xfrm>
          <a:off x="408879" y="883734"/>
          <a:ext cx="8452960" cy="3971650"/>
        </p:xfrm>
        <a:graphic>
          <a:graphicData uri="http://schemas.openxmlformats.org/drawingml/2006/table">
            <a:tbl>
              <a:tblPr>
                <a:tableStyleId>{0E3FDE45-AF77-4B5C-9715-49D594BDF05E}</a:tableStyleId>
              </a:tblPr>
              <a:tblGrid>
                <a:gridCol w="1849609">
                  <a:extLst>
                    <a:ext uri="{9D8B030D-6E8A-4147-A177-3AD203B41FA5}">
                      <a16:colId xmlns:a16="http://schemas.microsoft.com/office/drawing/2014/main" val="20000"/>
                    </a:ext>
                  </a:extLst>
                </a:gridCol>
                <a:gridCol w="6603351">
                  <a:extLst>
                    <a:ext uri="{9D8B030D-6E8A-4147-A177-3AD203B41FA5}">
                      <a16:colId xmlns:a16="http://schemas.microsoft.com/office/drawing/2014/main" val="20001"/>
                    </a:ext>
                  </a:extLst>
                </a:gridCol>
              </a:tblGrid>
              <a:tr h="831350">
                <a:tc>
                  <a:txBody>
                    <a:bodyPr/>
                    <a:lstStyle/>
                    <a:p>
                      <a:pPr marL="0" marR="0" lvl="0" indent="0" algn="l" rtl="0">
                        <a:lnSpc>
                          <a:spcPct val="100000"/>
                        </a:lnSpc>
                        <a:spcBef>
                          <a:spcPts val="0"/>
                        </a:spcBef>
                        <a:spcAft>
                          <a:spcPts val="0"/>
                        </a:spcAft>
                        <a:buClr>
                          <a:srgbClr val="000000"/>
                        </a:buClr>
                        <a:buSzPct val="25000"/>
                        <a:buFont typeface="Calibri"/>
                        <a:buNone/>
                      </a:pPr>
                      <a:r>
                        <a:rPr lang="hr-HR" sz="1000" u="none" strike="noStrike" cap="none" baseline="0" dirty="0">
                          <a:sym typeface="Calibri"/>
                        </a:rPr>
                        <a:t>Ishodi</a:t>
                      </a:r>
                      <a:r>
                        <a:rPr lang="en" sz="1000" u="none" strike="noStrike" cap="none" baseline="0" dirty="0">
                          <a:sym typeface="Calibri"/>
                        </a:rPr>
                        <a:t>:</a:t>
                      </a:r>
                      <a:endParaRPr lang="en" sz="1000" b="0" i="0" u="none" strike="noStrike" cap="none" baseline="0" dirty="0">
                        <a:solidFill>
                          <a:srgbClr val="000000"/>
                        </a:solidFill>
                        <a:latin typeface="Calibri"/>
                        <a:ea typeface="Calibri"/>
                        <a:cs typeface="Calibri"/>
                        <a:sym typeface="Calibri"/>
                      </a:endParaRPr>
                    </a:p>
                  </a:txBody>
                  <a:tcPr marL="91450" marR="91450" marT="31300" marB="31300"/>
                </a:tc>
                <a:tc>
                  <a:txBody>
                    <a:bodyPr/>
                    <a:lstStyle/>
                    <a:p>
                      <a:pPr marL="0" marR="0" lvl="0" indent="0" algn="l" rtl="0">
                        <a:lnSpc>
                          <a:spcPct val="100000"/>
                        </a:lnSpc>
                        <a:spcBef>
                          <a:spcPts val="0"/>
                        </a:spcBef>
                        <a:spcAft>
                          <a:spcPts val="0"/>
                        </a:spcAft>
                        <a:buFont typeface="Calibri"/>
                        <a:buNone/>
                      </a:pPr>
                      <a:r>
                        <a:rPr lang="en" sz="1000" u="none" strike="noStrike" cap="none" baseline="0" dirty="0"/>
                        <a:t>  Učenici će:</a:t>
                      </a:r>
                      <a:endParaRPr lang="en-US" dirty="0"/>
                    </a:p>
                    <a:p>
                      <a:pPr marL="0" marR="0" lvl="0" indent="0" algn="l">
                        <a:lnSpc>
                          <a:spcPct val="100000"/>
                        </a:lnSpc>
                        <a:spcBef>
                          <a:spcPts val="0"/>
                        </a:spcBef>
                        <a:spcAft>
                          <a:spcPts val="0"/>
                        </a:spcAft>
                        <a:buFont typeface="Calibri"/>
                        <a:buNone/>
                      </a:pPr>
                      <a:r>
                        <a:rPr lang="en" sz="1000" u="none" strike="noStrike" cap="none" baseline="0" dirty="0">
                          <a:sym typeface="Calibri"/>
                        </a:rPr>
                        <a:t>- </a:t>
                      </a:r>
                      <a:r>
                        <a:rPr lang="en" sz="1000" u="none" strike="noStrike" cap="none" baseline="0" dirty="0"/>
                        <a:t>poticati</a:t>
                      </a:r>
                      <a:r>
                        <a:rPr lang="en" sz="1000" u="none" strike="noStrike" cap="none" baseline="0" dirty="0">
                          <a:sym typeface="Calibri"/>
                        </a:rPr>
                        <a:t> </a:t>
                      </a:r>
                      <a:r>
                        <a:rPr lang="en" sz="1000" u="none" strike="noStrike" cap="none" baseline="0" dirty="0"/>
                        <a:t> </a:t>
                      </a:r>
                      <a:r>
                        <a:rPr lang="en" sz="1000" u="none" strike="noStrike" cap="none" baseline="0" dirty="0">
                          <a:sym typeface="Calibri"/>
                        </a:rPr>
                        <a:t>na razvijanje empatije i humanitarnog djelovanja prema drugima</a:t>
                      </a:r>
                    </a:p>
                    <a:p>
                      <a:pPr marL="0" marR="0" lvl="0" indent="0" algn="l" rtl="0">
                        <a:lnSpc>
                          <a:spcPct val="100000"/>
                        </a:lnSpc>
                        <a:spcBef>
                          <a:spcPts val="0"/>
                        </a:spcBef>
                        <a:spcAft>
                          <a:spcPts val="0"/>
                        </a:spcAft>
                        <a:buFont typeface="Calibri"/>
                        <a:buNone/>
                      </a:pPr>
                      <a:r>
                        <a:rPr lang="en" sz="1000" u="none" strike="noStrike" cap="none" baseline="0" dirty="0"/>
                        <a:t> </a:t>
                      </a:r>
                      <a:r>
                        <a:rPr lang="en" sz="1000" u="none" strike="noStrike" cap="none" baseline="0" dirty="0">
                          <a:sym typeface="Calibri"/>
                        </a:rPr>
                        <a:t>- </a:t>
                      </a:r>
                      <a:r>
                        <a:rPr lang="en" sz="1000" u="none" strike="noStrike" cap="none" baseline="0" dirty="0"/>
                        <a:t>razvijati</a:t>
                      </a:r>
                      <a:r>
                        <a:rPr lang="en" sz="1000" u="none" strike="noStrike" cap="none" baseline="0" dirty="0">
                          <a:sym typeface="Calibri"/>
                        </a:rPr>
                        <a:t> </a:t>
                      </a:r>
                      <a:r>
                        <a:rPr lang="en" sz="1000" u="none" strike="noStrike" cap="none" baseline="0" dirty="0"/>
                        <a:t>volonterske</a:t>
                      </a:r>
                      <a:r>
                        <a:rPr lang="en" sz="1000" u="none" strike="noStrike" cap="none" baseline="0" dirty="0">
                          <a:sym typeface="Calibri"/>
                        </a:rPr>
                        <a:t> </a:t>
                      </a:r>
                      <a:r>
                        <a:rPr lang="en" sz="1000" u="none" strike="noStrike" cap="none" baseline="0" dirty="0"/>
                        <a:t>navike</a:t>
                      </a:r>
                      <a:endParaRPr lang="en" sz="1000" u="none" strike="noStrike" cap="none" baseline="0" dirty="0">
                        <a:sym typeface="Calibri"/>
                      </a:endParaRPr>
                    </a:p>
                    <a:p>
                      <a:pPr marL="0" marR="0" lvl="0" indent="0" algn="l" rtl="0">
                        <a:lnSpc>
                          <a:spcPct val="100000"/>
                        </a:lnSpc>
                        <a:spcBef>
                          <a:spcPts val="0"/>
                        </a:spcBef>
                        <a:spcAft>
                          <a:spcPts val="0"/>
                        </a:spcAft>
                        <a:buFont typeface="Calibri"/>
                        <a:buNone/>
                      </a:pPr>
                      <a:r>
                        <a:rPr lang="en" sz="1000" u="none" strike="noStrike" cap="none" baseline="0" dirty="0"/>
                        <a:t> </a:t>
                      </a:r>
                      <a:r>
                        <a:rPr lang="en" sz="1000" u="none" strike="noStrike" cap="none" baseline="0" dirty="0">
                          <a:sym typeface="Calibri"/>
                        </a:rPr>
                        <a:t>- </a:t>
                      </a:r>
                      <a:r>
                        <a:rPr lang="en" sz="1000" u="none" strike="noStrike" cap="none" baseline="0" dirty="0"/>
                        <a:t>odgajati</a:t>
                      </a:r>
                      <a:r>
                        <a:rPr lang="en" sz="1000" u="none" strike="noStrike" cap="none" baseline="0" dirty="0">
                          <a:sym typeface="Calibri"/>
                        </a:rPr>
                        <a:t> za pozitivne ljudske vrijednosti</a:t>
                      </a:r>
                    </a:p>
                    <a:p>
                      <a:pPr marL="0" marR="0" lvl="0" indent="0" algn="l" rtl="0">
                        <a:spcBef>
                          <a:spcPts val="0"/>
                        </a:spcBef>
                        <a:buNone/>
                      </a:pPr>
                      <a:endParaRPr sz="1000" b="0" i="0" u="none" strike="noStrike" cap="none" baseline="0" dirty="0">
                        <a:solidFill>
                          <a:srgbClr val="000000"/>
                        </a:solidFill>
                        <a:latin typeface="Calibri"/>
                        <a:ea typeface="Calibri"/>
                        <a:cs typeface="Calibri"/>
                        <a:sym typeface="Calibri"/>
                      </a:endParaRPr>
                    </a:p>
                  </a:txBody>
                  <a:tcPr marL="91450" marR="91450" marT="31300" marB="31300"/>
                </a:tc>
                <a:extLst>
                  <a:ext uri="{0D108BD9-81ED-4DB2-BD59-A6C34878D82A}">
                    <a16:rowId xmlns:a16="http://schemas.microsoft.com/office/drawing/2014/main" val="10000"/>
                  </a:ext>
                </a:extLst>
              </a:tr>
              <a:tr h="657225">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Namjena</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1300" marB="31300"/>
                </a:tc>
                <a:tc>
                  <a:txBody>
                    <a:bodyPr/>
                    <a:lstStyle/>
                    <a:p>
                      <a:pPr marL="0" marR="0" lvl="0" indent="0" algn="l" rtl="0">
                        <a:lnSpc>
                          <a:spcPct val="100000"/>
                        </a:lnSpc>
                        <a:spcBef>
                          <a:spcPts val="0"/>
                        </a:spcBef>
                        <a:spcAft>
                          <a:spcPts val="0"/>
                        </a:spcAft>
                        <a:buFont typeface="Calibri"/>
                        <a:buChar char="-"/>
                      </a:pPr>
                      <a:r>
                        <a:rPr lang="en" sz="1000" u="none" strike="noStrike" cap="none" baseline="0" dirty="0"/>
                        <a:t> </a:t>
                      </a:r>
                      <a:r>
                        <a:rPr lang="en" sz="1000" u="none" strike="noStrike" cap="none" baseline="0" dirty="0">
                          <a:sym typeface="Calibri"/>
                        </a:rPr>
                        <a:t>prikupljanje hrane i odjeće</a:t>
                      </a:r>
                    </a:p>
                    <a:p>
                      <a:pPr marL="0" marR="0" lvl="0" indent="0" algn="l" rtl="0">
                        <a:lnSpc>
                          <a:spcPct val="100000"/>
                        </a:lnSpc>
                        <a:spcBef>
                          <a:spcPts val="0"/>
                        </a:spcBef>
                        <a:spcAft>
                          <a:spcPts val="0"/>
                        </a:spcAft>
                        <a:buFont typeface="Calibri"/>
                        <a:buChar char="-"/>
                      </a:pPr>
                      <a:r>
                        <a:rPr lang="en" sz="1000" u="none" strike="noStrike" cap="none" baseline="0" dirty="0"/>
                        <a:t> </a:t>
                      </a:r>
                      <a:r>
                        <a:rPr lang="en" sz="1000" u="none" strike="noStrike" cap="none" baseline="0" dirty="0">
                          <a:sym typeface="Calibri"/>
                        </a:rPr>
                        <a:t>pomoć osobama kojima je to potrebno</a:t>
                      </a:r>
                    </a:p>
                    <a:p>
                      <a:pPr marL="0" marR="0" lvl="0" indent="0" algn="l" rtl="0">
                        <a:lnSpc>
                          <a:spcPct val="100000"/>
                        </a:lnSpc>
                        <a:spcBef>
                          <a:spcPts val="0"/>
                        </a:spcBef>
                        <a:spcAft>
                          <a:spcPts val="0"/>
                        </a:spcAft>
                        <a:buFont typeface="Calibri"/>
                        <a:buChar char="-"/>
                      </a:pPr>
                      <a:r>
                        <a:rPr lang="en" sz="1000" u="none" strike="noStrike" cap="none" baseline="0" dirty="0"/>
                        <a:t> </a:t>
                      </a:r>
                      <a:r>
                        <a:rPr lang="en" sz="1000" u="none" strike="noStrike" cap="none" baseline="0" dirty="0">
                          <a:sym typeface="Calibri"/>
                        </a:rPr>
                        <a:t>poticanje na solidarnost kod svih učenika i roditelja naše škole</a:t>
                      </a:r>
                    </a:p>
                    <a:p>
                      <a:pPr marL="0" marR="0" lvl="0" indent="0" algn="l" rtl="0">
                        <a:lnSpc>
                          <a:spcPct val="100000"/>
                        </a:lnSpc>
                        <a:spcBef>
                          <a:spcPts val="0"/>
                        </a:spcBef>
                        <a:spcAft>
                          <a:spcPts val="0"/>
                        </a:spcAft>
                        <a:buFont typeface="Calibri"/>
                        <a:buNone/>
                      </a:pPr>
                      <a:endParaRPr lang="en" sz="1000" b="0" i="0" u="none" strike="noStrike" cap="none" baseline="0" dirty="0">
                        <a:solidFill>
                          <a:srgbClr val="000000"/>
                        </a:solidFill>
                        <a:latin typeface="Calibri"/>
                        <a:ea typeface="Calibri"/>
                        <a:cs typeface="Calibri"/>
                        <a:sym typeface="Calibri"/>
                      </a:endParaRPr>
                    </a:p>
                  </a:txBody>
                  <a:tcPr marL="91450" marR="91450" marT="31300" marB="31300"/>
                </a:tc>
                <a:extLst>
                  <a:ext uri="{0D108BD9-81ED-4DB2-BD59-A6C34878D82A}">
                    <a16:rowId xmlns:a16="http://schemas.microsoft.com/office/drawing/2014/main" val="10001"/>
                  </a:ext>
                </a:extLst>
              </a:tr>
              <a:tr h="633400">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Način</a:t>
                      </a:r>
                      <a:r>
                        <a:rPr lang="en" sz="1000" u="none" strike="noStrike" cap="none" baseline="0">
                          <a:sym typeface="Calibri"/>
                        </a:rPr>
                        <a:t> </a:t>
                      </a:r>
                      <a:r>
                        <a:rPr lang="en" sz="1000" u="none" strike="noStrike" cap="none" baseline="0" err="1">
                          <a:sym typeface="Calibri"/>
                        </a:rPr>
                        <a:t>realizacije</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1300" marB="31300"/>
                </a:tc>
                <a:tc>
                  <a:txBody>
                    <a:bodyPr/>
                    <a:lstStyle/>
                    <a:p>
                      <a:pPr marL="0" marR="0" lvl="0" indent="0" algn="l" rtl="0">
                        <a:lnSpc>
                          <a:spcPct val="100000"/>
                        </a:lnSpc>
                        <a:spcBef>
                          <a:spcPts val="0"/>
                        </a:spcBef>
                        <a:spcAft>
                          <a:spcPts val="0"/>
                        </a:spcAft>
                        <a:buFont typeface="Calibri"/>
                        <a:buNone/>
                      </a:pPr>
                      <a:r>
                        <a:rPr lang="en" sz="1000" u="none" strike="noStrike" cap="none" baseline="0"/>
                        <a:t> </a:t>
                      </a:r>
                      <a:r>
                        <a:rPr lang="en" sz="1000" u="none" strike="noStrike" cap="none" baseline="0">
                          <a:sym typeface="Calibri"/>
                        </a:rPr>
                        <a:t>- </a:t>
                      </a:r>
                      <a:r>
                        <a:rPr lang="en" sz="1000" u="none" strike="noStrike" cap="none" baseline="0" err="1">
                          <a:sym typeface="Calibri"/>
                        </a:rPr>
                        <a:t>posjet</a:t>
                      </a:r>
                      <a:r>
                        <a:rPr lang="en" sz="1000" u="none" strike="noStrike" cap="none" baseline="0">
                          <a:sym typeface="Calibri"/>
                        </a:rPr>
                        <a:t> </a:t>
                      </a:r>
                      <a:r>
                        <a:rPr lang="en" sz="1000" u="none" strike="noStrike" cap="none" baseline="0" err="1">
                          <a:sym typeface="Calibri"/>
                        </a:rPr>
                        <a:t>starijim</a:t>
                      </a:r>
                      <a:r>
                        <a:rPr lang="en" sz="1000" u="none" strike="noStrike" cap="none" baseline="0">
                          <a:sym typeface="Calibri"/>
                        </a:rPr>
                        <a:t> </a:t>
                      </a:r>
                      <a:r>
                        <a:rPr lang="en" sz="1000" u="none" strike="noStrike" cap="none" baseline="0" err="1">
                          <a:sym typeface="Calibri"/>
                        </a:rPr>
                        <a:t>osobama</a:t>
                      </a:r>
                    </a:p>
                    <a:p>
                      <a:pPr marL="0" marR="0" lvl="0" indent="0" algn="l" rtl="0">
                        <a:lnSpc>
                          <a:spcPct val="100000"/>
                        </a:lnSpc>
                        <a:spcBef>
                          <a:spcPts val="0"/>
                        </a:spcBef>
                        <a:spcAft>
                          <a:spcPts val="0"/>
                        </a:spcAft>
                        <a:buFont typeface="Calibri"/>
                        <a:buNone/>
                      </a:pPr>
                      <a:r>
                        <a:rPr lang="en" sz="1000" u="none" strike="noStrike" cap="none" baseline="0"/>
                        <a:t> </a:t>
                      </a:r>
                      <a:r>
                        <a:rPr lang="en" sz="1000" u="none" strike="noStrike" cap="none" baseline="0">
                          <a:sym typeface="Calibri"/>
                        </a:rPr>
                        <a:t>- </a:t>
                      </a:r>
                      <a:r>
                        <a:rPr lang="en" sz="1000" u="none" strike="noStrike" cap="none" baseline="0" err="1">
                          <a:sym typeface="Calibri"/>
                        </a:rPr>
                        <a:t>volonterska</a:t>
                      </a:r>
                      <a:r>
                        <a:rPr lang="en" sz="1000" u="none" strike="noStrike" cap="none" baseline="0">
                          <a:sym typeface="Calibri"/>
                        </a:rPr>
                        <a:t> </a:t>
                      </a:r>
                      <a:r>
                        <a:rPr lang="en" sz="1000" u="none" strike="noStrike" cap="none" baseline="0" err="1">
                          <a:sym typeface="Calibri"/>
                        </a:rPr>
                        <a:t>inicijativa</a:t>
                      </a:r>
                    </a:p>
                    <a:p>
                      <a:pPr marL="0" marR="0" lvl="0" indent="0" algn="l" rtl="0">
                        <a:lnSpc>
                          <a:spcPct val="100000"/>
                        </a:lnSpc>
                        <a:spcBef>
                          <a:spcPts val="0"/>
                        </a:spcBef>
                        <a:spcAft>
                          <a:spcPts val="0"/>
                        </a:spcAft>
                        <a:buFont typeface="Calibri"/>
                        <a:buNone/>
                      </a:pPr>
                      <a:r>
                        <a:rPr lang="en" sz="1000" u="none" strike="noStrike" cap="none" baseline="0"/>
                        <a:t> </a:t>
                      </a:r>
                      <a:r>
                        <a:rPr lang="en" sz="1000" u="none" strike="noStrike" cap="none" baseline="0">
                          <a:sym typeface="Calibri"/>
                        </a:rPr>
                        <a:t>- </a:t>
                      </a:r>
                      <a:r>
                        <a:rPr lang="en" sz="1000" u="none" strike="noStrike" cap="none" baseline="0" err="1">
                          <a:sym typeface="Calibri"/>
                        </a:rPr>
                        <a:t>skupljanje</a:t>
                      </a:r>
                      <a:r>
                        <a:rPr lang="en" sz="1000" u="none" strike="noStrike" cap="none" baseline="0">
                          <a:sym typeface="Calibri"/>
                        </a:rPr>
                        <a:t> </a:t>
                      </a:r>
                      <a:r>
                        <a:rPr lang="en" sz="1000" u="none" strike="noStrike" cap="none" baseline="0" err="1">
                          <a:sym typeface="Calibri"/>
                        </a:rPr>
                        <a:t>donacija</a:t>
                      </a:r>
                      <a:r>
                        <a:rPr lang="en" sz="1000" u="none" strike="noStrike" cap="none" baseline="0">
                          <a:sym typeface="Calibri"/>
                        </a:rPr>
                        <a:t> za </a:t>
                      </a:r>
                      <a:r>
                        <a:rPr lang="en" sz="1000" u="none" strike="noStrike" cap="none" baseline="0" err="1">
                          <a:sym typeface="Calibri"/>
                        </a:rPr>
                        <a:t>siromašne</a:t>
                      </a:r>
                      <a:r>
                        <a:rPr lang="en" sz="1000" u="none" strike="noStrike" cap="none" baseline="0">
                          <a:sym typeface="Calibri"/>
                        </a:rPr>
                        <a:t> </a:t>
                      </a:r>
                      <a:r>
                        <a:rPr lang="en" sz="1000" u="none" strike="noStrike" cap="none" baseline="0" err="1">
                          <a:sym typeface="Calibri"/>
                        </a:rPr>
                        <a:t>i</a:t>
                      </a:r>
                      <a:r>
                        <a:rPr lang="en" sz="1000" u="none" strike="noStrike" cap="none" baseline="0">
                          <a:sym typeface="Calibri"/>
                        </a:rPr>
                        <a:t> </a:t>
                      </a:r>
                      <a:r>
                        <a:rPr lang="en" sz="1000" u="none" strike="noStrike" cap="none" baseline="0" err="1">
                          <a:sym typeface="Calibri"/>
                        </a:rPr>
                        <a:t>socijalno</a:t>
                      </a:r>
                      <a:r>
                        <a:rPr lang="en" sz="1000" u="none" strike="noStrike" cap="none" baseline="0">
                          <a:sym typeface="Calibri"/>
                        </a:rPr>
                        <a:t> </a:t>
                      </a:r>
                      <a:r>
                        <a:rPr lang="en" sz="1000" u="none" strike="noStrike" cap="none" baseline="0" err="1">
                          <a:sym typeface="Calibri"/>
                        </a:rPr>
                        <a:t>ugrožene</a:t>
                      </a:r>
                      <a:r>
                        <a:rPr lang="en" sz="1000" u="none" strike="noStrike" cap="none" baseline="0">
                          <a:sym typeface="Calibri"/>
                        </a:rPr>
                        <a:t> </a:t>
                      </a:r>
                      <a:r>
                        <a:rPr lang="en" sz="1000" u="none" strike="noStrike" cap="none" baseline="0" err="1">
                          <a:sym typeface="Calibri"/>
                        </a:rPr>
                        <a:t>stanovnike</a:t>
                      </a:r>
                      <a:r>
                        <a:rPr lang="en" sz="1000" u="none" strike="noStrike" cap="none" baseline="0">
                          <a:sym typeface="Calibri"/>
                        </a:rPr>
                        <a:t> </a:t>
                      </a:r>
                      <a:r>
                        <a:rPr lang="en" sz="1000" u="none" strike="noStrike" cap="none" baseline="0" err="1">
                          <a:sym typeface="Calibri"/>
                        </a:rPr>
                        <a:t>našeg</a:t>
                      </a:r>
                      <a:r>
                        <a:rPr lang="en" sz="1000" u="none" strike="noStrike" cap="none" baseline="0">
                          <a:sym typeface="Calibri"/>
                        </a:rPr>
                        <a:t> </a:t>
                      </a:r>
                      <a:r>
                        <a:rPr lang="en" sz="1000" u="none" strike="noStrike" cap="none" baseline="0" err="1">
                          <a:sym typeface="Calibri"/>
                        </a:rPr>
                        <a:t>kraja</a:t>
                      </a:r>
                      <a:endParaRPr lang="en" sz="1000" b="0" i="0" u="none" strike="noStrike" cap="none" baseline="0" err="1">
                        <a:solidFill>
                          <a:srgbClr val="000000"/>
                        </a:solidFill>
                        <a:latin typeface="Calibri"/>
                        <a:ea typeface="Calibri"/>
                        <a:cs typeface="Calibri"/>
                        <a:sym typeface="Calibri"/>
                      </a:endParaRPr>
                    </a:p>
                  </a:txBody>
                  <a:tcPr marL="91450" marR="91450" marT="31300" marB="31300"/>
                </a:tc>
                <a:extLst>
                  <a:ext uri="{0D108BD9-81ED-4DB2-BD59-A6C34878D82A}">
                    <a16:rowId xmlns:a16="http://schemas.microsoft.com/office/drawing/2014/main" val="10002"/>
                  </a:ext>
                </a:extLst>
              </a:tr>
              <a:tr h="384550">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Nositelj</a:t>
                      </a:r>
                      <a:r>
                        <a:rPr lang="en" sz="1000" u="none" strike="noStrike" cap="none" baseline="0">
                          <a:sym typeface="Calibri"/>
                        </a:rPr>
                        <a:t> </a:t>
                      </a:r>
                      <a:r>
                        <a:rPr lang="en" sz="1000" u="none" strike="noStrike" cap="none" baseline="0" err="1">
                          <a:sym typeface="Calibri"/>
                        </a:rPr>
                        <a:t>aktivnosti</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1300" marB="31300"/>
                </a:tc>
                <a:tc>
                  <a:txBody>
                    <a:bodyPr/>
                    <a:lstStyle/>
                    <a:p>
                      <a:pPr marL="0" marR="0" lvl="0" indent="0" algn="l" rtl="0">
                        <a:lnSpc>
                          <a:spcPct val="100000"/>
                        </a:lnSpc>
                        <a:spcBef>
                          <a:spcPts val="0"/>
                        </a:spcBef>
                        <a:spcAft>
                          <a:spcPts val="0"/>
                        </a:spcAft>
                        <a:buClr>
                          <a:srgbClr val="000000"/>
                        </a:buClr>
                        <a:buSzPct val="25000"/>
                        <a:buFont typeface="Calibri"/>
                        <a:buNone/>
                      </a:pPr>
                      <a:r>
                        <a:rPr lang="hr-HR" sz="1000" u="none" strike="noStrike" cap="none" baseline="0" dirty="0">
                          <a:sym typeface="Calibri"/>
                        </a:rPr>
                        <a:t>Učitelji Mario Milanović i izvannastavna skupina</a:t>
                      </a:r>
                      <a:r>
                        <a:rPr lang="en" sz="1000" u="none" strike="noStrike" cap="none" baseline="0" dirty="0">
                          <a:sym typeface="Calibri"/>
                        </a:rPr>
                        <a:t> Crvenog kri</a:t>
                      </a:r>
                      <a:r>
                        <a:rPr lang="hr-HR" sz="1000" u="none" strike="noStrike" cap="none" baseline="0" dirty="0" err="1">
                          <a:sym typeface="Calibri"/>
                        </a:rPr>
                        <a:t>ža</a:t>
                      </a:r>
                      <a:r>
                        <a:rPr lang="hr-HR" sz="1000" u="none" strike="noStrike" cap="none" baseline="0" dirty="0">
                          <a:sym typeface="Calibri"/>
                        </a:rPr>
                        <a:t>, učiteljica Koraljka Šimić i 4. razred</a:t>
                      </a:r>
                      <a:endParaRPr lang="en" sz="1000" b="0" i="0" u="none" strike="noStrike" cap="none" baseline="0" dirty="0">
                        <a:solidFill>
                          <a:srgbClr val="000000"/>
                        </a:solidFill>
                        <a:latin typeface="Calibri"/>
                        <a:ea typeface="Calibri"/>
                        <a:cs typeface="Calibri"/>
                        <a:sym typeface="Calibri"/>
                      </a:endParaRPr>
                    </a:p>
                  </a:txBody>
                  <a:tcPr marL="91450" marR="91450" marT="31300" marB="31300"/>
                </a:tc>
                <a:extLst>
                  <a:ext uri="{0D108BD9-81ED-4DB2-BD59-A6C34878D82A}">
                    <a16:rowId xmlns:a16="http://schemas.microsoft.com/office/drawing/2014/main" val="10003"/>
                  </a:ext>
                </a:extLst>
              </a:tr>
              <a:tr h="302400">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Vremenik</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1300" marB="31300"/>
                </a:tc>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dirty="0">
                          <a:sym typeface="Calibri"/>
                        </a:rPr>
                        <a:t>Tijekom školske godine</a:t>
                      </a:r>
                      <a:r>
                        <a:rPr lang="hr-HR" sz="1000" u="none" strike="noStrike" cap="none" baseline="0" dirty="0">
                          <a:sym typeface="Calibri"/>
                        </a:rPr>
                        <a:t> 2021., 2022.</a:t>
                      </a:r>
                      <a:endParaRPr lang="en" sz="1000" b="0" i="0" u="none" strike="noStrike" cap="none" baseline="0" dirty="0">
                        <a:solidFill>
                          <a:srgbClr val="000000"/>
                        </a:solidFill>
                        <a:latin typeface="Calibri"/>
                        <a:ea typeface="Calibri"/>
                        <a:cs typeface="Calibri"/>
                        <a:sym typeface="Calibri"/>
                      </a:endParaRPr>
                    </a:p>
                  </a:txBody>
                  <a:tcPr marL="91450" marR="91450" marT="31300" marB="31300"/>
                </a:tc>
                <a:extLst>
                  <a:ext uri="{0D108BD9-81ED-4DB2-BD59-A6C34878D82A}">
                    <a16:rowId xmlns:a16="http://schemas.microsoft.com/office/drawing/2014/main" val="10004"/>
                  </a:ext>
                </a:extLst>
              </a:tr>
              <a:tr h="354800">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Troškovnik</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1300" marB="31300"/>
                </a:tc>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1300" marB="31300"/>
                </a:tc>
                <a:extLst>
                  <a:ext uri="{0D108BD9-81ED-4DB2-BD59-A6C34878D82A}">
                    <a16:rowId xmlns:a16="http://schemas.microsoft.com/office/drawing/2014/main" val="10005"/>
                  </a:ext>
                </a:extLst>
              </a:tr>
              <a:tr h="792950">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Način</a:t>
                      </a:r>
                      <a:r>
                        <a:rPr lang="en" sz="1000" u="none" strike="noStrike" cap="none" baseline="0">
                          <a:sym typeface="Calibri"/>
                        </a:rPr>
                        <a:t> </a:t>
                      </a:r>
                      <a:r>
                        <a:rPr lang="en" sz="1000" u="none" strike="noStrike" cap="none" baseline="0" err="1">
                          <a:sym typeface="Calibri"/>
                        </a:rPr>
                        <a:t>vrednovanja</a:t>
                      </a:r>
                      <a:r>
                        <a:rPr lang="en" sz="1000" u="none" strike="noStrike" cap="none" baseline="0">
                          <a:sym typeface="Calibri"/>
                        </a:rPr>
                        <a:t> </a:t>
                      </a:r>
                      <a:r>
                        <a:rPr lang="en" sz="1000" u="none" strike="noStrike" cap="none" baseline="0" err="1">
                          <a:sym typeface="Calibri"/>
                        </a:rPr>
                        <a:t>i</a:t>
                      </a:r>
                      <a:r>
                        <a:rPr lang="en" sz="1000" u="none" strike="noStrike" cap="none" baseline="0">
                          <a:sym typeface="Calibri"/>
                        </a:rPr>
                        <a:t> </a:t>
                      </a:r>
                      <a:r>
                        <a:rPr lang="en" sz="1000" u="none" strike="noStrike" cap="none" baseline="0" err="1">
                          <a:sym typeface="Calibri"/>
                        </a:rPr>
                        <a:t>korištenja</a:t>
                      </a:r>
                      <a:r>
                        <a:rPr lang="en" sz="1000" u="none" strike="noStrike" cap="none" baseline="0">
                          <a:sym typeface="Calibri"/>
                        </a:rPr>
                        <a:t> </a:t>
                      </a:r>
                      <a:r>
                        <a:rPr lang="en" sz="1000" u="none" strike="noStrike" cap="none" baseline="0" err="1">
                          <a:sym typeface="Calibri"/>
                        </a:rPr>
                        <a:t>rezultata</a:t>
                      </a:r>
                      <a:r>
                        <a:rPr lang="en" sz="1000" u="none" strike="noStrike" cap="none" baseline="0">
                          <a:sym typeface="Calibri"/>
                        </a:rPr>
                        <a:t> </a:t>
                      </a:r>
                      <a:r>
                        <a:rPr lang="en" sz="1000" u="none" strike="noStrike" cap="none" baseline="0" err="1">
                          <a:sym typeface="Calibri"/>
                        </a:rPr>
                        <a:t>vrednovanja</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1300" marB="31300"/>
                </a:tc>
                <a:tc>
                  <a:txBody>
                    <a:bodyPr/>
                    <a:lstStyle/>
                    <a:p>
                      <a:pPr marL="0" marR="0" lvl="0" indent="0" algn="l" rtl="0">
                        <a:lnSpc>
                          <a:spcPct val="100000"/>
                        </a:lnSpc>
                        <a:spcBef>
                          <a:spcPts val="0"/>
                        </a:spcBef>
                        <a:spcAft>
                          <a:spcPts val="0"/>
                        </a:spcAft>
                        <a:buClr>
                          <a:srgbClr val="000000"/>
                        </a:buClr>
                        <a:buSzPct val="25000"/>
                        <a:buFont typeface="Calibri"/>
                        <a:buNone/>
                      </a:pPr>
                      <a:r>
                        <a:rPr lang="hr-HR" sz="1000" u="none" strike="noStrike" cap="none" baseline="0" dirty="0">
                          <a:sym typeface="Calibri"/>
                        </a:rPr>
                        <a:t>Zadovoljstvo ostvarenom akcijom, razvijanje empatije i humanitarnog rada, zadovoljstvo </a:t>
                      </a:r>
                      <a:r>
                        <a:rPr lang="hr-HR" sz="1000" u="none" strike="noStrike" cap="none" baseline="0" dirty="0" err="1">
                          <a:sym typeface="Calibri"/>
                        </a:rPr>
                        <a:t>pomognutih</a:t>
                      </a:r>
                      <a:r>
                        <a:rPr lang="hr-HR" sz="1000" u="none" strike="noStrike" cap="none" baseline="0" dirty="0">
                          <a:sym typeface="Calibri"/>
                        </a:rPr>
                        <a:t> osoba</a:t>
                      </a:r>
                      <a:endParaRPr lang="en" sz="1000" b="0" i="0" u="none" strike="noStrike" cap="none" baseline="0" dirty="0">
                        <a:solidFill>
                          <a:srgbClr val="000000"/>
                        </a:solidFill>
                        <a:latin typeface="Calibri"/>
                        <a:ea typeface="Calibri"/>
                        <a:cs typeface="Calibri"/>
                        <a:sym typeface="Calibri"/>
                      </a:endParaRPr>
                    </a:p>
                  </a:txBody>
                  <a:tcPr marL="91450" marR="91450" marT="31300" marB="31300"/>
                </a:tc>
                <a:extLst>
                  <a:ext uri="{0D108BD9-81ED-4DB2-BD59-A6C34878D82A}">
                    <a16:rowId xmlns:a16="http://schemas.microsoft.com/office/drawing/2014/main" val="10006"/>
                  </a:ext>
                </a:extLst>
              </a:tr>
            </a:tbl>
          </a:graphicData>
        </a:graphic>
      </p:graphicFrame>
      <p:pic>
        <p:nvPicPr>
          <p:cNvPr id="970" name="Shape 970"/>
          <p:cNvPicPr preferRelativeResize="0"/>
          <p:nvPr/>
        </p:nvPicPr>
        <p:blipFill rotWithShape="1">
          <a:blip r:embed="rId3">
            <a:alphaModFix/>
          </a:blip>
          <a:srcRect/>
          <a:stretch/>
        </p:blipFill>
        <p:spPr>
          <a:xfrm>
            <a:off x="6497444" y="111512"/>
            <a:ext cx="1743888" cy="1211766"/>
          </a:xfrm>
          <a:prstGeom prst="rect">
            <a:avLst/>
          </a:prstGeom>
          <a:noFill/>
          <a:ln>
            <a:noFill/>
          </a:ln>
        </p:spPr>
      </p:pic>
      <p:sp>
        <p:nvSpPr>
          <p:cNvPr id="2" name="Title 1"/>
          <p:cNvSpPr>
            <a:spLocks noGrp="1"/>
          </p:cNvSpPr>
          <p:nvPr>
            <p:ph type="title"/>
          </p:nvPr>
        </p:nvSpPr>
        <p:spPr>
          <a:xfrm>
            <a:off x="1081150" y="0"/>
            <a:ext cx="4372358" cy="773783"/>
          </a:xfrm>
          <a:noFill/>
        </p:spPr>
        <p:txBody>
          <a:bodyPr>
            <a:normAutofit fontScale="90000"/>
            <a:scene3d>
              <a:camera prst="orthographicFront"/>
              <a:lightRig rig="soft" dir="t">
                <a:rot lat="0" lon="0" rev="15600000"/>
              </a:lightRig>
            </a:scene3d>
            <a:sp3d extrusionH="57150" prstMaterial="softEdge">
              <a:bevelT w="25400" h="38100"/>
            </a:sp3d>
          </a:bodyPr>
          <a:lstStyle/>
          <a:p>
            <a:r>
              <a:rPr lang="hr-HR" dirty="0">
                <a:effectLst>
                  <a:outerShdw blurRad="38100" dist="38100" dir="2700000" algn="tl">
                    <a:srgbClr val="000000">
                      <a:alpha val="43137"/>
                    </a:srgbClr>
                  </a:outerShdw>
                </a:effectLst>
                <a:latin typeface="+mn-lt"/>
              </a:rPr>
              <a:t>Učimo se solidarnosti</a:t>
            </a:r>
            <a:br>
              <a:rPr lang="hr-HR" dirty="0">
                <a:effectLst>
                  <a:outerShdw blurRad="38100" dist="38100" dir="2700000" algn="tl">
                    <a:srgbClr val="000000">
                      <a:alpha val="43137"/>
                    </a:srgbClr>
                  </a:outerShdw>
                </a:effectLst>
                <a:latin typeface="+mn-lt"/>
              </a:rPr>
            </a:br>
            <a:endParaRPr lang="hr-HR" dirty="0">
              <a:solidFill>
                <a:srgbClr val="FFC000"/>
              </a:solidFill>
              <a:effectLst>
                <a:outerShdw blurRad="38100" dist="38100" dir="2700000" algn="tl">
                  <a:srgbClr val="000000">
                    <a:alpha val="43137"/>
                  </a:srgbClr>
                </a:outerShdw>
              </a:effectLst>
              <a:latin typeface="+mn-lt"/>
            </a:endParaRPr>
          </a:p>
        </p:txBody>
      </p:sp>
    </p:spTree>
  </p:cSld>
  <p:clrMapOvr>
    <a:masterClrMapping/>
  </p:clrMapOvr>
  <p:transition spd="slow">
    <p:wipe/>
  </p:transition>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17439-2B2B-4A49-ACA8-063DD9CAB1E7}"/>
              </a:ext>
            </a:extLst>
          </p:cNvPr>
          <p:cNvSpPr>
            <a:spLocks noGrp="1"/>
          </p:cNvSpPr>
          <p:nvPr>
            <p:ph type="title"/>
          </p:nvPr>
        </p:nvSpPr>
        <p:spPr>
          <a:xfrm>
            <a:off x="1092820" y="0"/>
            <a:ext cx="8229600" cy="857250"/>
          </a:xfrm>
        </p:spPr>
        <p:txBody>
          <a:bodyPr>
            <a:normAutofit/>
            <a:scene3d>
              <a:camera prst="orthographicFront"/>
              <a:lightRig rig="threePt" dir="t"/>
            </a:scene3d>
            <a:sp3d extrusionH="57150">
              <a:bevelT w="38100" h="38100"/>
            </a:sp3d>
          </a:bodyPr>
          <a:lstStyle/>
          <a:p>
            <a:r>
              <a:rPr lang="en-US" dirty="0" err="1">
                <a:effectLst>
                  <a:outerShdw blurRad="38100" dist="38100" dir="2700000" algn="tl">
                    <a:srgbClr val="000000">
                      <a:alpha val="43137"/>
                    </a:srgbClr>
                  </a:outerShdw>
                </a:effectLst>
                <a:latin typeface="+mn-lt"/>
                <a:cs typeface="Calibri"/>
              </a:rPr>
              <a:t>Zeleni</a:t>
            </a:r>
            <a:r>
              <a:rPr lang="en-US" dirty="0">
                <a:effectLst>
                  <a:outerShdw blurRad="38100" dist="38100" dir="2700000" algn="tl">
                    <a:srgbClr val="000000">
                      <a:alpha val="43137"/>
                    </a:srgbClr>
                  </a:outerShdw>
                </a:effectLst>
                <a:latin typeface="+mn-lt"/>
                <a:cs typeface="Calibri"/>
              </a:rPr>
              <a:t> </a:t>
            </a:r>
            <a:r>
              <a:rPr lang="en-US" dirty="0" err="1">
                <a:effectLst>
                  <a:outerShdw blurRad="38100" dist="38100" dir="2700000" algn="tl">
                    <a:srgbClr val="000000">
                      <a:alpha val="43137"/>
                    </a:srgbClr>
                  </a:outerShdw>
                </a:effectLst>
                <a:latin typeface="+mn-lt"/>
                <a:cs typeface="Calibri"/>
              </a:rPr>
              <a:t>korak</a:t>
            </a:r>
            <a:endParaRPr lang="en-US" dirty="0">
              <a:solidFill>
                <a:srgbClr val="FFC000"/>
              </a:solidFill>
              <a:effectLst>
                <a:outerShdw blurRad="38100" dist="38100" dir="2700000" algn="tl">
                  <a:srgbClr val="000000">
                    <a:alpha val="43137"/>
                  </a:srgbClr>
                </a:outerShdw>
              </a:effectLst>
              <a:latin typeface="+mn-lt"/>
              <a:cs typeface="Calibri"/>
            </a:endParaRPr>
          </a:p>
        </p:txBody>
      </p:sp>
      <p:sp>
        <p:nvSpPr>
          <p:cNvPr id="6" name="TextBox 5">
            <a:extLst>
              <a:ext uri="{FF2B5EF4-FFF2-40B4-BE49-F238E27FC236}">
                <a16:creationId xmlns:a16="http://schemas.microsoft.com/office/drawing/2014/main" id="{C7DB0152-EDCF-445C-A71D-04CA8126CF22}"/>
              </a:ext>
            </a:extLst>
          </p:cNvPr>
          <p:cNvSpPr txBox="1"/>
          <p:nvPr/>
        </p:nvSpPr>
        <p:spPr>
          <a:xfrm>
            <a:off x="647521" y="1526337"/>
            <a:ext cx="759555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cs typeface="Calibri"/>
            </a:endParaRPr>
          </a:p>
        </p:txBody>
      </p:sp>
      <p:graphicFrame>
        <p:nvGraphicFramePr>
          <p:cNvPr id="8" name="Table 7">
            <a:extLst>
              <a:ext uri="{FF2B5EF4-FFF2-40B4-BE49-F238E27FC236}">
                <a16:creationId xmlns:a16="http://schemas.microsoft.com/office/drawing/2014/main" id="{B12F639B-5DE3-4445-8246-EEB12F195904}"/>
              </a:ext>
            </a:extLst>
          </p:cNvPr>
          <p:cNvGraphicFramePr>
            <a:graphicFrameLocks noGrp="1"/>
          </p:cNvGraphicFramePr>
          <p:nvPr>
            <p:extLst>
              <p:ext uri="{D42A27DB-BD31-4B8C-83A1-F6EECF244321}">
                <p14:modId xmlns:p14="http://schemas.microsoft.com/office/powerpoint/2010/main" val="3772600522"/>
              </p:ext>
            </p:extLst>
          </p:nvPr>
        </p:nvGraphicFramePr>
        <p:xfrm>
          <a:off x="453483" y="896758"/>
          <a:ext cx="8450276" cy="3404950"/>
        </p:xfrm>
        <a:graphic>
          <a:graphicData uri="http://schemas.openxmlformats.org/drawingml/2006/table">
            <a:tbl>
              <a:tblPr firstRow="1" bandRow="1">
                <a:tableStyleId>{0E3FDE45-AF77-4B5C-9715-49D594BDF05E}</a:tableStyleId>
              </a:tblPr>
              <a:tblGrid>
                <a:gridCol w="2534506">
                  <a:extLst>
                    <a:ext uri="{9D8B030D-6E8A-4147-A177-3AD203B41FA5}">
                      <a16:colId xmlns:a16="http://schemas.microsoft.com/office/drawing/2014/main" val="1793610139"/>
                    </a:ext>
                  </a:extLst>
                </a:gridCol>
                <a:gridCol w="5915770">
                  <a:extLst>
                    <a:ext uri="{9D8B030D-6E8A-4147-A177-3AD203B41FA5}">
                      <a16:colId xmlns:a16="http://schemas.microsoft.com/office/drawing/2014/main" val="303993008"/>
                    </a:ext>
                  </a:extLst>
                </a:gridCol>
              </a:tblGrid>
              <a:tr h="580102">
                <a:tc>
                  <a:txBody>
                    <a:bodyPr/>
                    <a:lstStyle/>
                    <a:p>
                      <a:pPr rtl="0" fontAlgn="base"/>
                      <a:r>
                        <a:rPr lang="hr-HR" sz="1050" b="0" dirty="0">
                          <a:effectLst/>
                        </a:rPr>
                        <a:t>Ishodi:​</a:t>
                      </a:r>
                    </a:p>
                  </a:txBody>
                  <a:tcPr>
                    <a:lnB w="12700" cap="flat" cmpd="sng" algn="ctr">
                      <a:noFill/>
                      <a:prstDash val="solid"/>
                      <a:round/>
                      <a:headEnd type="none" w="med" len="med"/>
                      <a:tailEnd type="none" w="med" len="med"/>
                    </a:lnB>
                  </a:tcPr>
                </a:tc>
                <a:tc>
                  <a:txBody>
                    <a:bodyPr/>
                    <a:lstStyle/>
                    <a:p>
                      <a:pPr lvl="0">
                        <a:buNone/>
                      </a:pPr>
                      <a:r>
                        <a:rPr lang="en-US" sz="1050" b="0" dirty="0" err="1">
                          <a:effectLst/>
                        </a:rPr>
                        <a:t>Učenici</a:t>
                      </a:r>
                      <a:r>
                        <a:rPr lang="en-US" sz="1050" b="0" dirty="0">
                          <a:effectLst/>
                        </a:rPr>
                        <a:t> </a:t>
                      </a:r>
                      <a:r>
                        <a:rPr lang="en-US" sz="1050" b="0" dirty="0" err="1">
                          <a:effectLst/>
                        </a:rPr>
                        <a:t>će</a:t>
                      </a:r>
                      <a:r>
                        <a:rPr lang="en-US" sz="1050" b="0" dirty="0">
                          <a:effectLst/>
                        </a:rPr>
                        <a:t>: </a:t>
                      </a:r>
                      <a:r>
                        <a:rPr lang="en-US" sz="1050" b="0" dirty="0" err="1">
                          <a:effectLst/>
                        </a:rPr>
                        <a:t>skupljati</a:t>
                      </a:r>
                      <a:r>
                        <a:rPr lang="en-US" sz="1050" b="0" dirty="0">
                          <a:effectLst/>
                        </a:rPr>
                        <a:t> </a:t>
                      </a:r>
                      <a:r>
                        <a:rPr lang="en-US" sz="1050" b="0" dirty="0" err="1">
                          <a:effectLst/>
                        </a:rPr>
                        <a:t>stari</a:t>
                      </a:r>
                      <a:r>
                        <a:rPr lang="en-US" sz="1050" b="0" dirty="0">
                          <a:effectLst/>
                        </a:rPr>
                        <a:t> </a:t>
                      </a:r>
                      <a:r>
                        <a:rPr lang="en-US" sz="1050" b="0" dirty="0" err="1">
                          <a:effectLst/>
                        </a:rPr>
                        <a:t>papir</a:t>
                      </a:r>
                      <a:r>
                        <a:rPr lang="en-US" sz="1050" b="0" dirty="0">
                          <a:effectLst/>
                        </a:rPr>
                        <a:t> </a:t>
                      </a:r>
                      <a:r>
                        <a:rPr lang="en-US" sz="1050" b="0" dirty="0" err="1">
                          <a:effectLst/>
                        </a:rPr>
                        <a:t>tijekom</a:t>
                      </a:r>
                      <a:r>
                        <a:rPr lang="en-US" sz="1050" b="0" dirty="0">
                          <a:effectLst/>
                        </a:rPr>
                        <a:t> </a:t>
                      </a:r>
                      <a:r>
                        <a:rPr lang="en-US" sz="1050" b="0" dirty="0" err="1">
                          <a:effectLst/>
                        </a:rPr>
                        <a:t>školske</a:t>
                      </a:r>
                      <a:r>
                        <a:rPr lang="en-US" sz="1050" b="0" dirty="0">
                          <a:effectLst/>
                        </a:rPr>
                        <a:t> </a:t>
                      </a:r>
                      <a:r>
                        <a:rPr lang="en-US" sz="1050" b="0" dirty="0" err="1">
                          <a:effectLst/>
                        </a:rPr>
                        <a:t>godine</a:t>
                      </a:r>
                      <a:r>
                        <a:rPr lang="en-US" sz="1050" b="0" dirty="0">
                          <a:effectLst/>
                        </a:rPr>
                        <a:t> </a:t>
                      </a:r>
                      <a:r>
                        <a:rPr lang="en-US" sz="1050" b="0" dirty="0" err="1">
                          <a:effectLst/>
                        </a:rPr>
                        <a:t>kako</a:t>
                      </a:r>
                      <a:r>
                        <a:rPr lang="en-US" sz="1050" b="0" dirty="0">
                          <a:effectLst/>
                        </a:rPr>
                        <a:t> bi </a:t>
                      </a:r>
                      <a:r>
                        <a:rPr lang="en-US" sz="1050" b="0" dirty="0" err="1">
                          <a:effectLst/>
                        </a:rPr>
                        <a:t>opremili</a:t>
                      </a:r>
                      <a:r>
                        <a:rPr lang="en-US" sz="1050" b="0" dirty="0">
                          <a:effectLst/>
                        </a:rPr>
                        <a:t> </a:t>
                      </a:r>
                      <a:r>
                        <a:rPr lang="en-US" sz="1050" b="0" dirty="0" err="1">
                          <a:effectLst/>
                        </a:rPr>
                        <a:t>školsku</a:t>
                      </a:r>
                      <a:r>
                        <a:rPr lang="en-US" sz="1050" b="0" dirty="0">
                          <a:effectLst/>
                        </a:rPr>
                        <a:t> </a:t>
                      </a:r>
                      <a:r>
                        <a:rPr lang="en-US" sz="1050" b="0" dirty="0" err="1">
                          <a:effectLst/>
                        </a:rPr>
                        <a:t>učionicu</a:t>
                      </a:r>
                      <a:r>
                        <a:rPr lang="en-US" sz="1050" b="0" dirty="0">
                          <a:effectLst/>
                        </a:rPr>
                        <a:t> </a:t>
                      </a:r>
                      <a:r>
                        <a:rPr lang="en-US" sz="1050" b="0" dirty="0" err="1">
                          <a:effectLst/>
                        </a:rPr>
                        <a:t>informatičkim</a:t>
                      </a:r>
                      <a:r>
                        <a:rPr lang="en-US" sz="1050" b="0" dirty="0">
                          <a:effectLst/>
                        </a:rPr>
                        <a:t> </a:t>
                      </a:r>
                      <a:r>
                        <a:rPr lang="en-US" sz="1050" b="0" dirty="0" err="1">
                          <a:effectLst/>
                        </a:rPr>
                        <a:t>i</a:t>
                      </a:r>
                      <a:r>
                        <a:rPr lang="en-US" sz="1050" b="0" dirty="0">
                          <a:effectLst/>
                        </a:rPr>
                        <a:t>  </a:t>
                      </a:r>
                      <a:r>
                        <a:rPr lang="en-US" sz="1050" b="0" dirty="0" err="1">
                          <a:effectLst/>
                        </a:rPr>
                        <a:t>didaktičkim</a:t>
                      </a:r>
                      <a:r>
                        <a:rPr lang="en-US" sz="1050" b="0" dirty="0">
                          <a:effectLst/>
                        </a:rPr>
                        <a:t> </a:t>
                      </a:r>
                      <a:r>
                        <a:rPr lang="en-US" sz="1050" b="0" dirty="0" err="1">
                          <a:effectLst/>
                        </a:rPr>
                        <a:t>pomagalima</a:t>
                      </a:r>
                      <a:r>
                        <a:rPr lang="en-US" sz="1050" b="0" dirty="0">
                          <a:effectLst/>
                        </a:rPr>
                        <a:t> od </a:t>
                      </a:r>
                      <a:r>
                        <a:rPr lang="en-US" sz="1050" b="0" dirty="0" err="1">
                          <a:effectLst/>
                        </a:rPr>
                        <a:t>dobivenih</a:t>
                      </a:r>
                      <a:r>
                        <a:rPr lang="en-US" sz="1050" b="0" dirty="0">
                          <a:effectLst/>
                        </a:rPr>
                        <a:t> </a:t>
                      </a:r>
                      <a:r>
                        <a:rPr lang="en-US" sz="1050" b="0" dirty="0" err="1">
                          <a:effectLst/>
                        </a:rPr>
                        <a:t>novčanih</a:t>
                      </a:r>
                      <a:r>
                        <a:rPr lang="en-US" sz="1050" b="0" dirty="0">
                          <a:effectLst/>
                        </a:rPr>
                        <a:t> </a:t>
                      </a:r>
                      <a:r>
                        <a:rPr lang="en-US" sz="1050" b="0" dirty="0" err="1">
                          <a:effectLst/>
                        </a:rPr>
                        <a:t>sredstava</a:t>
                      </a:r>
                      <a:r>
                        <a:rPr lang="en-US" sz="1050" b="0" dirty="0">
                          <a:effectLst/>
                        </a:rPr>
                        <a:t>  </a:t>
                      </a:r>
                      <a:r>
                        <a:rPr lang="en-US" sz="1050" b="0" dirty="0" err="1">
                          <a:effectLst/>
                        </a:rPr>
                        <a:t>iz</a:t>
                      </a:r>
                      <a:r>
                        <a:rPr lang="en-US" sz="1050" b="0" dirty="0">
                          <a:effectLst/>
                        </a:rPr>
                        <a:t> DM-</a:t>
                      </a:r>
                      <a:r>
                        <a:rPr lang="en-US" sz="1050" b="0" dirty="0" err="1">
                          <a:effectLst/>
                        </a:rPr>
                        <a:t>ovog</a:t>
                      </a:r>
                      <a:r>
                        <a:rPr lang="en-US" sz="1050" b="0" dirty="0">
                          <a:effectLst/>
                        </a:rPr>
                        <a:t> </a:t>
                      </a:r>
                      <a:r>
                        <a:rPr lang="en-US" sz="1050" b="0" dirty="0" err="1">
                          <a:effectLst/>
                        </a:rPr>
                        <a:t>natječaja</a:t>
                      </a:r>
                      <a:r>
                        <a:rPr lang="en-US" sz="1050" b="0" dirty="0">
                          <a:effectLst/>
                        </a:rPr>
                        <a:t>  </a:t>
                      </a:r>
                      <a:r>
                        <a:rPr lang="en-US" sz="1050" b="0" dirty="0" err="1">
                          <a:effectLst/>
                        </a:rPr>
                        <a:t>Zeleni</a:t>
                      </a:r>
                      <a:r>
                        <a:rPr lang="en-US" sz="1050" b="0" dirty="0">
                          <a:effectLst/>
                        </a:rPr>
                        <a:t> </a:t>
                      </a:r>
                      <a:r>
                        <a:rPr lang="en-US" sz="1050" b="0" dirty="0" err="1">
                          <a:effectLst/>
                        </a:rPr>
                        <a:t>korak</a:t>
                      </a:r>
                      <a:r>
                        <a:rPr lang="en-US" sz="1050" b="0" dirty="0">
                          <a:effectLst/>
                        </a:rPr>
                        <a:t>, </a:t>
                      </a:r>
                      <a:r>
                        <a:rPr lang="en-US" sz="1050" b="0" dirty="0" err="1">
                          <a:effectLst/>
                        </a:rPr>
                        <a:t>ekološki</a:t>
                      </a:r>
                      <a:r>
                        <a:rPr lang="en-US" sz="1050" b="0" dirty="0">
                          <a:effectLst/>
                        </a:rPr>
                        <a:t> </a:t>
                      </a:r>
                      <a:r>
                        <a:rPr lang="en-US" sz="1050" b="0" dirty="0" err="1">
                          <a:effectLst/>
                        </a:rPr>
                        <a:t>će</a:t>
                      </a:r>
                      <a:r>
                        <a:rPr lang="en-US" sz="1050" b="0" dirty="0">
                          <a:effectLst/>
                        </a:rPr>
                        <a:t> se </a:t>
                      </a:r>
                      <a:r>
                        <a:rPr lang="en-US" sz="1050" b="0" dirty="0" err="1">
                          <a:effectLst/>
                        </a:rPr>
                        <a:t>osvješćivati</a:t>
                      </a:r>
                      <a:r>
                        <a:rPr lang="en-US" sz="1050" b="0" dirty="0">
                          <a:effectLst/>
                        </a:rPr>
                        <a:t>, </a:t>
                      </a:r>
                      <a:r>
                        <a:rPr lang="en-US" sz="1050" b="0" dirty="0" err="1">
                          <a:effectLst/>
                        </a:rPr>
                        <a:t>shvatit</a:t>
                      </a:r>
                      <a:r>
                        <a:rPr lang="en-US" sz="1050" b="0" dirty="0">
                          <a:effectLst/>
                        </a:rPr>
                        <a:t> </a:t>
                      </a:r>
                      <a:r>
                        <a:rPr lang="en-US" sz="1050" b="0" dirty="0" err="1">
                          <a:effectLst/>
                        </a:rPr>
                        <a:t>će</a:t>
                      </a:r>
                      <a:r>
                        <a:rPr lang="en-US" sz="1050" b="0" dirty="0">
                          <a:effectLst/>
                        </a:rPr>
                        <a:t> </a:t>
                      </a:r>
                      <a:r>
                        <a:rPr lang="en-US" sz="1050" b="0" dirty="0" err="1">
                          <a:effectLst/>
                        </a:rPr>
                        <a:t>važnost</a:t>
                      </a:r>
                      <a:r>
                        <a:rPr lang="en-US" sz="1050" b="0" dirty="0">
                          <a:effectLst/>
                        </a:rPr>
                        <a:t> </a:t>
                      </a:r>
                      <a:r>
                        <a:rPr lang="en-US" sz="1050" b="0" dirty="0" err="1">
                          <a:effectLst/>
                        </a:rPr>
                        <a:t>odvajanja</a:t>
                      </a:r>
                      <a:r>
                        <a:rPr lang="en-US" sz="1050" b="0" dirty="0">
                          <a:effectLst/>
                        </a:rPr>
                        <a:t> </a:t>
                      </a:r>
                      <a:r>
                        <a:rPr lang="en-US" sz="1050" b="0" dirty="0" err="1">
                          <a:effectLst/>
                        </a:rPr>
                        <a:t>otpada</a:t>
                      </a:r>
                      <a:endParaRPr lang="en-US" sz="1050" b="0" dirty="0">
                        <a:effectLst/>
                      </a:endParaRPr>
                    </a:p>
                  </a:txBody>
                  <a:tcPr>
                    <a:lnB w="12700" cap="flat" cmpd="sng" algn="ctr">
                      <a:noFill/>
                      <a:prstDash val="solid"/>
                      <a:round/>
                      <a:headEnd type="none" w="med" len="med"/>
                      <a:tailEnd type="none" w="med" len="med"/>
                    </a:lnB>
                  </a:tcPr>
                </a:tc>
                <a:extLst>
                  <a:ext uri="{0D108BD9-81ED-4DB2-BD59-A6C34878D82A}">
                    <a16:rowId xmlns:a16="http://schemas.microsoft.com/office/drawing/2014/main" val="1147823057"/>
                  </a:ext>
                </a:extLst>
              </a:tr>
              <a:tr h="756656">
                <a:tc>
                  <a:txBody>
                    <a:bodyPr/>
                    <a:lstStyle/>
                    <a:p>
                      <a:pPr rtl="0" fontAlgn="base"/>
                      <a:r>
                        <a:rPr lang="en-US" sz="1050" b="0" err="1">
                          <a:effectLst/>
                        </a:rPr>
                        <a:t>Namjena</a:t>
                      </a:r>
                      <a:r>
                        <a:rPr lang="en-US" sz="1050" b="0">
                          <a:effectLst/>
                        </a:rPr>
                        <a:t>:​</a:t>
                      </a:r>
                    </a:p>
                  </a:txBody>
                  <a:tcPr>
                    <a:lnT w="12700" cap="flat" cmpd="sng" algn="ctr">
                      <a:noFill/>
                      <a:prstDash val="solid"/>
                      <a:round/>
                      <a:headEnd type="none" w="med" len="med"/>
                      <a:tailEnd type="none" w="med" len="med"/>
                    </a:lnT>
                    <a:noFill/>
                  </a:tcPr>
                </a:tc>
                <a:tc>
                  <a:txBody>
                    <a:bodyPr/>
                    <a:lstStyle/>
                    <a:p>
                      <a:pPr rtl="0" fontAlgn="base"/>
                      <a:r>
                        <a:rPr lang="en-US" sz="1050" b="0" err="1">
                          <a:effectLst/>
                        </a:rPr>
                        <a:t>Ekološki</a:t>
                      </a:r>
                      <a:r>
                        <a:rPr lang="en-US" sz="1050" b="0">
                          <a:effectLst/>
                        </a:rPr>
                        <a:t> </a:t>
                      </a:r>
                      <a:r>
                        <a:rPr lang="en-US" sz="1050" b="0" err="1">
                          <a:effectLst/>
                        </a:rPr>
                        <a:t>osvješćivati</a:t>
                      </a:r>
                      <a:r>
                        <a:rPr lang="en-US" sz="1050" b="0">
                          <a:effectLst/>
                        </a:rPr>
                        <a:t> </a:t>
                      </a:r>
                      <a:r>
                        <a:rPr lang="en-US" sz="1050" b="0" err="1">
                          <a:effectLst/>
                        </a:rPr>
                        <a:t>učenike</a:t>
                      </a:r>
                      <a:r>
                        <a:rPr lang="en-US" sz="1050" b="0">
                          <a:effectLst/>
                        </a:rPr>
                        <a:t>. </a:t>
                      </a:r>
                      <a:r>
                        <a:rPr lang="en-US" sz="1050" b="0" err="1">
                          <a:effectLst/>
                        </a:rPr>
                        <a:t>Poticati</a:t>
                      </a:r>
                      <a:r>
                        <a:rPr lang="en-US" sz="1050" b="0">
                          <a:effectLst/>
                        </a:rPr>
                        <a:t> </a:t>
                      </a:r>
                      <a:r>
                        <a:rPr lang="en-US" sz="1050" b="0" err="1">
                          <a:effectLst/>
                        </a:rPr>
                        <a:t>na</a:t>
                      </a:r>
                      <a:r>
                        <a:rPr lang="en-US" sz="1050" b="0">
                          <a:effectLst/>
                        </a:rPr>
                        <a:t> </a:t>
                      </a:r>
                      <a:r>
                        <a:rPr lang="en-US" sz="1050" b="0" err="1">
                          <a:effectLst/>
                        </a:rPr>
                        <a:t>važnost</a:t>
                      </a:r>
                      <a:r>
                        <a:rPr lang="en-US" sz="1050" b="0">
                          <a:effectLst/>
                        </a:rPr>
                        <a:t>  </a:t>
                      </a:r>
                      <a:r>
                        <a:rPr lang="en-US" sz="1050" b="0" err="1">
                          <a:effectLst/>
                        </a:rPr>
                        <a:t>odvajanja</a:t>
                      </a:r>
                      <a:r>
                        <a:rPr lang="en-US" sz="1050" b="0">
                          <a:effectLst/>
                        </a:rPr>
                        <a:t> </a:t>
                      </a:r>
                      <a:r>
                        <a:rPr lang="en-US" sz="1050" b="0" err="1">
                          <a:effectLst/>
                        </a:rPr>
                        <a:t>otpada</a:t>
                      </a:r>
                      <a:r>
                        <a:rPr lang="en-US" sz="1050" b="0">
                          <a:effectLst/>
                        </a:rPr>
                        <a:t> </a:t>
                      </a:r>
                      <a:r>
                        <a:rPr lang="en-US" sz="1050" b="0" err="1">
                          <a:effectLst/>
                        </a:rPr>
                        <a:t>i</a:t>
                      </a:r>
                      <a:r>
                        <a:rPr lang="en-US" sz="1050" b="0">
                          <a:effectLst/>
                        </a:rPr>
                        <a:t> </a:t>
                      </a:r>
                      <a:r>
                        <a:rPr lang="en-US" sz="1050" b="0" err="1">
                          <a:effectLst/>
                        </a:rPr>
                        <a:t>razvijati</a:t>
                      </a:r>
                      <a:r>
                        <a:rPr lang="en-US" sz="1050" b="0">
                          <a:effectLst/>
                        </a:rPr>
                        <a:t> </a:t>
                      </a:r>
                      <a:r>
                        <a:rPr lang="en-US" sz="1050" b="0" err="1">
                          <a:effectLst/>
                        </a:rPr>
                        <a:t>svijest</a:t>
                      </a:r>
                      <a:r>
                        <a:rPr lang="en-US" sz="1050" b="0">
                          <a:effectLst/>
                        </a:rPr>
                        <a:t> o tome </a:t>
                      </a:r>
                      <a:r>
                        <a:rPr lang="en-US" sz="1050" b="0" err="1">
                          <a:effectLst/>
                        </a:rPr>
                        <a:t>kako</a:t>
                      </a:r>
                      <a:r>
                        <a:rPr lang="en-US" sz="1050" b="0">
                          <a:effectLst/>
                        </a:rPr>
                        <a:t> </a:t>
                      </a:r>
                      <a:r>
                        <a:rPr lang="en-US" sz="1050" b="0" err="1">
                          <a:effectLst/>
                        </a:rPr>
                        <a:t>svojim</a:t>
                      </a:r>
                      <a:r>
                        <a:rPr lang="en-US" sz="1050" b="0">
                          <a:effectLst/>
                        </a:rPr>
                        <a:t> </a:t>
                      </a:r>
                      <a:r>
                        <a:rPr lang="en-US" sz="1050" b="0" err="1">
                          <a:effectLst/>
                        </a:rPr>
                        <a:t>radom</a:t>
                      </a:r>
                      <a:r>
                        <a:rPr lang="en-US" sz="1050" b="0">
                          <a:effectLst/>
                        </a:rPr>
                        <a:t> </a:t>
                      </a:r>
                      <a:r>
                        <a:rPr lang="en-US" sz="1050" b="0" err="1">
                          <a:effectLst/>
                        </a:rPr>
                        <a:t>mogu</a:t>
                      </a:r>
                      <a:r>
                        <a:rPr lang="en-US" sz="1050" b="0">
                          <a:effectLst/>
                        </a:rPr>
                        <a:t> </a:t>
                      </a:r>
                      <a:r>
                        <a:rPr lang="en-US" sz="1050" b="0" err="1">
                          <a:effectLst/>
                        </a:rPr>
                        <a:t>doprinijeti</a:t>
                      </a:r>
                      <a:r>
                        <a:rPr lang="en-US" sz="1050" b="0">
                          <a:effectLst/>
                        </a:rPr>
                        <a:t> </a:t>
                      </a:r>
                      <a:r>
                        <a:rPr lang="en-US" sz="1050" b="0" err="1">
                          <a:effectLst/>
                        </a:rPr>
                        <a:t>razvoju</a:t>
                      </a:r>
                      <a:r>
                        <a:rPr lang="en-US" sz="1050" b="0">
                          <a:effectLst/>
                        </a:rPr>
                        <a:t> </a:t>
                      </a:r>
                      <a:r>
                        <a:rPr lang="en-US" sz="1050" b="0" err="1">
                          <a:effectLst/>
                        </a:rPr>
                        <a:t>zajednice</a:t>
                      </a:r>
                      <a:r>
                        <a:rPr lang="en-US" sz="1050" b="0">
                          <a:effectLst/>
                        </a:rPr>
                        <a:t> I </a:t>
                      </a:r>
                      <a:r>
                        <a:rPr lang="en-US" sz="1050" b="0" err="1">
                          <a:effectLst/>
                        </a:rPr>
                        <a:t>čuvanja</a:t>
                      </a:r>
                      <a:r>
                        <a:rPr lang="en-US" sz="1050" b="0">
                          <a:effectLst/>
                        </a:rPr>
                        <a:t> </a:t>
                      </a:r>
                      <a:r>
                        <a:rPr lang="en-US" sz="1050" b="0" err="1">
                          <a:effectLst/>
                        </a:rPr>
                        <a:t>okoliša</a:t>
                      </a:r>
                      <a:r>
                        <a:rPr lang="en-US" sz="1050" b="0">
                          <a:effectLst/>
                        </a:rPr>
                        <a:t>. </a:t>
                      </a:r>
                    </a:p>
                  </a:txBody>
                  <a:tcPr>
                    <a:lnT w="12700" cap="flat" cmpd="sng" algn="ctr">
                      <a:noFill/>
                      <a:prstDash val="solid"/>
                      <a:round/>
                      <a:headEnd type="none" w="med" len="med"/>
                      <a:tailEnd type="none" w="med" len="med"/>
                    </a:lnT>
                    <a:noFill/>
                  </a:tcPr>
                </a:tc>
                <a:extLst>
                  <a:ext uri="{0D108BD9-81ED-4DB2-BD59-A6C34878D82A}">
                    <a16:rowId xmlns:a16="http://schemas.microsoft.com/office/drawing/2014/main" val="3678862049"/>
                  </a:ext>
                </a:extLst>
              </a:tr>
              <a:tr h="327884">
                <a:tc>
                  <a:txBody>
                    <a:bodyPr/>
                    <a:lstStyle/>
                    <a:p>
                      <a:pPr rtl="0" fontAlgn="base"/>
                      <a:r>
                        <a:rPr lang="en-US" sz="1050" b="0" err="1">
                          <a:effectLst/>
                        </a:rPr>
                        <a:t>Način</a:t>
                      </a:r>
                      <a:r>
                        <a:rPr lang="en-US" sz="1050" b="0">
                          <a:effectLst/>
                        </a:rPr>
                        <a:t> </a:t>
                      </a:r>
                      <a:r>
                        <a:rPr lang="en-US" sz="1050" b="0" err="1">
                          <a:effectLst/>
                        </a:rPr>
                        <a:t>realizacije</a:t>
                      </a:r>
                      <a:r>
                        <a:rPr lang="en-US" sz="1050" b="0">
                          <a:effectLst/>
                        </a:rPr>
                        <a:t>:​</a:t>
                      </a:r>
                    </a:p>
                  </a:txBody>
                  <a:tcPr>
                    <a:noFill/>
                  </a:tcPr>
                </a:tc>
                <a:tc>
                  <a:txBody>
                    <a:bodyPr/>
                    <a:lstStyle/>
                    <a:p>
                      <a:pPr lvl="0">
                        <a:buNone/>
                      </a:pPr>
                      <a:r>
                        <a:rPr lang="en-US" sz="1050" b="0" err="1">
                          <a:effectLst/>
                        </a:rPr>
                        <a:t>Tijekom</a:t>
                      </a:r>
                      <a:r>
                        <a:rPr lang="en-US" sz="1050" b="0">
                          <a:effectLst/>
                        </a:rPr>
                        <a:t> </a:t>
                      </a:r>
                      <a:r>
                        <a:rPr lang="en-US" sz="1050" b="0" err="1">
                          <a:effectLst/>
                        </a:rPr>
                        <a:t>cijele</a:t>
                      </a:r>
                      <a:r>
                        <a:rPr lang="en-US" sz="1050" b="0">
                          <a:effectLst/>
                        </a:rPr>
                        <a:t> </a:t>
                      </a:r>
                      <a:r>
                        <a:rPr lang="en-US" sz="1050" b="0" err="1">
                          <a:effectLst/>
                        </a:rPr>
                        <a:t>školske</a:t>
                      </a:r>
                      <a:r>
                        <a:rPr lang="en-US" sz="1050" b="0">
                          <a:effectLst/>
                        </a:rPr>
                        <a:t> </a:t>
                      </a:r>
                      <a:r>
                        <a:rPr lang="en-US" sz="1050" b="0" err="1">
                          <a:effectLst/>
                        </a:rPr>
                        <a:t>godine</a:t>
                      </a:r>
                      <a:r>
                        <a:rPr lang="en-US" sz="1050" b="0">
                          <a:effectLst/>
                        </a:rPr>
                        <a:t>.</a:t>
                      </a:r>
                    </a:p>
                  </a:txBody>
                  <a:tcPr>
                    <a:noFill/>
                  </a:tcPr>
                </a:tc>
                <a:extLst>
                  <a:ext uri="{0D108BD9-81ED-4DB2-BD59-A6C34878D82A}">
                    <a16:rowId xmlns:a16="http://schemas.microsoft.com/office/drawing/2014/main" val="38661392"/>
                  </a:ext>
                </a:extLst>
              </a:tr>
              <a:tr h="327884">
                <a:tc>
                  <a:txBody>
                    <a:bodyPr/>
                    <a:lstStyle/>
                    <a:p>
                      <a:pPr rtl="0" fontAlgn="base"/>
                      <a:r>
                        <a:rPr lang="en-US" sz="1050" b="0" err="1">
                          <a:effectLst/>
                        </a:rPr>
                        <a:t>Nositelj</a:t>
                      </a:r>
                      <a:r>
                        <a:rPr lang="en-US" sz="1050" b="0">
                          <a:effectLst/>
                        </a:rPr>
                        <a:t> </a:t>
                      </a:r>
                      <a:r>
                        <a:rPr lang="en-US" sz="1050" b="0" err="1">
                          <a:effectLst/>
                        </a:rPr>
                        <a:t>aktivnosti</a:t>
                      </a:r>
                      <a:r>
                        <a:rPr lang="en-US" sz="1050" b="0">
                          <a:effectLst/>
                        </a:rPr>
                        <a:t>:​</a:t>
                      </a:r>
                    </a:p>
                  </a:txBody>
                  <a:tcPr>
                    <a:noFill/>
                  </a:tcPr>
                </a:tc>
                <a:tc>
                  <a:txBody>
                    <a:bodyPr/>
                    <a:lstStyle/>
                    <a:p>
                      <a:pPr rtl="0" fontAlgn="base"/>
                      <a:r>
                        <a:rPr lang="en-US" sz="1050" b="0" dirty="0" err="1">
                          <a:effectLst/>
                        </a:rPr>
                        <a:t>Učenici</a:t>
                      </a:r>
                      <a:r>
                        <a:rPr lang="en-US" sz="1050" b="0" dirty="0">
                          <a:effectLst/>
                        </a:rPr>
                        <a:t> </a:t>
                      </a:r>
                      <a:r>
                        <a:rPr lang="en-US" sz="1050" b="0" dirty="0" err="1">
                          <a:effectLst/>
                        </a:rPr>
                        <a:t>i</a:t>
                      </a:r>
                      <a:r>
                        <a:rPr lang="en-US" sz="1050" b="0" dirty="0">
                          <a:effectLst/>
                        </a:rPr>
                        <a:t> </a:t>
                      </a:r>
                      <a:r>
                        <a:rPr lang="en-US" sz="1050" b="0" dirty="0" err="1">
                          <a:effectLst/>
                        </a:rPr>
                        <a:t>učiteljice</a:t>
                      </a:r>
                      <a:r>
                        <a:rPr lang="en-US" sz="1050" b="0" dirty="0">
                          <a:effectLst/>
                        </a:rPr>
                        <a:t> P</a:t>
                      </a:r>
                      <a:r>
                        <a:rPr lang="hr-HR" sz="1050" b="0" dirty="0">
                          <a:effectLst/>
                        </a:rPr>
                        <a:t>Š</a:t>
                      </a:r>
                      <a:r>
                        <a:rPr lang="en-US" sz="1050" b="0" dirty="0">
                          <a:effectLst/>
                        </a:rPr>
                        <a:t> </a:t>
                      </a:r>
                      <a:r>
                        <a:rPr lang="en-US" sz="1050" b="0" dirty="0" err="1">
                          <a:effectLst/>
                        </a:rPr>
                        <a:t>Gunjavci</a:t>
                      </a:r>
                      <a:r>
                        <a:rPr lang="en-US" sz="1050" b="0" dirty="0">
                          <a:effectLst/>
                        </a:rPr>
                        <a:t> – </a:t>
                      </a:r>
                      <a:r>
                        <a:rPr lang="en-US" sz="1050" b="0" dirty="0" err="1">
                          <a:effectLst/>
                        </a:rPr>
                        <a:t>Ivana</a:t>
                      </a:r>
                      <a:r>
                        <a:rPr lang="en-US" sz="1050" b="0" dirty="0">
                          <a:effectLst/>
                        </a:rPr>
                        <a:t> </a:t>
                      </a:r>
                      <a:r>
                        <a:rPr lang="en-US" sz="1050" b="0" dirty="0" err="1">
                          <a:effectLst/>
                        </a:rPr>
                        <a:t>Filipović</a:t>
                      </a:r>
                      <a:r>
                        <a:rPr lang="en-US" sz="1050" b="0" dirty="0">
                          <a:effectLst/>
                        </a:rPr>
                        <a:t> </a:t>
                      </a:r>
                      <a:r>
                        <a:rPr lang="en-US" sz="1050" b="0" dirty="0" err="1">
                          <a:effectLst/>
                        </a:rPr>
                        <a:t>i</a:t>
                      </a:r>
                      <a:r>
                        <a:rPr lang="en-US" sz="1050" b="0" dirty="0">
                          <a:effectLst/>
                        </a:rPr>
                        <a:t> Kristina </a:t>
                      </a:r>
                      <a:r>
                        <a:rPr lang="en-US" sz="1050" b="0" dirty="0" err="1">
                          <a:effectLst/>
                        </a:rPr>
                        <a:t>Jelančić</a:t>
                      </a:r>
                      <a:r>
                        <a:rPr lang="en-US" sz="1050" b="0" dirty="0">
                          <a:effectLst/>
                        </a:rPr>
                        <a:t> </a:t>
                      </a:r>
                    </a:p>
                  </a:txBody>
                  <a:tcPr>
                    <a:noFill/>
                  </a:tcPr>
                </a:tc>
                <a:extLst>
                  <a:ext uri="{0D108BD9-81ED-4DB2-BD59-A6C34878D82A}">
                    <a16:rowId xmlns:a16="http://schemas.microsoft.com/office/drawing/2014/main" val="2503349314"/>
                  </a:ext>
                </a:extLst>
              </a:tr>
              <a:tr h="327884">
                <a:tc>
                  <a:txBody>
                    <a:bodyPr/>
                    <a:lstStyle/>
                    <a:p>
                      <a:pPr rtl="0" fontAlgn="base"/>
                      <a:r>
                        <a:rPr lang="en-US" sz="1050" b="0" err="1">
                          <a:effectLst/>
                        </a:rPr>
                        <a:t>Vremenik</a:t>
                      </a:r>
                      <a:r>
                        <a:rPr lang="en-US" sz="1050" b="0">
                          <a:effectLst/>
                        </a:rPr>
                        <a:t>:​</a:t>
                      </a:r>
                    </a:p>
                  </a:txBody>
                  <a:tcPr>
                    <a:noFill/>
                  </a:tcPr>
                </a:tc>
                <a:tc>
                  <a:txBody>
                    <a:bodyPr/>
                    <a:lstStyle/>
                    <a:p>
                      <a:pPr rtl="0" fontAlgn="base"/>
                      <a:r>
                        <a:rPr lang="en-US" sz="1050" b="0" dirty="0" err="1">
                          <a:effectLst/>
                        </a:rPr>
                        <a:t>Tijekom</a:t>
                      </a:r>
                      <a:r>
                        <a:rPr lang="en-US" sz="1050" b="0" dirty="0">
                          <a:effectLst/>
                        </a:rPr>
                        <a:t> </a:t>
                      </a:r>
                      <a:r>
                        <a:rPr lang="en-US" sz="1050" b="0" dirty="0" err="1">
                          <a:effectLst/>
                        </a:rPr>
                        <a:t>školske</a:t>
                      </a:r>
                      <a:r>
                        <a:rPr lang="en-US" sz="1050" b="0" dirty="0">
                          <a:effectLst/>
                        </a:rPr>
                        <a:t> </a:t>
                      </a:r>
                      <a:r>
                        <a:rPr lang="en-US" sz="1050" b="0" dirty="0" err="1">
                          <a:effectLst/>
                        </a:rPr>
                        <a:t>godine</a:t>
                      </a:r>
                      <a:r>
                        <a:rPr lang="en-US" sz="1050" b="0" dirty="0">
                          <a:effectLst/>
                        </a:rPr>
                        <a:t>​</a:t>
                      </a:r>
                    </a:p>
                  </a:txBody>
                  <a:tcPr>
                    <a:noFill/>
                  </a:tcPr>
                </a:tc>
                <a:extLst>
                  <a:ext uri="{0D108BD9-81ED-4DB2-BD59-A6C34878D82A}">
                    <a16:rowId xmlns:a16="http://schemas.microsoft.com/office/drawing/2014/main" val="1077552867"/>
                  </a:ext>
                </a:extLst>
              </a:tr>
              <a:tr h="327884">
                <a:tc>
                  <a:txBody>
                    <a:bodyPr/>
                    <a:lstStyle/>
                    <a:p>
                      <a:pPr rtl="0" fontAlgn="base"/>
                      <a:r>
                        <a:rPr lang="en-US" sz="1050" b="0" err="1">
                          <a:effectLst/>
                        </a:rPr>
                        <a:t>Troškovnik</a:t>
                      </a:r>
                      <a:r>
                        <a:rPr lang="en-US" sz="1050" b="0">
                          <a:effectLst/>
                        </a:rPr>
                        <a:t>:​</a:t>
                      </a:r>
                    </a:p>
                  </a:txBody>
                  <a:tcPr>
                    <a:noFill/>
                  </a:tcPr>
                </a:tc>
                <a:tc>
                  <a:txBody>
                    <a:bodyPr/>
                    <a:lstStyle/>
                    <a:p>
                      <a:pPr rtl="0" fontAlgn="base"/>
                      <a:r>
                        <a:rPr lang="en-US" sz="1050" b="0">
                          <a:effectLst/>
                        </a:rPr>
                        <a:t>0 </a:t>
                      </a:r>
                      <a:r>
                        <a:rPr lang="en-US" sz="1050" b="0" err="1">
                          <a:effectLst/>
                        </a:rPr>
                        <a:t>kuna</a:t>
                      </a:r>
                      <a:r>
                        <a:rPr lang="en-US" sz="1050" b="0">
                          <a:effectLst/>
                        </a:rPr>
                        <a:t>​</a:t>
                      </a:r>
                    </a:p>
                  </a:txBody>
                  <a:tcPr>
                    <a:noFill/>
                  </a:tcPr>
                </a:tc>
                <a:extLst>
                  <a:ext uri="{0D108BD9-81ED-4DB2-BD59-A6C34878D82A}">
                    <a16:rowId xmlns:a16="http://schemas.microsoft.com/office/drawing/2014/main" val="1838788286"/>
                  </a:ext>
                </a:extLst>
              </a:tr>
              <a:tr h="756656">
                <a:tc>
                  <a:txBody>
                    <a:bodyPr/>
                    <a:lstStyle/>
                    <a:p>
                      <a:pPr rtl="0" fontAlgn="base"/>
                      <a:r>
                        <a:rPr lang="en-US" sz="1050" b="0" err="1">
                          <a:effectLst/>
                        </a:rPr>
                        <a:t>Način</a:t>
                      </a:r>
                      <a:r>
                        <a:rPr lang="en-US" sz="1050" b="0">
                          <a:effectLst/>
                        </a:rPr>
                        <a:t> </a:t>
                      </a:r>
                      <a:r>
                        <a:rPr lang="en-US" sz="1050" b="0" err="1">
                          <a:effectLst/>
                        </a:rPr>
                        <a:t>vrednovanja</a:t>
                      </a:r>
                      <a:r>
                        <a:rPr lang="en-US" sz="1050" b="0">
                          <a:effectLst/>
                        </a:rPr>
                        <a:t> </a:t>
                      </a:r>
                      <a:r>
                        <a:rPr lang="en-US" sz="1050" b="0" err="1">
                          <a:effectLst/>
                        </a:rPr>
                        <a:t>i</a:t>
                      </a:r>
                      <a:r>
                        <a:rPr lang="en-US" sz="1050" b="0">
                          <a:effectLst/>
                        </a:rPr>
                        <a:t> </a:t>
                      </a:r>
                      <a:r>
                        <a:rPr lang="en-US" sz="1050" b="0" err="1">
                          <a:effectLst/>
                        </a:rPr>
                        <a:t>korištenja</a:t>
                      </a:r>
                      <a:r>
                        <a:rPr lang="en-US" sz="1050" b="0">
                          <a:effectLst/>
                        </a:rPr>
                        <a:t> </a:t>
                      </a:r>
                      <a:r>
                        <a:rPr lang="en-US" sz="1050" b="0" err="1">
                          <a:effectLst/>
                        </a:rPr>
                        <a:t>rezultata</a:t>
                      </a:r>
                      <a:r>
                        <a:rPr lang="en-US" sz="1050" b="0">
                          <a:effectLst/>
                        </a:rPr>
                        <a:t> </a:t>
                      </a:r>
                      <a:r>
                        <a:rPr lang="en-US" sz="1050" b="0" err="1">
                          <a:effectLst/>
                        </a:rPr>
                        <a:t>vrednovanja</a:t>
                      </a:r>
                      <a:r>
                        <a:rPr lang="en-US" sz="1050" b="0">
                          <a:effectLst/>
                        </a:rPr>
                        <a:t>:​</a:t>
                      </a:r>
                    </a:p>
                  </a:txBody>
                  <a:tcPr>
                    <a:noFill/>
                  </a:tcPr>
                </a:tc>
                <a:tc>
                  <a:txBody>
                    <a:bodyPr/>
                    <a:lstStyle/>
                    <a:p>
                      <a:pPr rtl="0" fontAlgn="base"/>
                      <a:r>
                        <a:rPr lang="en-US" sz="1050" b="0" dirty="0" err="1">
                          <a:effectLst/>
                        </a:rPr>
                        <a:t>Prikupljeni</a:t>
                      </a:r>
                      <a:r>
                        <a:rPr lang="en-US" sz="1050" b="0" dirty="0">
                          <a:effectLst/>
                        </a:rPr>
                        <a:t> </a:t>
                      </a:r>
                      <a:r>
                        <a:rPr lang="en-US" sz="1050" b="0" dirty="0" err="1">
                          <a:effectLst/>
                        </a:rPr>
                        <a:t>papir</a:t>
                      </a:r>
                      <a:r>
                        <a:rPr lang="en-US" sz="1050" b="0" dirty="0">
                          <a:effectLst/>
                        </a:rPr>
                        <a:t> </a:t>
                      </a:r>
                      <a:r>
                        <a:rPr lang="en-US" sz="1050" b="0" dirty="0" err="1">
                          <a:effectLst/>
                        </a:rPr>
                        <a:t>predati</a:t>
                      </a:r>
                      <a:r>
                        <a:rPr lang="en-US" sz="1050" b="0" dirty="0">
                          <a:effectLst/>
                        </a:rPr>
                        <a:t> </a:t>
                      </a:r>
                      <a:r>
                        <a:rPr lang="en-US" sz="1050" b="0" dirty="0" err="1">
                          <a:effectLst/>
                        </a:rPr>
                        <a:t>tvrtki</a:t>
                      </a:r>
                      <a:r>
                        <a:rPr lang="en-US" sz="1050" b="0" dirty="0">
                          <a:effectLst/>
                        </a:rPr>
                        <a:t> </a:t>
                      </a:r>
                      <a:r>
                        <a:rPr lang="en-US" sz="1050" b="0" dirty="0" err="1">
                          <a:effectLst/>
                        </a:rPr>
                        <a:t>Unija</a:t>
                      </a:r>
                      <a:r>
                        <a:rPr lang="en-US" sz="1050" b="0" dirty="0">
                          <a:effectLst/>
                        </a:rPr>
                        <a:t> </a:t>
                      </a:r>
                      <a:r>
                        <a:rPr lang="en-US" sz="1050" b="0" dirty="0" err="1">
                          <a:effectLst/>
                        </a:rPr>
                        <a:t>papir</a:t>
                      </a:r>
                      <a:r>
                        <a:rPr lang="en-US" sz="1050" b="0" dirty="0">
                          <a:effectLst/>
                        </a:rPr>
                        <a:t>  </a:t>
                      </a:r>
                      <a:r>
                        <a:rPr lang="en-US" sz="1050" b="0" dirty="0" err="1">
                          <a:effectLst/>
                        </a:rPr>
                        <a:t>i</a:t>
                      </a:r>
                      <a:r>
                        <a:rPr lang="en-US" sz="1050" b="0" dirty="0">
                          <a:effectLst/>
                        </a:rPr>
                        <a:t> s </a:t>
                      </a:r>
                      <a:r>
                        <a:rPr lang="en-US" sz="1050" b="0" dirty="0" err="1">
                          <a:effectLst/>
                        </a:rPr>
                        <a:t>dobivenim</a:t>
                      </a:r>
                      <a:r>
                        <a:rPr lang="en-US" sz="1050" b="0" dirty="0">
                          <a:effectLst/>
                        </a:rPr>
                        <a:t> </a:t>
                      </a:r>
                      <a:r>
                        <a:rPr lang="en-US" sz="1050" b="0" dirty="0" err="1">
                          <a:effectLst/>
                        </a:rPr>
                        <a:t>novčanim</a:t>
                      </a:r>
                      <a:r>
                        <a:rPr lang="en-US" sz="1050" b="0" dirty="0">
                          <a:effectLst/>
                        </a:rPr>
                        <a:t> </a:t>
                      </a:r>
                      <a:r>
                        <a:rPr lang="en-US" sz="1050" b="0" dirty="0" err="1">
                          <a:effectLst/>
                        </a:rPr>
                        <a:t>sredstvima</a:t>
                      </a:r>
                      <a:r>
                        <a:rPr lang="en-US" sz="1050" b="0" dirty="0">
                          <a:effectLst/>
                        </a:rPr>
                        <a:t> </a:t>
                      </a:r>
                      <a:r>
                        <a:rPr lang="en-US" sz="1050" b="0" dirty="0" err="1">
                          <a:effectLst/>
                        </a:rPr>
                        <a:t>kupovati</a:t>
                      </a:r>
                      <a:r>
                        <a:rPr lang="en-US" sz="1050" b="0" dirty="0">
                          <a:effectLst/>
                        </a:rPr>
                        <a:t> </a:t>
                      </a:r>
                      <a:r>
                        <a:rPr lang="en-US" sz="1050" b="0" dirty="0" err="1">
                          <a:effectLst/>
                        </a:rPr>
                        <a:t>materijale</a:t>
                      </a:r>
                      <a:r>
                        <a:rPr lang="en-US" sz="1050" b="0" dirty="0">
                          <a:effectLst/>
                        </a:rPr>
                        <a:t> </a:t>
                      </a:r>
                      <a:r>
                        <a:rPr lang="en-US" sz="1050" b="0" dirty="0" err="1">
                          <a:effectLst/>
                        </a:rPr>
                        <a:t>potrebne</a:t>
                      </a:r>
                      <a:r>
                        <a:rPr lang="en-US" sz="1050" b="0" dirty="0">
                          <a:effectLst/>
                        </a:rPr>
                        <a:t> za rad u </a:t>
                      </a:r>
                      <a:r>
                        <a:rPr lang="en-US" sz="1050" b="0" dirty="0" err="1">
                          <a:effectLst/>
                        </a:rPr>
                        <a:t>školi</a:t>
                      </a:r>
                      <a:r>
                        <a:rPr lang="en-US" sz="1050" b="0" dirty="0">
                          <a:effectLst/>
                        </a:rPr>
                        <a:t>.  </a:t>
                      </a:r>
                      <a:r>
                        <a:rPr lang="en-US" sz="1050" b="0" dirty="0" err="1">
                          <a:effectLst/>
                        </a:rPr>
                        <a:t>Objavljivati</a:t>
                      </a:r>
                      <a:r>
                        <a:rPr lang="en-US" sz="1050" b="0" dirty="0">
                          <a:effectLst/>
                        </a:rPr>
                        <a:t> </a:t>
                      </a:r>
                      <a:r>
                        <a:rPr lang="en-US" sz="1050" b="0" dirty="0" err="1">
                          <a:effectLst/>
                        </a:rPr>
                        <a:t>rezultate</a:t>
                      </a:r>
                      <a:r>
                        <a:rPr lang="en-US" sz="1050" b="0" dirty="0">
                          <a:effectLst/>
                        </a:rPr>
                        <a:t> </a:t>
                      </a:r>
                      <a:r>
                        <a:rPr lang="en-US" sz="1050" b="0" dirty="0" err="1">
                          <a:effectLst/>
                        </a:rPr>
                        <a:t>rada</a:t>
                      </a:r>
                      <a:r>
                        <a:rPr lang="en-US" sz="1050" b="0" dirty="0">
                          <a:effectLst/>
                        </a:rPr>
                        <a:t> </a:t>
                      </a:r>
                      <a:r>
                        <a:rPr lang="en-US" sz="1050" b="0" dirty="0" err="1">
                          <a:effectLst/>
                        </a:rPr>
                        <a:t>na</a:t>
                      </a:r>
                      <a:r>
                        <a:rPr lang="en-US" sz="1050" b="0" dirty="0">
                          <a:effectLst/>
                        </a:rPr>
                        <a:t> web </a:t>
                      </a:r>
                      <a:r>
                        <a:rPr lang="en-US" sz="1050" b="0" dirty="0" err="1">
                          <a:effectLst/>
                        </a:rPr>
                        <a:t>stranici</a:t>
                      </a:r>
                      <a:r>
                        <a:rPr lang="en-US" sz="1050" b="0" dirty="0">
                          <a:effectLst/>
                        </a:rPr>
                        <a:t> </a:t>
                      </a:r>
                      <a:r>
                        <a:rPr lang="en-US" sz="1050" b="0" dirty="0" err="1">
                          <a:effectLst/>
                        </a:rPr>
                        <a:t>škole</a:t>
                      </a:r>
                      <a:r>
                        <a:rPr lang="en-US" sz="1050" b="0" dirty="0">
                          <a:effectLst/>
                        </a:rPr>
                        <a:t>.​</a:t>
                      </a:r>
                    </a:p>
                  </a:txBody>
                  <a:tcPr>
                    <a:noFill/>
                  </a:tcPr>
                </a:tc>
                <a:extLst>
                  <a:ext uri="{0D108BD9-81ED-4DB2-BD59-A6C34878D82A}">
                    <a16:rowId xmlns:a16="http://schemas.microsoft.com/office/drawing/2014/main" val="3585961584"/>
                  </a:ext>
                </a:extLst>
              </a:tr>
            </a:tbl>
          </a:graphicData>
        </a:graphic>
      </p:graphicFrame>
      <p:pic>
        <p:nvPicPr>
          <p:cNvPr id="3" name="Picture 3" descr="A picture containing stationary&#10;&#10;Description generated with high confidence">
            <a:extLst>
              <a:ext uri="{FF2B5EF4-FFF2-40B4-BE49-F238E27FC236}">
                <a16:creationId xmlns:a16="http://schemas.microsoft.com/office/drawing/2014/main" id="{B49B40A4-EFD3-4248-80D7-84C247CD29DF}"/>
              </a:ext>
            </a:extLst>
          </p:cNvPr>
          <p:cNvPicPr>
            <a:picLocks noChangeAspect="1"/>
          </p:cNvPicPr>
          <p:nvPr/>
        </p:nvPicPr>
        <p:blipFill>
          <a:blip r:embed="rId2">
            <a:clrChange>
              <a:clrFrom>
                <a:srgbClr val="FEFEFE"/>
              </a:clrFrom>
              <a:clrTo>
                <a:srgbClr val="FEFEFE">
                  <a:alpha val="0"/>
                </a:srgbClr>
              </a:clrTo>
            </a:clrChange>
          </a:blip>
          <a:stretch>
            <a:fillRect/>
          </a:stretch>
        </p:blipFill>
        <p:spPr>
          <a:xfrm>
            <a:off x="5746052" y="39508"/>
            <a:ext cx="2367053" cy="857250"/>
          </a:xfrm>
          <a:prstGeom prst="rect">
            <a:avLst/>
          </a:prstGeom>
        </p:spPr>
      </p:pic>
    </p:spTree>
    <p:extLst>
      <p:ext uri="{BB962C8B-B14F-4D97-AF65-F5344CB8AC3E}">
        <p14:creationId xmlns:p14="http://schemas.microsoft.com/office/powerpoint/2010/main" val="1980069889"/>
      </p:ext>
    </p:extLst>
  </p:cSld>
  <p:clrMapOvr>
    <a:masterClrMapping/>
  </p:clrMapOvr>
  <p:transition spd="slow">
    <p:wipe/>
  </p:transition>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Shape 981"/>
        <p:cNvGrpSpPr/>
        <p:nvPr/>
      </p:nvGrpSpPr>
      <p:grpSpPr>
        <a:xfrm>
          <a:off x="0" y="0"/>
          <a:ext cx="0" cy="0"/>
          <a:chOff x="0" y="0"/>
          <a:chExt cx="0" cy="0"/>
        </a:xfrm>
      </p:grpSpPr>
      <p:pic>
        <p:nvPicPr>
          <p:cNvPr id="982" name="Shape 982"/>
          <p:cNvPicPr preferRelativeResize="0"/>
          <p:nvPr/>
        </p:nvPicPr>
        <p:blipFill rotWithShape="1">
          <a:blip r:embed="rId3">
            <a:alphaModFix/>
          </a:blip>
          <a:srcRect/>
          <a:stretch/>
        </p:blipFill>
        <p:spPr>
          <a:xfrm>
            <a:off x="7154227" y="0"/>
            <a:ext cx="1060505" cy="876455"/>
          </a:xfrm>
          <a:prstGeom prst="rect">
            <a:avLst/>
          </a:prstGeom>
          <a:noFill/>
          <a:ln>
            <a:noFill/>
          </a:ln>
        </p:spPr>
      </p:pic>
      <p:graphicFrame>
        <p:nvGraphicFramePr>
          <p:cNvPr id="983" name="Shape 983"/>
          <p:cNvGraphicFramePr/>
          <p:nvPr>
            <p:extLst>
              <p:ext uri="{D42A27DB-BD31-4B8C-83A1-F6EECF244321}">
                <p14:modId xmlns:p14="http://schemas.microsoft.com/office/powerpoint/2010/main" val="2578262671"/>
              </p:ext>
            </p:extLst>
          </p:nvPr>
        </p:nvGraphicFramePr>
        <p:xfrm>
          <a:off x="431180" y="876455"/>
          <a:ext cx="8481820" cy="3443379"/>
        </p:xfrm>
        <a:graphic>
          <a:graphicData uri="http://schemas.openxmlformats.org/drawingml/2006/table">
            <a:tbl>
              <a:tblPr>
                <a:tableStyleId>{0E3FDE45-AF77-4B5C-9715-49D594BDF05E}</a:tableStyleId>
              </a:tblPr>
              <a:tblGrid>
                <a:gridCol w="1642601">
                  <a:extLst>
                    <a:ext uri="{9D8B030D-6E8A-4147-A177-3AD203B41FA5}">
                      <a16:colId xmlns:a16="http://schemas.microsoft.com/office/drawing/2014/main" val="20000"/>
                    </a:ext>
                  </a:extLst>
                </a:gridCol>
                <a:gridCol w="6839219">
                  <a:extLst>
                    <a:ext uri="{9D8B030D-6E8A-4147-A177-3AD203B41FA5}">
                      <a16:colId xmlns:a16="http://schemas.microsoft.com/office/drawing/2014/main" val="20001"/>
                    </a:ext>
                  </a:extLst>
                </a:gridCol>
              </a:tblGrid>
              <a:tr h="583649">
                <a:tc>
                  <a:txBody>
                    <a:bodyPr/>
                    <a:lstStyle/>
                    <a:p>
                      <a:pPr marL="0" marR="0" lvl="0" indent="0" algn="l" rtl="0">
                        <a:lnSpc>
                          <a:spcPct val="100000"/>
                        </a:lnSpc>
                        <a:spcBef>
                          <a:spcPts val="0"/>
                        </a:spcBef>
                        <a:spcAft>
                          <a:spcPts val="0"/>
                        </a:spcAft>
                        <a:buClr>
                          <a:srgbClr val="000000"/>
                        </a:buClr>
                        <a:buSzPct val="25000"/>
                        <a:buFont typeface="Calibri"/>
                        <a:buNone/>
                      </a:pPr>
                      <a:r>
                        <a:rPr lang="hr-HR" sz="1100" u="none" strike="noStrike" cap="none" baseline="0">
                          <a:sym typeface="Calibri"/>
                        </a:rPr>
                        <a:t>Ishodi</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25" marR="91425" marT="34300" marB="34300"/>
                </a:tc>
                <a:tc>
                  <a:txBody>
                    <a:bodyPr/>
                    <a:lstStyle/>
                    <a:p>
                      <a:pPr marL="0" marR="0" lvl="0" indent="0" algn="l" rtl="0">
                        <a:lnSpc>
                          <a:spcPct val="100000"/>
                        </a:lnSpc>
                        <a:spcBef>
                          <a:spcPts val="0"/>
                        </a:spcBef>
                        <a:spcAft>
                          <a:spcPts val="0"/>
                        </a:spcAft>
                        <a:buFont typeface="Calibri"/>
                        <a:buNone/>
                      </a:pPr>
                      <a:r>
                        <a:rPr lang="en" sz="1100" u="none" strike="noStrike" cap="none" baseline="0" err="1"/>
                        <a:t>Učenici</a:t>
                      </a:r>
                      <a:r>
                        <a:rPr lang="en" sz="1100" u="none" strike="noStrike" cap="none" baseline="0"/>
                        <a:t> </a:t>
                      </a:r>
                      <a:r>
                        <a:rPr lang="en" sz="1100" u="none" strike="noStrike" cap="none" baseline="0" err="1"/>
                        <a:t>će</a:t>
                      </a:r>
                      <a:r>
                        <a:rPr lang="en" sz="1100" u="none" strike="noStrike" cap="none" baseline="0"/>
                        <a:t> </a:t>
                      </a:r>
                      <a:r>
                        <a:rPr lang="en" sz="1100" u="none" strike="noStrike" cap="none" baseline="0" err="1"/>
                        <a:t>upoznati</a:t>
                      </a:r>
                      <a:r>
                        <a:rPr lang="en" sz="1100" u="none" strike="noStrike" cap="none" baseline="0"/>
                        <a:t> stare </a:t>
                      </a:r>
                      <a:r>
                        <a:rPr lang="en" sz="1100" u="none" strike="noStrike" cap="none" baseline="0" err="1"/>
                        <a:t>sorte</a:t>
                      </a:r>
                      <a:r>
                        <a:rPr lang="en" sz="1100" u="none" strike="noStrike" cap="none" baseline="0">
                          <a:sym typeface="Calibri"/>
                        </a:rPr>
                        <a:t> jabuka, </a:t>
                      </a:r>
                      <a:r>
                        <a:rPr lang="en" sz="1100" u="none" strike="noStrike" cap="none" baseline="0"/>
                        <a:t>razviti</a:t>
                      </a:r>
                      <a:r>
                        <a:rPr lang="en" sz="1100" u="none" strike="noStrike" cap="none" baseline="0">
                          <a:sym typeface="Calibri"/>
                        </a:rPr>
                        <a:t> </a:t>
                      </a:r>
                      <a:r>
                        <a:rPr lang="en" sz="1100" u="none" strike="noStrike" cap="none" baseline="0" err="1">
                          <a:sym typeface="Calibri"/>
                        </a:rPr>
                        <a:t>ekološku</a:t>
                      </a:r>
                      <a:r>
                        <a:rPr lang="en" sz="1100" u="none" strike="noStrike" cap="none" baseline="0">
                          <a:sym typeface="Calibri"/>
                        </a:rPr>
                        <a:t> </a:t>
                      </a:r>
                      <a:r>
                        <a:rPr lang="en" sz="1100" u="none" strike="noStrike" cap="none" baseline="0" err="1">
                          <a:sym typeface="Calibri"/>
                        </a:rPr>
                        <a:t>svijest</a:t>
                      </a:r>
                      <a:r>
                        <a:rPr lang="en" sz="1100" u="none" strike="noStrike" cap="none" baseline="0">
                          <a:sym typeface="Calibri"/>
                        </a:rPr>
                        <a:t> </a:t>
                      </a:r>
                      <a:r>
                        <a:rPr lang="en" sz="1100" u="none" strike="noStrike" cap="none" baseline="0" err="1">
                          <a:sym typeface="Calibri"/>
                        </a:rPr>
                        <a:t>kod</a:t>
                      </a:r>
                      <a:r>
                        <a:rPr lang="en" sz="1100" u="none" strike="noStrike" cap="none" baseline="0">
                          <a:sym typeface="Calibri"/>
                        </a:rPr>
                        <a:t> </a:t>
                      </a:r>
                      <a:r>
                        <a:rPr lang="en" sz="1100" u="none" strike="noStrike" cap="none" baseline="0" err="1">
                          <a:sym typeface="Calibri"/>
                        </a:rPr>
                        <a:t>učenika</a:t>
                      </a:r>
                      <a:r>
                        <a:rPr lang="en" sz="1100" u="none" strike="noStrike" cap="none" baseline="0">
                          <a:sym typeface="Calibri"/>
                        </a:rPr>
                        <a:t>, </a:t>
                      </a:r>
                      <a:r>
                        <a:rPr lang="en" sz="1100" u="none" strike="noStrike" cap="none" baseline="0" err="1"/>
                        <a:t>potaknuti</a:t>
                      </a:r>
                      <a:r>
                        <a:rPr lang="en" sz="1100" u="none" strike="noStrike" cap="none" baseline="0"/>
                        <a:t> </a:t>
                      </a:r>
                      <a:r>
                        <a:rPr lang="en" sz="1100" u="none" strike="noStrike" cap="none" baseline="0" err="1"/>
                        <a:t>na</a:t>
                      </a:r>
                      <a:r>
                        <a:rPr lang="en" sz="1100" u="none" strike="noStrike" cap="none" baseline="0">
                          <a:sym typeface="Calibri"/>
                        </a:rPr>
                        <a:t> </a:t>
                      </a:r>
                      <a:r>
                        <a:rPr lang="en" sz="1100" u="none" strike="noStrike" cap="none" baseline="0" err="1">
                          <a:sym typeface="Calibri"/>
                        </a:rPr>
                        <a:t>zdravu</a:t>
                      </a:r>
                      <a:r>
                        <a:rPr lang="en" sz="1100" u="none" strike="noStrike" cap="none" baseline="0">
                          <a:sym typeface="Calibri"/>
                        </a:rPr>
                        <a:t> </a:t>
                      </a:r>
                      <a:r>
                        <a:rPr lang="en" sz="1100" u="none" strike="noStrike" cap="none" baseline="0" err="1">
                          <a:sym typeface="Calibri"/>
                        </a:rPr>
                        <a:t>prehranu</a:t>
                      </a:r>
                      <a:r>
                        <a:rPr lang="en" sz="1100" u="none" strike="noStrike" cap="none" baseline="0">
                          <a:sym typeface="Calibri"/>
                        </a:rPr>
                        <a:t>,</a:t>
                      </a:r>
                      <a:r>
                        <a:rPr lang="en" sz="1100" u="none" strike="noStrike" cap="none" baseline="0"/>
                        <a:t> </a:t>
                      </a:r>
                      <a:r>
                        <a:rPr lang="en" sz="1100" u="none" strike="noStrike" cap="none" baseline="0" err="1">
                          <a:sym typeface="Calibri"/>
                        </a:rPr>
                        <a:t>na</a:t>
                      </a:r>
                      <a:r>
                        <a:rPr lang="en" sz="1100" u="none" strike="noStrike" cap="none" baseline="0">
                          <a:sym typeface="Calibri"/>
                        </a:rPr>
                        <a:t> </a:t>
                      </a:r>
                      <a:r>
                        <a:rPr lang="en" sz="1100" u="none" strike="noStrike" cap="none" baseline="0" err="1">
                          <a:sym typeface="Calibri"/>
                        </a:rPr>
                        <a:t>samostalan</a:t>
                      </a:r>
                      <a:r>
                        <a:rPr lang="en" sz="1100" u="none" strike="noStrike" cap="none" baseline="0">
                          <a:sym typeface="Calibri"/>
                        </a:rPr>
                        <a:t> rad,</a:t>
                      </a:r>
                      <a:r>
                        <a:rPr lang="en" sz="1100" u="none" strike="noStrike" cap="none" baseline="0"/>
                        <a:t> </a:t>
                      </a:r>
                      <a:r>
                        <a:rPr lang="en" sz="1100" u="none" strike="noStrike" cap="none" baseline="0">
                          <a:sym typeface="Calibri"/>
                        </a:rPr>
                        <a:t> </a:t>
                      </a:r>
                      <a:r>
                        <a:rPr lang="en" sz="1100" u="none" strike="noStrike" cap="none" baseline="0" err="1">
                          <a:sym typeface="Calibri"/>
                        </a:rPr>
                        <a:t>stvaranje</a:t>
                      </a:r>
                      <a:r>
                        <a:rPr lang="en" sz="1100" u="none" strike="noStrike" cap="none" baseline="0">
                          <a:sym typeface="Calibri"/>
                        </a:rPr>
                        <a:t>,</a:t>
                      </a:r>
                      <a:r>
                        <a:rPr lang="hr-HR" sz="1100" u="none" strike="noStrike" cap="none" baseline="0">
                          <a:sym typeface="Calibri"/>
                        </a:rPr>
                        <a:t> </a:t>
                      </a:r>
                      <a:r>
                        <a:rPr lang="en" sz="1100" u="none" strike="noStrike" cap="none" baseline="0" err="1">
                          <a:sym typeface="Calibri"/>
                        </a:rPr>
                        <a:t>gotov</a:t>
                      </a:r>
                      <a:r>
                        <a:rPr lang="en" sz="1100" u="none" strike="noStrike" cap="none" baseline="0">
                          <a:sym typeface="Calibri"/>
                        </a:rPr>
                        <a:t> </a:t>
                      </a:r>
                      <a:r>
                        <a:rPr lang="en" sz="1100" u="none" strike="noStrike" cap="none" baseline="0" err="1">
                          <a:sym typeface="Calibri"/>
                        </a:rPr>
                        <a:t>proizvod</a:t>
                      </a:r>
                      <a:r>
                        <a:rPr lang="en" sz="1100" u="none" strike="noStrike" cap="none" baseline="0">
                          <a:sym typeface="Calibri"/>
                        </a:rPr>
                        <a:t>, </a:t>
                      </a:r>
                      <a:r>
                        <a:rPr lang="en" sz="1100" u="none" strike="noStrike" cap="none" baseline="0" err="1">
                          <a:sym typeface="Calibri"/>
                        </a:rPr>
                        <a:t>prodaja</a:t>
                      </a:r>
                      <a:r>
                        <a:rPr lang="en" sz="1100" u="none" strike="noStrike" cap="none" baseline="0">
                          <a:sym typeface="Calibri"/>
                        </a:rPr>
                        <a:t> </a:t>
                      </a:r>
                      <a:r>
                        <a:rPr lang="en" sz="1100" u="none" strike="noStrike" cap="none" baseline="0" err="1">
                          <a:sym typeface="Calibri"/>
                        </a:rPr>
                        <a:t>proizvoda</a:t>
                      </a:r>
                      <a:r>
                        <a:rPr lang="en" sz="1100" u="none" strike="noStrike" cap="none" baseline="0">
                          <a:sym typeface="Calibri"/>
                        </a:rPr>
                        <a:t>, </a:t>
                      </a:r>
                      <a:r>
                        <a:rPr lang="en" sz="1100" u="none" strike="noStrike" cap="none" baseline="0" err="1">
                          <a:sym typeface="Calibri"/>
                        </a:rPr>
                        <a:t>osjećaj</a:t>
                      </a:r>
                      <a:r>
                        <a:rPr lang="en" sz="1100" u="none" strike="noStrike" cap="none" baseline="0">
                          <a:sym typeface="Calibri"/>
                        </a:rPr>
                        <a:t> </a:t>
                      </a:r>
                      <a:r>
                        <a:rPr lang="en" sz="1100" u="none" strike="noStrike" cap="none" baseline="0" err="1">
                          <a:sym typeface="Calibri"/>
                        </a:rPr>
                        <a:t>zadovoljstva</a:t>
                      </a:r>
                      <a:r>
                        <a:rPr lang="en" sz="1100" u="none" strike="noStrike" cap="none" baseline="0">
                          <a:sym typeface="Calibri"/>
                        </a:rPr>
                        <a:t> </a:t>
                      </a:r>
                      <a:r>
                        <a:rPr lang="en" sz="1100" u="none" strike="noStrike" cap="none" baseline="0" err="1">
                          <a:sym typeface="Calibri"/>
                        </a:rPr>
                        <a:t>postignutim</a:t>
                      </a:r>
                      <a:r>
                        <a:rPr lang="en" sz="1100" u="none" strike="noStrike" cap="none" baseline="0">
                          <a:sym typeface="Calibri"/>
                        </a:rPr>
                        <a:t> </a:t>
                      </a:r>
                      <a:r>
                        <a:rPr lang="en" sz="1100" u="none" strike="noStrike" cap="none" baseline="0" err="1">
                          <a:sym typeface="Calibri"/>
                        </a:rPr>
                        <a:t>rezultatima</a:t>
                      </a:r>
                      <a:r>
                        <a:rPr lang="en" sz="1100" u="none" strike="noStrike" cap="none" baseline="0">
                          <a:sym typeface="Calibri"/>
                        </a:rPr>
                        <a:t>, </a:t>
                      </a:r>
                      <a:r>
                        <a:rPr lang="en" sz="1100" u="none" strike="noStrike" cap="none" baseline="0" err="1">
                          <a:sym typeface="Calibri"/>
                        </a:rPr>
                        <a:t>predstavljanje</a:t>
                      </a:r>
                      <a:r>
                        <a:rPr lang="en" sz="1100" u="none" strike="noStrike" cap="none" baseline="0">
                          <a:sym typeface="Calibri"/>
                        </a:rPr>
                        <a:t> </a:t>
                      </a:r>
                      <a:r>
                        <a:rPr lang="en" sz="1100" u="none" strike="noStrike" cap="none" baseline="0" err="1">
                          <a:sym typeface="Calibri"/>
                        </a:rPr>
                        <a:t>škole</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25" marR="91425" marT="34300" marB="34300"/>
                </a:tc>
                <a:extLst>
                  <a:ext uri="{0D108BD9-81ED-4DB2-BD59-A6C34878D82A}">
                    <a16:rowId xmlns:a16="http://schemas.microsoft.com/office/drawing/2014/main" val="10000"/>
                  </a:ext>
                </a:extLst>
              </a:tr>
              <a:tr h="418267">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Namjena</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25" marR="91425" marT="34300" marB="34300"/>
                </a:tc>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Proizvodnja</a:t>
                      </a:r>
                      <a:r>
                        <a:rPr lang="en" sz="1100" u="none" strike="noStrike" cap="none" baseline="0">
                          <a:sym typeface="Calibri"/>
                        </a:rPr>
                        <a:t> </a:t>
                      </a:r>
                      <a:r>
                        <a:rPr lang="en" sz="1100" u="none" strike="noStrike" cap="none" baseline="0" err="1">
                          <a:sym typeface="Calibri"/>
                        </a:rPr>
                        <a:t>ekoloških</a:t>
                      </a:r>
                      <a:r>
                        <a:rPr lang="en" sz="1100" u="none" strike="noStrike" cap="none" baseline="0">
                          <a:sym typeface="Calibri"/>
                        </a:rPr>
                        <a:t> </a:t>
                      </a:r>
                      <a:r>
                        <a:rPr lang="en" sz="1100" u="none" strike="noStrike" cap="none" baseline="0" err="1">
                          <a:sym typeface="Calibri"/>
                        </a:rPr>
                        <a:t>jabuka</a:t>
                      </a:r>
                      <a:r>
                        <a:rPr lang="en" sz="1100" u="none" strike="noStrike" cap="none" baseline="0">
                          <a:sym typeface="Calibri"/>
                        </a:rPr>
                        <a:t> </a:t>
                      </a:r>
                      <a:r>
                        <a:rPr lang="en" sz="1100" u="none" strike="noStrike" cap="none" baseline="0" err="1">
                          <a:sym typeface="Calibri"/>
                        </a:rPr>
                        <a:t>i</a:t>
                      </a:r>
                      <a:r>
                        <a:rPr lang="en" sz="1100" u="none" strike="noStrike" cap="none" baseline="0">
                          <a:sym typeface="Calibri"/>
                        </a:rPr>
                        <a:t> </a:t>
                      </a:r>
                      <a:r>
                        <a:rPr lang="en" sz="1100" u="none" strike="noStrike" cap="none" baseline="0" err="1">
                          <a:sym typeface="Calibri"/>
                        </a:rPr>
                        <a:t>proizvoda</a:t>
                      </a:r>
                      <a:r>
                        <a:rPr lang="en" sz="1100" u="none" strike="noStrike" cap="none" baseline="0">
                          <a:sym typeface="Calibri"/>
                        </a:rPr>
                        <a:t> od </a:t>
                      </a:r>
                      <a:r>
                        <a:rPr lang="en" sz="1100" u="none" strike="noStrike" cap="none" baseline="0" err="1">
                          <a:sym typeface="Calibri"/>
                        </a:rPr>
                        <a:t>jabuka</a:t>
                      </a:r>
                      <a:r>
                        <a:rPr lang="en" sz="1100" u="none" strike="noStrike" cap="none" baseline="0">
                          <a:sym typeface="Calibri"/>
                        </a:rPr>
                        <a:t>, </a:t>
                      </a:r>
                      <a:r>
                        <a:rPr lang="en" sz="1100" u="none" strike="noStrike" cap="none" baseline="0" err="1">
                          <a:sym typeface="Calibri"/>
                        </a:rPr>
                        <a:t>sudjelovanje</a:t>
                      </a:r>
                      <a:r>
                        <a:rPr lang="en" sz="1100" u="none" strike="noStrike" cap="none" baseline="0">
                          <a:sym typeface="Calibri"/>
                        </a:rPr>
                        <a:t> </a:t>
                      </a:r>
                      <a:r>
                        <a:rPr lang="en" sz="1100" u="none" strike="noStrike" cap="none" baseline="0" err="1">
                          <a:sym typeface="Calibri"/>
                        </a:rPr>
                        <a:t>na</a:t>
                      </a:r>
                      <a:r>
                        <a:rPr lang="en" sz="1100" u="none" strike="noStrike" cap="none" baseline="0">
                          <a:sym typeface="Calibri"/>
                        </a:rPr>
                        <a:t> </a:t>
                      </a:r>
                      <a:r>
                        <a:rPr lang="en" sz="1100" u="none" strike="noStrike" cap="none" baseline="0" err="1">
                          <a:sym typeface="Calibri"/>
                        </a:rPr>
                        <a:t>izložbama</a:t>
                      </a:r>
                      <a:r>
                        <a:rPr lang="en" sz="1100" u="none" strike="noStrike" cap="none" baseline="0">
                          <a:sym typeface="Calibri"/>
                        </a:rPr>
                        <a:t> </a:t>
                      </a:r>
                      <a:r>
                        <a:rPr lang="en" sz="1100" u="none" strike="noStrike" cap="none" baseline="0" err="1">
                          <a:sym typeface="Calibri"/>
                        </a:rPr>
                        <a:t>prodaja</a:t>
                      </a:r>
                      <a:r>
                        <a:rPr lang="en" sz="1100" u="none" strike="noStrike" cap="none" baseline="0">
                          <a:sym typeface="Calibri"/>
                        </a:rPr>
                        <a:t> </a:t>
                      </a:r>
                      <a:r>
                        <a:rPr lang="en" sz="1100" u="none" strike="noStrike" cap="none" baseline="0" err="1">
                          <a:sym typeface="Calibri"/>
                        </a:rPr>
                        <a:t>preko</a:t>
                      </a:r>
                      <a:r>
                        <a:rPr lang="en" sz="1100" u="none" strike="noStrike" cap="none" baseline="0">
                          <a:sym typeface="Calibri"/>
                        </a:rPr>
                        <a:t> </a:t>
                      </a:r>
                      <a:r>
                        <a:rPr lang="en" sz="1100" u="none" strike="noStrike" cap="none" baseline="0" err="1">
                          <a:sym typeface="Calibri"/>
                        </a:rPr>
                        <a:t>učeničke</a:t>
                      </a:r>
                      <a:r>
                        <a:rPr lang="en" sz="1100" u="none" strike="noStrike" cap="none" baseline="0">
                          <a:sym typeface="Calibri"/>
                        </a:rPr>
                        <a:t> </a:t>
                      </a:r>
                      <a:r>
                        <a:rPr lang="en" sz="1100" u="none" strike="noStrike" cap="none" baseline="0" err="1">
                          <a:sym typeface="Calibri"/>
                        </a:rPr>
                        <a:t>zadruge</a:t>
                      </a:r>
                      <a:r>
                        <a:rPr lang="en" sz="1100" u="none" strike="noStrike" cap="none" baseline="0">
                          <a:sym typeface="Calibri"/>
                        </a:rPr>
                        <a:t> “</a:t>
                      </a:r>
                      <a:r>
                        <a:rPr lang="en" sz="1100" u="none" strike="noStrike" cap="none" baseline="0" err="1">
                          <a:sym typeface="Calibri"/>
                        </a:rPr>
                        <a:t>Brdo</a:t>
                      </a:r>
                      <a:r>
                        <a:rPr lang="en" sz="1100" u="none" strike="noStrike" cap="none" baseline="0">
                          <a:sym typeface="Calibri"/>
                        </a:rPr>
                        <a:t> </a:t>
                      </a:r>
                      <a:r>
                        <a:rPr lang="en" sz="1100" u="none" strike="noStrike" cap="none" baseline="0" err="1">
                          <a:sym typeface="Calibri"/>
                        </a:rPr>
                        <a:t>Jabuka</a:t>
                      </a:r>
                      <a:r>
                        <a:rPr lang="en" sz="1100" u="none" strike="noStrike" cap="none" baseline="0">
                          <a:sym typeface="Calibri"/>
                        </a:rPr>
                        <a:t>”.	</a:t>
                      </a:r>
                      <a:endParaRPr lang="en" sz="1100" b="0" i="0" u="none" strike="noStrike" cap="none" baseline="0">
                        <a:solidFill>
                          <a:srgbClr val="000000"/>
                        </a:solidFill>
                        <a:latin typeface="Calibri"/>
                        <a:ea typeface="Calibri"/>
                        <a:cs typeface="Calibri"/>
                        <a:sym typeface="Calibri"/>
                      </a:endParaRPr>
                    </a:p>
                  </a:txBody>
                  <a:tcPr marL="91425" marR="91425" marT="34300" marB="34300"/>
                </a:tc>
                <a:extLst>
                  <a:ext uri="{0D108BD9-81ED-4DB2-BD59-A6C34878D82A}">
                    <a16:rowId xmlns:a16="http://schemas.microsoft.com/office/drawing/2014/main" val="10001"/>
                  </a:ext>
                </a:extLst>
              </a:tr>
              <a:tr h="457176">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Način</a:t>
                      </a:r>
                      <a:r>
                        <a:rPr lang="en" sz="1100" u="none" strike="noStrike" cap="none" baseline="0">
                          <a:sym typeface="Calibri"/>
                        </a:rPr>
                        <a:t> </a:t>
                      </a:r>
                      <a:r>
                        <a:rPr lang="en" sz="1100" u="none" strike="noStrike" cap="none" baseline="0" err="1">
                          <a:sym typeface="Calibri"/>
                        </a:rPr>
                        <a:t>realizacije</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25" marR="91425" marT="34300" marB="34300"/>
                </a:tc>
                <a:tc>
                  <a:txBody>
                    <a:bodyPr/>
                    <a:lstStyle/>
                    <a:p>
                      <a:pPr marL="0" marR="0" lvl="0" indent="0" algn="l" rtl="0">
                        <a:lnSpc>
                          <a:spcPct val="100000"/>
                        </a:lnSpc>
                        <a:spcBef>
                          <a:spcPts val="0"/>
                        </a:spcBef>
                        <a:spcAft>
                          <a:spcPts val="0"/>
                        </a:spcAft>
                        <a:buFont typeface="Calibri"/>
                        <a:buNone/>
                      </a:pPr>
                      <a:r>
                        <a:rPr lang="en" sz="1100" u="none" strike="noStrike" cap="none" baseline="0" err="1">
                          <a:sym typeface="Calibri"/>
                        </a:rPr>
                        <a:t>Uređivanje</a:t>
                      </a:r>
                      <a:r>
                        <a:rPr lang="en" sz="1100" u="none" strike="noStrike" cap="none" baseline="0">
                          <a:sym typeface="Calibri"/>
                        </a:rPr>
                        <a:t>, </a:t>
                      </a:r>
                      <a:r>
                        <a:rPr lang="en" sz="1100" u="none" strike="noStrike" cap="none" baseline="0" err="1">
                          <a:sym typeface="Calibri"/>
                        </a:rPr>
                        <a:t>održavanje</a:t>
                      </a:r>
                      <a:r>
                        <a:rPr lang="en" sz="1100" u="none" strike="noStrike" cap="none" baseline="0">
                          <a:sym typeface="Calibri"/>
                        </a:rPr>
                        <a:t>, </a:t>
                      </a:r>
                      <a:r>
                        <a:rPr lang="en" sz="1100" u="none" strike="noStrike" cap="none" baseline="0" err="1">
                          <a:sym typeface="Calibri"/>
                        </a:rPr>
                        <a:t>uzgoj</a:t>
                      </a:r>
                      <a:r>
                        <a:rPr lang="en" sz="1100" u="none" strike="noStrike" cap="none" baseline="0">
                          <a:sym typeface="Calibri"/>
                        </a:rPr>
                        <a:t> </a:t>
                      </a:r>
                      <a:r>
                        <a:rPr lang="en" sz="1100" u="none" strike="noStrike" cap="none" baseline="0" err="1">
                          <a:sym typeface="Calibri"/>
                        </a:rPr>
                        <a:t>i</a:t>
                      </a:r>
                      <a:r>
                        <a:rPr lang="en" sz="1100" u="none" strike="noStrike" cap="none" baseline="0">
                          <a:sym typeface="Calibri"/>
                        </a:rPr>
                        <a:t> </a:t>
                      </a:r>
                      <a:r>
                        <a:rPr lang="en" sz="1100" u="none" strike="noStrike" cap="none" baseline="0" err="1">
                          <a:sym typeface="Calibri"/>
                        </a:rPr>
                        <a:t>branje</a:t>
                      </a:r>
                      <a:r>
                        <a:rPr lang="en" sz="1100" u="none" strike="noStrike" cap="none" baseline="0">
                          <a:sym typeface="Calibri"/>
                        </a:rPr>
                        <a:t> </a:t>
                      </a:r>
                      <a:r>
                        <a:rPr lang="en" sz="1100" u="none" strike="noStrike" cap="none" baseline="0" err="1">
                          <a:sym typeface="Calibri"/>
                        </a:rPr>
                        <a:t>stabala</a:t>
                      </a:r>
                      <a:r>
                        <a:rPr lang="en" sz="1100" u="none" strike="noStrike" cap="none" baseline="0">
                          <a:sym typeface="Calibri"/>
                        </a:rPr>
                        <a:t> </a:t>
                      </a:r>
                      <a:r>
                        <a:rPr lang="en" sz="1100" u="none" strike="noStrike" cap="none" baseline="0" err="1">
                          <a:sym typeface="Calibri"/>
                        </a:rPr>
                        <a:t>voćaka</a:t>
                      </a:r>
                      <a:r>
                        <a:rPr lang="en" sz="1100" u="none" strike="noStrike" cap="none" baseline="0">
                          <a:sym typeface="Calibri"/>
                        </a:rPr>
                        <a:t> </a:t>
                      </a:r>
                      <a:r>
                        <a:rPr lang="en" sz="1100" u="none" strike="noStrike" cap="none" baseline="0" err="1">
                          <a:sym typeface="Calibri"/>
                        </a:rPr>
                        <a:t>i</a:t>
                      </a:r>
                      <a:r>
                        <a:rPr lang="en" sz="1100" u="none" strike="noStrike" cap="none" baseline="0">
                          <a:sym typeface="Calibri"/>
                        </a:rPr>
                        <a:t> </a:t>
                      </a:r>
                      <a:r>
                        <a:rPr lang="en" sz="1100" u="none" strike="noStrike" cap="none" baseline="0" err="1">
                          <a:sym typeface="Calibri"/>
                        </a:rPr>
                        <a:t>prerada</a:t>
                      </a:r>
                      <a:r>
                        <a:rPr lang="en" sz="1100" u="none" strike="noStrike" cap="none" baseline="0">
                          <a:sym typeface="Calibri"/>
                        </a:rPr>
                        <a:t> </a:t>
                      </a:r>
                      <a:r>
                        <a:rPr lang="en" sz="1100" u="none" strike="noStrike" cap="none" baseline="0" err="1">
                          <a:sym typeface="Calibri"/>
                        </a:rPr>
                        <a:t>plodova</a:t>
                      </a:r>
                      <a:r>
                        <a:rPr lang="en" sz="1100" u="none" strike="noStrike" cap="none" baseline="0">
                          <a:sym typeface="Calibri"/>
                        </a:rPr>
                        <a:t> u</a:t>
                      </a:r>
                      <a:r>
                        <a:rPr lang="en" sz="1100" u="none" strike="noStrike" cap="none" baseline="0"/>
                        <a:t> </a:t>
                      </a:r>
                      <a:r>
                        <a:rPr lang="en" sz="1100" u="none" strike="noStrike" cap="none" baseline="0">
                          <a:sym typeface="Calibri"/>
                        </a:rPr>
                        <a:t> </a:t>
                      </a:r>
                      <a:r>
                        <a:rPr lang="en" sz="1100" u="none" strike="noStrike" cap="none" baseline="0" err="1">
                          <a:sym typeface="Calibri"/>
                        </a:rPr>
                        <a:t>proizvod</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25" marR="91425" marT="34300" marB="34300"/>
                </a:tc>
                <a:extLst>
                  <a:ext uri="{0D108BD9-81ED-4DB2-BD59-A6C34878D82A}">
                    <a16:rowId xmlns:a16="http://schemas.microsoft.com/office/drawing/2014/main" val="10002"/>
                  </a:ext>
                </a:extLst>
              </a:tr>
              <a:tr h="421893">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Nositelj</a:t>
                      </a:r>
                      <a:r>
                        <a:rPr lang="en" sz="1100" u="none" strike="noStrike" cap="none" baseline="0">
                          <a:sym typeface="Calibri"/>
                        </a:rPr>
                        <a:t> </a:t>
                      </a:r>
                      <a:r>
                        <a:rPr lang="en" sz="1100" u="none" strike="noStrike" cap="none" baseline="0" err="1">
                          <a:sym typeface="Calibri"/>
                        </a:rPr>
                        <a:t>aktivnosti</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25" marR="91425" marT="34300" marB="34300"/>
                </a:tc>
                <a:tc>
                  <a:txBody>
                    <a:bodyPr/>
                    <a:lstStyle/>
                    <a:p>
                      <a:pPr marL="0" marR="0" lvl="0" indent="0" algn="l" rtl="0">
                        <a:lnSpc>
                          <a:spcPct val="100000"/>
                        </a:lnSpc>
                        <a:spcBef>
                          <a:spcPts val="0"/>
                        </a:spcBef>
                        <a:spcAft>
                          <a:spcPts val="0"/>
                        </a:spcAft>
                        <a:buFont typeface="Calibri"/>
                        <a:buNone/>
                      </a:pPr>
                      <a:r>
                        <a:rPr lang="en" sz="1100" u="none" strike="noStrike" cap="none" baseline="0" err="1">
                          <a:sym typeface="Calibri"/>
                        </a:rPr>
                        <a:t>Ekološka</a:t>
                      </a:r>
                      <a:r>
                        <a:rPr lang="en" sz="1100" u="none" strike="noStrike" cap="none" baseline="0">
                          <a:sym typeface="Calibri"/>
                        </a:rPr>
                        <a:t> </a:t>
                      </a:r>
                      <a:r>
                        <a:rPr lang="en" sz="1100" u="none" strike="noStrike" cap="none" baseline="0" err="1">
                          <a:sym typeface="Calibri"/>
                        </a:rPr>
                        <a:t>skupina,likovna</a:t>
                      </a:r>
                      <a:r>
                        <a:rPr lang="en" sz="1100" u="none" strike="noStrike" cap="none" baseline="0">
                          <a:sym typeface="Calibri"/>
                        </a:rPr>
                        <a:t> </a:t>
                      </a:r>
                      <a:r>
                        <a:rPr lang="en" sz="1100" u="none" strike="noStrike" cap="none" baseline="0" err="1">
                          <a:sym typeface="Calibri"/>
                        </a:rPr>
                        <a:t>skupina</a:t>
                      </a:r>
                      <a:r>
                        <a:rPr lang="en" sz="1100" u="none" strike="noStrike" cap="none" baseline="0">
                          <a:sym typeface="Calibri"/>
                        </a:rPr>
                        <a:t> </a:t>
                      </a:r>
                      <a:r>
                        <a:rPr lang="en" sz="1100" u="none" strike="noStrike" cap="none" baseline="0" err="1">
                          <a:sym typeface="Calibri"/>
                        </a:rPr>
                        <a:t>voćarska</a:t>
                      </a:r>
                      <a:r>
                        <a:rPr lang="en" sz="1100" u="none" strike="noStrike" cap="none" baseline="0">
                          <a:sym typeface="Calibri"/>
                        </a:rPr>
                        <a:t> skupina,</a:t>
                      </a:r>
                      <a:r>
                        <a:rPr lang="en" sz="1100" u="none" strike="noStrike" cap="none" baseline="0"/>
                        <a:t> </a:t>
                      </a:r>
                      <a:r>
                        <a:rPr lang="en" sz="1100" u="none" strike="noStrike" cap="none" baseline="0">
                          <a:sym typeface="Calibri"/>
                        </a:rPr>
                        <a:t>voditelj </a:t>
                      </a:r>
                      <a:r>
                        <a:rPr lang="en" sz="1100" u="none" strike="noStrike" cap="none" baseline="0" err="1">
                          <a:sym typeface="Calibri"/>
                        </a:rPr>
                        <a:t>učeničke</a:t>
                      </a:r>
                      <a:r>
                        <a:rPr lang="en" sz="1100" u="none" strike="noStrike" cap="none" baseline="0">
                          <a:sym typeface="Calibri"/>
                        </a:rPr>
                        <a:t> </a:t>
                      </a:r>
                      <a:r>
                        <a:rPr lang="en" sz="1100" u="none" strike="noStrike" cap="none" baseline="0" err="1">
                          <a:sym typeface="Calibri"/>
                        </a:rPr>
                        <a:t>zadruge</a:t>
                      </a:r>
                      <a:endParaRPr lang="en" sz="1100" b="0" i="0" u="none" strike="noStrike" cap="none" baseline="0" err="1">
                        <a:solidFill>
                          <a:srgbClr val="000000"/>
                        </a:solidFill>
                        <a:latin typeface="Calibri"/>
                        <a:ea typeface="Calibri"/>
                        <a:cs typeface="Calibri"/>
                        <a:sym typeface="Calibri"/>
                      </a:endParaRPr>
                    </a:p>
                  </a:txBody>
                  <a:tcPr marL="91425" marR="91425" marT="34300" marB="34300"/>
                </a:tc>
                <a:extLst>
                  <a:ext uri="{0D108BD9-81ED-4DB2-BD59-A6C34878D82A}">
                    <a16:rowId xmlns:a16="http://schemas.microsoft.com/office/drawing/2014/main" val="10003"/>
                  </a:ext>
                </a:extLst>
              </a:tr>
              <a:tr h="429194">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Vremenik</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25" marR="91425" marT="34300" marB="34300"/>
                </a:tc>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Tijekom</a:t>
                      </a:r>
                      <a:r>
                        <a:rPr lang="en" sz="1100" u="none" strike="noStrike" cap="none" baseline="0">
                          <a:sym typeface="Calibri"/>
                        </a:rPr>
                        <a:t> </a:t>
                      </a:r>
                      <a:r>
                        <a:rPr lang="hr-HR" sz="1100" u="none" strike="noStrike" cap="none" baseline="0">
                          <a:sym typeface="Calibri"/>
                        </a:rPr>
                        <a:t>nastavne </a:t>
                      </a:r>
                      <a:r>
                        <a:rPr lang="en" sz="1100" u="none" strike="noStrike" cap="none" baseline="0" err="1">
                          <a:sym typeface="Calibri"/>
                        </a:rPr>
                        <a:t>godine</a:t>
                      </a:r>
                      <a:r>
                        <a:rPr lang="en" sz="1100" u="none" strike="noStrike" cap="none" baseline="0">
                          <a:sym typeface="Calibri"/>
                        </a:rPr>
                        <a:t>.</a:t>
                      </a:r>
                    </a:p>
                    <a:p>
                      <a:pPr marL="0" marR="0" lvl="0" indent="0" algn="l" rtl="0">
                        <a:spcBef>
                          <a:spcPts val="0"/>
                        </a:spcBef>
                        <a:buNone/>
                      </a:pPr>
                      <a:endParaRPr sz="1100" b="0" i="0" u="none" strike="noStrike" cap="none" baseline="0">
                        <a:solidFill>
                          <a:srgbClr val="000000"/>
                        </a:solidFill>
                        <a:latin typeface="Calibri"/>
                        <a:ea typeface="Calibri"/>
                        <a:cs typeface="Calibri"/>
                        <a:sym typeface="Calibri"/>
                      </a:endParaRPr>
                    </a:p>
                  </a:txBody>
                  <a:tcPr marL="91425" marR="91425" marT="34300" marB="34300"/>
                </a:tc>
                <a:extLst>
                  <a:ext uri="{0D108BD9-81ED-4DB2-BD59-A6C34878D82A}">
                    <a16:rowId xmlns:a16="http://schemas.microsoft.com/office/drawing/2014/main" val="10004"/>
                  </a:ext>
                </a:extLst>
              </a:tr>
              <a:tr h="420693">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Troškovnik</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25" marR="91425" marT="34300" marB="34300"/>
                </a:tc>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Oko</a:t>
                      </a:r>
                      <a:r>
                        <a:rPr lang="en" sz="1100" u="none" strike="noStrike" cap="none" baseline="0">
                          <a:sym typeface="Calibri"/>
                        </a:rPr>
                        <a:t> 5,000,00kn.</a:t>
                      </a:r>
                      <a:endParaRPr lang="en" sz="1100" b="0" i="0" u="none" strike="noStrike" cap="none" baseline="0">
                        <a:solidFill>
                          <a:srgbClr val="000000"/>
                        </a:solidFill>
                        <a:latin typeface="Calibri"/>
                        <a:ea typeface="Calibri"/>
                        <a:cs typeface="Calibri"/>
                        <a:sym typeface="Calibri"/>
                      </a:endParaRPr>
                    </a:p>
                  </a:txBody>
                  <a:tcPr marL="91425" marR="91425" marT="34300" marB="34300"/>
                </a:tc>
                <a:extLst>
                  <a:ext uri="{0D108BD9-81ED-4DB2-BD59-A6C34878D82A}">
                    <a16:rowId xmlns:a16="http://schemas.microsoft.com/office/drawing/2014/main" val="10005"/>
                  </a:ext>
                </a:extLst>
              </a:tr>
              <a:tr h="712507">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Način</a:t>
                      </a:r>
                      <a:r>
                        <a:rPr lang="en" sz="1100" u="none" strike="noStrike" cap="none" baseline="0">
                          <a:sym typeface="Calibri"/>
                        </a:rPr>
                        <a:t> </a:t>
                      </a:r>
                      <a:r>
                        <a:rPr lang="en" sz="1100" u="none" strike="noStrike" cap="none" baseline="0" err="1">
                          <a:sym typeface="Calibri"/>
                        </a:rPr>
                        <a:t>vrednovanja</a:t>
                      </a:r>
                      <a:r>
                        <a:rPr lang="en" sz="1100" u="none" strike="noStrike" cap="none" baseline="0">
                          <a:sym typeface="Calibri"/>
                        </a:rPr>
                        <a:t> </a:t>
                      </a:r>
                      <a:r>
                        <a:rPr lang="en" sz="1100" u="none" strike="noStrike" cap="none" baseline="0" err="1">
                          <a:sym typeface="Calibri"/>
                        </a:rPr>
                        <a:t>i</a:t>
                      </a:r>
                      <a:r>
                        <a:rPr lang="en" sz="1100" u="none" strike="noStrike" cap="none" baseline="0">
                          <a:sym typeface="Calibri"/>
                        </a:rPr>
                        <a:t> </a:t>
                      </a:r>
                      <a:r>
                        <a:rPr lang="en" sz="1100" u="none" strike="noStrike" cap="none" baseline="0" err="1">
                          <a:sym typeface="Calibri"/>
                        </a:rPr>
                        <a:t>korištenja</a:t>
                      </a:r>
                      <a:r>
                        <a:rPr lang="en" sz="1100" u="none" strike="noStrike" cap="none" baseline="0">
                          <a:sym typeface="Calibri"/>
                        </a:rPr>
                        <a:t> </a:t>
                      </a:r>
                      <a:r>
                        <a:rPr lang="en" sz="1100" u="none" strike="noStrike" cap="none" baseline="0" err="1">
                          <a:sym typeface="Calibri"/>
                        </a:rPr>
                        <a:t>rezultata</a:t>
                      </a:r>
                      <a:r>
                        <a:rPr lang="en" sz="1100" u="none" strike="noStrike" cap="none" baseline="0">
                          <a:sym typeface="Calibri"/>
                        </a:rPr>
                        <a:t> </a:t>
                      </a:r>
                      <a:r>
                        <a:rPr lang="en" sz="1100" u="none" strike="noStrike" cap="none" baseline="0" err="1">
                          <a:sym typeface="Calibri"/>
                        </a:rPr>
                        <a:t>vrednovanja</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25" marR="91425" marT="34300" marB="34300"/>
                </a:tc>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dirty="0">
                          <a:sym typeface="Calibri"/>
                        </a:rPr>
                        <a:t>Količina prodanih proizvoda, nagrade i priznanja na izložbama i smotri UZ, anketiranje učenika i konzumenata naših proizvoda.</a:t>
                      </a:r>
                      <a:endParaRPr lang="en" sz="1100" b="0" i="0" u="none" strike="noStrike" cap="none" baseline="0" dirty="0">
                        <a:solidFill>
                          <a:srgbClr val="000000"/>
                        </a:solidFill>
                        <a:latin typeface="Calibri"/>
                        <a:ea typeface="Calibri"/>
                        <a:cs typeface="Calibri"/>
                        <a:sym typeface="Calibri"/>
                      </a:endParaRPr>
                    </a:p>
                  </a:txBody>
                  <a:tcPr marL="91425" marR="91425" marT="34300" marB="34300"/>
                </a:tc>
                <a:extLst>
                  <a:ext uri="{0D108BD9-81ED-4DB2-BD59-A6C34878D82A}">
                    <a16:rowId xmlns:a16="http://schemas.microsoft.com/office/drawing/2014/main" val="10006"/>
                  </a:ext>
                </a:extLst>
              </a:tr>
            </a:tbl>
          </a:graphicData>
        </a:graphic>
      </p:graphicFrame>
      <p:sp>
        <p:nvSpPr>
          <p:cNvPr id="2" name="TextBox 1"/>
          <p:cNvSpPr txBox="1"/>
          <p:nvPr/>
        </p:nvSpPr>
        <p:spPr>
          <a:xfrm>
            <a:off x="1153805" y="0"/>
            <a:ext cx="6409407" cy="769441"/>
          </a:xfrm>
          <a:prstGeom prst="rect">
            <a:avLst/>
          </a:prstGeom>
          <a:noFill/>
        </p:spPr>
        <p:txBody>
          <a:bodyPr wrap="square" lIns="91440" tIns="45720" rIns="91440" bIns="45720" rtlCol="0" anchor="t">
            <a:spAutoFit/>
            <a:scene3d>
              <a:camera prst="orthographicFront"/>
              <a:lightRig rig="soft" dir="t">
                <a:rot lat="0" lon="0" rev="15600000"/>
              </a:lightRig>
            </a:scene3d>
            <a:sp3d extrusionH="57150" prstMaterial="softEdge">
              <a:bevelT w="25400" h="38100"/>
            </a:sp3d>
          </a:bodyPr>
          <a:lstStyle/>
          <a:p>
            <a:r>
              <a:rPr lang="hr-HR" sz="3300" b="1" dirty="0">
                <a:solidFill>
                  <a:schemeClr val="accent2">
                    <a:lumMod val="75000"/>
                  </a:schemeClr>
                </a:solidFill>
                <a:effectLst>
                  <a:outerShdw blurRad="38100" dist="38100" dir="2700000" algn="tl">
                    <a:srgbClr val="000000">
                      <a:alpha val="43137"/>
                    </a:srgbClr>
                  </a:outerShdw>
                </a:effectLst>
                <a:ea typeface="+mj-ea"/>
                <a:cs typeface="+mj-cs"/>
              </a:rPr>
              <a:t>Sadimo</a:t>
            </a:r>
            <a:r>
              <a:rPr lang="hr-HR" sz="3300" b="1" dirty="0">
                <a:solidFill>
                  <a:schemeClr val="accent6"/>
                </a:solidFill>
                <a:effectLst>
                  <a:outerShdw blurRad="38100" dist="38100" dir="2700000" algn="tl">
                    <a:srgbClr val="000000">
                      <a:alpha val="43137"/>
                    </a:srgbClr>
                  </a:outerShdw>
                </a:effectLst>
              </a:rPr>
              <a:t> </a:t>
            </a:r>
            <a:r>
              <a:rPr lang="hr-HR" sz="3300" b="1" dirty="0">
                <a:solidFill>
                  <a:schemeClr val="accent2">
                    <a:lumMod val="75000"/>
                  </a:schemeClr>
                </a:solidFill>
                <a:effectLst>
                  <a:outerShdw blurRad="38100" dist="38100" dir="2700000" algn="tl">
                    <a:srgbClr val="000000">
                      <a:alpha val="43137"/>
                    </a:srgbClr>
                  </a:outerShdw>
                </a:effectLst>
                <a:ea typeface="+mj-ea"/>
                <a:cs typeface="+mj-cs"/>
              </a:rPr>
              <a:t>jabuke, beremo zdravlje</a:t>
            </a:r>
          </a:p>
          <a:p>
            <a:endParaRPr lang="hr-HR" sz="1100" b="1" dirty="0">
              <a:solidFill>
                <a:srgbClr val="FFC000"/>
              </a:solidFill>
              <a:effectLst>
                <a:outerShdw blurRad="38100" dist="38100" dir="2700000" algn="tl">
                  <a:srgbClr val="000000">
                    <a:alpha val="43137"/>
                  </a:srgbClr>
                </a:outerShdw>
              </a:effectLst>
              <a:ea typeface="+mj-ea"/>
              <a:cs typeface="+mj-cs"/>
            </a:endParaRPr>
          </a:p>
        </p:txBody>
      </p:sp>
    </p:spTree>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Shape 138"/>
        <p:cNvGrpSpPr/>
        <p:nvPr/>
      </p:nvGrpSpPr>
      <p:grpSpPr>
        <a:xfrm>
          <a:off x="0" y="0"/>
          <a:ext cx="0" cy="0"/>
          <a:chOff x="0" y="0"/>
          <a:chExt cx="0" cy="0"/>
        </a:xfrm>
      </p:grpSpPr>
      <p:sp>
        <p:nvSpPr>
          <p:cNvPr id="2" name="Naslov 1"/>
          <p:cNvSpPr>
            <a:spLocks noGrp="1"/>
          </p:cNvSpPr>
          <p:nvPr>
            <p:ph type="title"/>
          </p:nvPr>
        </p:nvSpPr>
        <p:spPr>
          <a:xfrm>
            <a:off x="1584489" y="0"/>
            <a:ext cx="5289957" cy="309186"/>
          </a:xfrm>
        </p:spPr>
        <p:txBody>
          <a:bodyPr>
            <a:normAutofit fontScale="90000"/>
            <a:scene3d>
              <a:camera prst="orthographicFront"/>
              <a:lightRig rig="soft" dir="t">
                <a:rot lat="0" lon="0" rev="15600000"/>
              </a:lightRig>
            </a:scene3d>
            <a:sp3d extrusionH="57150" prstMaterial="softEdge">
              <a:bevelT w="25400" h="38100"/>
            </a:sp3d>
          </a:bodyPr>
          <a:lstStyle/>
          <a:p>
            <a:pPr algn="ctr"/>
            <a:r>
              <a:rPr lang="hr-HR" sz="2000" dirty="0">
                <a:effectLst>
                  <a:outerShdw blurRad="38100" dist="38100" dir="2700000" algn="tl">
                    <a:srgbClr val="000000">
                      <a:alpha val="43137"/>
                    </a:srgbClr>
                  </a:outerShdw>
                </a:effectLst>
                <a:latin typeface="+mn-lt"/>
              </a:rPr>
              <a:t>Razvojni plan škole</a:t>
            </a:r>
          </a:p>
        </p:txBody>
      </p:sp>
      <p:graphicFrame>
        <p:nvGraphicFramePr>
          <p:cNvPr id="5" name="Tablica 4">
            <a:extLst>
              <a:ext uri="{FF2B5EF4-FFF2-40B4-BE49-F238E27FC236}">
                <a16:creationId xmlns:a16="http://schemas.microsoft.com/office/drawing/2014/main" id="{2DDE81D4-C40D-4A19-9776-07259E4B7009}"/>
              </a:ext>
            </a:extLst>
          </p:cNvPr>
          <p:cNvGraphicFramePr>
            <a:graphicFrameLocks noGrp="1"/>
          </p:cNvGraphicFramePr>
          <p:nvPr>
            <p:extLst>
              <p:ext uri="{D42A27DB-BD31-4B8C-83A1-F6EECF244321}">
                <p14:modId xmlns:p14="http://schemas.microsoft.com/office/powerpoint/2010/main" val="380254685"/>
              </p:ext>
            </p:extLst>
          </p:nvPr>
        </p:nvGraphicFramePr>
        <p:xfrm>
          <a:off x="348656" y="309186"/>
          <a:ext cx="8558521" cy="4624627"/>
        </p:xfrm>
        <a:graphic>
          <a:graphicData uri="http://schemas.openxmlformats.org/drawingml/2006/table">
            <a:tbl>
              <a:tblPr>
                <a:tableStyleId>{0E3FDE45-AF77-4B5C-9715-49D594BDF05E}</a:tableStyleId>
              </a:tblPr>
              <a:tblGrid>
                <a:gridCol w="1618705">
                  <a:extLst>
                    <a:ext uri="{9D8B030D-6E8A-4147-A177-3AD203B41FA5}">
                      <a16:colId xmlns:a16="http://schemas.microsoft.com/office/drawing/2014/main" val="2295543723"/>
                    </a:ext>
                  </a:extLst>
                </a:gridCol>
                <a:gridCol w="1510099">
                  <a:extLst>
                    <a:ext uri="{9D8B030D-6E8A-4147-A177-3AD203B41FA5}">
                      <a16:colId xmlns:a16="http://schemas.microsoft.com/office/drawing/2014/main" val="1685067444"/>
                    </a:ext>
                  </a:extLst>
                </a:gridCol>
                <a:gridCol w="2064189">
                  <a:extLst>
                    <a:ext uri="{9D8B030D-6E8A-4147-A177-3AD203B41FA5}">
                      <a16:colId xmlns:a16="http://schemas.microsoft.com/office/drawing/2014/main" val="1600058853"/>
                    </a:ext>
                  </a:extLst>
                </a:gridCol>
                <a:gridCol w="1296135">
                  <a:extLst>
                    <a:ext uri="{9D8B030D-6E8A-4147-A177-3AD203B41FA5}">
                      <a16:colId xmlns:a16="http://schemas.microsoft.com/office/drawing/2014/main" val="2623249246"/>
                    </a:ext>
                  </a:extLst>
                </a:gridCol>
                <a:gridCol w="1127696">
                  <a:extLst>
                    <a:ext uri="{9D8B030D-6E8A-4147-A177-3AD203B41FA5}">
                      <a16:colId xmlns:a16="http://schemas.microsoft.com/office/drawing/2014/main" val="2868727154"/>
                    </a:ext>
                  </a:extLst>
                </a:gridCol>
                <a:gridCol w="941697">
                  <a:extLst>
                    <a:ext uri="{9D8B030D-6E8A-4147-A177-3AD203B41FA5}">
                      <a16:colId xmlns:a16="http://schemas.microsoft.com/office/drawing/2014/main" val="544527123"/>
                    </a:ext>
                  </a:extLst>
                </a:gridCol>
              </a:tblGrid>
              <a:tr h="404138">
                <a:tc>
                  <a:txBody>
                    <a:bodyPr/>
                    <a:lstStyle/>
                    <a:p>
                      <a:pPr algn="ctr">
                        <a:lnSpc>
                          <a:spcPct val="107000"/>
                        </a:lnSpc>
                        <a:spcAft>
                          <a:spcPts val="0"/>
                        </a:spcAft>
                      </a:pPr>
                      <a:r>
                        <a:rPr lang="en-US" sz="800" dirty="0">
                          <a:effectLst/>
                        </a:rPr>
                        <a:t>PRIORITETNO </a:t>
                      </a:r>
                      <a:endParaRPr lang="hr-HR" sz="800" dirty="0">
                        <a:effectLst/>
                      </a:endParaRPr>
                    </a:p>
                    <a:p>
                      <a:pPr algn="ctr">
                        <a:lnSpc>
                          <a:spcPct val="107000"/>
                        </a:lnSpc>
                        <a:spcAft>
                          <a:spcPts val="800"/>
                        </a:spcAft>
                      </a:pPr>
                      <a:r>
                        <a:rPr lang="en-US" sz="800" dirty="0">
                          <a:effectLst/>
                        </a:rPr>
                        <a:t>PODRUČJE</a:t>
                      </a:r>
                      <a:endParaRPr lang="hr-H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0179" marR="40179" marT="0" marB="0"/>
                </a:tc>
                <a:tc>
                  <a:txBody>
                    <a:bodyPr/>
                    <a:lstStyle/>
                    <a:p>
                      <a:pPr algn="ctr">
                        <a:lnSpc>
                          <a:spcPct val="107000"/>
                        </a:lnSpc>
                        <a:spcAft>
                          <a:spcPts val="800"/>
                        </a:spcAft>
                      </a:pPr>
                      <a:r>
                        <a:rPr lang="hr-HR" sz="800">
                          <a:effectLst/>
                        </a:rPr>
                        <a:t>ISHODI</a:t>
                      </a:r>
                      <a:endParaRPr lang="hr-HR" sz="800">
                        <a:effectLst/>
                        <a:latin typeface="Calibri" panose="020F0502020204030204" pitchFamily="34" charset="0"/>
                        <a:ea typeface="Calibri" panose="020F0502020204030204" pitchFamily="34" charset="0"/>
                        <a:cs typeface="Times New Roman" panose="02020603050405020304" pitchFamily="18" charset="0"/>
                      </a:endParaRPr>
                    </a:p>
                  </a:txBody>
                  <a:tcPr marL="40179" marR="40179" marT="0" marB="0"/>
                </a:tc>
                <a:tc>
                  <a:txBody>
                    <a:bodyPr/>
                    <a:lstStyle/>
                    <a:p>
                      <a:pPr algn="ctr">
                        <a:lnSpc>
                          <a:spcPct val="107000"/>
                        </a:lnSpc>
                        <a:spcAft>
                          <a:spcPts val="0"/>
                        </a:spcAft>
                      </a:pPr>
                      <a:r>
                        <a:rPr lang="en-US" sz="800" dirty="0">
                          <a:effectLst/>
                        </a:rPr>
                        <a:t>METODE I </a:t>
                      </a:r>
                      <a:endParaRPr lang="hr-HR" sz="800" dirty="0">
                        <a:effectLst/>
                      </a:endParaRPr>
                    </a:p>
                    <a:p>
                      <a:pPr algn="ctr">
                        <a:lnSpc>
                          <a:spcPct val="107000"/>
                        </a:lnSpc>
                        <a:spcAft>
                          <a:spcPts val="800"/>
                        </a:spcAft>
                      </a:pPr>
                      <a:r>
                        <a:rPr lang="en-US" sz="800" dirty="0">
                          <a:effectLst/>
                        </a:rPr>
                        <a:t>AKTIVNOSTI</a:t>
                      </a:r>
                      <a:endParaRPr lang="hr-H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0179" marR="40179" marT="0" marB="0"/>
                </a:tc>
                <a:tc>
                  <a:txBody>
                    <a:bodyPr/>
                    <a:lstStyle/>
                    <a:p>
                      <a:pPr algn="ctr">
                        <a:lnSpc>
                          <a:spcPct val="107000"/>
                        </a:lnSpc>
                        <a:spcAft>
                          <a:spcPts val="0"/>
                        </a:spcAft>
                      </a:pPr>
                      <a:r>
                        <a:rPr lang="en-US" sz="800">
                          <a:effectLst/>
                        </a:rPr>
                        <a:t>NUŽNI </a:t>
                      </a:r>
                      <a:endParaRPr lang="hr-HR" sz="800">
                        <a:effectLst/>
                      </a:endParaRPr>
                    </a:p>
                    <a:p>
                      <a:pPr algn="ctr">
                        <a:lnSpc>
                          <a:spcPct val="107000"/>
                        </a:lnSpc>
                        <a:spcAft>
                          <a:spcPts val="800"/>
                        </a:spcAft>
                      </a:pPr>
                      <a:r>
                        <a:rPr lang="en-US" sz="800">
                          <a:effectLst/>
                        </a:rPr>
                        <a:t>RESURSI</a:t>
                      </a:r>
                      <a:endParaRPr lang="hr-HR" sz="800">
                        <a:effectLst/>
                        <a:latin typeface="Calibri" panose="020F0502020204030204" pitchFamily="34" charset="0"/>
                        <a:ea typeface="Calibri" panose="020F0502020204030204" pitchFamily="34" charset="0"/>
                        <a:cs typeface="Times New Roman" panose="02020603050405020304" pitchFamily="18" charset="0"/>
                      </a:endParaRPr>
                    </a:p>
                  </a:txBody>
                  <a:tcPr marL="40179" marR="40179" marT="0" marB="0"/>
                </a:tc>
                <a:tc>
                  <a:txBody>
                    <a:bodyPr/>
                    <a:lstStyle/>
                    <a:p>
                      <a:pPr algn="ctr">
                        <a:lnSpc>
                          <a:spcPct val="107000"/>
                        </a:lnSpc>
                        <a:spcAft>
                          <a:spcPts val="800"/>
                        </a:spcAft>
                      </a:pPr>
                      <a:r>
                        <a:rPr lang="en-US" sz="800">
                          <a:effectLst/>
                        </a:rPr>
                        <a:t>VREMENSKO RAZDOBLJE</a:t>
                      </a:r>
                      <a:endParaRPr lang="hr-HR" sz="800">
                        <a:effectLst/>
                        <a:latin typeface="Calibri" panose="020F0502020204030204" pitchFamily="34" charset="0"/>
                        <a:ea typeface="Calibri" panose="020F0502020204030204" pitchFamily="34" charset="0"/>
                        <a:cs typeface="Times New Roman" panose="02020603050405020304" pitchFamily="18" charset="0"/>
                      </a:endParaRPr>
                    </a:p>
                  </a:txBody>
                  <a:tcPr marL="40179" marR="40179" marT="0" marB="0"/>
                </a:tc>
                <a:tc>
                  <a:txBody>
                    <a:bodyPr/>
                    <a:lstStyle/>
                    <a:p>
                      <a:pPr algn="ctr">
                        <a:lnSpc>
                          <a:spcPct val="107000"/>
                        </a:lnSpc>
                        <a:spcAft>
                          <a:spcPts val="0"/>
                        </a:spcAft>
                      </a:pPr>
                      <a:r>
                        <a:rPr lang="en-US" sz="800">
                          <a:effectLst/>
                        </a:rPr>
                        <a:t>ODGOVORNE</a:t>
                      </a:r>
                      <a:endParaRPr lang="hr-HR" sz="800">
                        <a:effectLst/>
                      </a:endParaRPr>
                    </a:p>
                    <a:p>
                      <a:pPr algn="ctr">
                        <a:lnSpc>
                          <a:spcPct val="107000"/>
                        </a:lnSpc>
                        <a:spcAft>
                          <a:spcPts val="800"/>
                        </a:spcAft>
                      </a:pPr>
                      <a:r>
                        <a:rPr lang="en-US" sz="800">
                          <a:effectLst/>
                        </a:rPr>
                        <a:t>OSOBE</a:t>
                      </a:r>
                      <a:endParaRPr lang="hr-HR" sz="800">
                        <a:effectLst/>
                        <a:latin typeface="Calibri" panose="020F0502020204030204" pitchFamily="34" charset="0"/>
                        <a:ea typeface="Calibri" panose="020F0502020204030204" pitchFamily="34" charset="0"/>
                        <a:cs typeface="Times New Roman" panose="02020603050405020304" pitchFamily="18" charset="0"/>
                      </a:endParaRPr>
                    </a:p>
                  </a:txBody>
                  <a:tcPr marL="40179" marR="40179" marT="0" marB="0"/>
                </a:tc>
                <a:extLst>
                  <a:ext uri="{0D108BD9-81ED-4DB2-BD59-A6C34878D82A}">
                    <a16:rowId xmlns:a16="http://schemas.microsoft.com/office/drawing/2014/main" val="2622020472"/>
                  </a:ext>
                </a:extLst>
              </a:tr>
              <a:tr h="2032128">
                <a:tc>
                  <a:txBody>
                    <a:bodyPr/>
                    <a:lstStyle/>
                    <a:p>
                      <a:pPr>
                        <a:lnSpc>
                          <a:spcPct val="107000"/>
                        </a:lnSpc>
                        <a:spcAft>
                          <a:spcPts val="0"/>
                        </a:spcAft>
                      </a:pPr>
                      <a:r>
                        <a:rPr lang="hr-HR" sz="800" dirty="0">
                          <a:effectLst/>
                        </a:rPr>
                        <a:t> - </a:t>
                      </a:r>
                      <a:r>
                        <a:rPr lang="en-US" sz="800" b="1" dirty="0" err="1">
                          <a:effectLst/>
                        </a:rPr>
                        <a:t>Kvaliteta</a:t>
                      </a:r>
                      <a:r>
                        <a:rPr lang="en-US" sz="800" b="1" dirty="0">
                          <a:effectLst/>
                        </a:rPr>
                        <a:t> </a:t>
                      </a:r>
                      <a:r>
                        <a:rPr lang="en-US" sz="800" b="1" dirty="0" err="1">
                          <a:effectLst/>
                        </a:rPr>
                        <a:t>nastavnog</a:t>
                      </a:r>
                      <a:r>
                        <a:rPr lang="en-US" sz="800" b="1" dirty="0">
                          <a:effectLst/>
                        </a:rPr>
                        <a:t> </a:t>
                      </a:r>
                      <a:r>
                        <a:rPr lang="en-US" sz="800" b="1" dirty="0" err="1">
                          <a:effectLst/>
                        </a:rPr>
                        <a:t>procesa</a:t>
                      </a:r>
                      <a:endParaRPr lang="hr-HR" sz="800" b="1" dirty="0">
                        <a:effectLst/>
                      </a:endParaRPr>
                    </a:p>
                    <a:p>
                      <a:pPr>
                        <a:lnSpc>
                          <a:spcPct val="107000"/>
                        </a:lnSpc>
                        <a:spcAft>
                          <a:spcPts val="800"/>
                        </a:spcAft>
                      </a:pPr>
                      <a:r>
                        <a:rPr lang="en-US" sz="800" b="1" dirty="0">
                          <a:effectLst/>
                        </a:rPr>
                        <a:t>(</a:t>
                      </a:r>
                      <a:r>
                        <a:rPr lang="en-US" sz="800" b="1" dirty="0" err="1">
                          <a:effectLst/>
                        </a:rPr>
                        <a:t>Organizacija</a:t>
                      </a:r>
                      <a:r>
                        <a:rPr lang="en-US" sz="800" b="1" dirty="0">
                          <a:effectLst/>
                        </a:rPr>
                        <a:t> </a:t>
                      </a:r>
                      <a:r>
                        <a:rPr lang="en-US" sz="800" b="1" dirty="0" err="1">
                          <a:effectLst/>
                        </a:rPr>
                        <a:t>nastave</a:t>
                      </a:r>
                      <a:r>
                        <a:rPr lang="en-US" sz="800" b="1" dirty="0">
                          <a:effectLst/>
                        </a:rPr>
                        <a:t> </a:t>
                      </a:r>
                      <a:r>
                        <a:rPr lang="en-US" sz="800" b="1" dirty="0" err="1">
                          <a:effectLst/>
                        </a:rPr>
                        <a:t>i</a:t>
                      </a:r>
                      <a:r>
                        <a:rPr lang="en-US" sz="800" b="1" dirty="0">
                          <a:effectLst/>
                        </a:rPr>
                        <a:t> </a:t>
                      </a:r>
                      <a:r>
                        <a:rPr lang="en-US" sz="800" b="1" dirty="0" err="1">
                          <a:effectLst/>
                        </a:rPr>
                        <a:t>rada</a:t>
                      </a:r>
                      <a:r>
                        <a:rPr lang="en-US" sz="800" b="1" dirty="0">
                          <a:effectLst/>
                        </a:rPr>
                        <a:t>)</a:t>
                      </a:r>
                      <a:endParaRPr lang="hr-HR" sz="800" b="1" dirty="0">
                        <a:effectLst/>
                      </a:endParaRPr>
                    </a:p>
                    <a:p>
                      <a:pPr>
                        <a:lnSpc>
                          <a:spcPct val="107000"/>
                        </a:lnSpc>
                        <a:spcAft>
                          <a:spcPts val="800"/>
                        </a:spcAft>
                      </a:pPr>
                      <a:r>
                        <a:rPr lang="hr-HR" sz="800" b="1" dirty="0">
                          <a:effectLst/>
                        </a:rPr>
                        <a:t> - </a:t>
                      </a:r>
                      <a:r>
                        <a:rPr lang="en-US" sz="800" b="1" dirty="0" err="1">
                          <a:effectLst/>
                        </a:rPr>
                        <a:t>Kvaliteta</a:t>
                      </a:r>
                      <a:r>
                        <a:rPr lang="en-US" sz="800" b="1" dirty="0">
                          <a:effectLst/>
                        </a:rPr>
                        <a:t> </a:t>
                      </a:r>
                      <a:r>
                        <a:rPr lang="en-US" sz="800" b="1" dirty="0" err="1">
                          <a:effectLst/>
                        </a:rPr>
                        <a:t>učenja</a:t>
                      </a:r>
                      <a:r>
                        <a:rPr lang="en-US" sz="800" b="1" dirty="0">
                          <a:effectLst/>
                        </a:rPr>
                        <a:t> </a:t>
                      </a:r>
                      <a:r>
                        <a:rPr lang="en-US" sz="800" b="1" dirty="0" err="1">
                          <a:effectLst/>
                        </a:rPr>
                        <a:t>i</a:t>
                      </a:r>
                      <a:r>
                        <a:rPr lang="en-US" sz="800" b="1" dirty="0">
                          <a:effectLst/>
                        </a:rPr>
                        <a:t> </a:t>
                      </a:r>
                      <a:r>
                        <a:rPr lang="en-US" sz="800" b="1" dirty="0" err="1">
                          <a:effectLst/>
                        </a:rPr>
                        <a:t>poučavanja</a:t>
                      </a:r>
                      <a:endParaRPr lang="hr-HR" sz="800" b="1" dirty="0">
                        <a:effectLst/>
                      </a:endParaRPr>
                    </a:p>
                    <a:p>
                      <a:pPr>
                        <a:lnSpc>
                          <a:spcPct val="107000"/>
                        </a:lnSpc>
                        <a:spcAft>
                          <a:spcPts val="800"/>
                        </a:spcAft>
                      </a:pPr>
                      <a:r>
                        <a:rPr lang="hr-HR" sz="800" b="1" dirty="0">
                          <a:effectLst/>
                        </a:rPr>
                        <a:t> - Korištenjem suvremene IKT –e u </a:t>
                      </a:r>
                    </a:p>
                    <a:p>
                      <a:pPr>
                        <a:lnSpc>
                          <a:spcPct val="107000"/>
                        </a:lnSpc>
                        <a:spcAft>
                          <a:spcPts val="800"/>
                        </a:spcAft>
                      </a:pPr>
                      <a:endParaRPr lang="hr-HR" sz="800" b="1" dirty="0">
                        <a:effectLst/>
                        <a:latin typeface="Calibri" panose="020F0502020204030204" pitchFamily="34" charset="0"/>
                        <a:ea typeface="Calibri" panose="020F0502020204030204" pitchFamily="34" charset="0"/>
                        <a:cs typeface="Times New Roman" panose="02020603050405020304" pitchFamily="18" charset="0"/>
                      </a:endParaRPr>
                    </a:p>
                  </a:txBody>
                  <a:tcPr marL="40179" marR="40179" marT="0" marB="0"/>
                </a:tc>
                <a:tc>
                  <a:txBody>
                    <a:bodyPr/>
                    <a:lstStyle/>
                    <a:p>
                      <a:pPr>
                        <a:lnSpc>
                          <a:spcPct val="107000"/>
                        </a:lnSpc>
                        <a:spcAft>
                          <a:spcPts val="800"/>
                        </a:spcAft>
                      </a:pPr>
                      <a:r>
                        <a:rPr lang="en-US" sz="800">
                          <a:effectLst/>
                        </a:rPr>
                        <a:t>Osuvremeniti </a:t>
                      </a:r>
                      <a:r>
                        <a:rPr lang="en-US" sz="800" err="1">
                          <a:effectLst/>
                        </a:rPr>
                        <a:t>način</a:t>
                      </a:r>
                      <a:r>
                        <a:rPr lang="en-US" sz="800">
                          <a:effectLst/>
                        </a:rPr>
                        <a:t> </a:t>
                      </a:r>
                      <a:r>
                        <a:rPr lang="en-US" sz="800" err="1">
                          <a:effectLst/>
                        </a:rPr>
                        <a:t>predavanja</a:t>
                      </a:r>
                      <a:r>
                        <a:rPr lang="en-US" sz="800">
                          <a:effectLst/>
                        </a:rPr>
                        <a:t> </a:t>
                      </a:r>
                      <a:r>
                        <a:rPr lang="en-US" sz="800" err="1">
                          <a:effectLst/>
                        </a:rPr>
                        <a:t>i</a:t>
                      </a:r>
                      <a:r>
                        <a:rPr lang="en-US" sz="800">
                          <a:effectLst/>
                        </a:rPr>
                        <a:t> </a:t>
                      </a:r>
                      <a:r>
                        <a:rPr lang="en-US" sz="800" err="1">
                          <a:effectLst/>
                        </a:rPr>
                        <a:t>izvođenja</a:t>
                      </a:r>
                      <a:r>
                        <a:rPr lang="en-US" sz="800">
                          <a:effectLst/>
                        </a:rPr>
                        <a:t> </a:t>
                      </a:r>
                      <a:r>
                        <a:rPr lang="en-US" sz="800" err="1">
                          <a:effectLst/>
                        </a:rPr>
                        <a:t>nastave</a:t>
                      </a:r>
                      <a:endParaRPr lang="hr-HR" sz="800">
                        <a:effectLst/>
                      </a:endParaRPr>
                    </a:p>
                    <a:p>
                      <a:pPr>
                        <a:lnSpc>
                          <a:spcPct val="107000"/>
                        </a:lnSpc>
                        <a:spcAft>
                          <a:spcPts val="800"/>
                        </a:spcAft>
                      </a:pPr>
                      <a:r>
                        <a:rPr lang="en-US" sz="800" err="1">
                          <a:effectLst/>
                        </a:rPr>
                        <a:t>Poboljšati</a:t>
                      </a:r>
                      <a:r>
                        <a:rPr lang="en-US" sz="800">
                          <a:effectLst/>
                        </a:rPr>
                        <a:t> </a:t>
                      </a:r>
                      <a:r>
                        <a:rPr lang="en-US" sz="800" err="1">
                          <a:effectLst/>
                        </a:rPr>
                        <a:t>kvalitetu</a:t>
                      </a:r>
                      <a:r>
                        <a:rPr lang="en-US" sz="800">
                          <a:effectLst/>
                        </a:rPr>
                        <a:t> </a:t>
                      </a:r>
                      <a:r>
                        <a:rPr lang="en-US" sz="800" err="1">
                          <a:effectLst/>
                        </a:rPr>
                        <a:t>učenja</a:t>
                      </a:r>
                      <a:r>
                        <a:rPr lang="en-US" sz="800">
                          <a:effectLst/>
                        </a:rPr>
                        <a:t> </a:t>
                      </a:r>
                      <a:r>
                        <a:rPr lang="en-US" sz="800" err="1">
                          <a:effectLst/>
                        </a:rPr>
                        <a:t>učenika</a:t>
                      </a:r>
                      <a:r>
                        <a:rPr lang="en-US" sz="800">
                          <a:effectLst/>
                        </a:rPr>
                        <a:t> </a:t>
                      </a:r>
                      <a:r>
                        <a:rPr lang="en-US" sz="800" err="1">
                          <a:effectLst/>
                        </a:rPr>
                        <a:t>i</a:t>
                      </a:r>
                      <a:r>
                        <a:rPr lang="en-US" sz="800">
                          <a:effectLst/>
                        </a:rPr>
                        <a:t> </a:t>
                      </a:r>
                      <a:r>
                        <a:rPr lang="en-US" sz="800" err="1">
                          <a:effectLst/>
                        </a:rPr>
                        <a:t>smanjiti</a:t>
                      </a:r>
                      <a:r>
                        <a:rPr lang="en-US" sz="800">
                          <a:effectLst/>
                        </a:rPr>
                        <a:t> </a:t>
                      </a:r>
                      <a:r>
                        <a:rPr lang="en-US" sz="800" err="1">
                          <a:effectLst/>
                        </a:rPr>
                        <a:t>strah</a:t>
                      </a:r>
                      <a:r>
                        <a:rPr lang="en-US" sz="800">
                          <a:effectLst/>
                        </a:rPr>
                        <a:t> od </a:t>
                      </a:r>
                      <a:r>
                        <a:rPr lang="en-US" sz="800" err="1">
                          <a:effectLst/>
                        </a:rPr>
                        <a:t>ispitivanja</a:t>
                      </a:r>
                      <a:r>
                        <a:rPr lang="en-US" sz="800">
                          <a:effectLst/>
                        </a:rPr>
                        <a:t> , </a:t>
                      </a:r>
                      <a:r>
                        <a:rPr lang="en-US" sz="800" err="1">
                          <a:effectLst/>
                        </a:rPr>
                        <a:t>poticati</a:t>
                      </a:r>
                      <a:r>
                        <a:rPr lang="en-US" sz="800">
                          <a:effectLst/>
                        </a:rPr>
                        <a:t> da </a:t>
                      </a:r>
                      <a:r>
                        <a:rPr lang="en-US" sz="800" err="1">
                          <a:effectLst/>
                        </a:rPr>
                        <a:t>loše</a:t>
                      </a:r>
                      <a:r>
                        <a:rPr lang="en-US" sz="800">
                          <a:effectLst/>
                        </a:rPr>
                        <a:t> </a:t>
                      </a:r>
                      <a:r>
                        <a:rPr lang="en-US" sz="800" err="1">
                          <a:effectLst/>
                        </a:rPr>
                        <a:t>ocijene</a:t>
                      </a:r>
                      <a:r>
                        <a:rPr lang="en-US" sz="800">
                          <a:effectLst/>
                        </a:rPr>
                        <a:t> ne </a:t>
                      </a:r>
                      <a:r>
                        <a:rPr lang="en-US" sz="800" err="1">
                          <a:effectLst/>
                        </a:rPr>
                        <a:t>obeshrabruju</a:t>
                      </a:r>
                      <a:r>
                        <a:rPr lang="en-US" sz="800">
                          <a:effectLst/>
                        </a:rPr>
                        <a:t> za </a:t>
                      </a:r>
                      <a:r>
                        <a:rPr lang="en-US" sz="800" err="1">
                          <a:effectLst/>
                        </a:rPr>
                        <a:t>daljnje</a:t>
                      </a:r>
                      <a:r>
                        <a:rPr lang="en-US" sz="800">
                          <a:effectLst/>
                        </a:rPr>
                        <a:t> </a:t>
                      </a:r>
                      <a:r>
                        <a:rPr lang="en-US" sz="800" err="1">
                          <a:effectLst/>
                        </a:rPr>
                        <a:t>učenje</a:t>
                      </a:r>
                      <a:endParaRPr lang="hr-HR" sz="800">
                        <a:effectLst/>
                      </a:endParaRPr>
                    </a:p>
                    <a:p>
                      <a:pPr>
                        <a:lnSpc>
                          <a:spcPct val="107000"/>
                        </a:lnSpc>
                        <a:spcAft>
                          <a:spcPts val="800"/>
                        </a:spcAft>
                      </a:pPr>
                      <a:r>
                        <a:rPr lang="en-US" sz="800" err="1">
                          <a:effectLst/>
                        </a:rPr>
                        <a:t>Izjednačavanje</a:t>
                      </a:r>
                      <a:r>
                        <a:rPr lang="en-US" sz="800">
                          <a:effectLst/>
                        </a:rPr>
                        <a:t> </a:t>
                      </a:r>
                      <a:r>
                        <a:rPr lang="en-US" sz="800" err="1">
                          <a:effectLst/>
                        </a:rPr>
                        <a:t>uvjeta</a:t>
                      </a:r>
                      <a:r>
                        <a:rPr lang="en-US" sz="800">
                          <a:effectLst/>
                        </a:rPr>
                        <a:t> </a:t>
                      </a:r>
                      <a:r>
                        <a:rPr lang="en-US" sz="800" err="1">
                          <a:effectLst/>
                        </a:rPr>
                        <a:t>rada</a:t>
                      </a:r>
                      <a:r>
                        <a:rPr lang="en-US" sz="800">
                          <a:effectLst/>
                        </a:rPr>
                        <a:t> </a:t>
                      </a:r>
                      <a:r>
                        <a:rPr lang="en-US" sz="800" err="1">
                          <a:effectLst/>
                        </a:rPr>
                        <a:t>svih</a:t>
                      </a:r>
                      <a:r>
                        <a:rPr lang="en-US" sz="800">
                          <a:effectLst/>
                        </a:rPr>
                        <a:t> </a:t>
                      </a:r>
                      <a:r>
                        <a:rPr lang="en-US" sz="800" err="1">
                          <a:effectLst/>
                        </a:rPr>
                        <a:t>učenika</a:t>
                      </a:r>
                      <a:r>
                        <a:rPr lang="en-US" sz="800">
                          <a:effectLst/>
                        </a:rPr>
                        <a:t> </a:t>
                      </a:r>
                      <a:r>
                        <a:rPr lang="en-US" sz="800" err="1">
                          <a:effectLst/>
                        </a:rPr>
                        <a:t>i</a:t>
                      </a:r>
                      <a:r>
                        <a:rPr lang="en-US" sz="800">
                          <a:effectLst/>
                        </a:rPr>
                        <a:t> </a:t>
                      </a:r>
                      <a:r>
                        <a:rPr lang="en-US" sz="800" err="1">
                          <a:effectLst/>
                        </a:rPr>
                        <a:t>učitelja</a:t>
                      </a:r>
                      <a:r>
                        <a:rPr lang="en-US" sz="800">
                          <a:effectLst/>
                        </a:rPr>
                        <a:t>, </a:t>
                      </a:r>
                      <a:r>
                        <a:rPr lang="en-US" sz="800" err="1">
                          <a:effectLst/>
                        </a:rPr>
                        <a:t>povećanje</a:t>
                      </a:r>
                      <a:r>
                        <a:rPr lang="en-US" sz="800">
                          <a:effectLst/>
                        </a:rPr>
                        <a:t> </a:t>
                      </a:r>
                      <a:r>
                        <a:rPr lang="en-US" sz="800" err="1">
                          <a:effectLst/>
                        </a:rPr>
                        <a:t>zadovoljstva</a:t>
                      </a:r>
                      <a:r>
                        <a:rPr lang="en-US" sz="800">
                          <a:effectLst/>
                        </a:rPr>
                        <a:t> </a:t>
                      </a:r>
                      <a:r>
                        <a:rPr lang="en-US" sz="800" err="1">
                          <a:effectLst/>
                        </a:rPr>
                        <a:t>i</a:t>
                      </a:r>
                      <a:r>
                        <a:rPr lang="en-US" sz="800">
                          <a:effectLst/>
                        </a:rPr>
                        <a:t> </a:t>
                      </a:r>
                      <a:r>
                        <a:rPr lang="en-US" sz="800" err="1">
                          <a:effectLst/>
                        </a:rPr>
                        <a:t>uspjeha</a:t>
                      </a:r>
                      <a:r>
                        <a:rPr lang="en-US" sz="800">
                          <a:effectLst/>
                        </a:rPr>
                        <a:t> </a:t>
                      </a:r>
                      <a:r>
                        <a:rPr lang="en-US" sz="800" err="1">
                          <a:effectLst/>
                        </a:rPr>
                        <a:t>rada</a:t>
                      </a:r>
                      <a:r>
                        <a:rPr lang="en-US" sz="800">
                          <a:effectLst/>
                        </a:rPr>
                        <a:t> </a:t>
                      </a:r>
                      <a:r>
                        <a:rPr lang="en-US" sz="800" err="1">
                          <a:effectLst/>
                        </a:rPr>
                        <a:t>učenika</a:t>
                      </a:r>
                      <a:r>
                        <a:rPr lang="en-US" sz="800">
                          <a:effectLst/>
                        </a:rPr>
                        <a:t> </a:t>
                      </a:r>
                      <a:r>
                        <a:rPr lang="en-US" sz="800" err="1">
                          <a:effectLst/>
                        </a:rPr>
                        <a:t>i</a:t>
                      </a:r>
                      <a:r>
                        <a:rPr lang="en-US" sz="800">
                          <a:effectLst/>
                        </a:rPr>
                        <a:t> </a:t>
                      </a:r>
                      <a:r>
                        <a:rPr lang="en-US" sz="800" err="1">
                          <a:effectLst/>
                        </a:rPr>
                        <a:t>učitelja</a:t>
                      </a:r>
                      <a:endParaRPr lang="hr-HR" sz="800">
                        <a:effectLst/>
                        <a:latin typeface="Calibri" panose="020F0502020204030204" pitchFamily="34" charset="0"/>
                        <a:ea typeface="Calibri" panose="020F0502020204030204" pitchFamily="34" charset="0"/>
                        <a:cs typeface="Times New Roman" panose="02020603050405020304" pitchFamily="18" charset="0"/>
                      </a:endParaRPr>
                    </a:p>
                  </a:txBody>
                  <a:tcPr marL="40179" marR="40179" marT="0" marB="0"/>
                </a:tc>
                <a:tc>
                  <a:txBody>
                    <a:bodyPr/>
                    <a:lstStyle/>
                    <a:p>
                      <a:pPr>
                        <a:lnSpc>
                          <a:spcPct val="107000"/>
                        </a:lnSpc>
                        <a:spcAft>
                          <a:spcPts val="800"/>
                        </a:spcAft>
                      </a:pPr>
                      <a:r>
                        <a:rPr lang="en-US" sz="800">
                          <a:effectLst/>
                        </a:rPr>
                        <a:t> - </a:t>
                      </a:r>
                      <a:r>
                        <a:rPr lang="en-US" sz="800" err="1">
                          <a:effectLst/>
                        </a:rPr>
                        <a:t>Uvođenje</a:t>
                      </a:r>
                      <a:r>
                        <a:rPr lang="en-US" sz="800">
                          <a:effectLst/>
                        </a:rPr>
                        <a:t> </a:t>
                      </a:r>
                      <a:r>
                        <a:rPr lang="en-US" sz="800" err="1">
                          <a:effectLst/>
                        </a:rPr>
                        <a:t>novih</a:t>
                      </a:r>
                      <a:r>
                        <a:rPr lang="en-US" sz="800">
                          <a:effectLst/>
                        </a:rPr>
                        <a:t> </a:t>
                      </a:r>
                      <a:r>
                        <a:rPr lang="en-US" sz="800" err="1">
                          <a:effectLst/>
                        </a:rPr>
                        <a:t>metoda</a:t>
                      </a:r>
                      <a:r>
                        <a:rPr lang="en-US" sz="800">
                          <a:effectLst/>
                        </a:rPr>
                        <a:t> </a:t>
                      </a:r>
                      <a:r>
                        <a:rPr lang="en-US" sz="800" err="1">
                          <a:effectLst/>
                        </a:rPr>
                        <a:t>rada</a:t>
                      </a:r>
                      <a:endParaRPr lang="hr-HR" sz="800">
                        <a:effectLst/>
                      </a:endParaRPr>
                    </a:p>
                    <a:p>
                      <a:pPr>
                        <a:lnSpc>
                          <a:spcPct val="107000"/>
                        </a:lnSpc>
                        <a:spcAft>
                          <a:spcPts val="800"/>
                        </a:spcAft>
                      </a:pPr>
                      <a:r>
                        <a:rPr lang="en-US" sz="800">
                          <a:effectLst/>
                        </a:rPr>
                        <a:t> - </a:t>
                      </a:r>
                      <a:r>
                        <a:rPr lang="en-US" sz="800" err="1">
                          <a:effectLst/>
                        </a:rPr>
                        <a:t>kvalitetna</a:t>
                      </a:r>
                      <a:r>
                        <a:rPr lang="en-US" sz="800">
                          <a:effectLst/>
                        </a:rPr>
                        <a:t> </a:t>
                      </a:r>
                      <a:r>
                        <a:rPr lang="en-US" sz="800" err="1">
                          <a:effectLst/>
                        </a:rPr>
                        <a:t>dopunska</a:t>
                      </a:r>
                      <a:r>
                        <a:rPr lang="en-US" sz="800">
                          <a:effectLst/>
                        </a:rPr>
                        <a:t> </a:t>
                      </a:r>
                      <a:r>
                        <a:rPr lang="en-US" sz="800" err="1">
                          <a:effectLst/>
                        </a:rPr>
                        <a:t>nastava</a:t>
                      </a:r>
                      <a:endParaRPr lang="hr-HR" sz="800">
                        <a:effectLst/>
                      </a:endParaRPr>
                    </a:p>
                    <a:p>
                      <a:pPr>
                        <a:lnSpc>
                          <a:spcPct val="107000"/>
                        </a:lnSpc>
                        <a:spcAft>
                          <a:spcPts val="800"/>
                        </a:spcAft>
                      </a:pPr>
                      <a:r>
                        <a:rPr lang="en-US" sz="800">
                          <a:effectLst/>
                        </a:rPr>
                        <a:t>- </a:t>
                      </a:r>
                      <a:r>
                        <a:rPr lang="en-US" sz="800" err="1">
                          <a:effectLst/>
                        </a:rPr>
                        <a:t>vršnjaci</a:t>
                      </a:r>
                      <a:r>
                        <a:rPr lang="en-US" sz="800">
                          <a:effectLst/>
                        </a:rPr>
                        <a:t> </a:t>
                      </a:r>
                      <a:r>
                        <a:rPr lang="en-US" sz="800" err="1">
                          <a:effectLst/>
                        </a:rPr>
                        <a:t>pomagači</a:t>
                      </a:r>
                      <a:endParaRPr lang="hr-HR" sz="800">
                        <a:effectLst/>
                      </a:endParaRPr>
                    </a:p>
                    <a:p>
                      <a:pPr>
                        <a:lnSpc>
                          <a:spcPct val="107000"/>
                        </a:lnSpc>
                        <a:spcAft>
                          <a:spcPts val="800"/>
                        </a:spcAft>
                      </a:pPr>
                      <a:r>
                        <a:rPr lang="en-US" sz="800">
                          <a:effectLst/>
                        </a:rPr>
                        <a:t>- </a:t>
                      </a:r>
                      <a:r>
                        <a:rPr lang="en-US" sz="800" err="1">
                          <a:effectLst/>
                        </a:rPr>
                        <a:t>edukacije</a:t>
                      </a:r>
                      <a:r>
                        <a:rPr lang="en-US" sz="800">
                          <a:effectLst/>
                        </a:rPr>
                        <a:t> za </a:t>
                      </a:r>
                      <a:r>
                        <a:rPr lang="en-US" sz="800" err="1">
                          <a:effectLst/>
                        </a:rPr>
                        <a:t>učenike</a:t>
                      </a:r>
                      <a:endParaRPr lang="hr-HR" sz="800">
                        <a:effectLst/>
                      </a:endParaRPr>
                    </a:p>
                    <a:p>
                      <a:pPr>
                        <a:lnSpc>
                          <a:spcPct val="107000"/>
                        </a:lnSpc>
                        <a:spcAft>
                          <a:spcPts val="800"/>
                        </a:spcAft>
                      </a:pPr>
                      <a:r>
                        <a:rPr lang="en-US" sz="800">
                          <a:effectLst/>
                        </a:rPr>
                        <a:t>- </a:t>
                      </a:r>
                      <a:r>
                        <a:rPr lang="en-US" sz="800" err="1">
                          <a:effectLst/>
                        </a:rPr>
                        <a:t>pedagoško</a:t>
                      </a:r>
                      <a:r>
                        <a:rPr lang="en-US" sz="800">
                          <a:effectLst/>
                        </a:rPr>
                        <a:t> </a:t>
                      </a:r>
                      <a:r>
                        <a:rPr lang="en-US" sz="800" err="1">
                          <a:effectLst/>
                        </a:rPr>
                        <a:t>psihološka</a:t>
                      </a:r>
                      <a:r>
                        <a:rPr lang="en-US" sz="800">
                          <a:effectLst/>
                        </a:rPr>
                        <a:t> </a:t>
                      </a:r>
                      <a:r>
                        <a:rPr lang="en-US" sz="800" err="1">
                          <a:effectLst/>
                        </a:rPr>
                        <a:t>pomoć</a:t>
                      </a:r>
                      <a:r>
                        <a:rPr lang="en-US" sz="800">
                          <a:effectLst/>
                        </a:rPr>
                        <a:t> </a:t>
                      </a:r>
                      <a:r>
                        <a:rPr lang="en-US" sz="800" err="1">
                          <a:effectLst/>
                        </a:rPr>
                        <a:t>učenicima</a:t>
                      </a:r>
                      <a:endParaRPr lang="hr-HR" sz="800">
                        <a:effectLst/>
                      </a:endParaRPr>
                    </a:p>
                    <a:p>
                      <a:pPr>
                        <a:lnSpc>
                          <a:spcPct val="107000"/>
                        </a:lnSpc>
                        <a:spcAft>
                          <a:spcPts val="800"/>
                        </a:spcAft>
                      </a:pPr>
                      <a:r>
                        <a:rPr lang="en-US" sz="800">
                          <a:effectLst/>
                        </a:rPr>
                        <a:t> - </a:t>
                      </a:r>
                      <a:r>
                        <a:rPr lang="en-US" sz="800" err="1">
                          <a:effectLst/>
                        </a:rPr>
                        <a:t>Provođenje</a:t>
                      </a:r>
                      <a:r>
                        <a:rPr lang="en-US" sz="800">
                          <a:effectLst/>
                        </a:rPr>
                        <a:t> </a:t>
                      </a:r>
                      <a:r>
                        <a:rPr lang="en-US" sz="800" err="1">
                          <a:effectLst/>
                        </a:rPr>
                        <a:t>radionica</a:t>
                      </a:r>
                      <a:r>
                        <a:rPr lang="en-US" sz="800">
                          <a:effectLst/>
                        </a:rPr>
                        <a:t> za </a:t>
                      </a:r>
                      <a:r>
                        <a:rPr lang="en-US" sz="800" err="1">
                          <a:effectLst/>
                        </a:rPr>
                        <a:t>razvoj</a:t>
                      </a:r>
                      <a:r>
                        <a:rPr lang="en-US" sz="800">
                          <a:effectLst/>
                        </a:rPr>
                        <a:t> </a:t>
                      </a:r>
                      <a:r>
                        <a:rPr lang="en-US" sz="800" err="1">
                          <a:effectLst/>
                        </a:rPr>
                        <a:t>samopoštovanja</a:t>
                      </a:r>
                      <a:endParaRPr lang="hr-HR" sz="800">
                        <a:effectLst/>
                      </a:endParaRPr>
                    </a:p>
                    <a:p>
                      <a:pPr>
                        <a:lnSpc>
                          <a:spcPct val="107000"/>
                        </a:lnSpc>
                        <a:spcAft>
                          <a:spcPts val="800"/>
                        </a:spcAft>
                      </a:pPr>
                      <a:r>
                        <a:rPr lang="en-US" sz="800">
                          <a:effectLst/>
                        </a:rPr>
                        <a:t> - </a:t>
                      </a:r>
                      <a:r>
                        <a:rPr lang="en-US" sz="800" err="1">
                          <a:effectLst/>
                        </a:rPr>
                        <a:t>Stručna</a:t>
                      </a:r>
                      <a:r>
                        <a:rPr lang="en-US" sz="800">
                          <a:effectLst/>
                        </a:rPr>
                        <a:t> </a:t>
                      </a:r>
                      <a:r>
                        <a:rPr lang="en-US" sz="800" err="1">
                          <a:effectLst/>
                        </a:rPr>
                        <a:t>usavršavanja</a:t>
                      </a:r>
                      <a:r>
                        <a:rPr lang="en-US" sz="800">
                          <a:effectLst/>
                        </a:rPr>
                        <a:t> </a:t>
                      </a:r>
                      <a:r>
                        <a:rPr lang="en-US" sz="800" err="1">
                          <a:effectLst/>
                        </a:rPr>
                        <a:t>učitelja</a:t>
                      </a:r>
                      <a:endParaRPr lang="hr-HR" sz="800">
                        <a:effectLst/>
                        <a:latin typeface="Calibri" panose="020F0502020204030204" pitchFamily="34" charset="0"/>
                        <a:ea typeface="Calibri" panose="020F0502020204030204" pitchFamily="34" charset="0"/>
                        <a:cs typeface="Times New Roman" panose="02020603050405020304" pitchFamily="18" charset="0"/>
                      </a:endParaRPr>
                    </a:p>
                  </a:txBody>
                  <a:tcPr marL="40179" marR="40179" marT="0" marB="0"/>
                </a:tc>
                <a:tc>
                  <a:txBody>
                    <a:bodyPr/>
                    <a:lstStyle/>
                    <a:p>
                      <a:pPr>
                        <a:lnSpc>
                          <a:spcPct val="107000"/>
                        </a:lnSpc>
                        <a:spcAft>
                          <a:spcPts val="800"/>
                        </a:spcAft>
                      </a:pPr>
                      <a:r>
                        <a:rPr lang="en-US" sz="800" err="1">
                          <a:effectLst/>
                        </a:rPr>
                        <a:t>Informatička</a:t>
                      </a:r>
                      <a:r>
                        <a:rPr lang="en-US" sz="800">
                          <a:effectLst/>
                        </a:rPr>
                        <a:t> </a:t>
                      </a:r>
                      <a:r>
                        <a:rPr lang="en-US" sz="800" err="1">
                          <a:effectLst/>
                        </a:rPr>
                        <a:t>oprema</a:t>
                      </a:r>
                      <a:endParaRPr lang="hr-HR" sz="800">
                        <a:effectLst/>
                      </a:endParaRPr>
                    </a:p>
                    <a:p>
                      <a:pPr>
                        <a:lnSpc>
                          <a:spcPct val="107000"/>
                        </a:lnSpc>
                        <a:spcAft>
                          <a:spcPts val="800"/>
                        </a:spcAft>
                      </a:pPr>
                      <a:r>
                        <a:rPr lang="en-US" sz="800" err="1">
                          <a:effectLst/>
                        </a:rPr>
                        <a:t>Pametn</a:t>
                      </a:r>
                      <a:r>
                        <a:rPr lang="hr-HR" sz="800">
                          <a:effectLst/>
                        </a:rPr>
                        <a:t>e</a:t>
                      </a:r>
                      <a:r>
                        <a:rPr lang="en-US" sz="800">
                          <a:effectLst/>
                        </a:rPr>
                        <a:t> </a:t>
                      </a:r>
                      <a:r>
                        <a:rPr lang="en-US" sz="800" err="1">
                          <a:effectLst/>
                        </a:rPr>
                        <a:t>ploča</a:t>
                      </a:r>
                      <a:endParaRPr lang="hr-HR" sz="800" err="1">
                        <a:effectLst/>
                      </a:endParaRPr>
                    </a:p>
                    <a:p>
                      <a:pPr>
                        <a:lnSpc>
                          <a:spcPct val="107000"/>
                        </a:lnSpc>
                        <a:spcAft>
                          <a:spcPts val="800"/>
                        </a:spcAft>
                      </a:pPr>
                      <a:r>
                        <a:rPr lang="en-US" sz="800" err="1">
                          <a:effectLst/>
                        </a:rPr>
                        <a:t>Ostala</a:t>
                      </a:r>
                      <a:r>
                        <a:rPr lang="en-US" sz="800">
                          <a:effectLst/>
                        </a:rPr>
                        <a:t> </a:t>
                      </a:r>
                      <a:r>
                        <a:rPr lang="en-US" sz="800" err="1">
                          <a:effectLst/>
                        </a:rPr>
                        <a:t>nastavna</a:t>
                      </a:r>
                      <a:r>
                        <a:rPr lang="en-US" sz="800">
                          <a:effectLst/>
                        </a:rPr>
                        <a:t> </a:t>
                      </a:r>
                      <a:r>
                        <a:rPr lang="en-US" sz="800" err="1">
                          <a:effectLst/>
                        </a:rPr>
                        <a:t>sredstva</a:t>
                      </a:r>
                      <a:r>
                        <a:rPr lang="en-US" sz="800">
                          <a:effectLst/>
                        </a:rPr>
                        <a:t> </a:t>
                      </a:r>
                      <a:r>
                        <a:rPr lang="en-US" sz="800" err="1">
                          <a:effectLst/>
                        </a:rPr>
                        <a:t>i</a:t>
                      </a:r>
                      <a:r>
                        <a:rPr lang="en-US" sz="800">
                          <a:effectLst/>
                        </a:rPr>
                        <a:t> </a:t>
                      </a:r>
                      <a:r>
                        <a:rPr lang="en-US" sz="800" err="1">
                          <a:effectLst/>
                        </a:rPr>
                        <a:t>pomagala</a:t>
                      </a:r>
                      <a:endParaRPr lang="hr-HR" sz="800" err="1">
                        <a:effectLst/>
                      </a:endParaRPr>
                    </a:p>
                    <a:p>
                      <a:pPr>
                        <a:lnSpc>
                          <a:spcPct val="107000"/>
                        </a:lnSpc>
                        <a:spcAft>
                          <a:spcPts val="800"/>
                        </a:spcAft>
                      </a:pPr>
                      <a:r>
                        <a:rPr lang="hr-HR" sz="800">
                          <a:effectLst/>
                        </a:rPr>
                        <a:t>Informatička oprema</a:t>
                      </a:r>
                    </a:p>
                    <a:p>
                      <a:pPr>
                        <a:lnSpc>
                          <a:spcPct val="107000"/>
                        </a:lnSpc>
                        <a:spcAft>
                          <a:spcPts val="800"/>
                        </a:spcAft>
                      </a:pPr>
                      <a:r>
                        <a:rPr lang="hr-HR" sz="800">
                          <a:effectLst/>
                        </a:rPr>
                        <a:t>Educiranost </a:t>
                      </a:r>
                      <a:r>
                        <a:rPr lang="hr-HR" sz="800" err="1">
                          <a:effectLst/>
                        </a:rPr>
                        <a:t>kadrra</a:t>
                      </a:r>
                      <a:endParaRPr lang="hr-HR" sz="800" err="1">
                        <a:effectLst/>
                        <a:latin typeface="Calibri" panose="020F0502020204030204" pitchFamily="34" charset="0"/>
                        <a:ea typeface="Calibri" panose="020F0502020204030204" pitchFamily="34" charset="0"/>
                        <a:cs typeface="Times New Roman" panose="02020603050405020304" pitchFamily="18" charset="0"/>
                      </a:endParaRPr>
                    </a:p>
                  </a:txBody>
                  <a:tcPr marL="40179" marR="40179" marT="0" marB="0"/>
                </a:tc>
                <a:tc>
                  <a:txBody>
                    <a:bodyPr/>
                    <a:lstStyle/>
                    <a:p>
                      <a:pPr>
                        <a:lnSpc>
                          <a:spcPct val="107000"/>
                        </a:lnSpc>
                        <a:spcAft>
                          <a:spcPts val="800"/>
                        </a:spcAft>
                      </a:pPr>
                      <a:r>
                        <a:rPr lang="en-US" sz="800" err="1">
                          <a:effectLst/>
                        </a:rPr>
                        <a:t>Tijekom</a:t>
                      </a:r>
                      <a:r>
                        <a:rPr lang="en-US" sz="800">
                          <a:effectLst/>
                        </a:rPr>
                        <a:t> </a:t>
                      </a:r>
                      <a:r>
                        <a:rPr lang="en-US" sz="800" err="1">
                          <a:effectLst/>
                        </a:rPr>
                        <a:t>godine</a:t>
                      </a:r>
                      <a:endParaRPr lang="hr-HR" sz="800" err="1">
                        <a:effectLst/>
                      </a:endParaRPr>
                    </a:p>
                    <a:p>
                      <a:pPr>
                        <a:lnSpc>
                          <a:spcPct val="107000"/>
                        </a:lnSpc>
                        <a:spcAft>
                          <a:spcPts val="800"/>
                        </a:spcAft>
                      </a:pPr>
                      <a:r>
                        <a:rPr lang="hr-HR" sz="800">
                          <a:effectLst/>
                        </a:rPr>
                        <a:t>Tijekom godine</a:t>
                      </a:r>
                      <a:endParaRPr lang="hr-HR" sz="800">
                        <a:effectLst/>
                        <a:latin typeface="Calibri" panose="020F0502020204030204" pitchFamily="34" charset="0"/>
                        <a:ea typeface="Calibri" panose="020F0502020204030204" pitchFamily="34" charset="0"/>
                        <a:cs typeface="Times New Roman" panose="02020603050405020304" pitchFamily="18" charset="0"/>
                      </a:endParaRPr>
                    </a:p>
                  </a:txBody>
                  <a:tcPr marL="40179" marR="40179" marT="0" marB="0"/>
                </a:tc>
                <a:tc>
                  <a:txBody>
                    <a:bodyPr/>
                    <a:lstStyle/>
                    <a:p>
                      <a:pPr>
                        <a:lnSpc>
                          <a:spcPct val="107000"/>
                        </a:lnSpc>
                        <a:spcAft>
                          <a:spcPts val="800"/>
                        </a:spcAft>
                      </a:pPr>
                      <a:r>
                        <a:rPr lang="en-US" sz="800" err="1">
                          <a:effectLst/>
                        </a:rPr>
                        <a:t>Ravnatelj</a:t>
                      </a:r>
                      <a:endParaRPr lang="hr-HR" sz="800">
                        <a:effectLst/>
                      </a:endParaRPr>
                    </a:p>
                    <a:p>
                      <a:pPr>
                        <a:lnSpc>
                          <a:spcPct val="107000"/>
                        </a:lnSpc>
                        <a:spcAft>
                          <a:spcPts val="800"/>
                        </a:spcAft>
                      </a:pPr>
                      <a:r>
                        <a:rPr lang="en-US" sz="800" err="1">
                          <a:effectLst/>
                        </a:rPr>
                        <a:t>Pedagog</a:t>
                      </a:r>
                      <a:r>
                        <a:rPr lang="en-US" sz="800">
                          <a:effectLst/>
                        </a:rPr>
                        <a:t> </a:t>
                      </a:r>
                      <a:endParaRPr lang="hr-HR" sz="800">
                        <a:effectLst/>
                      </a:endParaRPr>
                    </a:p>
                    <a:p>
                      <a:pPr>
                        <a:lnSpc>
                          <a:spcPct val="107000"/>
                        </a:lnSpc>
                        <a:spcAft>
                          <a:spcPts val="800"/>
                        </a:spcAft>
                      </a:pPr>
                      <a:r>
                        <a:rPr lang="en-US" sz="800" err="1">
                          <a:effectLst/>
                        </a:rPr>
                        <a:t>Učitelji</a:t>
                      </a:r>
                      <a:endParaRPr lang="hr-HR" sz="800">
                        <a:effectLst/>
                      </a:endParaRPr>
                    </a:p>
                    <a:p>
                      <a:pPr>
                        <a:lnSpc>
                          <a:spcPct val="107000"/>
                        </a:lnSpc>
                        <a:spcAft>
                          <a:spcPts val="800"/>
                        </a:spcAft>
                      </a:pPr>
                      <a:r>
                        <a:rPr lang="hr-HR" sz="800">
                          <a:effectLst/>
                        </a:rPr>
                        <a:t>Ravnatelj</a:t>
                      </a:r>
                    </a:p>
                    <a:p>
                      <a:pPr>
                        <a:lnSpc>
                          <a:spcPct val="107000"/>
                        </a:lnSpc>
                        <a:spcAft>
                          <a:spcPts val="800"/>
                        </a:spcAft>
                      </a:pPr>
                      <a:r>
                        <a:rPr lang="hr-HR" sz="800">
                          <a:effectLst/>
                        </a:rPr>
                        <a:t>Učitelji</a:t>
                      </a:r>
                      <a:endParaRPr lang="hr-HR" sz="800">
                        <a:effectLst/>
                        <a:latin typeface="Calibri" panose="020F0502020204030204" pitchFamily="34" charset="0"/>
                        <a:ea typeface="Calibri" panose="020F0502020204030204" pitchFamily="34" charset="0"/>
                        <a:cs typeface="Times New Roman" panose="02020603050405020304" pitchFamily="18" charset="0"/>
                      </a:endParaRPr>
                    </a:p>
                  </a:txBody>
                  <a:tcPr marL="40179" marR="40179" marT="0" marB="0"/>
                </a:tc>
                <a:extLst>
                  <a:ext uri="{0D108BD9-81ED-4DB2-BD59-A6C34878D82A}">
                    <a16:rowId xmlns:a16="http://schemas.microsoft.com/office/drawing/2014/main" val="1392859606"/>
                  </a:ext>
                </a:extLst>
              </a:tr>
              <a:tr h="2188361">
                <a:tc>
                  <a:txBody>
                    <a:bodyPr/>
                    <a:lstStyle/>
                    <a:p>
                      <a:pPr>
                        <a:lnSpc>
                          <a:spcPct val="107000"/>
                        </a:lnSpc>
                        <a:spcAft>
                          <a:spcPts val="800"/>
                        </a:spcAft>
                      </a:pPr>
                      <a:r>
                        <a:rPr lang="hr-HR" sz="800" dirty="0">
                          <a:effectLst/>
                        </a:rPr>
                        <a:t> </a:t>
                      </a:r>
                      <a:r>
                        <a:rPr lang="hr-HR" sz="800" b="1" dirty="0">
                          <a:effectLst/>
                        </a:rPr>
                        <a:t>- </a:t>
                      </a:r>
                      <a:r>
                        <a:rPr lang="en-US" sz="800" b="1" dirty="0" err="1">
                          <a:effectLst/>
                        </a:rPr>
                        <a:t>Provođenje</a:t>
                      </a:r>
                      <a:r>
                        <a:rPr lang="en-US" sz="800" b="1" dirty="0">
                          <a:effectLst/>
                        </a:rPr>
                        <a:t> </a:t>
                      </a:r>
                      <a:r>
                        <a:rPr lang="en-US" sz="800" b="1" dirty="0" err="1">
                          <a:effectLst/>
                        </a:rPr>
                        <a:t>preventivnih</a:t>
                      </a:r>
                      <a:r>
                        <a:rPr lang="en-US" sz="800" b="1" dirty="0">
                          <a:effectLst/>
                        </a:rPr>
                        <a:t> </a:t>
                      </a:r>
                      <a:r>
                        <a:rPr lang="en-US" sz="800" b="1" dirty="0" err="1">
                          <a:effectLst/>
                        </a:rPr>
                        <a:t>programa</a:t>
                      </a:r>
                      <a:r>
                        <a:rPr lang="en-US" sz="800" b="1" dirty="0">
                          <a:effectLst/>
                        </a:rPr>
                        <a:t> </a:t>
                      </a:r>
                      <a:endParaRPr lang="hr-HR" sz="800" b="1" dirty="0">
                        <a:effectLst/>
                        <a:latin typeface="Calibri" panose="020F0502020204030204" pitchFamily="34" charset="0"/>
                        <a:ea typeface="Calibri" panose="020F0502020204030204" pitchFamily="34" charset="0"/>
                        <a:cs typeface="Times New Roman" panose="02020603050405020304" pitchFamily="18" charset="0"/>
                      </a:endParaRPr>
                    </a:p>
                  </a:txBody>
                  <a:tcPr marL="40179" marR="40179" marT="0" marB="0"/>
                </a:tc>
                <a:tc>
                  <a:txBody>
                    <a:bodyPr/>
                    <a:lstStyle/>
                    <a:p>
                      <a:pPr>
                        <a:lnSpc>
                          <a:spcPct val="107000"/>
                        </a:lnSpc>
                        <a:spcAft>
                          <a:spcPts val="800"/>
                        </a:spcAft>
                      </a:pPr>
                      <a:r>
                        <a:rPr lang="en-US" sz="800" err="1">
                          <a:effectLst/>
                        </a:rPr>
                        <a:t>Smanjiti</a:t>
                      </a:r>
                      <a:r>
                        <a:rPr lang="en-US" sz="800">
                          <a:effectLst/>
                        </a:rPr>
                        <a:t> </a:t>
                      </a:r>
                      <a:r>
                        <a:rPr lang="en-US" sz="800" err="1">
                          <a:effectLst/>
                        </a:rPr>
                        <a:t>fizičko</a:t>
                      </a:r>
                      <a:r>
                        <a:rPr lang="en-US" sz="800">
                          <a:effectLst/>
                        </a:rPr>
                        <a:t> </a:t>
                      </a:r>
                      <a:r>
                        <a:rPr lang="en-US" sz="800" err="1">
                          <a:effectLst/>
                        </a:rPr>
                        <a:t>i</a:t>
                      </a:r>
                      <a:r>
                        <a:rPr lang="en-US" sz="800">
                          <a:effectLst/>
                        </a:rPr>
                        <a:t> </a:t>
                      </a:r>
                      <a:r>
                        <a:rPr lang="en-US" sz="800" err="1">
                          <a:effectLst/>
                        </a:rPr>
                        <a:t>verbalno</a:t>
                      </a:r>
                      <a:r>
                        <a:rPr lang="en-US" sz="800">
                          <a:effectLst/>
                        </a:rPr>
                        <a:t> </a:t>
                      </a:r>
                      <a:r>
                        <a:rPr lang="en-US" sz="800" err="1">
                          <a:effectLst/>
                        </a:rPr>
                        <a:t>nasilje</a:t>
                      </a:r>
                      <a:endParaRPr lang="hr-HR" sz="800" err="1">
                        <a:effectLst/>
                      </a:endParaRPr>
                    </a:p>
                    <a:p>
                      <a:pPr>
                        <a:lnSpc>
                          <a:spcPct val="107000"/>
                        </a:lnSpc>
                        <a:spcAft>
                          <a:spcPts val="800"/>
                        </a:spcAft>
                      </a:pPr>
                      <a:r>
                        <a:rPr lang="en-US" sz="800" err="1">
                          <a:effectLst/>
                        </a:rPr>
                        <a:t>Prevencija</a:t>
                      </a:r>
                      <a:r>
                        <a:rPr lang="en-US" sz="800">
                          <a:effectLst/>
                        </a:rPr>
                        <a:t> </a:t>
                      </a:r>
                      <a:r>
                        <a:rPr lang="en-US" sz="800" err="1">
                          <a:effectLst/>
                        </a:rPr>
                        <a:t>ovisnosti</a:t>
                      </a:r>
                      <a:endParaRPr lang="hr-HR" sz="800" err="1">
                        <a:effectLst/>
                        <a:latin typeface="Calibri" panose="020F0502020204030204" pitchFamily="34" charset="0"/>
                        <a:ea typeface="Calibri" panose="020F0502020204030204" pitchFamily="34" charset="0"/>
                        <a:cs typeface="Times New Roman" panose="02020603050405020304" pitchFamily="18" charset="0"/>
                      </a:endParaRPr>
                    </a:p>
                  </a:txBody>
                  <a:tcPr marL="40179" marR="40179" marT="0" marB="0"/>
                </a:tc>
                <a:tc>
                  <a:txBody>
                    <a:bodyPr/>
                    <a:lstStyle/>
                    <a:p>
                      <a:pPr>
                        <a:lnSpc>
                          <a:spcPct val="107000"/>
                        </a:lnSpc>
                        <a:spcAft>
                          <a:spcPts val="800"/>
                        </a:spcAft>
                      </a:pPr>
                      <a:r>
                        <a:rPr lang="en-US" sz="800">
                          <a:effectLst/>
                        </a:rPr>
                        <a:t>-</a:t>
                      </a:r>
                      <a:r>
                        <a:rPr lang="en-US" sz="800" err="1">
                          <a:effectLst/>
                        </a:rPr>
                        <a:t>vrijednosti</a:t>
                      </a:r>
                      <a:r>
                        <a:rPr lang="en-US" sz="800">
                          <a:effectLst/>
                        </a:rPr>
                        <a:t>/</a:t>
                      </a:r>
                      <a:r>
                        <a:rPr lang="en-US" sz="800" err="1">
                          <a:effectLst/>
                        </a:rPr>
                        <a:t>pravila</a:t>
                      </a:r>
                      <a:r>
                        <a:rPr lang="en-US" sz="800">
                          <a:effectLst/>
                        </a:rPr>
                        <a:t>/ </a:t>
                      </a:r>
                      <a:r>
                        <a:rPr lang="en-US" sz="800" err="1">
                          <a:effectLst/>
                        </a:rPr>
                        <a:t>posljedice</a:t>
                      </a:r>
                      <a:r>
                        <a:rPr lang="en-US" sz="800">
                          <a:effectLst/>
                        </a:rPr>
                        <a:t> za </a:t>
                      </a:r>
                      <a:r>
                        <a:rPr lang="en-US" sz="800" err="1">
                          <a:effectLst/>
                        </a:rPr>
                        <a:t>svaki</a:t>
                      </a:r>
                      <a:r>
                        <a:rPr lang="en-US" sz="800">
                          <a:effectLst/>
                        </a:rPr>
                        <a:t> </a:t>
                      </a:r>
                      <a:r>
                        <a:rPr lang="en-US" sz="800" err="1">
                          <a:effectLst/>
                        </a:rPr>
                        <a:t>razred</a:t>
                      </a:r>
                      <a:endParaRPr lang="hr-HR" sz="800">
                        <a:effectLst/>
                      </a:endParaRPr>
                    </a:p>
                    <a:p>
                      <a:pPr>
                        <a:lnSpc>
                          <a:spcPct val="107000"/>
                        </a:lnSpc>
                        <a:spcAft>
                          <a:spcPts val="800"/>
                        </a:spcAft>
                      </a:pPr>
                      <a:r>
                        <a:rPr lang="en-US" sz="800">
                          <a:effectLst/>
                        </a:rPr>
                        <a:t>-</a:t>
                      </a:r>
                      <a:r>
                        <a:rPr lang="en-US" sz="800" err="1">
                          <a:effectLst/>
                        </a:rPr>
                        <a:t>radionice</a:t>
                      </a:r>
                      <a:r>
                        <a:rPr lang="en-US" sz="800">
                          <a:effectLst/>
                        </a:rPr>
                        <a:t> </a:t>
                      </a:r>
                      <a:r>
                        <a:rPr lang="en-US" sz="800" err="1">
                          <a:effectLst/>
                        </a:rPr>
                        <a:t>na</a:t>
                      </a:r>
                      <a:r>
                        <a:rPr lang="en-US" sz="800">
                          <a:effectLst/>
                        </a:rPr>
                        <a:t> </a:t>
                      </a:r>
                      <a:r>
                        <a:rPr lang="en-US" sz="800" err="1">
                          <a:effectLst/>
                        </a:rPr>
                        <a:t>temu</a:t>
                      </a:r>
                      <a:r>
                        <a:rPr lang="en-US" sz="800">
                          <a:effectLst/>
                        </a:rPr>
                        <a:t> </a:t>
                      </a:r>
                      <a:r>
                        <a:rPr lang="en-US" sz="800" err="1">
                          <a:effectLst/>
                        </a:rPr>
                        <a:t>samopoštovanja</a:t>
                      </a:r>
                      <a:r>
                        <a:rPr lang="en-US" sz="800">
                          <a:effectLst/>
                        </a:rPr>
                        <a:t>, </a:t>
                      </a:r>
                      <a:r>
                        <a:rPr lang="en-US" sz="800" err="1">
                          <a:effectLst/>
                        </a:rPr>
                        <a:t>komunikacije</a:t>
                      </a:r>
                      <a:r>
                        <a:rPr lang="en-US" sz="800">
                          <a:effectLst/>
                        </a:rPr>
                        <a:t> </a:t>
                      </a:r>
                      <a:endParaRPr lang="hr-HR" sz="800">
                        <a:effectLst/>
                      </a:endParaRPr>
                    </a:p>
                    <a:p>
                      <a:pPr>
                        <a:lnSpc>
                          <a:spcPct val="107000"/>
                        </a:lnSpc>
                        <a:spcAft>
                          <a:spcPts val="800"/>
                        </a:spcAft>
                      </a:pPr>
                      <a:r>
                        <a:rPr lang="en-US" sz="800">
                          <a:effectLst/>
                        </a:rPr>
                        <a:t> - </a:t>
                      </a:r>
                      <a:r>
                        <a:rPr lang="en-US" sz="800" err="1">
                          <a:effectLst/>
                        </a:rPr>
                        <a:t>povećati</a:t>
                      </a:r>
                      <a:r>
                        <a:rPr lang="en-US" sz="800">
                          <a:effectLst/>
                        </a:rPr>
                        <a:t> </a:t>
                      </a:r>
                      <a:r>
                        <a:rPr lang="en-US" sz="800" err="1">
                          <a:effectLst/>
                        </a:rPr>
                        <a:t>dežurstva</a:t>
                      </a:r>
                      <a:r>
                        <a:rPr lang="en-US" sz="800">
                          <a:effectLst/>
                        </a:rPr>
                        <a:t> </a:t>
                      </a:r>
                      <a:r>
                        <a:rPr lang="en-US" sz="800" err="1">
                          <a:effectLst/>
                        </a:rPr>
                        <a:t>na</a:t>
                      </a:r>
                      <a:r>
                        <a:rPr lang="en-US" sz="800">
                          <a:effectLst/>
                        </a:rPr>
                        <a:t> </a:t>
                      </a:r>
                      <a:r>
                        <a:rPr lang="en-US" sz="800" err="1">
                          <a:effectLst/>
                        </a:rPr>
                        <a:t>hodniku</a:t>
                      </a:r>
                      <a:endParaRPr lang="hr-HR" sz="800">
                        <a:effectLst/>
                      </a:endParaRPr>
                    </a:p>
                    <a:p>
                      <a:pPr>
                        <a:lnSpc>
                          <a:spcPct val="107000"/>
                        </a:lnSpc>
                        <a:spcAft>
                          <a:spcPts val="800"/>
                        </a:spcAft>
                      </a:pPr>
                      <a:r>
                        <a:rPr lang="en-US" sz="800">
                          <a:effectLst/>
                        </a:rPr>
                        <a:t> - </a:t>
                      </a:r>
                      <a:r>
                        <a:rPr lang="en-US" sz="800" err="1">
                          <a:effectLst/>
                        </a:rPr>
                        <a:t>uključiti</a:t>
                      </a:r>
                      <a:r>
                        <a:rPr lang="en-US" sz="800">
                          <a:effectLst/>
                        </a:rPr>
                        <a:t> se u </a:t>
                      </a:r>
                      <a:r>
                        <a:rPr lang="en-US" sz="800" err="1">
                          <a:effectLst/>
                        </a:rPr>
                        <a:t>projekte</a:t>
                      </a:r>
                      <a:r>
                        <a:rPr lang="en-US" sz="800">
                          <a:effectLst/>
                        </a:rPr>
                        <a:t> za </a:t>
                      </a:r>
                      <a:r>
                        <a:rPr lang="en-US" sz="800" err="1">
                          <a:effectLst/>
                        </a:rPr>
                        <a:t>sprečavanje</a:t>
                      </a:r>
                      <a:r>
                        <a:rPr lang="en-US" sz="800">
                          <a:effectLst/>
                        </a:rPr>
                        <a:t> </a:t>
                      </a:r>
                      <a:r>
                        <a:rPr lang="en-US" sz="800" err="1">
                          <a:effectLst/>
                        </a:rPr>
                        <a:t>nasilja</a:t>
                      </a:r>
                      <a:endParaRPr lang="hr-HR" sz="800">
                        <a:effectLst/>
                      </a:endParaRPr>
                    </a:p>
                    <a:p>
                      <a:pPr>
                        <a:lnSpc>
                          <a:spcPct val="107000"/>
                        </a:lnSpc>
                        <a:spcAft>
                          <a:spcPts val="800"/>
                        </a:spcAft>
                      </a:pPr>
                      <a:r>
                        <a:rPr lang="en-US" sz="800">
                          <a:effectLst/>
                        </a:rPr>
                        <a:t> - </a:t>
                      </a:r>
                      <a:r>
                        <a:rPr lang="en-US" sz="800" err="1">
                          <a:effectLst/>
                        </a:rPr>
                        <a:t>provođenje</a:t>
                      </a:r>
                      <a:r>
                        <a:rPr lang="en-US" sz="800">
                          <a:effectLst/>
                        </a:rPr>
                        <a:t> </a:t>
                      </a:r>
                      <a:r>
                        <a:rPr lang="hr-HR" sz="800">
                          <a:effectLst/>
                        </a:rPr>
                        <a:t>Ishodi</a:t>
                      </a:r>
                      <a:r>
                        <a:rPr lang="en-US" sz="800" err="1">
                          <a:effectLst/>
                        </a:rPr>
                        <a:t>anih</a:t>
                      </a:r>
                      <a:r>
                        <a:rPr lang="en-US" sz="800">
                          <a:effectLst/>
                        </a:rPr>
                        <a:t> </a:t>
                      </a:r>
                      <a:r>
                        <a:rPr lang="en-US" sz="800" err="1">
                          <a:effectLst/>
                        </a:rPr>
                        <a:t>aktivnosti</a:t>
                      </a:r>
                      <a:r>
                        <a:rPr lang="en-US" sz="800">
                          <a:effectLst/>
                        </a:rPr>
                        <a:t> za </a:t>
                      </a:r>
                      <a:r>
                        <a:rPr lang="en-US" sz="800" err="1">
                          <a:effectLst/>
                        </a:rPr>
                        <a:t>sprječavanje</a:t>
                      </a:r>
                      <a:r>
                        <a:rPr lang="en-US" sz="800">
                          <a:effectLst/>
                        </a:rPr>
                        <a:t> </a:t>
                      </a:r>
                      <a:r>
                        <a:rPr lang="en-US" sz="800" err="1">
                          <a:effectLst/>
                        </a:rPr>
                        <a:t>nasilja</a:t>
                      </a:r>
                      <a:endParaRPr lang="hr-HR" sz="800">
                        <a:effectLst/>
                      </a:endParaRPr>
                    </a:p>
                    <a:p>
                      <a:pPr>
                        <a:lnSpc>
                          <a:spcPct val="107000"/>
                        </a:lnSpc>
                        <a:spcAft>
                          <a:spcPts val="800"/>
                        </a:spcAft>
                      </a:pPr>
                      <a:r>
                        <a:rPr lang="en-US" sz="800">
                          <a:effectLst/>
                        </a:rPr>
                        <a:t> - rad s </a:t>
                      </a:r>
                      <a:r>
                        <a:rPr lang="en-US" sz="800" err="1">
                          <a:effectLst/>
                        </a:rPr>
                        <a:t>roditeljima</a:t>
                      </a:r>
                      <a:endParaRPr lang="hr-HR" sz="800">
                        <a:effectLst/>
                      </a:endParaRPr>
                    </a:p>
                    <a:p>
                      <a:pPr>
                        <a:lnSpc>
                          <a:spcPct val="107000"/>
                        </a:lnSpc>
                        <a:spcAft>
                          <a:spcPts val="800"/>
                        </a:spcAft>
                      </a:pPr>
                      <a:r>
                        <a:rPr lang="en-US" sz="800">
                          <a:effectLst/>
                        </a:rPr>
                        <a:t> -  </a:t>
                      </a:r>
                      <a:r>
                        <a:rPr lang="en-US" sz="800" err="1">
                          <a:effectLst/>
                        </a:rPr>
                        <a:t>tribine</a:t>
                      </a:r>
                      <a:r>
                        <a:rPr lang="en-US" sz="800">
                          <a:effectLst/>
                        </a:rPr>
                        <a:t> za </a:t>
                      </a:r>
                      <a:r>
                        <a:rPr lang="en-US" sz="800" err="1">
                          <a:effectLst/>
                        </a:rPr>
                        <a:t>učitelje</a:t>
                      </a:r>
                      <a:r>
                        <a:rPr lang="en-US" sz="800">
                          <a:effectLst/>
                        </a:rPr>
                        <a:t>, </a:t>
                      </a:r>
                      <a:r>
                        <a:rPr lang="en-US" sz="800" err="1">
                          <a:effectLst/>
                        </a:rPr>
                        <a:t>roditelje</a:t>
                      </a:r>
                      <a:r>
                        <a:rPr lang="en-US" sz="800">
                          <a:effectLst/>
                        </a:rPr>
                        <a:t> </a:t>
                      </a:r>
                      <a:r>
                        <a:rPr lang="en-US" sz="800" err="1">
                          <a:effectLst/>
                        </a:rPr>
                        <a:t>i</a:t>
                      </a:r>
                      <a:r>
                        <a:rPr lang="en-US" sz="800">
                          <a:effectLst/>
                        </a:rPr>
                        <a:t> </a:t>
                      </a:r>
                      <a:r>
                        <a:rPr lang="en-US" sz="800" err="1">
                          <a:effectLst/>
                        </a:rPr>
                        <a:t>učenike</a:t>
                      </a:r>
                      <a:endParaRPr lang="hr-HR" sz="800">
                        <a:effectLst/>
                        <a:latin typeface="Calibri" panose="020F0502020204030204" pitchFamily="34" charset="0"/>
                        <a:ea typeface="Calibri" panose="020F0502020204030204" pitchFamily="34" charset="0"/>
                        <a:cs typeface="Times New Roman" panose="02020603050405020304" pitchFamily="18" charset="0"/>
                      </a:endParaRPr>
                    </a:p>
                  </a:txBody>
                  <a:tcPr marL="40179" marR="40179" marT="0" marB="0"/>
                </a:tc>
                <a:tc>
                  <a:txBody>
                    <a:bodyPr/>
                    <a:lstStyle/>
                    <a:p>
                      <a:pPr>
                        <a:lnSpc>
                          <a:spcPct val="107000"/>
                        </a:lnSpc>
                        <a:spcAft>
                          <a:spcPts val="800"/>
                        </a:spcAft>
                      </a:pPr>
                      <a:r>
                        <a:rPr lang="en-US" sz="800" err="1">
                          <a:effectLst/>
                        </a:rPr>
                        <a:t>Radni</a:t>
                      </a:r>
                      <a:r>
                        <a:rPr lang="en-US" sz="800">
                          <a:effectLst/>
                        </a:rPr>
                        <a:t> </a:t>
                      </a:r>
                      <a:r>
                        <a:rPr lang="en-US" sz="800" err="1">
                          <a:effectLst/>
                        </a:rPr>
                        <a:t>materijal</a:t>
                      </a:r>
                      <a:r>
                        <a:rPr lang="en-US" sz="800">
                          <a:effectLst/>
                        </a:rPr>
                        <a:t>, </a:t>
                      </a:r>
                      <a:r>
                        <a:rPr lang="en-US" sz="800" err="1">
                          <a:effectLst/>
                        </a:rPr>
                        <a:t>angažiranost</a:t>
                      </a:r>
                      <a:r>
                        <a:rPr lang="en-US" sz="800">
                          <a:effectLst/>
                        </a:rPr>
                        <a:t> </a:t>
                      </a:r>
                      <a:r>
                        <a:rPr lang="en-US" sz="800" err="1">
                          <a:effectLst/>
                        </a:rPr>
                        <a:t>svih</a:t>
                      </a:r>
                      <a:r>
                        <a:rPr lang="en-US" sz="800">
                          <a:effectLst/>
                        </a:rPr>
                        <a:t> </a:t>
                      </a:r>
                      <a:r>
                        <a:rPr lang="en-US" sz="800" err="1">
                          <a:effectLst/>
                        </a:rPr>
                        <a:t>razrednika</a:t>
                      </a:r>
                      <a:endParaRPr lang="hr-HR" sz="800">
                        <a:effectLst/>
                        <a:latin typeface="Calibri" panose="020F0502020204030204" pitchFamily="34" charset="0"/>
                        <a:ea typeface="Calibri" panose="020F0502020204030204" pitchFamily="34" charset="0"/>
                        <a:cs typeface="Times New Roman" panose="02020603050405020304" pitchFamily="18" charset="0"/>
                      </a:endParaRPr>
                    </a:p>
                  </a:txBody>
                  <a:tcPr marL="40179" marR="40179" marT="0" marB="0"/>
                </a:tc>
                <a:tc>
                  <a:txBody>
                    <a:bodyPr/>
                    <a:lstStyle/>
                    <a:p>
                      <a:pPr>
                        <a:lnSpc>
                          <a:spcPct val="107000"/>
                        </a:lnSpc>
                        <a:spcAft>
                          <a:spcPts val="800"/>
                        </a:spcAft>
                      </a:pPr>
                      <a:r>
                        <a:rPr lang="en-US" sz="800" err="1">
                          <a:effectLst/>
                        </a:rPr>
                        <a:t>Tijekom</a:t>
                      </a:r>
                      <a:r>
                        <a:rPr lang="en-US" sz="800">
                          <a:effectLst/>
                        </a:rPr>
                        <a:t> </a:t>
                      </a:r>
                      <a:r>
                        <a:rPr lang="en-US" sz="800" err="1">
                          <a:effectLst/>
                        </a:rPr>
                        <a:t>godine</a:t>
                      </a:r>
                      <a:endParaRPr lang="hr-HR" sz="800">
                        <a:effectLst/>
                        <a:latin typeface="Calibri" panose="020F0502020204030204" pitchFamily="34" charset="0"/>
                        <a:ea typeface="Calibri" panose="020F0502020204030204" pitchFamily="34" charset="0"/>
                        <a:cs typeface="Times New Roman" panose="02020603050405020304" pitchFamily="18" charset="0"/>
                      </a:endParaRPr>
                    </a:p>
                  </a:txBody>
                  <a:tcPr marL="40179" marR="40179" marT="0" marB="0"/>
                </a:tc>
                <a:tc>
                  <a:txBody>
                    <a:bodyPr/>
                    <a:lstStyle/>
                    <a:p>
                      <a:pPr>
                        <a:lnSpc>
                          <a:spcPct val="107000"/>
                        </a:lnSpc>
                        <a:spcAft>
                          <a:spcPts val="800"/>
                        </a:spcAft>
                      </a:pPr>
                      <a:r>
                        <a:rPr lang="en-US" sz="800" dirty="0" err="1">
                          <a:effectLst/>
                        </a:rPr>
                        <a:t>Ravnatelj</a:t>
                      </a:r>
                      <a:endParaRPr lang="hr-HR" sz="800" dirty="0">
                        <a:effectLst/>
                      </a:endParaRPr>
                    </a:p>
                    <a:p>
                      <a:pPr>
                        <a:lnSpc>
                          <a:spcPct val="107000"/>
                        </a:lnSpc>
                        <a:spcAft>
                          <a:spcPts val="800"/>
                        </a:spcAft>
                      </a:pPr>
                      <a:r>
                        <a:rPr lang="en-US" sz="800" dirty="0" err="1">
                          <a:effectLst/>
                        </a:rPr>
                        <a:t>Pedagog</a:t>
                      </a:r>
                      <a:r>
                        <a:rPr lang="en-US" sz="800" dirty="0">
                          <a:effectLst/>
                        </a:rPr>
                        <a:t> </a:t>
                      </a:r>
                      <a:endParaRPr lang="hr-HR" sz="800" dirty="0">
                        <a:effectLst/>
                      </a:endParaRPr>
                    </a:p>
                    <a:p>
                      <a:pPr>
                        <a:lnSpc>
                          <a:spcPct val="107000"/>
                        </a:lnSpc>
                        <a:spcAft>
                          <a:spcPts val="800"/>
                        </a:spcAft>
                      </a:pPr>
                      <a:r>
                        <a:rPr lang="en-US" sz="800" dirty="0" err="1">
                          <a:effectLst/>
                        </a:rPr>
                        <a:t>Učitelji</a:t>
                      </a:r>
                      <a:r>
                        <a:rPr lang="en-US" sz="800" dirty="0">
                          <a:effectLst/>
                        </a:rPr>
                        <a:t> – </a:t>
                      </a:r>
                      <a:r>
                        <a:rPr lang="en-US" sz="800" dirty="0" err="1">
                          <a:effectLst/>
                        </a:rPr>
                        <a:t>osobito</a:t>
                      </a:r>
                      <a:r>
                        <a:rPr lang="en-US" sz="800" dirty="0">
                          <a:effectLst/>
                        </a:rPr>
                        <a:t> </a:t>
                      </a:r>
                      <a:r>
                        <a:rPr lang="en-US" sz="800" dirty="0" err="1">
                          <a:effectLst/>
                        </a:rPr>
                        <a:t>razrednici</a:t>
                      </a:r>
                      <a:endParaRPr lang="hr-HR" sz="800" dirty="0">
                        <a:effectLst/>
                      </a:endParaRPr>
                    </a:p>
                    <a:p>
                      <a:pPr>
                        <a:lnSpc>
                          <a:spcPct val="107000"/>
                        </a:lnSpc>
                        <a:spcAft>
                          <a:spcPts val="800"/>
                        </a:spcAft>
                      </a:pPr>
                      <a:r>
                        <a:rPr lang="en-US" sz="800" dirty="0">
                          <a:effectLst/>
                        </a:rPr>
                        <a:t>Tim </a:t>
                      </a:r>
                      <a:r>
                        <a:rPr lang="en-US" sz="800" dirty="0" err="1">
                          <a:effectLst/>
                        </a:rPr>
                        <a:t>za</a:t>
                      </a:r>
                      <a:r>
                        <a:rPr lang="en-US" sz="800" dirty="0">
                          <a:effectLst/>
                        </a:rPr>
                        <a:t> </a:t>
                      </a:r>
                      <a:r>
                        <a:rPr lang="en-US" sz="800" dirty="0" err="1">
                          <a:effectLst/>
                        </a:rPr>
                        <a:t>nenasilje</a:t>
                      </a:r>
                      <a:endParaRPr lang="hr-H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0179" marR="40179" marT="0" marB="0"/>
                </a:tc>
                <a:extLst>
                  <a:ext uri="{0D108BD9-81ED-4DB2-BD59-A6C34878D82A}">
                    <a16:rowId xmlns:a16="http://schemas.microsoft.com/office/drawing/2014/main" val="3381468614"/>
                  </a:ext>
                </a:extLst>
              </a:tr>
            </a:tbl>
          </a:graphicData>
        </a:graphic>
      </p:graphicFrame>
    </p:spTree>
    <p:extLst>
      <p:ext uri="{BB962C8B-B14F-4D97-AF65-F5344CB8AC3E}">
        <p14:creationId xmlns:p14="http://schemas.microsoft.com/office/powerpoint/2010/main" val="3001196063"/>
      </p:ext>
    </p:extLst>
  </p:cSld>
  <p:clrMapOvr>
    <a:masterClrMapping/>
  </p:clrMapOvr>
  <p:transition spd="slow">
    <p:wipe/>
  </p:transition>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4"/>
          <p:cNvPicPr>
            <a:picLocks noGrp="1" noChangeAspect="1"/>
          </p:cNvPicPr>
          <p:nvPr>
            <p:ph idx="1"/>
          </p:nvPr>
        </p:nvPicPr>
        <p:blipFill>
          <a:blip r:embed="rId2"/>
          <a:stretch>
            <a:fillRect/>
          </a:stretch>
        </p:blipFill>
        <p:spPr>
          <a:xfrm>
            <a:off x="1146110" y="30828"/>
            <a:ext cx="2857500" cy="857250"/>
          </a:xfrm>
          <a:prstGeom prst="rect">
            <a:avLst/>
          </a:prstGeom>
        </p:spPr>
      </p:pic>
      <p:graphicFrame>
        <p:nvGraphicFramePr>
          <p:cNvPr id="7" name="Tablica 3"/>
          <p:cNvGraphicFramePr>
            <a:graphicFrameLocks noGrp="1"/>
          </p:cNvGraphicFramePr>
          <p:nvPr>
            <p:extLst>
              <p:ext uri="{D42A27DB-BD31-4B8C-83A1-F6EECF244321}">
                <p14:modId xmlns:p14="http://schemas.microsoft.com/office/powerpoint/2010/main" val="3995237776"/>
              </p:ext>
            </p:extLst>
          </p:nvPr>
        </p:nvGraphicFramePr>
        <p:xfrm>
          <a:off x="408879" y="888078"/>
          <a:ext cx="8237033" cy="3919794"/>
        </p:xfrm>
        <a:graphic>
          <a:graphicData uri="http://schemas.openxmlformats.org/drawingml/2006/table">
            <a:tbl>
              <a:tblPr>
                <a:tableStyleId>{0E3FDE45-AF77-4B5C-9715-49D594BDF05E}</a:tableStyleId>
              </a:tblPr>
              <a:tblGrid>
                <a:gridCol w="541939">
                  <a:extLst>
                    <a:ext uri="{9D8B030D-6E8A-4147-A177-3AD203B41FA5}">
                      <a16:colId xmlns:a16="http://schemas.microsoft.com/office/drawing/2014/main" val="20000"/>
                    </a:ext>
                  </a:extLst>
                </a:gridCol>
                <a:gridCol w="7695094">
                  <a:extLst>
                    <a:ext uri="{9D8B030D-6E8A-4147-A177-3AD203B41FA5}">
                      <a16:colId xmlns:a16="http://schemas.microsoft.com/office/drawing/2014/main" val="20001"/>
                    </a:ext>
                  </a:extLst>
                </a:gridCol>
              </a:tblGrid>
              <a:tr h="3919794">
                <a:tc>
                  <a:txBody>
                    <a:bodyPr/>
                    <a:lstStyle/>
                    <a:p>
                      <a:pPr marL="0" marR="0" lvl="0" indent="0" algn="l" rtl="0">
                        <a:lnSpc>
                          <a:spcPct val="100000"/>
                        </a:lnSpc>
                        <a:spcBef>
                          <a:spcPts val="0"/>
                        </a:spcBef>
                        <a:spcAft>
                          <a:spcPts val="0"/>
                        </a:spcAft>
                        <a:buClr>
                          <a:srgbClr val="000000"/>
                        </a:buClr>
                        <a:buSzPct val="25000"/>
                        <a:buFont typeface="Calibri"/>
                        <a:buNone/>
                      </a:pPr>
                      <a:endParaRPr lang="en" sz="1000" u="none" strike="noStrike" cap="none" baseline="0" dirty="0">
                        <a:sym typeface="Calibri"/>
                      </a:endParaRPr>
                    </a:p>
                    <a:p>
                      <a:pPr marL="0" marR="0" lvl="0" indent="0" algn="l">
                        <a:lnSpc>
                          <a:spcPct val="100000"/>
                        </a:lnSpc>
                        <a:spcBef>
                          <a:spcPts val="0"/>
                        </a:spcBef>
                        <a:spcAft>
                          <a:spcPts val="0"/>
                        </a:spcAft>
                        <a:buFont typeface="Calibri"/>
                        <a:buNone/>
                      </a:pPr>
                      <a:r>
                        <a:rPr lang="hr-HR" sz="1000" u="none" strike="noStrike" cap="none" baseline="0" dirty="0">
                          <a:sym typeface="Calibri"/>
                        </a:rPr>
                        <a:t>Ishodi aktivnosti:</a:t>
                      </a:r>
                      <a:endParaRPr lang="en" sz="1000" b="0" i="0" u="none" strike="noStrike" cap="none" baseline="0" dirty="0">
                        <a:solidFill>
                          <a:srgbClr val="000000"/>
                        </a:solidFill>
                        <a:latin typeface="+mn-lt"/>
                        <a:ea typeface="Calibri"/>
                        <a:cs typeface="Calibri"/>
                        <a:sym typeface="Calibri"/>
                      </a:endParaRPr>
                    </a:p>
                  </a:txBody>
                  <a:tcPr marL="91450" marR="91450" marT="33250" marB="33250"/>
                </a:tc>
                <a:tc>
                  <a:txBody>
                    <a:bodyPr/>
                    <a:lstStyle/>
                    <a:p>
                      <a:pPr marL="628650" lvl="1" indent="-285750" algn="l">
                        <a:lnSpc>
                          <a:spcPct val="100000"/>
                        </a:lnSpc>
                        <a:spcBef>
                          <a:spcPts val="0"/>
                        </a:spcBef>
                        <a:spcAft>
                          <a:spcPts val="0"/>
                        </a:spcAft>
                        <a:buFont typeface="Arial"/>
                        <a:buChar char="•"/>
                      </a:pPr>
                      <a:r>
                        <a:rPr lang="hr-HR" sz="1000" b="1" i="0" u="none" strike="noStrike" cap="none" baseline="0" noProof="0" dirty="0">
                          <a:effectLst/>
                        </a:rPr>
                        <a:t>Hrvatski jezik:</a:t>
                      </a:r>
                      <a:r>
                        <a:rPr lang="hr-HR" sz="1000" b="0" i="0" u="none" strike="noStrike" cap="none" baseline="0" noProof="0" dirty="0">
                          <a:effectLst/>
                        </a:rPr>
                        <a:t>  </a:t>
                      </a:r>
                    </a:p>
                    <a:p>
                      <a:pPr lvl="1" indent="0" algn="l">
                        <a:lnSpc>
                          <a:spcPct val="100000"/>
                        </a:lnSpc>
                        <a:spcBef>
                          <a:spcPts val="0"/>
                        </a:spcBef>
                        <a:spcAft>
                          <a:spcPts val="0"/>
                        </a:spcAft>
                        <a:buNone/>
                      </a:pPr>
                      <a:r>
                        <a:rPr lang="hr-HR" sz="1000" b="0" i="0" u="none" strike="noStrike" cap="none" baseline="0" noProof="0" dirty="0">
                          <a:effectLst/>
                        </a:rPr>
                        <a:t>Učenik se koristi jezičnim vještinama, aktivnim rječnikom sa svrhom oblikovanja uradaka u kojima dolazi do izražaja kreativnost, originalnost i stvaralačko mišljenje, istražuje, eksperimentira i slobodno radi na temi koja mu je bliska te stvara različite individualne uratke. Učenici u skladu s projektnom aktivnosti mogu individualno ili u timu predstavljati uradak učenicima svojeg razrednog odjela i/ili učenicima drugih država u projektu.</a:t>
                      </a:r>
                    </a:p>
                    <a:p>
                      <a:pPr marL="628650" lvl="1" indent="-285750" algn="l">
                        <a:lnSpc>
                          <a:spcPct val="100000"/>
                        </a:lnSpc>
                        <a:spcBef>
                          <a:spcPts val="0"/>
                        </a:spcBef>
                        <a:spcAft>
                          <a:spcPts val="0"/>
                        </a:spcAft>
                        <a:buFont typeface="Arial"/>
                        <a:buChar char="•"/>
                      </a:pPr>
                      <a:r>
                        <a:rPr lang="hr-HR" sz="1000" b="1" i="0" u="none" strike="noStrike" cap="none" baseline="0" noProof="0" dirty="0">
                          <a:effectLst/>
                        </a:rPr>
                        <a:t>Matematika:</a:t>
                      </a:r>
                      <a:r>
                        <a:rPr lang="hr-HR" sz="1000" b="0" i="0" u="none" strike="noStrike" cap="none" baseline="0" noProof="0" dirty="0">
                          <a:effectLst/>
                        </a:rPr>
                        <a:t>  </a:t>
                      </a:r>
                    </a:p>
                    <a:p>
                      <a:pPr lvl="1" indent="0" algn="l">
                        <a:lnSpc>
                          <a:spcPct val="100000"/>
                        </a:lnSpc>
                        <a:spcBef>
                          <a:spcPts val="0"/>
                        </a:spcBef>
                        <a:spcAft>
                          <a:spcPts val="0"/>
                        </a:spcAft>
                        <a:buNone/>
                      </a:pPr>
                      <a:r>
                        <a:rPr lang="hr-HR" sz="1000" b="0" i="0" u="none" strike="noStrike" cap="none" baseline="0" noProof="0" dirty="0">
                          <a:effectLst/>
                        </a:rPr>
                        <a:t>Učenici mogu prikazivati u dijagramima i tablicama podatke iz njihove neposredne okoline (npr. količina/broj učenika koji se bave nekim sportom). Te podatke učenici mogu međusobno i između škola/država projektnih partnera slikovno (količinski) uspoređivati na crtežima, u skupovima ili piktogramima, ali i brojčano u tablicama, s ciljem donošenja jednostavnih i učenicima bliskih zaključaka.</a:t>
                      </a:r>
                    </a:p>
                    <a:p>
                      <a:pPr marL="628650" lvl="1" indent="-285750" algn="l">
                        <a:lnSpc>
                          <a:spcPct val="100000"/>
                        </a:lnSpc>
                        <a:spcBef>
                          <a:spcPts val="0"/>
                        </a:spcBef>
                        <a:spcAft>
                          <a:spcPts val="0"/>
                        </a:spcAft>
                        <a:buFont typeface="Arial"/>
                        <a:buChar char="•"/>
                      </a:pPr>
                      <a:r>
                        <a:rPr lang="hr-HR" sz="1000" b="1" i="0" u="none" strike="noStrike" cap="none" baseline="0" noProof="0" dirty="0">
                          <a:effectLst/>
                        </a:rPr>
                        <a:t>Priroda i društvo:</a:t>
                      </a:r>
                      <a:r>
                        <a:rPr lang="hr-HR" sz="1000" b="0" i="0" u="none" strike="noStrike" cap="none" baseline="0" noProof="0" dirty="0">
                          <a:effectLst/>
                        </a:rPr>
                        <a:t> </a:t>
                      </a:r>
                    </a:p>
                    <a:p>
                      <a:pPr lvl="1" indent="0" algn="l">
                        <a:lnSpc>
                          <a:spcPct val="100000"/>
                        </a:lnSpc>
                        <a:spcBef>
                          <a:spcPts val="0"/>
                        </a:spcBef>
                        <a:spcAft>
                          <a:spcPts val="0"/>
                        </a:spcAft>
                        <a:buNone/>
                      </a:pPr>
                      <a:r>
                        <a:rPr lang="hr-HR" sz="1000" b="0" i="0" u="none" strike="noStrike" cap="none" baseline="0" noProof="0" dirty="0">
                          <a:effectLst/>
                        </a:rPr>
                        <a:t>Učenici odgovaraju na pitanja Tko sam ja? Po čemu sam poseban? Što me razlikuje od drugih? Učenici mogu izrađivati svoju osobnu iskaznicu, s imenom i prezimenom, vrlinama, nedostacima, posebnostima. Tom se osobnom iskaznicom predstavljaju drugim učenicima u projektu.</a:t>
                      </a:r>
                    </a:p>
                    <a:p>
                      <a:pPr marL="628650" lvl="1" indent="-285750" algn="l">
                        <a:lnSpc>
                          <a:spcPct val="100000"/>
                        </a:lnSpc>
                        <a:spcBef>
                          <a:spcPts val="0"/>
                        </a:spcBef>
                        <a:spcAft>
                          <a:spcPts val="0"/>
                        </a:spcAft>
                        <a:buFont typeface="Arial"/>
                        <a:buChar char="•"/>
                      </a:pPr>
                      <a:r>
                        <a:rPr lang="hr-HR" sz="1000" b="1" i="0" u="none" strike="noStrike" cap="none" baseline="0" noProof="0" dirty="0">
                          <a:effectLst/>
                        </a:rPr>
                        <a:t>Glazbena kultura</a:t>
                      </a:r>
                      <a:r>
                        <a:rPr lang="hr-HR" sz="1000" b="0" i="0" u="none" strike="noStrike" cap="none" baseline="0" noProof="0" dirty="0">
                          <a:effectLst/>
                        </a:rPr>
                        <a:t>:  Velik broj projektnih aktivnosti u kojima sudjeluju učenici  uključuju glazbu, pjevanje, slušanje, pokrete uz glazbu i stvaranje/improviziranje melodijskih i ritamskih cjelina.</a:t>
                      </a:r>
                    </a:p>
                    <a:p>
                      <a:pPr marL="628650" lvl="1" indent="-285750" algn="l">
                        <a:lnSpc>
                          <a:spcPct val="100000"/>
                        </a:lnSpc>
                        <a:spcBef>
                          <a:spcPts val="0"/>
                        </a:spcBef>
                        <a:spcAft>
                          <a:spcPts val="0"/>
                        </a:spcAft>
                        <a:buFont typeface="Arial"/>
                        <a:buChar char="•"/>
                      </a:pPr>
                      <a:r>
                        <a:rPr lang="hr-HR" sz="1000" b="1" i="0" u="none" strike="noStrike" cap="none" baseline="0" noProof="0" dirty="0">
                          <a:effectLst/>
                        </a:rPr>
                        <a:t>Likovna kultura:</a:t>
                      </a:r>
                      <a:r>
                        <a:rPr lang="hr-HR" sz="1000" b="0" i="0" u="none" strike="noStrike" cap="none" baseline="0" noProof="0" dirty="0">
                          <a:effectLst/>
                        </a:rPr>
                        <a:t> .</a:t>
                      </a:r>
                    </a:p>
                    <a:p>
                      <a:pPr lvl="1" indent="0" algn="l">
                        <a:lnSpc>
                          <a:spcPct val="100000"/>
                        </a:lnSpc>
                        <a:spcBef>
                          <a:spcPts val="0"/>
                        </a:spcBef>
                        <a:spcAft>
                          <a:spcPts val="0"/>
                        </a:spcAft>
                        <a:buNone/>
                      </a:pPr>
                      <a:r>
                        <a:rPr lang="hr-HR" sz="1000" b="0" i="0" u="none" strike="noStrike" cap="none" baseline="0" noProof="0" dirty="0">
                          <a:effectLst/>
                        </a:rPr>
                        <a:t>Učenik odgovara likovnim i vizualnim izražavanjem na razne vrste poticaja. Poticaji u projektu su aktivnosti i zadaci, primjerice izrada logotipa projekta, dizajniranje maskote projekta, ilustracija slikovnice i slično.</a:t>
                      </a:r>
                    </a:p>
                    <a:p>
                      <a:pPr marL="628650" lvl="1" indent="-285750" algn="l">
                        <a:lnSpc>
                          <a:spcPct val="100000"/>
                        </a:lnSpc>
                        <a:spcBef>
                          <a:spcPts val="0"/>
                        </a:spcBef>
                        <a:spcAft>
                          <a:spcPts val="0"/>
                        </a:spcAft>
                        <a:buFont typeface="Arial"/>
                        <a:buChar char="•"/>
                      </a:pPr>
                      <a:endParaRPr lang="hr-HR" sz="1000" b="0" i="0" u="none" strike="noStrike" cap="none" baseline="0" noProof="0" dirty="0">
                        <a:effectLst/>
                      </a:endParaRPr>
                    </a:p>
                    <a:p>
                      <a:pPr marL="0" marR="0" lvl="0" indent="0" algn="l">
                        <a:lnSpc>
                          <a:spcPct val="100000"/>
                        </a:lnSpc>
                        <a:spcBef>
                          <a:spcPts val="0"/>
                        </a:spcBef>
                        <a:spcAft>
                          <a:spcPts val="0"/>
                        </a:spcAft>
                        <a:buFont typeface="Calibri"/>
                        <a:buNone/>
                      </a:pPr>
                      <a:endParaRPr lang="hr-HR" sz="1000" u="none" strike="noStrike" cap="none" baseline="0" dirty="0">
                        <a:effectLst/>
                        <a:sym typeface="Calibri"/>
                      </a:endParaRPr>
                    </a:p>
                  </a:txBody>
                  <a:tcPr marL="91450" marR="91450" marT="33250" marB="33250"/>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22740173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 name="Tablica 3">
            <a:extLst>
              <a:ext uri="{FF2B5EF4-FFF2-40B4-BE49-F238E27FC236}">
                <a16:creationId xmlns:a16="http://schemas.microsoft.com/office/drawing/2014/main" id="{5DCE4A94-475E-405F-858D-713DF4FBEAD6}"/>
              </a:ext>
            </a:extLst>
          </p:cNvPr>
          <p:cNvGraphicFramePr>
            <a:graphicFrameLocks noGrp="1"/>
          </p:cNvGraphicFramePr>
          <p:nvPr>
            <p:extLst>
              <p:ext uri="{D42A27DB-BD31-4B8C-83A1-F6EECF244321}">
                <p14:modId xmlns:p14="http://schemas.microsoft.com/office/powerpoint/2010/main" val="671961335"/>
              </p:ext>
            </p:extLst>
          </p:nvPr>
        </p:nvGraphicFramePr>
        <p:xfrm>
          <a:off x="319360" y="181735"/>
          <a:ext cx="8491008" cy="4765199"/>
        </p:xfrm>
        <a:graphic>
          <a:graphicData uri="http://schemas.openxmlformats.org/drawingml/2006/table">
            <a:tbl>
              <a:tblPr>
                <a:tableStyleId>{0E3FDE45-AF77-4B5C-9715-49D594BDF05E}</a:tableStyleId>
              </a:tblPr>
              <a:tblGrid>
                <a:gridCol w="1819051">
                  <a:extLst>
                    <a:ext uri="{9D8B030D-6E8A-4147-A177-3AD203B41FA5}">
                      <a16:colId xmlns:a16="http://schemas.microsoft.com/office/drawing/2014/main" val="20000"/>
                    </a:ext>
                  </a:extLst>
                </a:gridCol>
                <a:gridCol w="6671957">
                  <a:extLst>
                    <a:ext uri="{9D8B030D-6E8A-4147-A177-3AD203B41FA5}">
                      <a16:colId xmlns:a16="http://schemas.microsoft.com/office/drawing/2014/main" val="20001"/>
                    </a:ext>
                  </a:extLst>
                </a:gridCol>
              </a:tblGrid>
              <a:tr h="1194356">
                <a:tc>
                  <a:txBody>
                    <a:bodyPr/>
                    <a:lstStyle/>
                    <a:p>
                      <a:pPr marL="0" marR="0" lvl="0" indent="0" algn="l" rtl="0">
                        <a:lnSpc>
                          <a:spcPct val="100000"/>
                        </a:lnSpc>
                        <a:spcBef>
                          <a:spcPts val="0"/>
                        </a:spcBef>
                        <a:spcAft>
                          <a:spcPts val="0"/>
                        </a:spcAft>
                        <a:buClr>
                          <a:srgbClr val="000000"/>
                        </a:buClr>
                        <a:buSzPct val="25000"/>
                        <a:buFont typeface="Calibri"/>
                        <a:buNone/>
                      </a:pPr>
                      <a:endParaRPr lang="en" sz="1000" u="none" strike="noStrike" cap="none" baseline="0" dirty="0">
                        <a:sym typeface="Calibri"/>
                      </a:endParaRPr>
                    </a:p>
                    <a:p>
                      <a:pPr marL="0" marR="0" lvl="0" indent="0" algn="l">
                        <a:lnSpc>
                          <a:spcPct val="100000"/>
                        </a:lnSpc>
                        <a:spcBef>
                          <a:spcPts val="0"/>
                        </a:spcBef>
                        <a:spcAft>
                          <a:spcPts val="0"/>
                        </a:spcAft>
                        <a:buFont typeface="Calibri"/>
                        <a:buNone/>
                      </a:pPr>
                      <a:r>
                        <a:rPr lang="hr-HR" sz="1000" u="none" strike="noStrike" cap="none" baseline="0" dirty="0">
                          <a:sym typeface="Calibri"/>
                        </a:rPr>
                        <a:t>Ishodi</a:t>
                      </a:r>
                      <a:r>
                        <a:rPr lang="en" sz="1000" u="none" strike="noStrike" cap="none" baseline="0" dirty="0">
                          <a:sym typeface="Calibri"/>
                        </a:rPr>
                        <a:t>:</a:t>
                      </a:r>
                      <a:endParaRPr lang="en" sz="1000" b="0" i="0" u="none" strike="noStrike" cap="none" baseline="0" dirty="0">
                        <a:solidFill>
                          <a:srgbClr val="000000"/>
                        </a:solidFill>
                        <a:latin typeface="+mn-lt"/>
                        <a:ea typeface="Calibri"/>
                        <a:cs typeface="Calibri"/>
                        <a:sym typeface="Calibri"/>
                      </a:endParaRPr>
                    </a:p>
                  </a:txBody>
                  <a:tcPr marL="91450" marR="91450" marT="33250" marB="33250"/>
                </a:tc>
                <a:tc>
                  <a:txBody>
                    <a:bodyPr/>
                    <a:lstStyle/>
                    <a:p>
                      <a:pPr marL="342900" lvl="1" indent="0" algn="l">
                        <a:lnSpc>
                          <a:spcPct val="100000"/>
                        </a:lnSpc>
                        <a:spcBef>
                          <a:spcPts val="0"/>
                        </a:spcBef>
                        <a:spcAft>
                          <a:spcPts val="0"/>
                        </a:spcAft>
                        <a:buFont typeface="Arial"/>
                        <a:buNone/>
                      </a:pPr>
                      <a:r>
                        <a:rPr lang="hr-HR" sz="1000" b="1" i="0" u="none" strike="noStrike" cap="none" baseline="0" noProof="0" dirty="0">
                          <a:effectLst/>
                        </a:rPr>
                        <a:t>Tjelesna i zdravstvena kultura:</a:t>
                      </a:r>
                      <a:r>
                        <a:rPr lang="hr-HR" sz="1000" b="0" i="0" u="none" strike="noStrike" cap="none" baseline="0" noProof="0" dirty="0">
                          <a:effectLst/>
                        </a:rPr>
                        <a:t>   U projektima je moguće zajednički izvesti određena motorička kretanja i motoričke igre povezujući ih s glazbom.</a:t>
                      </a:r>
                    </a:p>
                    <a:p>
                      <a:pPr lvl="1" indent="0" algn="l">
                        <a:lnSpc>
                          <a:spcPct val="100000"/>
                        </a:lnSpc>
                        <a:spcBef>
                          <a:spcPts val="0"/>
                        </a:spcBef>
                        <a:spcAft>
                          <a:spcPts val="0"/>
                        </a:spcAft>
                        <a:buNone/>
                      </a:pPr>
                      <a:endParaRPr lang="hr-HR" sz="1000" b="0" i="0" u="none" strike="noStrike" cap="none" baseline="0" noProof="0" dirty="0">
                        <a:effectLst/>
                      </a:endParaRPr>
                    </a:p>
                    <a:p>
                      <a:pPr lvl="1" algn="l">
                        <a:lnSpc>
                          <a:spcPct val="100000"/>
                        </a:lnSpc>
                        <a:spcBef>
                          <a:spcPts val="0"/>
                        </a:spcBef>
                        <a:spcAft>
                          <a:spcPts val="0"/>
                        </a:spcAft>
                        <a:buNone/>
                      </a:pPr>
                      <a:r>
                        <a:rPr lang="hr-HR" sz="1000" b="0" i="0" u="none" strike="noStrike" cap="none" baseline="0" noProof="0" dirty="0">
                          <a:effectLst/>
                        </a:rPr>
                        <a:t>Primjeri navedenih ishoda nisu jedini i moguće ih je kombinirati unutar predmeta i između nastavnih predmeta svih razreda.</a:t>
                      </a:r>
                    </a:p>
                    <a:p>
                      <a:pPr lvl="1" algn="l">
                        <a:lnSpc>
                          <a:spcPct val="100000"/>
                        </a:lnSpc>
                        <a:spcBef>
                          <a:spcPts val="0"/>
                        </a:spcBef>
                        <a:spcAft>
                          <a:spcPts val="0"/>
                        </a:spcAft>
                        <a:buNone/>
                      </a:pPr>
                      <a:r>
                        <a:rPr lang="hr-HR" sz="1000" b="0" i="0" u="none" strike="noStrike" cap="none" baseline="0" noProof="0" dirty="0">
                          <a:effectLst/>
                        </a:rPr>
                        <a:t>Također je moguće, ali i potrebno, u aktivnosti izvannastavne aktivnosti </a:t>
                      </a:r>
                      <a:r>
                        <a:rPr lang="hr-HR" sz="1000" b="0" i="0" u="none" strike="noStrike" cap="none" baseline="0" noProof="0" dirty="0" err="1">
                          <a:effectLst/>
                        </a:rPr>
                        <a:t>eTwinning</a:t>
                      </a:r>
                      <a:r>
                        <a:rPr lang="hr-HR" sz="1000" b="0" i="0" u="none" strike="noStrike" cap="none" baseline="0" noProof="0" dirty="0">
                          <a:effectLst/>
                        </a:rPr>
                        <a:t> uvrstiti i ishode stranih jezika, </a:t>
                      </a:r>
                      <a:r>
                        <a:rPr lang="hr-HR" sz="1000" b="0" i="0" u="none" strike="noStrike" cap="none" baseline="0" noProof="0" dirty="0" err="1">
                          <a:effectLst/>
                        </a:rPr>
                        <a:t>međupredmetnih</a:t>
                      </a:r>
                      <a:r>
                        <a:rPr lang="hr-HR" sz="1000" b="0" i="0" u="none" strike="noStrike" cap="none" baseline="0" noProof="0" dirty="0">
                          <a:effectLst/>
                        </a:rPr>
                        <a:t> tema i izbornih predmeta.</a:t>
                      </a:r>
                    </a:p>
                  </a:txBody>
                  <a:tcPr marL="91450" marR="91450" marT="33250" marB="33250"/>
                </a:tc>
                <a:extLst>
                  <a:ext uri="{0D108BD9-81ED-4DB2-BD59-A6C34878D82A}">
                    <a16:rowId xmlns:a16="http://schemas.microsoft.com/office/drawing/2014/main" val="10000"/>
                  </a:ext>
                </a:extLst>
              </a:tr>
              <a:tr h="388010">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Namjena</a:t>
                      </a:r>
                      <a:r>
                        <a:rPr lang="en" sz="1000" u="none" strike="noStrike" cap="none" baseline="0">
                          <a:sym typeface="Calibri"/>
                        </a:rPr>
                        <a:t>:</a:t>
                      </a:r>
                      <a:endParaRPr lang="en" sz="1000" b="0" i="0" u="none" strike="noStrike" cap="none" baseline="0">
                        <a:solidFill>
                          <a:srgbClr val="000000"/>
                        </a:solidFill>
                        <a:latin typeface="+mn-lt"/>
                        <a:ea typeface="Calibri"/>
                        <a:cs typeface="Calibri"/>
                        <a:sym typeface="Calibri"/>
                      </a:endParaRPr>
                    </a:p>
                  </a:txBody>
                  <a:tcPr marL="91450" marR="91450" marT="33250" marB="33250"/>
                </a:tc>
                <a:tc>
                  <a:txBody>
                    <a:bodyPr/>
                    <a:lstStyle/>
                    <a:p>
                      <a:pPr>
                        <a:buNone/>
                      </a:pPr>
                      <a:r>
                        <a:rPr lang="hr-HR" sz="1000" u="none" strike="noStrike" cap="none" baseline="0" dirty="0">
                          <a:effectLst/>
                          <a:sym typeface="Arial"/>
                        </a:rPr>
                        <a:t>Poticanje učenika na drugačiji pristup obrazovanju kroz </a:t>
                      </a:r>
                      <a:r>
                        <a:rPr lang="hr-HR" sz="1000" u="none" strike="noStrike" cap="none" baseline="0" dirty="0">
                          <a:effectLst/>
                        </a:rPr>
                        <a:t>razmjenu</a:t>
                      </a:r>
                      <a:r>
                        <a:rPr lang="hr-HR" sz="1000" u="none" strike="noStrike" cap="none" baseline="0" dirty="0">
                          <a:effectLst/>
                          <a:sym typeface="Arial"/>
                        </a:rPr>
                        <a:t> znanja i iskustava s učenicima iz drugih zemalja. </a:t>
                      </a:r>
                      <a:endParaRPr lang="hr-HR" sz="1000" u="none" strike="noStrike" cap="none" baseline="0" dirty="0">
                        <a:effectLst/>
                        <a:latin typeface="+mn-lt"/>
                        <a:sym typeface="Arial"/>
                      </a:endParaRPr>
                    </a:p>
                  </a:txBody>
                  <a:tcPr marL="91450" marR="91450" marT="33250" marB="33250"/>
                </a:tc>
                <a:extLst>
                  <a:ext uri="{0D108BD9-81ED-4DB2-BD59-A6C34878D82A}">
                    <a16:rowId xmlns:a16="http://schemas.microsoft.com/office/drawing/2014/main" val="10001"/>
                  </a:ext>
                </a:extLst>
              </a:tr>
              <a:tr h="487076">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Način</a:t>
                      </a:r>
                      <a:r>
                        <a:rPr lang="en" sz="1000" u="none" strike="noStrike" cap="none" baseline="0">
                          <a:sym typeface="Calibri"/>
                        </a:rPr>
                        <a:t> </a:t>
                      </a:r>
                      <a:r>
                        <a:rPr lang="en" sz="1000" u="none" strike="noStrike" cap="none" baseline="0" err="1">
                          <a:sym typeface="Calibri"/>
                        </a:rPr>
                        <a:t>realizacije</a:t>
                      </a:r>
                      <a:r>
                        <a:rPr lang="en" sz="1000" u="none" strike="noStrike" cap="none" baseline="0">
                          <a:sym typeface="Calibri"/>
                        </a:rPr>
                        <a:t>:</a:t>
                      </a:r>
                      <a:endParaRPr lang="en" sz="1000" b="0" i="0" u="none" strike="noStrike" cap="none" baseline="0">
                        <a:solidFill>
                          <a:srgbClr val="000000"/>
                        </a:solidFill>
                        <a:latin typeface="+mn-lt"/>
                        <a:ea typeface="Calibri"/>
                        <a:cs typeface="Calibri"/>
                        <a:sym typeface="Calibri"/>
                      </a:endParaRPr>
                    </a:p>
                  </a:txBody>
                  <a:tcPr marL="91450" marR="91450" marT="33250" marB="33250"/>
                </a:tc>
                <a:tc>
                  <a:txBody>
                    <a:bodyPr/>
                    <a:lstStyle/>
                    <a:p>
                      <a:pPr lvl="0" algn="l">
                        <a:buNone/>
                      </a:pPr>
                      <a:r>
                        <a:rPr lang="hr-HR" sz="1000" u="none" strike="noStrike" cap="none" baseline="0" noProof="0" dirty="0">
                          <a:effectLst/>
                          <a:sym typeface="Arial"/>
                        </a:rPr>
                        <a:t>Provedba projektnih aktivnosti upotrebom informacijsko komunikacijskih tehnologija (IKT-a), prijava na projekte preko portala </a:t>
                      </a:r>
                      <a:r>
                        <a:rPr lang="hr-HR" sz="1000" u="none" strike="noStrike" cap="none" baseline="0" noProof="0" dirty="0" err="1">
                          <a:effectLst/>
                          <a:sym typeface="Arial"/>
                        </a:rPr>
                        <a:t>eTwinning</a:t>
                      </a:r>
                      <a:r>
                        <a:rPr lang="hr-HR" sz="1000" u="none" strike="noStrike" cap="none" baseline="0" noProof="0" dirty="0">
                          <a:effectLst/>
                          <a:sym typeface="Arial"/>
                        </a:rPr>
                        <a:t> te provedba istih </a:t>
                      </a:r>
                    </a:p>
                    <a:p>
                      <a:pPr lvl="0" algn="l">
                        <a:buNone/>
                      </a:pPr>
                      <a:r>
                        <a:rPr lang="hr-HR" sz="1000" u="none" strike="noStrike" cap="none" baseline="0" noProof="0" dirty="0">
                          <a:effectLst/>
                          <a:sym typeface="Arial"/>
                        </a:rPr>
                        <a:t>Planirani projekti: Kroz čitanje riječi rastu 2, Volontirajmo, U svijetu likovnih umjetnika 4, Vrtuljak prijateljstva, Pjesme pišemo, kroz stihove dišemo, Tragači znanja 2, 100. dan škole, Slova su nova fora, Leptiri,Moja kreativna i zabavna učionica, Lektira bez papira, Kroz vrijeme zajedno, </a:t>
                      </a:r>
                      <a:r>
                        <a:rPr lang="hr-HR" sz="1000" u="none" strike="noStrike" cap="none" baseline="0" noProof="0" dirty="0" err="1">
                          <a:effectLst/>
                          <a:sym typeface="Arial"/>
                        </a:rPr>
                        <a:t>The</a:t>
                      </a:r>
                      <a:r>
                        <a:rPr lang="hr-HR" sz="1000" u="none" strike="noStrike" cap="none" baseline="0" noProof="0" dirty="0">
                          <a:effectLst/>
                          <a:sym typeface="Arial"/>
                        </a:rPr>
                        <a:t> </a:t>
                      </a:r>
                      <a:r>
                        <a:rPr lang="hr-HR" sz="1000" u="none" strike="noStrike" cap="none" baseline="0" noProof="0" dirty="0" err="1">
                          <a:effectLst/>
                          <a:sym typeface="Arial"/>
                        </a:rPr>
                        <a:t>beauty</a:t>
                      </a:r>
                      <a:r>
                        <a:rPr lang="hr-HR" sz="1000" u="none" strike="noStrike" cap="none" baseline="0" noProof="0" dirty="0">
                          <a:effectLst/>
                          <a:sym typeface="Arial"/>
                        </a:rPr>
                        <a:t> </a:t>
                      </a:r>
                      <a:r>
                        <a:rPr lang="hr-HR" sz="1000" u="none" strike="noStrike" cap="none" baseline="0" noProof="0" dirty="0" err="1">
                          <a:effectLst/>
                          <a:sym typeface="Arial"/>
                        </a:rPr>
                        <a:t>of</a:t>
                      </a:r>
                      <a:r>
                        <a:rPr lang="hr-HR" sz="1000" u="none" strike="noStrike" cap="none" baseline="0" noProof="0" dirty="0">
                          <a:effectLst/>
                          <a:sym typeface="Arial"/>
                        </a:rPr>
                        <a:t> </a:t>
                      </a:r>
                      <a:r>
                        <a:rPr lang="hr-HR" sz="1000" u="none" strike="noStrike" cap="none" baseline="0" noProof="0" dirty="0" err="1">
                          <a:effectLst/>
                          <a:sym typeface="Arial"/>
                        </a:rPr>
                        <a:t>reading</a:t>
                      </a:r>
                      <a:r>
                        <a:rPr lang="hr-HR" sz="1000" u="none" strike="noStrike" cap="none" baseline="0" noProof="0" dirty="0">
                          <a:effectLst/>
                          <a:sym typeface="Arial"/>
                        </a:rPr>
                        <a:t> 2,  Dan jabuka, Živjeti zdravo, </a:t>
                      </a:r>
                    </a:p>
                    <a:p>
                      <a:pPr lvl="0" algn="l">
                        <a:buNone/>
                      </a:pPr>
                      <a:r>
                        <a:rPr lang="hr-HR" sz="1000" u="none" strike="noStrike" cap="none" baseline="0" noProof="0" dirty="0">
                          <a:effectLst/>
                          <a:sym typeface="Arial"/>
                        </a:rPr>
                        <a:t>Čitateljski izazovi 2021. (autorski projekt Maja Marjanović).</a:t>
                      </a:r>
                      <a:endParaRPr lang="en-US" dirty="0">
                        <a:effectLst/>
                        <a:sym typeface="Arial"/>
                      </a:endParaRPr>
                    </a:p>
                  </a:txBody>
                  <a:tcPr marL="91450" marR="91450" marT="33250" marB="33250"/>
                </a:tc>
                <a:extLst>
                  <a:ext uri="{0D108BD9-81ED-4DB2-BD59-A6C34878D82A}">
                    <a16:rowId xmlns:a16="http://schemas.microsoft.com/office/drawing/2014/main" val="10002"/>
                  </a:ext>
                </a:extLst>
              </a:tr>
              <a:tr h="390068">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Nositelj</a:t>
                      </a:r>
                      <a:r>
                        <a:rPr lang="en" sz="1000" u="none" strike="noStrike" cap="none" baseline="0">
                          <a:sym typeface="Calibri"/>
                        </a:rPr>
                        <a:t> </a:t>
                      </a:r>
                      <a:r>
                        <a:rPr lang="en" sz="1000" u="none" strike="noStrike" cap="none" baseline="0" err="1">
                          <a:sym typeface="Calibri"/>
                        </a:rPr>
                        <a:t>aktivnosti</a:t>
                      </a:r>
                      <a:r>
                        <a:rPr lang="en" sz="1000" u="none" strike="noStrike" cap="none" baseline="0">
                          <a:sym typeface="Calibri"/>
                        </a:rPr>
                        <a:t>:</a:t>
                      </a:r>
                      <a:endParaRPr lang="en" sz="1000" b="0" i="0" u="none" strike="noStrike" cap="none" baseline="0">
                        <a:solidFill>
                          <a:srgbClr val="000000"/>
                        </a:solidFill>
                        <a:latin typeface="+mn-lt"/>
                        <a:ea typeface="Calibri"/>
                        <a:cs typeface="Calibri"/>
                        <a:sym typeface="Calibri"/>
                      </a:endParaRPr>
                    </a:p>
                  </a:txBody>
                  <a:tcPr marL="91450" marR="91450" marT="33250" marB="33250"/>
                </a:tc>
                <a:tc>
                  <a:txBody>
                    <a:bodyPr/>
                    <a:lstStyle/>
                    <a:p>
                      <a:pPr lvl="0" algn="l">
                        <a:spcBef>
                          <a:spcPts val="0"/>
                        </a:spcBef>
                        <a:spcAft>
                          <a:spcPts val="0"/>
                        </a:spcAft>
                        <a:buNone/>
                      </a:pPr>
                      <a:r>
                        <a:rPr lang="hr-HR" sz="1000" u="none" strike="noStrike" cap="none" baseline="0" dirty="0">
                          <a:sym typeface="Calibri"/>
                        </a:rPr>
                        <a:t>učiteljica </a:t>
                      </a:r>
                      <a:r>
                        <a:rPr lang="hr-HR" sz="1000" u="none" strike="noStrike" cap="none" baseline="0" dirty="0" err="1">
                          <a:sym typeface="Calibri"/>
                        </a:rPr>
                        <a:t>Tonka</a:t>
                      </a:r>
                      <a:r>
                        <a:rPr lang="hr-HR" sz="1000" u="none" strike="noStrike" cap="none" baseline="0" dirty="0">
                          <a:sym typeface="Calibri"/>
                        </a:rPr>
                        <a:t> </a:t>
                      </a:r>
                      <a:r>
                        <a:rPr lang="hr-HR" sz="1000" u="none" strike="noStrike" cap="none" baseline="0" dirty="0" err="1">
                          <a:sym typeface="Calibri"/>
                        </a:rPr>
                        <a:t>Došlić</a:t>
                      </a:r>
                      <a:r>
                        <a:rPr lang="hr-HR" sz="1000" u="none" strike="noStrike" cap="none" baseline="0" dirty="0">
                          <a:sym typeface="Calibri"/>
                        </a:rPr>
                        <a:t> i učenici 2</a:t>
                      </a:r>
                      <a:r>
                        <a:rPr lang="hr-HR" sz="1000" u="none" strike="noStrike" cap="none" baseline="0" dirty="0"/>
                        <a:t>. razreda</a:t>
                      </a:r>
                      <a:r>
                        <a:rPr lang="hr-HR" sz="1000" u="none" strike="noStrike" cap="none" baseline="0" dirty="0">
                          <a:sym typeface="Calibri"/>
                        </a:rPr>
                        <a:t> MŠ, </a:t>
                      </a:r>
                      <a:r>
                        <a:rPr lang="hr-HR" sz="1000" u="none" strike="noStrike" cap="none" baseline="0" dirty="0"/>
                        <a:t>učiteljica Maja Marjanović i učenici 2. i 3. razreda PŠ </a:t>
                      </a:r>
                      <a:r>
                        <a:rPr lang="hr-HR" sz="1000" u="none" strike="noStrike" cap="none" baseline="0" dirty="0" err="1"/>
                        <a:t>Laze</a:t>
                      </a:r>
                      <a:r>
                        <a:rPr lang="hr-HR" sz="1000" u="none" strike="noStrike" cap="none" baseline="0" dirty="0"/>
                        <a:t>, učiteljica Marina Milković i učenici 1. i 2. razreda PŠ </a:t>
                      </a:r>
                      <a:r>
                        <a:rPr lang="hr-HR" sz="1000" u="none" strike="noStrike" cap="none" baseline="0" dirty="0" err="1"/>
                        <a:t>Bodovaljci</a:t>
                      </a:r>
                      <a:r>
                        <a:rPr lang="hr-HR" sz="1000" u="none" strike="noStrike" cap="none" baseline="0" dirty="0"/>
                        <a:t>, Jelena </a:t>
                      </a:r>
                      <a:r>
                        <a:rPr lang="hr-HR" sz="1000" u="none" strike="noStrike" cap="none" baseline="0" dirty="0" err="1"/>
                        <a:t>Bradašić</a:t>
                      </a:r>
                      <a:r>
                        <a:rPr lang="hr-HR" sz="1000" u="none" strike="noStrike" cap="none" baseline="0" dirty="0"/>
                        <a:t> i učenici 1. i 4. razreda PŠ </a:t>
                      </a:r>
                      <a:r>
                        <a:rPr lang="hr-HR" sz="1000" u="none" strike="noStrike" cap="none" baseline="0" dirty="0" err="1"/>
                        <a:t>Laze</a:t>
                      </a:r>
                      <a:r>
                        <a:rPr lang="hr-HR" sz="1000" u="none" strike="noStrike" cap="none" baseline="0" dirty="0"/>
                        <a:t> , Anita </a:t>
                      </a:r>
                      <a:r>
                        <a:rPr lang="hr-HR" sz="1000" u="none" strike="noStrike" cap="none" baseline="0" dirty="0" err="1"/>
                        <a:t>Rostohar</a:t>
                      </a:r>
                      <a:r>
                        <a:rPr lang="hr-HR" sz="1000" u="none" strike="noStrike" cap="none" baseline="0" dirty="0"/>
                        <a:t>  i   učenici 3. i 4. razreda PŠ </a:t>
                      </a:r>
                      <a:r>
                        <a:rPr lang="hr-HR" sz="1000" u="none" strike="noStrike" cap="none" baseline="0" dirty="0" err="1"/>
                        <a:t>Bodovaljci</a:t>
                      </a:r>
                      <a:r>
                        <a:rPr lang="hr-HR" sz="1000" u="none" strike="noStrike" cap="none" baseline="0" dirty="0"/>
                        <a:t>, Koraljka Šimić i učenici 4. razreda MŠ, Martina </a:t>
                      </a:r>
                      <a:r>
                        <a:rPr lang="hr-HR" sz="1000" u="none" strike="noStrike" cap="none" baseline="0" dirty="0" err="1"/>
                        <a:t>Kraus</a:t>
                      </a:r>
                      <a:r>
                        <a:rPr lang="hr-HR" sz="1000" u="none" strike="noStrike" cap="none" baseline="0" dirty="0"/>
                        <a:t> i učenici 3. razreda, Tihana </a:t>
                      </a:r>
                      <a:r>
                        <a:rPr lang="hr-HR" sz="1000" u="none" strike="noStrike" cap="none" baseline="0" dirty="0" err="1"/>
                        <a:t>Čočić</a:t>
                      </a:r>
                      <a:r>
                        <a:rPr lang="hr-HR" sz="1000" u="none" strike="noStrike" cap="none" baseline="0" dirty="0"/>
                        <a:t> Butina i učenici 1. razreda, Monika Vlaović i učenici PŠ </a:t>
                      </a:r>
                      <a:r>
                        <a:rPr lang="hr-HR" sz="1000" u="none" strike="noStrike" cap="none" baseline="0" dirty="0" err="1"/>
                        <a:t>Drežnik</a:t>
                      </a:r>
                      <a:r>
                        <a:rPr lang="hr-HR" sz="1000" u="none" strike="noStrike" cap="none" baseline="0" dirty="0"/>
                        <a:t>, Ivana Filipović i učenici 2. i 3. razreda PŠ </a:t>
                      </a:r>
                      <a:r>
                        <a:rPr lang="hr-HR" sz="1000" u="none" strike="noStrike" cap="none" baseline="0" dirty="0" err="1"/>
                        <a:t>Gunjavci</a:t>
                      </a:r>
                      <a:endParaRPr lang="en" sz="1000" b="0" i="0" u="none" strike="noStrike" cap="none" baseline="0" dirty="0">
                        <a:solidFill>
                          <a:srgbClr val="000000"/>
                        </a:solidFill>
                        <a:latin typeface="+mn-lt"/>
                        <a:ea typeface="Calibri"/>
                        <a:cs typeface="Calibri"/>
                        <a:sym typeface="Calibri"/>
                      </a:endParaRPr>
                    </a:p>
                  </a:txBody>
                  <a:tcPr marL="91450" marR="91450" marT="33250" marB="33250"/>
                </a:tc>
                <a:extLst>
                  <a:ext uri="{0D108BD9-81ED-4DB2-BD59-A6C34878D82A}">
                    <a16:rowId xmlns:a16="http://schemas.microsoft.com/office/drawing/2014/main" val="10003"/>
                  </a:ext>
                </a:extLst>
              </a:tr>
              <a:tr h="389027">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Vremenik</a:t>
                      </a:r>
                      <a:r>
                        <a:rPr lang="en" sz="1000" u="none" strike="noStrike" cap="none" baseline="0">
                          <a:sym typeface="Calibri"/>
                        </a:rPr>
                        <a:t>:</a:t>
                      </a:r>
                      <a:endParaRPr lang="en" sz="1000" b="0" i="0" u="none" strike="noStrike" cap="none" baseline="0">
                        <a:solidFill>
                          <a:srgbClr val="000000"/>
                        </a:solidFill>
                        <a:latin typeface="+mn-lt"/>
                        <a:ea typeface="Calibri"/>
                        <a:cs typeface="Calibri"/>
                        <a:sym typeface="Calibri"/>
                      </a:endParaRPr>
                    </a:p>
                  </a:txBody>
                  <a:tcPr marL="91450" marR="91450" marT="33250" marB="33250"/>
                </a:tc>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dirty="0">
                          <a:sym typeface="Calibri"/>
                        </a:rPr>
                        <a:t>tijekom školske godine</a:t>
                      </a:r>
                      <a:endParaRPr lang="en" sz="1000" b="0" i="0" u="none" strike="noStrike" cap="none" baseline="0" dirty="0">
                        <a:solidFill>
                          <a:srgbClr val="000000"/>
                        </a:solidFill>
                        <a:latin typeface="+mn-lt"/>
                        <a:ea typeface="Calibri"/>
                        <a:cs typeface="Calibri"/>
                        <a:sym typeface="Calibri"/>
                      </a:endParaRPr>
                    </a:p>
                  </a:txBody>
                  <a:tcPr marL="91450" marR="91450" marT="33250" marB="33250"/>
                </a:tc>
                <a:extLst>
                  <a:ext uri="{0D108BD9-81ED-4DB2-BD59-A6C34878D82A}">
                    <a16:rowId xmlns:a16="http://schemas.microsoft.com/office/drawing/2014/main" val="10004"/>
                  </a:ext>
                </a:extLst>
              </a:tr>
              <a:tr h="390068">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Troškovnik</a:t>
                      </a:r>
                      <a:r>
                        <a:rPr lang="en" sz="1000" u="none" strike="noStrike" cap="none" baseline="0">
                          <a:sym typeface="Calibri"/>
                        </a:rPr>
                        <a:t>:</a:t>
                      </a:r>
                      <a:endParaRPr lang="en" sz="1000" b="0" i="0" u="none" strike="noStrike" cap="none" baseline="0">
                        <a:solidFill>
                          <a:srgbClr val="000000"/>
                        </a:solidFill>
                        <a:latin typeface="+mn-lt"/>
                        <a:ea typeface="Calibri"/>
                        <a:cs typeface="Calibri"/>
                        <a:sym typeface="Calibri"/>
                      </a:endParaRPr>
                    </a:p>
                  </a:txBody>
                  <a:tcPr marL="91450" marR="91450" marT="33250" marB="33250"/>
                </a:tc>
                <a:tc>
                  <a:txBody>
                    <a:bodyPr/>
                    <a:lstStyle/>
                    <a:p>
                      <a:pPr marL="0" marR="0" lvl="0" indent="0" algn="l" rtl="0">
                        <a:lnSpc>
                          <a:spcPct val="100000"/>
                        </a:lnSpc>
                        <a:spcBef>
                          <a:spcPts val="0"/>
                        </a:spcBef>
                        <a:spcAft>
                          <a:spcPts val="0"/>
                        </a:spcAft>
                        <a:buClr>
                          <a:srgbClr val="000000"/>
                        </a:buClr>
                        <a:buSzPct val="25000"/>
                        <a:buFont typeface="Calibri"/>
                        <a:buNone/>
                      </a:pPr>
                      <a:r>
                        <a:rPr lang="hr-HR" sz="1000" u="none" strike="noStrike" cap="none" baseline="0">
                          <a:sym typeface="Calibri"/>
                        </a:rPr>
                        <a:t>2 000 kn</a:t>
                      </a:r>
                      <a:endParaRPr lang="hr-HR" sz="1000" u="none" strike="noStrike" cap="none" baseline="0">
                        <a:latin typeface="+mn-lt"/>
                        <a:sym typeface="Calibri"/>
                      </a:endParaRPr>
                    </a:p>
                  </a:txBody>
                  <a:tcPr marL="91450" marR="91450" marT="33250" marB="33250"/>
                </a:tc>
                <a:extLst>
                  <a:ext uri="{0D108BD9-81ED-4DB2-BD59-A6C34878D82A}">
                    <a16:rowId xmlns:a16="http://schemas.microsoft.com/office/drawing/2014/main" val="10005"/>
                  </a:ext>
                </a:extLst>
              </a:tr>
              <a:tr h="746738">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Način</a:t>
                      </a:r>
                      <a:r>
                        <a:rPr lang="en" sz="1000" u="none" strike="noStrike" cap="none" baseline="0">
                          <a:sym typeface="Calibri"/>
                        </a:rPr>
                        <a:t> </a:t>
                      </a:r>
                      <a:r>
                        <a:rPr lang="en" sz="1000" u="none" strike="noStrike" cap="none" baseline="0" err="1">
                          <a:sym typeface="Calibri"/>
                        </a:rPr>
                        <a:t>vrednovanja</a:t>
                      </a:r>
                      <a:r>
                        <a:rPr lang="en" sz="1000" u="none" strike="noStrike" cap="none" baseline="0">
                          <a:sym typeface="Calibri"/>
                        </a:rPr>
                        <a:t> </a:t>
                      </a:r>
                      <a:r>
                        <a:rPr lang="en" sz="1000" u="none" strike="noStrike" cap="none" baseline="0" err="1">
                          <a:sym typeface="Calibri"/>
                        </a:rPr>
                        <a:t>i</a:t>
                      </a:r>
                      <a:r>
                        <a:rPr lang="en" sz="1000" u="none" strike="noStrike" cap="none" baseline="0">
                          <a:sym typeface="Calibri"/>
                        </a:rPr>
                        <a:t> </a:t>
                      </a:r>
                      <a:r>
                        <a:rPr lang="en" sz="1000" u="none" strike="noStrike" cap="none" baseline="0" err="1">
                          <a:sym typeface="Calibri"/>
                        </a:rPr>
                        <a:t>korištenja</a:t>
                      </a:r>
                      <a:r>
                        <a:rPr lang="en" sz="1000" u="none" strike="noStrike" cap="none" baseline="0">
                          <a:sym typeface="Calibri"/>
                        </a:rPr>
                        <a:t> </a:t>
                      </a:r>
                      <a:r>
                        <a:rPr lang="en" sz="1000" u="none" strike="noStrike" cap="none" baseline="0" err="1">
                          <a:sym typeface="Calibri"/>
                        </a:rPr>
                        <a:t>rezultata</a:t>
                      </a:r>
                      <a:r>
                        <a:rPr lang="en" sz="1000" u="none" strike="noStrike" cap="none" baseline="0">
                          <a:sym typeface="Calibri"/>
                        </a:rPr>
                        <a:t> </a:t>
                      </a:r>
                      <a:r>
                        <a:rPr lang="en" sz="1000" u="none" strike="noStrike" cap="none" baseline="0" err="1">
                          <a:sym typeface="Calibri"/>
                        </a:rPr>
                        <a:t>vrednovanja</a:t>
                      </a:r>
                      <a:r>
                        <a:rPr lang="en" sz="1000" u="none" strike="noStrike" cap="none" baseline="0">
                          <a:sym typeface="Calibri"/>
                        </a:rPr>
                        <a:t>:</a:t>
                      </a:r>
                      <a:endParaRPr lang="en" sz="1000" b="0" i="0" u="none" strike="noStrike" cap="none" baseline="0">
                        <a:solidFill>
                          <a:srgbClr val="000000"/>
                        </a:solidFill>
                        <a:latin typeface="+mn-lt"/>
                        <a:ea typeface="Calibri"/>
                        <a:cs typeface="Calibri"/>
                        <a:sym typeface="Calibri"/>
                      </a:endParaRPr>
                    </a:p>
                  </a:txBody>
                  <a:tcPr marL="91450" marR="91450" marT="33250" marB="33250"/>
                </a:tc>
                <a:tc>
                  <a:txBody>
                    <a:bodyPr/>
                    <a:lstStyle/>
                    <a:p>
                      <a:pPr>
                        <a:buNone/>
                      </a:pPr>
                      <a:r>
                        <a:rPr lang="pl-PL" sz="1000" u="none" strike="noStrike" cap="none" baseline="0" dirty="0">
                          <a:effectLst/>
                          <a:sym typeface="Arial"/>
                        </a:rPr>
                        <a:t>fotografije, video zapisi, radovi učenika, zadovoljstvo učenika i učiteljica rezultatima projektnih aktivnosti, objava na web stranici škole te na eTwinning portalu</a:t>
                      </a:r>
                      <a:endParaRPr lang="en-US" dirty="0">
                        <a:effectLst/>
                        <a:sym typeface="Arial"/>
                      </a:endParaRPr>
                    </a:p>
                    <a:p>
                      <a:pPr>
                        <a:buNone/>
                      </a:pPr>
                      <a:endParaRPr lang="hr-HR" sz="1000" b="0" i="0" u="none" strike="noStrike" cap="none" baseline="0" dirty="0">
                        <a:solidFill>
                          <a:schemeClr val="dk1"/>
                        </a:solidFill>
                        <a:effectLst/>
                        <a:latin typeface="+mn-lt"/>
                        <a:ea typeface="+mn-ea"/>
                        <a:cs typeface="+mn-cs"/>
                        <a:sym typeface="Arial"/>
                      </a:endParaRPr>
                    </a:p>
                  </a:txBody>
                  <a:tcPr marL="91450" marR="91450" marT="33250" marB="33250"/>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86883317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1224"/>
        <p:cNvGrpSpPr/>
        <p:nvPr/>
      </p:nvGrpSpPr>
      <p:grpSpPr>
        <a:xfrm>
          <a:off x="0" y="0"/>
          <a:ext cx="0" cy="0"/>
          <a:chOff x="0" y="0"/>
          <a:chExt cx="0" cy="0"/>
        </a:xfrm>
      </p:grpSpPr>
      <p:graphicFrame>
        <p:nvGraphicFramePr>
          <p:cNvPr id="1226" name="Shape 1226"/>
          <p:cNvGraphicFramePr/>
          <p:nvPr>
            <p:extLst/>
          </p:nvPr>
        </p:nvGraphicFramePr>
        <p:xfrm>
          <a:off x="423746" y="881605"/>
          <a:ext cx="8432916" cy="3618785"/>
        </p:xfrm>
        <a:graphic>
          <a:graphicData uri="http://schemas.openxmlformats.org/drawingml/2006/table">
            <a:tbl>
              <a:tblPr>
                <a:tableStyleId>{0E3FDE45-AF77-4B5C-9715-49D594BDF05E}</a:tableStyleId>
              </a:tblPr>
              <a:tblGrid>
                <a:gridCol w="1965285">
                  <a:extLst>
                    <a:ext uri="{9D8B030D-6E8A-4147-A177-3AD203B41FA5}">
                      <a16:colId xmlns:a16="http://schemas.microsoft.com/office/drawing/2014/main" val="20000"/>
                    </a:ext>
                  </a:extLst>
                </a:gridCol>
                <a:gridCol w="6467631">
                  <a:extLst>
                    <a:ext uri="{9D8B030D-6E8A-4147-A177-3AD203B41FA5}">
                      <a16:colId xmlns:a16="http://schemas.microsoft.com/office/drawing/2014/main" val="20001"/>
                    </a:ext>
                  </a:extLst>
                </a:gridCol>
              </a:tblGrid>
              <a:tr h="1028700">
                <a:tc>
                  <a:txBody>
                    <a:bodyPr/>
                    <a:lstStyle/>
                    <a:p>
                      <a:pPr marL="0" marR="0" lvl="0" indent="0" algn="l" rtl="0">
                        <a:lnSpc>
                          <a:spcPct val="100000"/>
                        </a:lnSpc>
                        <a:spcBef>
                          <a:spcPts val="0"/>
                        </a:spcBef>
                        <a:spcAft>
                          <a:spcPts val="0"/>
                        </a:spcAft>
                        <a:buClr>
                          <a:srgbClr val="000000"/>
                        </a:buClr>
                        <a:buSzPct val="25000"/>
                        <a:buFont typeface="Calibri"/>
                        <a:buNone/>
                      </a:pPr>
                      <a:r>
                        <a:rPr lang="hr-HR" sz="1100" u="none" strike="noStrike" cap="none" baseline="0" dirty="0">
                          <a:sym typeface="Calibri"/>
                        </a:rPr>
                        <a:t>Ishodi</a:t>
                      </a:r>
                      <a:r>
                        <a:rPr lang="en" sz="1100" u="none" strike="noStrike" cap="none" baseline="0" dirty="0">
                          <a:sym typeface="Calibri"/>
                        </a:rPr>
                        <a:t>:</a:t>
                      </a:r>
                      <a:endParaRPr lang="en" sz="1100" b="0" i="0" u="none" strike="noStrike" cap="none" baseline="0" dirty="0">
                        <a:solidFill>
                          <a:srgbClr val="000000"/>
                        </a:solidFill>
                        <a:latin typeface="Calibri"/>
                        <a:ea typeface="Calibri"/>
                        <a:cs typeface="Calibri"/>
                        <a:sym typeface="Calibri"/>
                      </a:endParaRPr>
                    </a:p>
                  </a:txBody>
                  <a:tcPr marL="91450" marR="91450" marT="34100" marB="34100"/>
                </a:tc>
                <a:tc>
                  <a:txBody>
                    <a:bodyPr/>
                    <a:lstStyle/>
                    <a:p>
                      <a:pPr marL="171450" marR="0" lvl="0" indent="-171450" algn="l" rtl="0">
                        <a:spcBef>
                          <a:spcPts val="0"/>
                        </a:spcBef>
                        <a:buFontTx/>
                        <a:buChar char="-"/>
                      </a:pPr>
                      <a:r>
                        <a:rPr lang="hr-HR" sz="1100" u="none" strike="noStrike" cap="none" baseline="0" dirty="0"/>
                        <a:t>Učenici:</a:t>
                      </a:r>
                      <a:endParaRPr lang="en-US" dirty="0"/>
                    </a:p>
                    <a:p>
                      <a:pPr marL="171450" marR="0" lvl="0" indent="-171450" algn="l">
                        <a:spcBef>
                          <a:spcPts val="0"/>
                        </a:spcBef>
                        <a:buFont typeface="Arial"/>
                        <a:buChar char="•"/>
                      </a:pPr>
                      <a:r>
                        <a:rPr lang="hr-HR" sz="1100" b="0" i="0" u="none" strike="noStrike" cap="none" baseline="0" noProof="0" dirty="0">
                          <a:latin typeface="Calibri"/>
                        </a:rPr>
                        <a:t>Sudjeluje u aktivnostima škole na zaštiti okoliša i u suradnji škole sa zajednicom.</a:t>
                      </a:r>
                      <a:endParaRPr lang="hr-HR" sz="1100" u="none" strike="noStrike" cap="none" baseline="0" dirty="0"/>
                    </a:p>
                    <a:p>
                      <a:pPr marL="171450" marR="0" lvl="0" indent="-171450" algn="l">
                        <a:spcBef>
                          <a:spcPts val="0"/>
                        </a:spcBef>
                        <a:buFont typeface="Arial"/>
                        <a:buChar char="•"/>
                      </a:pPr>
                      <a:r>
                        <a:rPr lang="hr-HR" sz="1100" b="0" i="0" u="none" strike="noStrike" cap="none" baseline="0" noProof="0" dirty="0"/>
                        <a:t>Identificiraju primjere dobroga odnosa prema prirodi (MPT Održivi razvoj)</a:t>
                      </a:r>
                      <a:endParaRPr lang="hr-HR" sz="1100" b="0" i="0" u="none" strike="noStrike" cap="none" baseline="0" noProof="0" dirty="0">
                        <a:latin typeface="Calibri"/>
                        <a:sym typeface="Calibri"/>
                      </a:endParaRPr>
                    </a:p>
                    <a:p>
                      <a:pPr marL="0" marR="0" lvl="0" indent="0" algn="l">
                        <a:spcBef>
                          <a:spcPts val="0"/>
                        </a:spcBef>
                        <a:buFontTx/>
                        <a:buNone/>
                      </a:pPr>
                      <a:endParaRPr lang="hr-HR" sz="1100" u="none" strike="noStrike" cap="none" baseline="0" dirty="0">
                        <a:sym typeface="Calibri"/>
                      </a:endParaRPr>
                    </a:p>
                    <a:p>
                      <a:pPr marL="0" marR="0" lvl="0" indent="0" algn="l" rtl="0">
                        <a:spcBef>
                          <a:spcPts val="0"/>
                        </a:spcBef>
                        <a:buFontTx/>
                        <a:buNone/>
                      </a:pPr>
                      <a:endParaRPr lang="hr-HR" sz="1100" u="none" strike="noStrike" cap="none" baseline="0" dirty="0"/>
                    </a:p>
                  </a:txBody>
                  <a:tcPr marL="91450" marR="91450" marT="34100" marB="34100"/>
                </a:tc>
                <a:extLst>
                  <a:ext uri="{0D108BD9-81ED-4DB2-BD59-A6C34878D82A}">
                    <a16:rowId xmlns:a16="http://schemas.microsoft.com/office/drawing/2014/main" val="10000"/>
                  </a:ext>
                </a:extLst>
              </a:tr>
              <a:tr h="444075">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dirty="0">
                          <a:sym typeface="Calibri"/>
                        </a:rPr>
                        <a:t>Namjena:</a:t>
                      </a:r>
                      <a:endParaRPr lang="en" sz="1100" b="0" i="0" u="none" strike="noStrike" cap="none" baseline="0" dirty="0">
                        <a:solidFill>
                          <a:srgbClr val="000000"/>
                        </a:solidFill>
                        <a:latin typeface="Calibri"/>
                        <a:ea typeface="Calibri"/>
                        <a:cs typeface="Calibri"/>
                        <a:sym typeface="Calibri"/>
                      </a:endParaRPr>
                    </a:p>
                  </a:txBody>
                  <a:tcPr marL="91450" marR="91450" marT="34100" marB="34100"/>
                </a:tc>
                <a:tc>
                  <a:txBody>
                    <a:bodyPr/>
                    <a:lstStyle/>
                    <a:p>
                      <a:pPr marL="0" marR="0" lvl="0" indent="0" algn="l" rtl="0">
                        <a:lnSpc>
                          <a:spcPct val="100000"/>
                        </a:lnSpc>
                        <a:spcBef>
                          <a:spcPts val="0"/>
                        </a:spcBef>
                        <a:spcAft>
                          <a:spcPts val="0"/>
                        </a:spcAft>
                        <a:buFontTx/>
                        <a:buNone/>
                      </a:pPr>
                      <a:r>
                        <a:rPr lang="hr-HR" sz="1100" u="none" strike="noStrike" cap="none" baseline="0">
                          <a:sym typeface="Calibri"/>
                        </a:rPr>
                        <a:t>- Očistiti okoliš škole</a:t>
                      </a:r>
                      <a:r>
                        <a:rPr lang="hr-HR" sz="1100" u="none" strike="noStrike" cap="none" baseline="0"/>
                        <a:t>, prikupljati stari papir</a:t>
                      </a:r>
                      <a:endParaRPr lang="hr-HR" sz="1100" u="none" strike="noStrike" cap="none" baseline="0">
                        <a:sym typeface="Calibri"/>
                      </a:endParaRPr>
                    </a:p>
                    <a:p>
                      <a:pPr marL="0" marR="0" lvl="0" indent="0" algn="l" rtl="0">
                        <a:lnSpc>
                          <a:spcPct val="100000"/>
                        </a:lnSpc>
                        <a:spcBef>
                          <a:spcPts val="0"/>
                        </a:spcBef>
                        <a:spcAft>
                          <a:spcPts val="0"/>
                        </a:spcAft>
                        <a:buClr>
                          <a:srgbClr val="000000"/>
                        </a:buClr>
                        <a:buSzPct val="25000"/>
                        <a:buFontTx/>
                        <a:buNone/>
                      </a:pPr>
                      <a:endParaRPr lang="en-US">
                        <a:sym typeface="Calibri"/>
                      </a:endParaRPr>
                    </a:p>
                  </a:txBody>
                  <a:tcPr marL="91450" marR="91450" marT="34100" marB="34100"/>
                </a:tc>
                <a:extLst>
                  <a:ext uri="{0D108BD9-81ED-4DB2-BD59-A6C34878D82A}">
                    <a16:rowId xmlns:a16="http://schemas.microsoft.com/office/drawing/2014/main" val="10001"/>
                  </a:ext>
                </a:extLst>
              </a:tr>
              <a:tr h="410135">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dirty="0">
                          <a:sym typeface="Calibri"/>
                        </a:rPr>
                        <a:t>Način realizacije:</a:t>
                      </a:r>
                      <a:endParaRPr lang="en" sz="1100" b="0" i="0" u="none" strike="noStrike" cap="none" baseline="0" dirty="0">
                        <a:solidFill>
                          <a:srgbClr val="000000"/>
                        </a:solidFill>
                        <a:latin typeface="Calibri"/>
                        <a:ea typeface="Calibri"/>
                        <a:cs typeface="Calibri"/>
                        <a:sym typeface="Calibri"/>
                      </a:endParaRPr>
                    </a:p>
                  </a:txBody>
                  <a:tcPr marL="91450" marR="91450" marT="34100" marB="34100"/>
                </a:tc>
                <a:tc>
                  <a:txBody>
                    <a:bodyPr/>
                    <a:lstStyle/>
                    <a:p>
                      <a:pPr marL="0" marR="0" lvl="0" indent="0" algn="l" rtl="0">
                        <a:lnSpc>
                          <a:spcPct val="100000"/>
                        </a:lnSpc>
                        <a:spcBef>
                          <a:spcPts val="0"/>
                        </a:spcBef>
                        <a:spcAft>
                          <a:spcPts val="0"/>
                        </a:spcAft>
                        <a:buFontTx/>
                        <a:buNone/>
                      </a:pPr>
                      <a:r>
                        <a:rPr lang="hr-HR" sz="1100" u="none" strike="noStrike" cap="none" baseline="0">
                          <a:sym typeface="Calibri"/>
                        </a:rPr>
                        <a:t>- Čišćenje </a:t>
                      </a:r>
                      <a:r>
                        <a:rPr lang="hr-HR" sz="1100" u="none" strike="noStrike" cap="none" baseline="0"/>
                        <a:t>okoliša škole prema unaprijed utvrđenom rasporedu (svak itjedan je jedan razred zadužen za brigu o okolišu škole), tijekom godine planiraju se dvije akcije prikupljanja staroga papira (jesen i proljeće)</a:t>
                      </a:r>
                      <a:endParaRPr lang="hr-HR" sz="1100" u="none" strike="noStrike" cap="none" baseline="0">
                        <a:sym typeface="Calibri"/>
                      </a:endParaRPr>
                    </a:p>
                  </a:txBody>
                  <a:tcPr marL="91450" marR="91450" marT="34100" marB="34100"/>
                </a:tc>
                <a:extLst>
                  <a:ext uri="{0D108BD9-81ED-4DB2-BD59-A6C34878D82A}">
                    <a16:rowId xmlns:a16="http://schemas.microsoft.com/office/drawing/2014/main" val="10002"/>
                  </a:ext>
                </a:extLst>
              </a:tr>
              <a:tr h="353600">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dirty="0">
                          <a:sym typeface="Calibri"/>
                        </a:rPr>
                        <a:t>Nositelj aktivnosti:</a:t>
                      </a:r>
                      <a:endParaRPr lang="en" sz="1100" b="0" i="0" u="none" strike="noStrike" cap="none" baseline="0" dirty="0">
                        <a:solidFill>
                          <a:srgbClr val="000000"/>
                        </a:solidFill>
                        <a:latin typeface="Calibri"/>
                        <a:ea typeface="Calibri"/>
                        <a:cs typeface="Calibri"/>
                        <a:sym typeface="Calibri"/>
                      </a:endParaRPr>
                    </a:p>
                  </a:txBody>
                  <a:tcPr marL="91450" marR="91450" marT="34100" marB="34100"/>
                </a:tc>
                <a:tc>
                  <a:txBody>
                    <a:bodyPr/>
                    <a:lstStyle/>
                    <a:p>
                      <a:pPr marL="0" marR="0" lvl="0" indent="0" algn="l" rtl="0">
                        <a:lnSpc>
                          <a:spcPct val="100000"/>
                        </a:lnSpc>
                        <a:spcBef>
                          <a:spcPts val="0"/>
                        </a:spcBef>
                        <a:spcAft>
                          <a:spcPts val="0"/>
                        </a:spcAft>
                        <a:buFont typeface="Calibri"/>
                        <a:buNone/>
                      </a:pPr>
                      <a:r>
                        <a:rPr lang="hr-HR" sz="1100" u="none" strike="noStrike" cap="none" baseline="0"/>
                        <a:t>Pedagoginja – koordinator aktivnosti, svi učitelji i učenici</a:t>
                      </a:r>
                      <a:endParaRPr lang="hr-HR" sz="1100" u="none" strike="noStrike" cap="none" baseline="0">
                        <a:sym typeface="Calibri"/>
                      </a:endParaRPr>
                    </a:p>
                  </a:txBody>
                  <a:tcPr marL="91450" marR="91450" marT="34100" marB="34100"/>
                </a:tc>
                <a:extLst>
                  <a:ext uri="{0D108BD9-81ED-4DB2-BD59-A6C34878D82A}">
                    <a16:rowId xmlns:a16="http://schemas.microsoft.com/office/drawing/2014/main" val="10003"/>
                  </a:ext>
                </a:extLst>
              </a:tr>
              <a:tr h="354800">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dirty="0">
                          <a:sym typeface="Calibri"/>
                        </a:rPr>
                        <a:t>Vremenik:</a:t>
                      </a:r>
                      <a:endParaRPr lang="en" sz="1100" b="0" i="0" u="none" strike="noStrike" cap="none" baseline="0" dirty="0">
                        <a:solidFill>
                          <a:srgbClr val="000000"/>
                        </a:solidFill>
                        <a:latin typeface="Calibri"/>
                        <a:ea typeface="Calibri"/>
                        <a:cs typeface="Calibri"/>
                        <a:sym typeface="Calibri"/>
                      </a:endParaRPr>
                    </a:p>
                  </a:txBody>
                  <a:tcPr marL="91450" marR="91450" marT="34100" marB="34100"/>
                </a:tc>
                <a:tc>
                  <a:txBody>
                    <a:bodyPr/>
                    <a:lstStyle/>
                    <a:p>
                      <a:pPr marL="0" marR="0" lvl="0" indent="0" algn="l" rtl="0">
                        <a:lnSpc>
                          <a:spcPct val="100000"/>
                        </a:lnSpc>
                        <a:spcBef>
                          <a:spcPts val="0"/>
                        </a:spcBef>
                        <a:spcAft>
                          <a:spcPts val="0"/>
                        </a:spcAft>
                        <a:buFont typeface="Calibri"/>
                        <a:buNone/>
                      </a:pPr>
                      <a:r>
                        <a:rPr lang="en" sz="1100" dirty="0"/>
                        <a:t>Školska godina 202</a:t>
                      </a:r>
                      <a:r>
                        <a:rPr lang="hr-HR" sz="1100" dirty="0"/>
                        <a:t>1</a:t>
                      </a:r>
                      <a:r>
                        <a:rPr lang="en" sz="1100" dirty="0"/>
                        <a:t>./202</a:t>
                      </a:r>
                      <a:r>
                        <a:rPr lang="hr-HR" sz="1100" dirty="0"/>
                        <a:t>2</a:t>
                      </a:r>
                      <a:r>
                        <a:rPr lang="en" sz="1100" dirty="0"/>
                        <a:t>.</a:t>
                      </a:r>
                      <a:endParaRPr lang="en" sz="1100" u="none" strike="noStrike" cap="none" baseline="0" dirty="0">
                        <a:sym typeface="Calibri"/>
                      </a:endParaRPr>
                    </a:p>
                  </a:txBody>
                  <a:tcPr marL="91450" marR="91450" marT="34100" marB="34100"/>
                </a:tc>
                <a:extLst>
                  <a:ext uri="{0D108BD9-81ED-4DB2-BD59-A6C34878D82A}">
                    <a16:rowId xmlns:a16="http://schemas.microsoft.com/office/drawing/2014/main" val="10004"/>
                  </a:ext>
                </a:extLst>
              </a:tr>
              <a:tr h="353600">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Troškovnik</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50" marR="91450" marT="34100" marB="34100"/>
                </a:tc>
                <a:tc>
                  <a:txBody>
                    <a:bodyPr/>
                    <a:lstStyle/>
                    <a:p>
                      <a:pPr marL="0" marR="0" lvl="0" indent="0" algn="l" rtl="0">
                        <a:lnSpc>
                          <a:spcPct val="100000"/>
                        </a:lnSpc>
                        <a:spcBef>
                          <a:spcPts val="0"/>
                        </a:spcBef>
                        <a:spcAft>
                          <a:spcPts val="0"/>
                        </a:spcAft>
                        <a:buClr>
                          <a:srgbClr val="000000"/>
                        </a:buClr>
                        <a:buSzPct val="25000"/>
                        <a:buFont typeface="Calibri"/>
                        <a:buNone/>
                      </a:pPr>
                      <a:r>
                        <a:rPr lang="hr-HR" sz="1100" u="none" strike="noStrike" cap="none" baseline="0" dirty="0">
                          <a:sym typeface="Calibri"/>
                        </a:rPr>
                        <a:t>0 kn</a:t>
                      </a:r>
                      <a:endParaRPr lang="en" sz="1100" b="0" i="0" u="none" strike="noStrike" cap="none" baseline="0" dirty="0">
                        <a:solidFill>
                          <a:srgbClr val="000000"/>
                        </a:solidFill>
                        <a:latin typeface="Calibri"/>
                        <a:ea typeface="Calibri"/>
                        <a:cs typeface="Calibri"/>
                        <a:sym typeface="Calibri"/>
                      </a:endParaRPr>
                    </a:p>
                  </a:txBody>
                  <a:tcPr marL="91450" marR="91450" marT="34100" marB="34100"/>
                </a:tc>
                <a:extLst>
                  <a:ext uri="{0D108BD9-81ED-4DB2-BD59-A6C34878D82A}">
                    <a16:rowId xmlns:a16="http://schemas.microsoft.com/office/drawing/2014/main" val="10005"/>
                  </a:ext>
                </a:extLst>
              </a:tr>
              <a:tr h="673875">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Način</a:t>
                      </a:r>
                      <a:r>
                        <a:rPr lang="en" sz="1100" u="none" strike="noStrike" cap="none" baseline="0">
                          <a:sym typeface="Calibri"/>
                        </a:rPr>
                        <a:t> </a:t>
                      </a:r>
                      <a:r>
                        <a:rPr lang="en" sz="1100" u="none" strike="noStrike" cap="none" baseline="0" err="1">
                          <a:sym typeface="Calibri"/>
                        </a:rPr>
                        <a:t>vrednovanja</a:t>
                      </a:r>
                      <a:r>
                        <a:rPr lang="en" sz="1100" u="none" strike="noStrike" cap="none" baseline="0">
                          <a:sym typeface="Calibri"/>
                        </a:rPr>
                        <a:t> </a:t>
                      </a:r>
                      <a:r>
                        <a:rPr lang="en" sz="1100" u="none" strike="noStrike" cap="none" baseline="0" err="1">
                          <a:sym typeface="Calibri"/>
                        </a:rPr>
                        <a:t>i</a:t>
                      </a:r>
                      <a:r>
                        <a:rPr lang="en" sz="1100" u="none" strike="noStrike" cap="none" baseline="0">
                          <a:sym typeface="Calibri"/>
                        </a:rPr>
                        <a:t> </a:t>
                      </a:r>
                      <a:r>
                        <a:rPr lang="en" sz="1100" u="none" strike="noStrike" cap="none" baseline="0" err="1">
                          <a:sym typeface="Calibri"/>
                        </a:rPr>
                        <a:t>korištenja</a:t>
                      </a:r>
                      <a:r>
                        <a:rPr lang="en" sz="1100" u="none" strike="noStrike" cap="none" baseline="0">
                          <a:sym typeface="Calibri"/>
                        </a:rPr>
                        <a:t> </a:t>
                      </a:r>
                      <a:r>
                        <a:rPr lang="en" sz="1100" u="none" strike="noStrike" cap="none" baseline="0" err="1">
                          <a:sym typeface="Calibri"/>
                        </a:rPr>
                        <a:t>rezultata</a:t>
                      </a:r>
                      <a:r>
                        <a:rPr lang="en" sz="1100" u="none" strike="noStrike" cap="none" baseline="0">
                          <a:sym typeface="Calibri"/>
                        </a:rPr>
                        <a:t> </a:t>
                      </a:r>
                      <a:r>
                        <a:rPr lang="en" sz="1100" u="none" strike="noStrike" cap="none" baseline="0" err="1">
                          <a:sym typeface="Calibri"/>
                        </a:rPr>
                        <a:t>vrednovanja</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50" marR="91450" marT="34100" marB="34100"/>
                </a:tc>
                <a:tc>
                  <a:txBody>
                    <a:bodyPr/>
                    <a:lstStyle/>
                    <a:p>
                      <a:pPr marL="0" marR="0" lvl="0" indent="0" algn="l" rtl="0">
                        <a:lnSpc>
                          <a:spcPct val="100000"/>
                        </a:lnSpc>
                        <a:spcBef>
                          <a:spcPts val="0"/>
                        </a:spcBef>
                        <a:spcAft>
                          <a:spcPts val="0"/>
                        </a:spcAft>
                        <a:buClr>
                          <a:srgbClr val="000000"/>
                        </a:buClr>
                        <a:buSzPct val="25000"/>
                        <a:buFont typeface="Calibri"/>
                        <a:buNone/>
                      </a:pPr>
                      <a:r>
                        <a:rPr lang="hr-HR" sz="1100" u="none" strike="noStrike" cap="none" baseline="0" dirty="0"/>
                        <a:t>Objava</a:t>
                      </a:r>
                      <a:r>
                        <a:rPr lang="hr-HR" sz="1100" u="none" strike="noStrike" cap="none" baseline="0" dirty="0">
                          <a:sym typeface="Calibri"/>
                        </a:rPr>
                        <a:t> na web stranici škole, prikupljanje bodova za najbolji razred</a:t>
                      </a:r>
                      <a:endParaRPr lang="en" sz="1100" b="0" i="0" u="none" strike="noStrike" cap="none" baseline="0" dirty="0">
                        <a:solidFill>
                          <a:srgbClr val="000000"/>
                        </a:solidFill>
                        <a:latin typeface="Calibri"/>
                        <a:ea typeface="Calibri"/>
                        <a:cs typeface="Calibri"/>
                        <a:sym typeface="Calibri"/>
                      </a:endParaRPr>
                    </a:p>
                  </a:txBody>
                  <a:tcPr marL="91450" marR="91450" marT="34100" marB="34100"/>
                </a:tc>
                <a:extLst>
                  <a:ext uri="{0D108BD9-81ED-4DB2-BD59-A6C34878D82A}">
                    <a16:rowId xmlns:a16="http://schemas.microsoft.com/office/drawing/2014/main" val="10006"/>
                  </a:ext>
                </a:extLst>
              </a:tr>
            </a:tbl>
          </a:graphicData>
        </a:graphic>
      </p:graphicFrame>
      <p:sp>
        <p:nvSpPr>
          <p:cNvPr id="2" name="Naslov 1"/>
          <p:cNvSpPr>
            <a:spLocks noGrp="1"/>
          </p:cNvSpPr>
          <p:nvPr>
            <p:ph type="title"/>
          </p:nvPr>
        </p:nvSpPr>
        <p:spPr>
          <a:xfrm>
            <a:off x="1070517" y="15896"/>
            <a:ext cx="8073483" cy="857250"/>
          </a:xfrm>
        </p:spPr>
        <p:txBody>
          <a:bodyPr>
            <a:normAutofit fontScale="90000"/>
            <a:scene3d>
              <a:camera prst="orthographicFront"/>
              <a:lightRig rig="soft" dir="t">
                <a:rot lat="0" lon="0" rev="15600000"/>
              </a:lightRig>
            </a:scene3d>
            <a:sp3d extrusionH="57150" prstMaterial="softEdge">
              <a:bevelT w="25400" h="38100"/>
            </a:sp3d>
          </a:bodyPr>
          <a:lstStyle/>
          <a:p>
            <a:r>
              <a:rPr lang="hr-HR" dirty="0">
                <a:effectLst>
                  <a:outerShdw blurRad="38100" dist="38100" dir="2700000" algn="tl">
                    <a:srgbClr val="000000">
                      <a:alpha val="43137"/>
                    </a:srgbClr>
                  </a:outerShdw>
                </a:effectLst>
                <a:latin typeface="+mn-lt"/>
              </a:rPr>
              <a:t>Mali zeleni</a:t>
            </a:r>
            <a:br>
              <a:rPr lang="hr-HR" dirty="0">
                <a:effectLst>
                  <a:outerShdw blurRad="38100" dist="38100" dir="2700000" algn="tl">
                    <a:srgbClr val="000000">
                      <a:alpha val="43137"/>
                    </a:srgbClr>
                  </a:outerShdw>
                </a:effectLst>
                <a:latin typeface="+mn-lt"/>
              </a:rPr>
            </a:br>
            <a:endParaRPr lang="hr-HR" dirty="0">
              <a:solidFill>
                <a:srgbClr val="FFC000"/>
              </a:solidFill>
              <a:effectLst>
                <a:outerShdw blurRad="38100" dist="38100" dir="2700000" algn="tl">
                  <a:srgbClr val="000000">
                    <a:alpha val="43137"/>
                  </a:srgbClr>
                </a:outerShdw>
              </a:effectLst>
              <a:latin typeface="+mn-lt"/>
            </a:endParaRPr>
          </a:p>
        </p:txBody>
      </p:sp>
      <p:pic>
        <p:nvPicPr>
          <p:cNvPr id="4" name="Picture 4" descr="A picture containing sitting, food, cake, half&#10;&#10;Description automatically generated">
            <a:extLst>
              <a:ext uri="{FF2B5EF4-FFF2-40B4-BE49-F238E27FC236}">
                <a16:creationId xmlns:a16="http://schemas.microsoft.com/office/drawing/2014/main" id="{1673661D-2C1C-494D-842D-05D7B36F9A4E}"/>
              </a:ext>
            </a:extLst>
          </p:cNvPr>
          <p:cNvPicPr>
            <a:picLocks noChangeAspect="1"/>
          </p:cNvPicPr>
          <p:nvPr/>
        </p:nvPicPr>
        <p:blipFill>
          <a:blip r:embed="rId3"/>
          <a:stretch>
            <a:fillRect/>
          </a:stretch>
        </p:blipFill>
        <p:spPr>
          <a:xfrm>
            <a:off x="6200775" y="56111"/>
            <a:ext cx="2743200" cy="822960"/>
          </a:xfrm>
          <a:prstGeom prst="rect">
            <a:avLst/>
          </a:prstGeom>
        </p:spPr>
      </p:pic>
      <p:pic>
        <p:nvPicPr>
          <p:cNvPr id="3" name="Slika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flipV="1">
            <a:off x="5331759" y="24355"/>
            <a:ext cx="1452282" cy="853424"/>
          </a:xfrm>
          <a:prstGeom prst="rect">
            <a:avLst/>
          </a:prstGeom>
        </p:spPr>
      </p:pic>
    </p:spTree>
    <p:extLst>
      <p:ext uri="{BB962C8B-B14F-4D97-AF65-F5344CB8AC3E}">
        <p14:creationId xmlns:p14="http://schemas.microsoft.com/office/powerpoint/2010/main" val="3059462705"/>
      </p:ext>
    </p:extLst>
  </p:cSld>
  <p:clrMapOvr>
    <a:masterClrMapping/>
  </p:clrMapOvr>
  <p:transition spd="slow">
    <p:wipe/>
  </p:transition>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 name="Tablica 3">
            <a:extLst>
              <a:ext uri="{FF2B5EF4-FFF2-40B4-BE49-F238E27FC236}">
                <a16:creationId xmlns:a16="http://schemas.microsoft.com/office/drawing/2014/main" id="{5DCE4A94-475E-405F-858D-713DF4FBEAD6}"/>
              </a:ext>
            </a:extLst>
          </p:cNvPr>
          <p:cNvGraphicFramePr>
            <a:graphicFrameLocks noGrp="1"/>
          </p:cNvGraphicFramePr>
          <p:nvPr>
            <p:extLst>
              <p:ext uri="{D42A27DB-BD31-4B8C-83A1-F6EECF244321}">
                <p14:modId xmlns:p14="http://schemas.microsoft.com/office/powerpoint/2010/main" val="1656711934"/>
              </p:ext>
            </p:extLst>
          </p:nvPr>
        </p:nvGraphicFramePr>
        <p:xfrm>
          <a:off x="269357" y="489099"/>
          <a:ext cx="8669079" cy="4857534"/>
        </p:xfrm>
        <a:graphic>
          <a:graphicData uri="http://schemas.openxmlformats.org/drawingml/2006/table">
            <a:tbl>
              <a:tblPr>
                <a:tableStyleId>{0E3FDE45-AF77-4B5C-9715-49D594BDF05E}</a:tableStyleId>
              </a:tblPr>
              <a:tblGrid>
                <a:gridCol w="1852571">
                  <a:extLst>
                    <a:ext uri="{9D8B030D-6E8A-4147-A177-3AD203B41FA5}">
                      <a16:colId xmlns:a16="http://schemas.microsoft.com/office/drawing/2014/main" val="20000"/>
                    </a:ext>
                  </a:extLst>
                </a:gridCol>
                <a:gridCol w="6816508">
                  <a:extLst>
                    <a:ext uri="{9D8B030D-6E8A-4147-A177-3AD203B41FA5}">
                      <a16:colId xmlns:a16="http://schemas.microsoft.com/office/drawing/2014/main" val="20001"/>
                    </a:ext>
                  </a:extLst>
                </a:gridCol>
              </a:tblGrid>
              <a:tr h="1368046">
                <a:tc>
                  <a:txBody>
                    <a:bodyPr/>
                    <a:lstStyle/>
                    <a:p>
                      <a:pPr marL="0" marR="0" lvl="0" indent="0" algn="l" rtl="0">
                        <a:lnSpc>
                          <a:spcPct val="100000"/>
                        </a:lnSpc>
                        <a:spcBef>
                          <a:spcPts val="0"/>
                        </a:spcBef>
                        <a:spcAft>
                          <a:spcPts val="0"/>
                        </a:spcAft>
                        <a:buClr>
                          <a:srgbClr val="000000"/>
                        </a:buClr>
                        <a:buSzPct val="25000"/>
                        <a:buFont typeface="Calibri"/>
                        <a:buNone/>
                      </a:pPr>
                      <a:r>
                        <a:rPr lang="hr-HR" sz="1000" b="0" i="0" u="none" strike="noStrike" cap="none" baseline="0" dirty="0">
                          <a:solidFill>
                            <a:srgbClr val="000000"/>
                          </a:solidFill>
                          <a:latin typeface="+mn-lt"/>
                          <a:ea typeface="Calibri"/>
                          <a:cs typeface="Calibri"/>
                          <a:sym typeface="Calibri"/>
                        </a:rPr>
                        <a:t>Ishodi: </a:t>
                      </a:r>
                      <a:endParaRPr lang="en" sz="1000" b="0" i="0" u="none" strike="noStrike" cap="none" baseline="0" dirty="0">
                        <a:solidFill>
                          <a:srgbClr val="000000"/>
                        </a:solidFill>
                        <a:latin typeface="+mn-lt"/>
                        <a:ea typeface="Calibri"/>
                        <a:cs typeface="Calibri"/>
                        <a:sym typeface="Calibri"/>
                      </a:endParaRPr>
                    </a:p>
                  </a:txBody>
                  <a:tcPr marL="91450" marR="91450" marT="33250" marB="33250"/>
                </a:tc>
                <a:tc>
                  <a:txBody>
                    <a:bodyPr/>
                    <a:lstStyle/>
                    <a:p>
                      <a:pPr marL="628650" lvl="1" indent="-285750" algn="l">
                        <a:lnSpc>
                          <a:spcPct val="100000"/>
                        </a:lnSpc>
                        <a:spcBef>
                          <a:spcPts val="0"/>
                        </a:spcBef>
                        <a:spcAft>
                          <a:spcPts val="0"/>
                        </a:spcAft>
                        <a:buFont typeface="Arial"/>
                        <a:buChar char="•"/>
                      </a:pPr>
                      <a:r>
                        <a:rPr lang="hr-HR" sz="1100" b="0" i="0" u="none" strike="noStrike" cap="none" baseline="0" noProof="0" dirty="0">
                          <a:effectLst/>
                        </a:rPr>
                        <a:t>Razvoj informatičko – komunikacijskih kompetencija</a:t>
                      </a:r>
                    </a:p>
                    <a:p>
                      <a:pPr marL="628650" lvl="1" indent="-285750" algn="l">
                        <a:lnSpc>
                          <a:spcPct val="100000"/>
                        </a:lnSpc>
                        <a:spcBef>
                          <a:spcPts val="0"/>
                        </a:spcBef>
                        <a:spcAft>
                          <a:spcPts val="0"/>
                        </a:spcAft>
                        <a:buFont typeface="Arial"/>
                        <a:buChar char="•"/>
                      </a:pPr>
                      <a:r>
                        <a:rPr lang="hr-HR" sz="1100" b="0" i="0" u="none" strike="noStrike" cap="none" baseline="0" noProof="0" dirty="0">
                          <a:effectLst/>
                        </a:rPr>
                        <a:t>Komunikacija na materinskom jeziku</a:t>
                      </a:r>
                    </a:p>
                    <a:p>
                      <a:pPr marL="628650" lvl="1" indent="-285750" algn="l">
                        <a:lnSpc>
                          <a:spcPct val="100000"/>
                        </a:lnSpc>
                        <a:spcBef>
                          <a:spcPts val="0"/>
                        </a:spcBef>
                        <a:spcAft>
                          <a:spcPts val="0"/>
                        </a:spcAft>
                        <a:buFont typeface="Arial"/>
                        <a:buChar char="•"/>
                      </a:pPr>
                      <a:r>
                        <a:rPr lang="hr-HR" sz="1100" b="0" i="0" u="none" strike="noStrike" cap="none" baseline="0" noProof="0" dirty="0">
                          <a:effectLst/>
                        </a:rPr>
                        <a:t>Učiti kako učiti</a:t>
                      </a:r>
                    </a:p>
                    <a:p>
                      <a:pPr marL="628650" lvl="1" indent="-285750" algn="l">
                        <a:lnSpc>
                          <a:spcPct val="100000"/>
                        </a:lnSpc>
                        <a:spcBef>
                          <a:spcPts val="0"/>
                        </a:spcBef>
                        <a:spcAft>
                          <a:spcPts val="0"/>
                        </a:spcAft>
                        <a:buFont typeface="Arial"/>
                        <a:buChar char="•"/>
                      </a:pPr>
                      <a:r>
                        <a:rPr lang="hr-HR" sz="1100" b="0" i="0" u="none" strike="noStrike" cap="none" baseline="0" noProof="0" dirty="0">
                          <a:effectLst/>
                        </a:rPr>
                        <a:t>Razvijati socijalne i građanske kompetencije</a:t>
                      </a:r>
                    </a:p>
                    <a:p>
                      <a:pPr marL="628650" lvl="1" indent="-285750" algn="l">
                        <a:lnSpc>
                          <a:spcPct val="100000"/>
                        </a:lnSpc>
                        <a:spcBef>
                          <a:spcPts val="0"/>
                        </a:spcBef>
                        <a:spcAft>
                          <a:spcPts val="0"/>
                        </a:spcAft>
                        <a:buFont typeface="Arial"/>
                        <a:buChar char="•"/>
                      </a:pPr>
                      <a:r>
                        <a:rPr lang="hr-HR" sz="1100" b="0" i="0" u="none" strike="noStrike" cap="none" baseline="0" noProof="0" dirty="0">
                          <a:effectLst/>
                        </a:rPr>
                        <a:t>Razvijati poduzetništvo</a:t>
                      </a:r>
                    </a:p>
                  </a:txBody>
                  <a:tcPr marL="91450" marR="91450" marT="33250" marB="33250"/>
                </a:tc>
                <a:extLst>
                  <a:ext uri="{0D108BD9-81ED-4DB2-BD59-A6C34878D82A}">
                    <a16:rowId xmlns:a16="http://schemas.microsoft.com/office/drawing/2014/main" val="10000"/>
                  </a:ext>
                </a:extLst>
              </a:tr>
              <a:tr h="444436">
                <a:tc>
                  <a:txBody>
                    <a:bodyPr/>
                    <a:lstStyle/>
                    <a:p>
                      <a:pPr marL="0" marR="0" lvl="0" indent="0" algn="l" rtl="0">
                        <a:lnSpc>
                          <a:spcPct val="100000"/>
                        </a:lnSpc>
                        <a:spcBef>
                          <a:spcPts val="0"/>
                        </a:spcBef>
                        <a:spcAft>
                          <a:spcPts val="0"/>
                        </a:spcAft>
                        <a:buClr>
                          <a:srgbClr val="000000"/>
                        </a:buClr>
                        <a:buSzPct val="25000"/>
                        <a:buFont typeface="Calibri"/>
                        <a:buNone/>
                      </a:pPr>
                      <a:r>
                        <a:rPr lang="hr-HR" sz="1000" b="0" i="0" u="none" strike="noStrike" cap="none" baseline="0" dirty="0">
                          <a:solidFill>
                            <a:srgbClr val="000000"/>
                          </a:solidFill>
                          <a:latin typeface="+mn-lt"/>
                          <a:ea typeface="Calibri"/>
                          <a:cs typeface="Calibri"/>
                          <a:sym typeface="Calibri"/>
                        </a:rPr>
                        <a:t>Namjena:</a:t>
                      </a:r>
                      <a:endParaRPr lang="en" sz="1000" b="0" i="0" u="none" strike="noStrike" cap="none" baseline="0" dirty="0">
                        <a:solidFill>
                          <a:srgbClr val="000000"/>
                        </a:solidFill>
                        <a:latin typeface="+mn-lt"/>
                        <a:ea typeface="Calibri"/>
                        <a:cs typeface="Calibri"/>
                        <a:sym typeface="Calibri"/>
                      </a:endParaRPr>
                    </a:p>
                  </a:txBody>
                  <a:tcPr marL="91450" marR="91450" marT="33250" marB="33250"/>
                </a:tc>
                <a:tc>
                  <a:txBody>
                    <a:bodyPr/>
                    <a:lstStyle/>
                    <a:p>
                      <a:pPr>
                        <a:buNone/>
                      </a:pPr>
                      <a:r>
                        <a:rPr lang="hr-HR" sz="1100" u="none" strike="noStrike" cap="none" baseline="0" dirty="0">
                          <a:effectLst/>
                          <a:latin typeface="+mn-lt"/>
                          <a:sym typeface="Arial"/>
                        </a:rPr>
                        <a:t>Prenijeti stečena znanja na učenike i razvijati kod njih digitalne kompetencije korištenjem informacijsko – komunikacijske tehnologije. Razvijati i koristiti informatičke kompetencije u različitim situacijama.</a:t>
                      </a:r>
                    </a:p>
                    <a:p>
                      <a:pPr>
                        <a:buNone/>
                      </a:pPr>
                      <a:r>
                        <a:rPr lang="hr-HR" sz="1100" u="none" strike="noStrike" cap="none" baseline="0" dirty="0">
                          <a:effectLst/>
                          <a:latin typeface="+mn-lt"/>
                          <a:sym typeface="Arial"/>
                        </a:rPr>
                        <a:t>Konačni je cilj da učenici budu osposobljeni sami stvarati određeni digitalni sadržaj i da znaju svoj proizvod predstaviti drugima u razredu.</a:t>
                      </a:r>
                    </a:p>
                  </a:txBody>
                  <a:tcPr marL="91450" marR="91450" marT="33250" marB="33250"/>
                </a:tc>
                <a:extLst>
                  <a:ext uri="{0D108BD9-81ED-4DB2-BD59-A6C34878D82A}">
                    <a16:rowId xmlns:a16="http://schemas.microsoft.com/office/drawing/2014/main" val="10001"/>
                  </a:ext>
                </a:extLst>
              </a:tr>
              <a:tr h="557908">
                <a:tc>
                  <a:txBody>
                    <a:bodyPr/>
                    <a:lstStyle/>
                    <a:p>
                      <a:pPr marL="0" marR="0" lvl="0" indent="0" algn="l" rtl="0">
                        <a:lnSpc>
                          <a:spcPct val="100000"/>
                        </a:lnSpc>
                        <a:spcBef>
                          <a:spcPts val="0"/>
                        </a:spcBef>
                        <a:spcAft>
                          <a:spcPts val="0"/>
                        </a:spcAft>
                        <a:buClr>
                          <a:srgbClr val="000000"/>
                        </a:buClr>
                        <a:buSzPct val="25000"/>
                        <a:buFont typeface="Calibri"/>
                        <a:buNone/>
                      </a:pPr>
                      <a:r>
                        <a:rPr lang="hr-HR" sz="1000" b="0" i="0" u="none" strike="noStrike" cap="none" baseline="0" dirty="0">
                          <a:solidFill>
                            <a:srgbClr val="000000"/>
                          </a:solidFill>
                          <a:latin typeface="+mn-lt"/>
                          <a:ea typeface="Calibri"/>
                          <a:cs typeface="Calibri"/>
                          <a:sym typeface="Calibri"/>
                        </a:rPr>
                        <a:t>Način realizacije:</a:t>
                      </a:r>
                      <a:endParaRPr lang="en" sz="1000" b="0" i="0" u="none" strike="noStrike" cap="none" baseline="0" dirty="0">
                        <a:solidFill>
                          <a:srgbClr val="000000"/>
                        </a:solidFill>
                        <a:latin typeface="+mn-lt"/>
                        <a:ea typeface="Calibri"/>
                        <a:cs typeface="Calibri"/>
                        <a:sym typeface="Calibri"/>
                      </a:endParaRPr>
                    </a:p>
                  </a:txBody>
                  <a:tcPr marL="91450" marR="91450" marT="33250" marB="33250"/>
                </a:tc>
                <a:tc>
                  <a:txBody>
                    <a:bodyPr/>
                    <a:lstStyle/>
                    <a:p>
                      <a:pPr lvl="0" algn="l">
                        <a:buNone/>
                      </a:pPr>
                      <a:r>
                        <a:rPr lang="hr-HR" sz="1100" dirty="0">
                          <a:effectLst/>
                          <a:sym typeface="Arial"/>
                        </a:rPr>
                        <a:t>Ovisno o stupnju predznanja učitelji će</a:t>
                      </a:r>
                      <a:r>
                        <a:rPr lang="hr-HR" sz="1100" baseline="0" dirty="0">
                          <a:effectLst/>
                          <a:sym typeface="Arial"/>
                        </a:rPr>
                        <a:t> se uključiti u stvaranje digitalnog sadržaja u novim alatima na sjednicama, aktivima i vijećima.</a:t>
                      </a:r>
                      <a:endParaRPr lang="en-US" sz="1100" dirty="0">
                        <a:effectLst/>
                        <a:sym typeface="Arial"/>
                      </a:endParaRPr>
                    </a:p>
                  </a:txBody>
                  <a:tcPr marL="91450" marR="91450" marT="33250" marB="33250"/>
                </a:tc>
                <a:extLst>
                  <a:ext uri="{0D108BD9-81ED-4DB2-BD59-A6C34878D82A}">
                    <a16:rowId xmlns:a16="http://schemas.microsoft.com/office/drawing/2014/main" val="10002"/>
                  </a:ext>
                </a:extLst>
              </a:tr>
              <a:tr h="446793">
                <a:tc>
                  <a:txBody>
                    <a:bodyPr/>
                    <a:lstStyle/>
                    <a:p>
                      <a:pPr marL="0" marR="0" lvl="0" indent="0" algn="l" rtl="0">
                        <a:lnSpc>
                          <a:spcPct val="100000"/>
                        </a:lnSpc>
                        <a:spcBef>
                          <a:spcPts val="0"/>
                        </a:spcBef>
                        <a:spcAft>
                          <a:spcPts val="0"/>
                        </a:spcAft>
                        <a:buClr>
                          <a:srgbClr val="000000"/>
                        </a:buClr>
                        <a:buSzPct val="25000"/>
                        <a:buFont typeface="Calibri"/>
                        <a:buNone/>
                      </a:pPr>
                      <a:r>
                        <a:rPr lang="hr-HR" sz="1000" b="0" i="0" u="none" strike="noStrike" cap="none" baseline="0" dirty="0">
                          <a:solidFill>
                            <a:srgbClr val="000000"/>
                          </a:solidFill>
                          <a:latin typeface="+mn-lt"/>
                          <a:ea typeface="Calibri"/>
                          <a:cs typeface="Calibri"/>
                          <a:sym typeface="Calibri"/>
                        </a:rPr>
                        <a:t>Nositelj aktivnosti:</a:t>
                      </a:r>
                      <a:endParaRPr lang="en" sz="1000" b="0" i="0" u="none" strike="noStrike" cap="none" baseline="0" dirty="0">
                        <a:solidFill>
                          <a:srgbClr val="000000"/>
                        </a:solidFill>
                        <a:latin typeface="+mn-lt"/>
                        <a:ea typeface="Calibri"/>
                        <a:cs typeface="Calibri"/>
                        <a:sym typeface="Calibri"/>
                      </a:endParaRPr>
                    </a:p>
                  </a:txBody>
                  <a:tcPr marL="91450" marR="91450" marT="33250" marB="33250"/>
                </a:tc>
                <a:tc>
                  <a:txBody>
                    <a:bodyPr/>
                    <a:lstStyle/>
                    <a:p>
                      <a:pPr lvl="0" algn="l">
                        <a:spcBef>
                          <a:spcPts val="0"/>
                        </a:spcBef>
                        <a:spcAft>
                          <a:spcPts val="0"/>
                        </a:spcAft>
                        <a:buNone/>
                      </a:pPr>
                      <a:r>
                        <a:rPr lang="hr-HR" sz="1100" b="0" i="0" u="none" strike="noStrike" cap="none" baseline="0" dirty="0">
                          <a:solidFill>
                            <a:srgbClr val="000000"/>
                          </a:solidFill>
                          <a:latin typeface="+mn-lt"/>
                          <a:ea typeface="Calibri"/>
                          <a:cs typeface="Calibri"/>
                          <a:sym typeface="Calibri"/>
                        </a:rPr>
                        <a:t>Učiteljice: Koraljka Šimić, Karolina Klarić </a:t>
                      </a:r>
                      <a:r>
                        <a:rPr lang="hr-HR" sz="1100" b="0" i="0" u="none" strike="noStrike" cap="none" baseline="0" dirty="0" err="1">
                          <a:solidFill>
                            <a:srgbClr val="000000"/>
                          </a:solidFill>
                          <a:latin typeface="+mn-lt"/>
                          <a:ea typeface="Calibri"/>
                          <a:cs typeface="Calibri"/>
                          <a:sym typeface="Calibri"/>
                        </a:rPr>
                        <a:t>Crljenković</a:t>
                      </a:r>
                      <a:r>
                        <a:rPr lang="hr-HR" sz="1100" b="0" i="0" u="none" strike="noStrike" cap="none" baseline="0" dirty="0">
                          <a:solidFill>
                            <a:srgbClr val="000000"/>
                          </a:solidFill>
                          <a:latin typeface="+mn-lt"/>
                          <a:ea typeface="Calibri"/>
                          <a:cs typeface="Calibri"/>
                          <a:sym typeface="Calibri"/>
                        </a:rPr>
                        <a:t>, </a:t>
                      </a:r>
                      <a:r>
                        <a:rPr lang="hr-HR" sz="1100" b="0" i="0" u="none" strike="noStrike" cap="none" baseline="0" dirty="0" err="1">
                          <a:solidFill>
                            <a:srgbClr val="000000"/>
                          </a:solidFill>
                          <a:latin typeface="+mn-lt"/>
                          <a:ea typeface="Calibri"/>
                          <a:cs typeface="Calibri"/>
                          <a:sym typeface="Calibri"/>
                        </a:rPr>
                        <a:t>Tonka</a:t>
                      </a:r>
                      <a:r>
                        <a:rPr lang="hr-HR" sz="1100" b="0" i="0" u="none" strike="noStrike" cap="none" baseline="0" dirty="0">
                          <a:solidFill>
                            <a:srgbClr val="000000"/>
                          </a:solidFill>
                          <a:latin typeface="+mn-lt"/>
                          <a:ea typeface="Calibri"/>
                          <a:cs typeface="Calibri"/>
                          <a:sym typeface="Calibri"/>
                        </a:rPr>
                        <a:t> </a:t>
                      </a:r>
                      <a:r>
                        <a:rPr lang="hr-HR" sz="1100" b="0" i="0" u="none" strike="noStrike" cap="none" baseline="0" dirty="0" err="1">
                          <a:solidFill>
                            <a:srgbClr val="000000"/>
                          </a:solidFill>
                          <a:latin typeface="+mn-lt"/>
                          <a:ea typeface="Calibri"/>
                          <a:cs typeface="Calibri"/>
                          <a:sym typeface="Calibri"/>
                        </a:rPr>
                        <a:t>Došlić</a:t>
                      </a:r>
                      <a:r>
                        <a:rPr lang="hr-HR" sz="1100" b="0" i="0" u="none" strike="noStrike" cap="none" baseline="0" dirty="0">
                          <a:solidFill>
                            <a:srgbClr val="000000"/>
                          </a:solidFill>
                          <a:latin typeface="+mn-lt"/>
                          <a:ea typeface="Calibri"/>
                          <a:cs typeface="Calibri"/>
                          <a:sym typeface="Calibri"/>
                        </a:rPr>
                        <a:t>, Jelena </a:t>
                      </a:r>
                      <a:r>
                        <a:rPr lang="hr-HR" sz="1100" b="0" i="0" u="none" strike="noStrike" cap="none" baseline="0" dirty="0" err="1">
                          <a:solidFill>
                            <a:srgbClr val="000000"/>
                          </a:solidFill>
                          <a:latin typeface="+mn-lt"/>
                          <a:ea typeface="Calibri"/>
                          <a:cs typeface="Calibri"/>
                          <a:sym typeface="Calibri"/>
                        </a:rPr>
                        <a:t>Bradašić</a:t>
                      </a:r>
                      <a:r>
                        <a:rPr lang="hr-HR" sz="1100" b="0" i="0" u="none" strike="noStrike" cap="none" baseline="0" dirty="0">
                          <a:solidFill>
                            <a:srgbClr val="000000"/>
                          </a:solidFill>
                          <a:latin typeface="+mn-lt"/>
                          <a:ea typeface="Calibri"/>
                          <a:cs typeface="Calibri"/>
                          <a:sym typeface="Calibri"/>
                        </a:rPr>
                        <a:t> i Anita </a:t>
                      </a:r>
                      <a:r>
                        <a:rPr lang="hr-HR" sz="1100" b="0" i="0" u="none" strike="noStrike" cap="none" baseline="0" dirty="0" err="1">
                          <a:solidFill>
                            <a:srgbClr val="000000"/>
                          </a:solidFill>
                          <a:latin typeface="+mn-lt"/>
                          <a:ea typeface="Calibri"/>
                          <a:cs typeface="Calibri"/>
                          <a:sym typeface="Calibri"/>
                        </a:rPr>
                        <a:t>Rostohar</a:t>
                      </a:r>
                      <a:endParaRPr lang="en" sz="1100" b="0" i="0" u="none" strike="noStrike" cap="none" baseline="0" dirty="0">
                        <a:solidFill>
                          <a:srgbClr val="000000"/>
                        </a:solidFill>
                        <a:latin typeface="+mn-lt"/>
                        <a:ea typeface="Calibri"/>
                        <a:cs typeface="Calibri"/>
                        <a:sym typeface="Calibri"/>
                      </a:endParaRPr>
                    </a:p>
                  </a:txBody>
                  <a:tcPr marL="91450" marR="91450" marT="33250" marB="33250"/>
                </a:tc>
                <a:extLst>
                  <a:ext uri="{0D108BD9-81ED-4DB2-BD59-A6C34878D82A}">
                    <a16:rowId xmlns:a16="http://schemas.microsoft.com/office/drawing/2014/main" val="10003"/>
                  </a:ext>
                </a:extLst>
              </a:tr>
              <a:tr h="445601">
                <a:tc>
                  <a:txBody>
                    <a:bodyPr/>
                    <a:lstStyle/>
                    <a:p>
                      <a:pPr marL="0" marR="0" lvl="0" indent="0" algn="l" rtl="0">
                        <a:lnSpc>
                          <a:spcPct val="100000"/>
                        </a:lnSpc>
                        <a:spcBef>
                          <a:spcPts val="0"/>
                        </a:spcBef>
                        <a:spcAft>
                          <a:spcPts val="0"/>
                        </a:spcAft>
                        <a:buClr>
                          <a:srgbClr val="000000"/>
                        </a:buClr>
                        <a:buSzPct val="25000"/>
                        <a:buFont typeface="Calibri"/>
                        <a:buNone/>
                      </a:pPr>
                      <a:r>
                        <a:rPr lang="hr-HR" sz="1000" b="0" i="0" u="none" strike="noStrike" cap="none" baseline="0" dirty="0" err="1">
                          <a:solidFill>
                            <a:srgbClr val="000000"/>
                          </a:solidFill>
                          <a:latin typeface="+mn-lt"/>
                          <a:ea typeface="Calibri"/>
                          <a:cs typeface="Calibri"/>
                          <a:sym typeface="Calibri"/>
                        </a:rPr>
                        <a:t>Vremenik</a:t>
                      </a:r>
                      <a:r>
                        <a:rPr lang="hr-HR" sz="1000" b="0" i="0" u="none" strike="noStrike" cap="none" baseline="0" dirty="0">
                          <a:solidFill>
                            <a:srgbClr val="000000"/>
                          </a:solidFill>
                          <a:latin typeface="+mn-lt"/>
                          <a:ea typeface="Calibri"/>
                          <a:cs typeface="Calibri"/>
                          <a:sym typeface="Calibri"/>
                        </a:rPr>
                        <a:t>:</a:t>
                      </a:r>
                      <a:endParaRPr lang="en" sz="1000" b="0" i="0" u="none" strike="noStrike" cap="none" baseline="0" dirty="0">
                        <a:solidFill>
                          <a:srgbClr val="000000"/>
                        </a:solidFill>
                        <a:latin typeface="+mn-lt"/>
                        <a:ea typeface="Calibri"/>
                        <a:cs typeface="Calibri"/>
                        <a:sym typeface="Calibri"/>
                      </a:endParaRPr>
                    </a:p>
                  </a:txBody>
                  <a:tcPr marL="91450" marR="91450" marT="33250" marB="33250"/>
                </a:tc>
                <a:tc>
                  <a:txBody>
                    <a:bodyPr/>
                    <a:lstStyle/>
                    <a:p>
                      <a:pPr marL="0" marR="0" lvl="0" indent="0" algn="l" rtl="0">
                        <a:lnSpc>
                          <a:spcPct val="100000"/>
                        </a:lnSpc>
                        <a:spcBef>
                          <a:spcPts val="0"/>
                        </a:spcBef>
                        <a:spcAft>
                          <a:spcPts val="0"/>
                        </a:spcAft>
                        <a:buClr>
                          <a:srgbClr val="000000"/>
                        </a:buClr>
                        <a:buSzPct val="25000"/>
                        <a:buFont typeface="Calibri"/>
                        <a:buNone/>
                      </a:pPr>
                      <a:r>
                        <a:rPr lang="hr-HR" sz="1100" b="0" i="0" u="none" strike="noStrike" cap="none" baseline="0" dirty="0">
                          <a:solidFill>
                            <a:srgbClr val="000000"/>
                          </a:solidFill>
                          <a:latin typeface="+mn-lt"/>
                          <a:ea typeface="Calibri"/>
                          <a:cs typeface="Calibri"/>
                          <a:sym typeface="Calibri"/>
                        </a:rPr>
                        <a:t>Tijekom školske godine 2021./2022.</a:t>
                      </a:r>
                      <a:endParaRPr lang="en" sz="1100" b="0" i="0" u="none" strike="noStrike" cap="none" baseline="0" dirty="0">
                        <a:solidFill>
                          <a:srgbClr val="000000"/>
                        </a:solidFill>
                        <a:latin typeface="+mn-lt"/>
                        <a:ea typeface="Calibri"/>
                        <a:cs typeface="Calibri"/>
                        <a:sym typeface="Calibri"/>
                      </a:endParaRPr>
                    </a:p>
                  </a:txBody>
                  <a:tcPr marL="91450" marR="91450" marT="33250" marB="33250"/>
                </a:tc>
                <a:extLst>
                  <a:ext uri="{0D108BD9-81ED-4DB2-BD59-A6C34878D82A}">
                    <a16:rowId xmlns:a16="http://schemas.microsoft.com/office/drawing/2014/main" val="10004"/>
                  </a:ext>
                </a:extLst>
              </a:tr>
              <a:tr h="446793">
                <a:tc>
                  <a:txBody>
                    <a:bodyPr/>
                    <a:lstStyle/>
                    <a:p>
                      <a:pPr marL="0" marR="0" lvl="0" indent="0" algn="l" rtl="0">
                        <a:lnSpc>
                          <a:spcPct val="100000"/>
                        </a:lnSpc>
                        <a:spcBef>
                          <a:spcPts val="0"/>
                        </a:spcBef>
                        <a:spcAft>
                          <a:spcPts val="0"/>
                        </a:spcAft>
                        <a:buClr>
                          <a:srgbClr val="000000"/>
                        </a:buClr>
                        <a:buSzPct val="25000"/>
                        <a:buFont typeface="Calibri"/>
                        <a:buNone/>
                      </a:pPr>
                      <a:r>
                        <a:rPr lang="hr-HR" sz="1000" b="0" i="0" u="none" strike="noStrike" cap="none" baseline="0" dirty="0">
                          <a:solidFill>
                            <a:srgbClr val="000000"/>
                          </a:solidFill>
                          <a:latin typeface="+mn-lt"/>
                          <a:ea typeface="Calibri"/>
                          <a:cs typeface="Calibri"/>
                          <a:sym typeface="Calibri"/>
                        </a:rPr>
                        <a:t>Troškovnik:</a:t>
                      </a:r>
                      <a:endParaRPr lang="en" sz="1000" b="0" i="0" u="none" strike="noStrike" cap="none" baseline="0" dirty="0">
                        <a:solidFill>
                          <a:srgbClr val="000000"/>
                        </a:solidFill>
                        <a:latin typeface="+mn-lt"/>
                        <a:ea typeface="Calibri"/>
                        <a:cs typeface="Calibri"/>
                        <a:sym typeface="Calibri"/>
                      </a:endParaRPr>
                    </a:p>
                  </a:txBody>
                  <a:tcPr marL="91450" marR="91450" marT="33250" marB="33250"/>
                </a:tc>
                <a:tc>
                  <a:txBody>
                    <a:bodyPr/>
                    <a:lstStyle/>
                    <a:p>
                      <a:pPr marL="0" marR="0" lvl="0" indent="0" algn="l" rtl="0">
                        <a:lnSpc>
                          <a:spcPct val="100000"/>
                        </a:lnSpc>
                        <a:spcBef>
                          <a:spcPts val="0"/>
                        </a:spcBef>
                        <a:spcAft>
                          <a:spcPts val="0"/>
                        </a:spcAft>
                        <a:buClr>
                          <a:srgbClr val="000000"/>
                        </a:buClr>
                        <a:buSzPct val="25000"/>
                        <a:buFont typeface="Calibri"/>
                        <a:buNone/>
                      </a:pPr>
                      <a:r>
                        <a:rPr lang="hr-HR" sz="1100" u="none" strike="noStrike" cap="none" baseline="0" dirty="0">
                          <a:latin typeface="+mn-lt"/>
                          <a:sym typeface="Calibri"/>
                        </a:rPr>
                        <a:t>0 kuna</a:t>
                      </a:r>
                    </a:p>
                  </a:txBody>
                  <a:tcPr marL="91450" marR="91450" marT="33250" marB="33250"/>
                </a:tc>
                <a:extLst>
                  <a:ext uri="{0D108BD9-81ED-4DB2-BD59-A6C34878D82A}">
                    <a16:rowId xmlns:a16="http://schemas.microsoft.com/office/drawing/2014/main" val="10005"/>
                  </a:ext>
                </a:extLst>
              </a:tr>
              <a:tr h="855333">
                <a:tc>
                  <a:txBody>
                    <a:bodyPr/>
                    <a:lstStyle/>
                    <a:p>
                      <a:pPr marL="0" marR="0" lvl="0" indent="0" algn="l" rtl="0">
                        <a:lnSpc>
                          <a:spcPct val="100000"/>
                        </a:lnSpc>
                        <a:spcBef>
                          <a:spcPts val="0"/>
                        </a:spcBef>
                        <a:spcAft>
                          <a:spcPts val="0"/>
                        </a:spcAft>
                        <a:buClr>
                          <a:srgbClr val="000000"/>
                        </a:buClr>
                        <a:buSzPct val="25000"/>
                        <a:buFont typeface="Calibri"/>
                        <a:buNone/>
                      </a:pPr>
                      <a:r>
                        <a:rPr lang="hr-HR" sz="1000" b="0" i="0" u="none" strike="noStrike" cap="none" baseline="0" dirty="0">
                          <a:solidFill>
                            <a:srgbClr val="000000"/>
                          </a:solidFill>
                          <a:latin typeface="+mn-lt"/>
                          <a:ea typeface="Calibri"/>
                          <a:cs typeface="Calibri"/>
                          <a:sym typeface="Calibri"/>
                        </a:rPr>
                        <a:t>Način vrednovanja i korištenja rezultata rada:</a:t>
                      </a:r>
                      <a:endParaRPr lang="en" sz="1000" b="0" i="0" u="none" strike="noStrike" cap="none" baseline="0" dirty="0">
                        <a:solidFill>
                          <a:srgbClr val="000000"/>
                        </a:solidFill>
                        <a:latin typeface="+mn-lt"/>
                        <a:ea typeface="Calibri"/>
                        <a:cs typeface="Calibri"/>
                        <a:sym typeface="Calibri"/>
                      </a:endParaRPr>
                    </a:p>
                  </a:txBody>
                  <a:tcPr marL="91450" marR="91450" marT="33250" marB="33250"/>
                </a:tc>
                <a:tc>
                  <a:txBody>
                    <a:bodyPr/>
                    <a:lstStyle/>
                    <a:p>
                      <a:pPr marL="0" marR="0" lvl="0" indent="0" algn="l" rtl="0" eaLnBrk="1" fontAlgn="auto" latinLnBrk="0" hangingPunct="1">
                        <a:lnSpc>
                          <a:spcPct val="100000"/>
                        </a:lnSpc>
                        <a:spcBef>
                          <a:spcPts val="0"/>
                        </a:spcBef>
                        <a:spcAft>
                          <a:spcPts val="0"/>
                        </a:spcAft>
                        <a:buFont typeface="Calibri"/>
                        <a:buNone/>
                      </a:pPr>
                      <a:r>
                        <a:rPr lang="hr-HR" sz="1100" kern="1200" dirty="0"/>
                        <a:t>Redovitim praćenjem rada</a:t>
                      </a:r>
                      <a:r>
                        <a:rPr lang="hr-HR" sz="1100" kern="1200" baseline="0" dirty="0"/>
                        <a:t> - </a:t>
                      </a:r>
                      <a:r>
                        <a:rPr lang="hr-HR" sz="1100" kern="1200" dirty="0"/>
                        <a:t> vrednuje se motiviranost, samostalnost, zalaganje učenika.</a:t>
                      </a:r>
                      <a:r>
                        <a:rPr lang="hr-HR" sz="1100" kern="1200" baseline="0" dirty="0"/>
                        <a:t> </a:t>
                      </a:r>
                      <a:r>
                        <a:rPr lang="hr-HR" sz="1100" kern="1200" dirty="0"/>
                        <a:t>Rezultati će se koristiti u svrhu povećanja kvalitete rada i razvoja sposobnosti učenika, objavljivanje</a:t>
                      </a:r>
                      <a:r>
                        <a:rPr lang="hr-HR" sz="1100" kern="1200" baseline="0" dirty="0"/>
                        <a:t> na stranici škole i web stranici razreda</a:t>
                      </a:r>
                      <a:endParaRPr lang="hr-HR" sz="1100" kern="1200" dirty="0"/>
                    </a:p>
                    <a:p>
                      <a:pPr marL="0" marR="0" lvl="0" indent="0" algn="l" rtl="0">
                        <a:lnSpc>
                          <a:spcPct val="100000"/>
                        </a:lnSpc>
                        <a:spcBef>
                          <a:spcPts val="0"/>
                        </a:spcBef>
                        <a:spcAft>
                          <a:spcPts val="0"/>
                        </a:spcAft>
                        <a:buClr>
                          <a:srgbClr val="000000"/>
                        </a:buClr>
                        <a:buSzPct val="25000"/>
                        <a:buFont typeface="Calibri"/>
                        <a:buNone/>
                      </a:pPr>
                      <a:endParaRPr lang="en" sz="1100" b="0" i="0" u="none" strike="noStrike" cap="none" baseline="0" dirty="0">
                        <a:solidFill>
                          <a:srgbClr val="000000"/>
                        </a:solidFill>
                        <a:latin typeface="+mn-lt"/>
                        <a:ea typeface="Calibri"/>
                        <a:cs typeface="Calibri"/>
                        <a:sym typeface="Calibri"/>
                      </a:endParaRPr>
                    </a:p>
                    <a:p>
                      <a:pPr>
                        <a:buNone/>
                      </a:pPr>
                      <a:endParaRPr lang="hr-HR" sz="1100" b="0" i="0" u="none" strike="noStrike" cap="none" baseline="0" dirty="0">
                        <a:solidFill>
                          <a:schemeClr val="dk1"/>
                        </a:solidFill>
                        <a:effectLst/>
                        <a:latin typeface="+mn-lt"/>
                        <a:ea typeface="+mn-ea"/>
                        <a:cs typeface="+mn-cs"/>
                        <a:sym typeface="Arial"/>
                      </a:endParaRPr>
                    </a:p>
                  </a:txBody>
                  <a:tcPr marL="91450" marR="91450" marT="33250" marB="33250"/>
                </a:tc>
                <a:extLst>
                  <a:ext uri="{0D108BD9-81ED-4DB2-BD59-A6C34878D82A}">
                    <a16:rowId xmlns:a16="http://schemas.microsoft.com/office/drawing/2014/main" val="10006"/>
                  </a:ext>
                </a:extLst>
              </a:tr>
            </a:tbl>
          </a:graphicData>
        </a:graphic>
      </p:graphicFrame>
      <p:sp>
        <p:nvSpPr>
          <p:cNvPr id="6" name="Title 1">
            <a:extLst>
              <a:ext uri="{FF2B5EF4-FFF2-40B4-BE49-F238E27FC236}">
                <a16:creationId xmlns:a16="http://schemas.microsoft.com/office/drawing/2014/main" id="{D1817439-2B2B-4A49-ACA8-063DD9CAB1E7}"/>
              </a:ext>
            </a:extLst>
          </p:cNvPr>
          <p:cNvSpPr txBox="1">
            <a:spLocks/>
          </p:cNvSpPr>
          <p:nvPr/>
        </p:nvSpPr>
        <p:spPr>
          <a:xfrm>
            <a:off x="1033615" y="0"/>
            <a:ext cx="5827929" cy="489098"/>
          </a:xfrm>
          <a:prstGeom prst="rect">
            <a:avLst/>
          </a:prstGeom>
        </p:spPr>
        <p:txBody>
          <a:bodyPr vert="horz" lIns="91440" tIns="45720" rIns="91440" bIns="45720" rtlCol="0" anchor="ctr">
            <a:normAutofit fontScale="92500" lnSpcReduction="10000"/>
            <a:scene3d>
              <a:camera prst="orthographicFront"/>
              <a:lightRig rig="threePt" dir="t"/>
            </a:scene3d>
            <a:sp3d extrusionH="57150">
              <a:bevelT w="38100" h="38100"/>
            </a:sp3d>
          </a:bodyPr>
          <a:lstStyle>
            <a:lvl1pPr algn="l" defTabSz="685800" rtl="0" eaLnBrk="1" latinLnBrk="0" hangingPunct="1">
              <a:lnSpc>
                <a:spcPct val="90000"/>
              </a:lnSpc>
              <a:spcBef>
                <a:spcPct val="0"/>
              </a:spcBef>
              <a:buNone/>
              <a:defRPr sz="3300" b="1" kern="1200">
                <a:solidFill>
                  <a:schemeClr val="accent2">
                    <a:lumMod val="75000"/>
                  </a:schemeClr>
                </a:solidFill>
                <a:latin typeface="+mj-lt"/>
                <a:ea typeface="+mj-ea"/>
                <a:cs typeface="+mj-cs"/>
              </a:defRPr>
            </a:lvl1pPr>
          </a:lstStyle>
          <a:p>
            <a:r>
              <a:rPr lang="hr-HR" dirty="0">
                <a:effectLst>
                  <a:outerShdw blurRad="38100" dist="38100" dir="2700000" algn="tl">
                    <a:srgbClr val="000000">
                      <a:alpha val="43137"/>
                    </a:srgbClr>
                  </a:outerShdw>
                </a:effectLst>
                <a:latin typeface="+mn-lt"/>
                <a:cs typeface="Calibri"/>
              </a:rPr>
              <a:t>DIGITALKO na satu</a:t>
            </a:r>
            <a:endParaRPr lang="en-US" dirty="0">
              <a:solidFill>
                <a:srgbClr val="FFC000"/>
              </a:solidFill>
              <a:effectLst>
                <a:outerShdw blurRad="38100" dist="38100" dir="2700000" algn="tl">
                  <a:srgbClr val="000000">
                    <a:alpha val="43137"/>
                  </a:srgbClr>
                </a:outerShdw>
              </a:effectLst>
              <a:latin typeface="+mn-lt"/>
              <a:cs typeface="Calibri"/>
            </a:endParaRPr>
          </a:p>
        </p:txBody>
      </p:sp>
    </p:spTree>
    <p:extLst>
      <p:ext uri="{BB962C8B-B14F-4D97-AF65-F5344CB8AC3E}">
        <p14:creationId xmlns:p14="http://schemas.microsoft.com/office/powerpoint/2010/main" val="158715737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175665" y="55605"/>
            <a:ext cx="5960362" cy="722871"/>
          </a:xfrm>
        </p:spPr>
        <p:txBody>
          <a:bodyPr>
            <a:noAutofit/>
          </a:bodyPr>
          <a:lstStyle/>
          <a:p>
            <a:r>
              <a:rPr lang="hr-HR" sz="1600" dirty="0"/>
              <a:t>Jačanje STEM vještina u osnovnim školama i razvoj regionalnih znanstvenih centara za osnovnoškolski odgoj i obrazovanje u STEM području</a:t>
            </a:r>
          </a:p>
        </p:txBody>
      </p:sp>
      <p:graphicFrame>
        <p:nvGraphicFramePr>
          <p:cNvPr id="3" name="Shape 1205"/>
          <p:cNvGraphicFramePr/>
          <p:nvPr>
            <p:extLst>
              <p:ext uri="{D42A27DB-BD31-4B8C-83A1-F6EECF244321}">
                <p14:modId xmlns:p14="http://schemas.microsoft.com/office/powerpoint/2010/main" val="3276392995"/>
              </p:ext>
            </p:extLst>
          </p:nvPr>
        </p:nvGraphicFramePr>
        <p:xfrm>
          <a:off x="395415" y="1000898"/>
          <a:ext cx="8293278" cy="3777596"/>
        </p:xfrm>
        <a:graphic>
          <a:graphicData uri="http://schemas.openxmlformats.org/drawingml/2006/table">
            <a:tbl>
              <a:tblPr>
                <a:tableStyleId>{0E3FDE45-AF77-4B5C-9715-49D594BDF05E}</a:tableStyleId>
              </a:tblPr>
              <a:tblGrid>
                <a:gridCol w="1161535">
                  <a:extLst>
                    <a:ext uri="{9D8B030D-6E8A-4147-A177-3AD203B41FA5}">
                      <a16:colId xmlns:a16="http://schemas.microsoft.com/office/drawing/2014/main" val="20000"/>
                    </a:ext>
                  </a:extLst>
                </a:gridCol>
                <a:gridCol w="7131743">
                  <a:extLst>
                    <a:ext uri="{9D8B030D-6E8A-4147-A177-3AD203B41FA5}">
                      <a16:colId xmlns:a16="http://schemas.microsoft.com/office/drawing/2014/main" val="20001"/>
                    </a:ext>
                  </a:extLst>
                </a:gridCol>
              </a:tblGrid>
              <a:tr h="656872">
                <a:tc>
                  <a:txBody>
                    <a:bodyPr/>
                    <a:lstStyle/>
                    <a:p>
                      <a:pPr marL="0" marR="0" lvl="0" indent="0" algn="l" rtl="0">
                        <a:lnSpc>
                          <a:spcPct val="100000"/>
                        </a:lnSpc>
                        <a:spcBef>
                          <a:spcPts val="0"/>
                        </a:spcBef>
                        <a:spcAft>
                          <a:spcPts val="0"/>
                        </a:spcAft>
                        <a:buClr>
                          <a:srgbClr val="000000"/>
                        </a:buClr>
                        <a:buSzPct val="25000"/>
                        <a:buFont typeface="Calibri"/>
                        <a:buNone/>
                      </a:pPr>
                      <a:r>
                        <a:rPr lang="hr-HR" sz="1000" u="none" strike="noStrike" cap="none" baseline="0" dirty="0">
                          <a:sym typeface="Calibri"/>
                        </a:rPr>
                        <a:t>Ishodi</a:t>
                      </a:r>
                      <a:r>
                        <a:rPr lang="en" sz="1000" u="none" strike="noStrike" cap="none" baseline="0" dirty="0">
                          <a:sym typeface="Calibri"/>
                        </a:rPr>
                        <a:t>:</a:t>
                      </a:r>
                      <a:endParaRPr lang="en" sz="1000" b="0" i="0" u="none" strike="noStrike" cap="none" baseline="0" dirty="0">
                        <a:solidFill>
                          <a:srgbClr val="000000"/>
                        </a:solidFill>
                        <a:latin typeface="Calibri"/>
                        <a:ea typeface="Calibri"/>
                        <a:cs typeface="Calibri"/>
                        <a:sym typeface="Calibri"/>
                      </a:endParaRPr>
                    </a:p>
                  </a:txBody>
                  <a:tcPr marL="91425" marR="91425" marT="32625" marB="32625"/>
                </a:tc>
                <a:tc>
                  <a:txBody>
                    <a:bodyPr/>
                    <a:lstStyle/>
                    <a:p>
                      <a:pPr marL="0" marR="0" lvl="0" indent="0" algn="l" rtl="0">
                        <a:lnSpc>
                          <a:spcPct val="100000"/>
                        </a:lnSpc>
                        <a:spcBef>
                          <a:spcPts val="0"/>
                        </a:spcBef>
                        <a:spcAft>
                          <a:spcPts val="0"/>
                        </a:spcAft>
                        <a:buFont typeface="Calibri"/>
                        <a:buNone/>
                      </a:pPr>
                      <a:r>
                        <a:rPr lang="hr-HR" sz="1000" b="0" i="0" u="none" strike="noStrike" kern="1200" cap="none" baseline="0" dirty="0">
                          <a:solidFill>
                            <a:srgbClr val="000000"/>
                          </a:solidFill>
                          <a:latin typeface="Calibri"/>
                          <a:ea typeface="Calibri"/>
                          <a:cs typeface="Calibri"/>
                          <a:sym typeface="Calibri"/>
                        </a:rPr>
                        <a:t>Učenici će: </a:t>
                      </a:r>
                    </a:p>
                    <a:p>
                      <a:pPr marL="0" marR="0" lvl="0" indent="0" algn="l" rtl="0">
                        <a:lnSpc>
                          <a:spcPct val="100000"/>
                        </a:lnSpc>
                        <a:spcBef>
                          <a:spcPts val="0"/>
                        </a:spcBef>
                        <a:spcAft>
                          <a:spcPts val="0"/>
                        </a:spcAft>
                        <a:buFont typeface="Calibri"/>
                        <a:buNone/>
                      </a:pPr>
                      <a:r>
                        <a:rPr lang="hr-HR" sz="1000" b="0" i="0" u="none" strike="noStrike" kern="1200" cap="none" baseline="0" dirty="0">
                          <a:solidFill>
                            <a:srgbClr val="000000"/>
                          </a:solidFill>
                          <a:latin typeface="Calibri"/>
                          <a:ea typeface="Calibri"/>
                          <a:cs typeface="Calibri"/>
                          <a:sym typeface="Calibri"/>
                        </a:rPr>
                        <a:t> - razvijati znanja i kompetencije u STEM predmetima</a:t>
                      </a:r>
                    </a:p>
                    <a:p>
                      <a:pPr marL="171450" marR="0" lvl="0" indent="-171450" algn="l" rtl="0">
                        <a:lnSpc>
                          <a:spcPct val="100000"/>
                        </a:lnSpc>
                        <a:spcBef>
                          <a:spcPts val="0"/>
                        </a:spcBef>
                        <a:spcAft>
                          <a:spcPts val="0"/>
                        </a:spcAft>
                        <a:buFontTx/>
                        <a:buChar char="-"/>
                      </a:pPr>
                      <a:r>
                        <a:rPr lang="hr-HR" sz="1000" b="0" i="0" u="none" strike="noStrike" kern="1200" cap="none" baseline="0" dirty="0">
                          <a:solidFill>
                            <a:srgbClr val="000000"/>
                          </a:solidFill>
                          <a:latin typeface="Calibri"/>
                          <a:ea typeface="Calibri"/>
                          <a:cs typeface="Calibri"/>
                          <a:sym typeface="Calibri"/>
                        </a:rPr>
                        <a:t>Usvajati nova znanja na području informacijsko – komunikacijskih tehnologija</a:t>
                      </a:r>
                    </a:p>
                    <a:p>
                      <a:pPr marL="171450" marR="0" lvl="0" indent="-171450" algn="l" rtl="0">
                        <a:lnSpc>
                          <a:spcPct val="100000"/>
                        </a:lnSpc>
                        <a:spcBef>
                          <a:spcPts val="0"/>
                        </a:spcBef>
                        <a:spcAft>
                          <a:spcPts val="0"/>
                        </a:spcAft>
                        <a:buFontTx/>
                        <a:buChar char="-"/>
                      </a:pPr>
                      <a:r>
                        <a:rPr lang="hr-HR" sz="1000" b="0" i="0" u="none" strike="noStrike" kern="1200" cap="none" baseline="0" dirty="0">
                          <a:solidFill>
                            <a:srgbClr val="000000"/>
                          </a:solidFill>
                          <a:latin typeface="Calibri"/>
                          <a:ea typeface="Calibri"/>
                          <a:cs typeface="Calibri"/>
                          <a:sym typeface="Calibri"/>
                        </a:rPr>
                        <a:t>Razvijati vještine u poduzetništvu i aktivnom građanstvu</a:t>
                      </a:r>
                    </a:p>
                  </a:txBody>
                  <a:tcPr marL="91425" marR="91425" marT="32625" marB="32625"/>
                </a:tc>
                <a:extLst>
                  <a:ext uri="{0D108BD9-81ED-4DB2-BD59-A6C34878D82A}">
                    <a16:rowId xmlns:a16="http://schemas.microsoft.com/office/drawing/2014/main" val="10000"/>
                  </a:ext>
                </a:extLst>
              </a:tr>
              <a:tr h="318843">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Namjena</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25" marR="91425" marT="32625" marB="32625"/>
                </a:tc>
                <a:tc>
                  <a:txBody>
                    <a:bodyPr/>
                    <a:lstStyle/>
                    <a:p>
                      <a:pPr marL="0" marR="0" lvl="0" indent="0" algn="l" rtl="0">
                        <a:lnSpc>
                          <a:spcPct val="100000"/>
                        </a:lnSpc>
                        <a:spcBef>
                          <a:spcPts val="0"/>
                        </a:spcBef>
                        <a:spcAft>
                          <a:spcPts val="0"/>
                        </a:spcAft>
                        <a:buFont typeface="Calibri"/>
                        <a:buNone/>
                      </a:pPr>
                      <a:r>
                        <a:rPr lang="hr-HR" sz="1000" b="0" i="0" u="none" strike="noStrike" cap="none" baseline="0" dirty="0">
                          <a:solidFill>
                            <a:srgbClr val="000000"/>
                          </a:solidFill>
                          <a:latin typeface="Calibri"/>
                          <a:ea typeface="Calibri"/>
                          <a:cs typeface="Calibri"/>
                          <a:sym typeface="Calibri"/>
                        </a:rPr>
                        <a:t>Jačanje kapaciteta  osnovnoškolskog obrazovanja s konačnim ciljem poboljšanja STEM vještina učitelja i drugih odgojno – obrazovnih radnika</a:t>
                      </a:r>
                    </a:p>
                  </a:txBody>
                  <a:tcPr marL="91425" marR="91425" marT="32625" marB="32625"/>
                </a:tc>
                <a:extLst>
                  <a:ext uri="{0D108BD9-81ED-4DB2-BD59-A6C34878D82A}">
                    <a16:rowId xmlns:a16="http://schemas.microsoft.com/office/drawing/2014/main" val="10001"/>
                  </a:ext>
                </a:extLst>
              </a:tr>
              <a:tr h="953553">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dirty="0">
                          <a:sym typeface="Calibri"/>
                        </a:rPr>
                        <a:t>Način realizacije:</a:t>
                      </a:r>
                      <a:endParaRPr lang="en" sz="1000" b="0" i="0" u="none" strike="noStrike" cap="none" baseline="0" dirty="0">
                        <a:solidFill>
                          <a:srgbClr val="000000"/>
                        </a:solidFill>
                        <a:latin typeface="Calibri"/>
                        <a:ea typeface="Calibri"/>
                        <a:cs typeface="Calibri"/>
                        <a:sym typeface="Calibri"/>
                      </a:endParaRPr>
                    </a:p>
                  </a:txBody>
                  <a:tcPr marL="91425" marR="91425" marT="32625" marB="32625"/>
                </a:tc>
                <a:tc>
                  <a:txBody>
                    <a:bodyPr/>
                    <a:lstStyle/>
                    <a:p>
                      <a:pPr marL="0" marR="0" lvl="0" indent="0" algn="l" rtl="0">
                        <a:lnSpc>
                          <a:spcPct val="100000"/>
                        </a:lnSpc>
                        <a:spcBef>
                          <a:spcPts val="0"/>
                        </a:spcBef>
                        <a:spcAft>
                          <a:spcPts val="0"/>
                        </a:spcAft>
                        <a:buFont typeface="Calibri"/>
                        <a:buNone/>
                      </a:pPr>
                      <a:r>
                        <a:rPr lang="hr-HR" sz="1000" b="0" i="0" u="none" strike="noStrike" kern="1200" cap="none" baseline="0" dirty="0">
                          <a:solidFill>
                            <a:srgbClr val="000000"/>
                          </a:solidFill>
                          <a:latin typeface="+mn-lt"/>
                          <a:ea typeface="Calibri"/>
                          <a:cs typeface="Calibri"/>
                          <a:sym typeface="Calibri"/>
                        </a:rPr>
                        <a:t> - rad u školskom voćnjaku kroz ekološki uzgoj</a:t>
                      </a:r>
                    </a:p>
                    <a:p>
                      <a:pPr marL="0" marR="0" lvl="0" indent="0" algn="l" rtl="0">
                        <a:lnSpc>
                          <a:spcPct val="100000"/>
                        </a:lnSpc>
                        <a:spcBef>
                          <a:spcPts val="0"/>
                        </a:spcBef>
                        <a:spcAft>
                          <a:spcPts val="0"/>
                        </a:spcAft>
                        <a:buFont typeface="Calibri"/>
                        <a:buNone/>
                      </a:pPr>
                      <a:r>
                        <a:rPr lang="hr-HR" sz="1000" b="0" i="0" u="none" strike="noStrike" kern="1200" cap="none" baseline="0" dirty="0">
                          <a:solidFill>
                            <a:srgbClr val="000000"/>
                          </a:solidFill>
                          <a:latin typeface="+mn-lt"/>
                          <a:ea typeface="Calibri"/>
                          <a:cs typeface="Calibri"/>
                          <a:sym typeface="Calibri"/>
                        </a:rPr>
                        <a:t> - postavljanje košnice za pčele i praćenje i analiza utjecaja atmosferskih prilika na prirodu</a:t>
                      </a:r>
                    </a:p>
                    <a:p>
                      <a:pPr marL="0" marR="0" lvl="0" indent="0" algn="l" rtl="0">
                        <a:lnSpc>
                          <a:spcPct val="100000"/>
                        </a:lnSpc>
                        <a:spcBef>
                          <a:spcPts val="0"/>
                        </a:spcBef>
                        <a:spcAft>
                          <a:spcPts val="0"/>
                        </a:spcAft>
                        <a:buFont typeface="Calibri"/>
                        <a:buNone/>
                      </a:pPr>
                      <a:r>
                        <a:rPr lang="hr-HR" sz="1000" b="0" i="0" u="none" strike="noStrike" kern="1200" cap="none" baseline="0" dirty="0">
                          <a:solidFill>
                            <a:srgbClr val="000000"/>
                          </a:solidFill>
                          <a:latin typeface="+mn-lt"/>
                          <a:ea typeface="Calibri"/>
                          <a:cs typeface="Calibri"/>
                          <a:sym typeface="Calibri"/>
                        </a:rPr>
                        <a:t> - praćenje vremenskih promjena kroz meteorološku stanicu</a:t>
                      </a:r>
                    </a:p>
                    <a:p>
                      <a:pPr marL="0" marR="0" lvl="0" indent="0" algn="l" rtl="0">
                        <a:lnSpc>
                          <a:spcPct val="100000"/>
                        </a:lnSpc>
                        <a:spcBef>
                          <a:spcPts val="0"/>
                        </a:spcBef>
                        <a:spcAft>
                          <a:spcPts val="0"/>
                        </a:spcAft>
                        <a:buFont typeface="Calibri"/>
                        <a:buNone/>
                      </a:pPr>
                      <a:r>
                        <a:rPr lang="hr-HR" sz="1000" b="0" i="0" u="none" strike="noStrike" kern="1200" cap="none" baseline="0" dirty="0">
                          <a:solidFill>
                            <a:srgbClr val="000000"/>
                          </a:solidFill>
                          <a:latin typeface="+mn-lt"/>
                          <a:ea typeface="Calibri"/>
                          <a:cs typeface="Calibri"/>
                          <a:sym typeface="Calibri"/>
                        </a:rPr>
                        <a:t> - obrada i analiza podataka kroz STEM predmete</a:t>
                      </a:r>
                    </a:p>
                    <a:p>
                      <a:pPr marL="0" marR="0" lvl="0" indent="0" algn="l" rtl="0">
                        <a:lnSpc>
                          <a:spcPct val="100000"/>
                        </a:lnSpc>
                        <a:spcBef>
                          <a:spcPts val="0"/>
                        </a:spcBef>
                        <a:spcAft>
                          <a:spcPts val="0"/>
                        </a:spcAft>
                        <a:buFont typeface="Calibri"/>
                        <a:buNone/>
                      </a:pPr>
                      <a:r>
                        <a:rPr lang="hr-HR" sz="1000" b="0" i="0" u="none" strike="noStrike" kern="1200" cap="none" baseline="0" dirty="0">
                          <a:solidFill>
                            <a:srgbClr val="000000"/>
                          </a:solidFill>
                          <a:latin typeface="+mn-lt"/>
                          <a:ea typeface="Calibri"/>
                          <a:cs typeface="Calibri"/>
                          <a:sym typeface="Calibri"/>
                        </a:rPr>
                        <a:t> - Suradnja i razmjena iskustava s partnerom iz Norveške</a:t>
                      </a:r>
                    </a:p>
                    <a:p>
                      <a:pPr marL="0" marR="0" lvl="0" indent="0" algn="l" rtl="0">
                        <a:lnSpc>
                          <a:spcPct val="100000"/>
                        </a:lnSpc>
                        <a:spcBef>
                          <a:spcPts val="0"/>
                        </a:spcBef>
                        <a:spcAft>
                          <a:spcPts val="0"/>
                        </a:spcAft>
                        <a:buFont typeface="Calibri"/>
                        <a:buNone/>
                      </a:pPr>
                      <a:r>
                        <a:rPr lang="hr-HR" sz="1000" b="0" i="0" u="none" strike="noStrike" kern="1200" cap="none" baseline="0" dirty="0">
                          <a:solidFill>
                            <a:srgbClr val="000000"/>
                          </a:solidFill>
                          <a:latin typeface="+mn-lt"/>
                          <a:ea typeface="Calibri"/>
                          <a:cs typeface="Calibri"/>
                          <a:sym typeface="Calibri"/>
                        </a:rPr>
                        <a:t> - studijski posjeti</a:t>
                      </a:r>
                      <a:endParaRPr lang="en" sz="1000" b="0" i="0" u="none" strike="noStrike" kern="1200" cap="none" baseline="0" dirty="0">
                        <a:solidFill>
                          <a:srgbClr val="000000"/>
                        </a:solidFill>
                        <a:latin typeface="+mn-lt"/>
                        <a:ea typeface="Calibri"/>
                        <a:cs typeface="Calibri"/>
                        <a:sym typeface="Calibri"/>
                      </a:endParaRPr>
                    </a:p>
                  </a:txBody>
                  <a:tcPr marL="91425" marR="91425" marT="32625" marB="32625"/>
                </a:tc>
                <a:extLst>
                  <a:ext uri="{0D108BD9-81ED-4DB2-BD59-A6C34878D82A}">
                    <a16:rowId xmlns:a16="http://schemas.microsoft.com/office/drawing/2014/main" val="10002"/>
                  </a:ext>
                </a:extLst>
              </a:tr>
              <a:tr h="236133">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dirty="0">
                          <a:sym typeface="Calibri"/>
                        </a:rPr>
                        <a:t>Nositelj aktivnosti:</a:t>
                      </a:r>
                      <a:endParaRPr lang="en" sz="1000" b="0" i="0" u="none" strike="noStrike" cap="none" baseline="0" dirty="0">
                        <a:solidFill>
                          <a:srgbClr val="000000"/>
                        </a:solidFill>
                        <a:latin typeface="Calibri"/>
                        <a:ea typeface="Calibri"/>
                        <a:cs typeface="Calibri"/>
                        <a:sym typeface="Calibri"/>
                      </a:endParaRPr>
                    </a:p>
                  </a:txBody>
                  <a:tcPr marL="91425" marR="91425" marT="32625" marB="32625"/>
                </a:tc>
                <a:tc>
                  <a:txBody>
                    <a:bodyPr/>
                    <a:lstStyle/>
                    <a:p>
                      <a:pPr marL="0" marR="0" lvl="0" indent="0" algn="l" rtl="0">
                        <a:lnSpc>
                          <a:spcPct val="100000"/>
                        </a:lnSpc>
                        <a:spcBef>
                          <a:spcPts val="0"/>
                        </a:spcBef>
                        <a:spcAft>
                          <a:spcPts val="0"/>
                        </a:spcAft>
                        <a:buFont typeface="Calibri"/>
                        <a:buNone/>
                      </a:pPr>
                      <a:r>
                        <a:rPr lang="hr-HR" sz="1000" b="0" i="0" u="none" strike="noStrike" cap="none" baseline="0" dirty="0">
                          <a:solidFill>
                            <a:srgbClr val="000000"/>
                          </a:solidFill>
                          <a:latin typeface="Calibri"/>
                          <a:ea typeface="Calibri"/>
                          <a:cs typeface="Calibri"/>
                          <a:sym typeface="Calibri"/>
                        </a:rPr>
                        <a:t>Učitelji STEM predmeta, učenička zadruga, stručni suradnici, ravnateljica, CTR, Brodsko – posavska županija</a:t>
                      </a:r>
                      <a:endParaRPr lang="en" sz="1000" b="0" i="0" u="none" strike="noStrike" cap="none" baseline="0" dirty="0">
                        <a:solidFill>
                          <a:srgbClr val="000000"/>
                        </a:solidFill>
                        <a:latin typeface="Calibri"/>
                        <a:ea typeface="Calibri"/>
                        <a:cs typeface="Calibri"/>
                        <a:sym typeface="Calibri"/>
                      </a:endParaRPr>
                    </a:p>
                  </a:txBody>
                  <a:tcPr marL="91425" marR="91425" marT="32625" marB="32625"/>
                </a:tc>
                <a:extLst>
                  <a:ext uri="{0D108BD9-81ED-4DB2-BD59-A6C34878D82A}">
                    <a16:rowId xmlns:a16="http://schemas.microsoft.com/office/drawing/2014/main" val="10003"/>
                  </a:ext>
                </a:extLst>
              </a:tr>
              <a:tr h="330323">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Vremenik</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25" marR="91425" marT="32625" marB="32625"/>
                </a:tc>
                <a:tc>
                  <a:txBody>
                    <a:bodyPr/>
                    <a:lstStyle/>
                    <a:p>
                      <a:pPr marL="0" marR="0" lvl="0" indent="0" algn="l" rtl="0">
                        <a:lnSpc>
                          <a:spcPct val="100000"/>
                        </a:lnSpc>
                        <a:spcBef>
                          <a:spcPts val="0"/>
                        </a:spcBef>
                        <a:spcAft>
                          <a:spcPts val="0"/>
                        </a:spcAft>
                        <a:buClr>
                          <a:srgbClr val="000000"/>
                        </a:buClr>
                        <a:buSzPct val="25000"/>
                        <a:buFontTx/>
                        <a:buNone/>
                      </a:pPr>
                      <a:r>
                        <a:rPr lang="hr-HR" sz="1000" b="0" i="0" u="none" strike="noStrike" cap="none" baseline="0" dirty="0">
                          <a:solidFill>
                            <a:srgbClr val="000000"/>
                          </a:solidFill>
                          <a:latin typeface="Calibri"/>
                          <a:ea typeface="Calibri"/>
                          <a:cs typeface="Calibri"/>
                          <a:sym typeface="Calibri"/>
                        </a:rPr>
                        <a:t>Trajanje projekta 2022. – 2024.g.</a:t>
                      </a:r>
                      <a:endParaRPr lang="en" sz="1000" b="0" i="0" u="none" strike="noStrike" cap="none" baseline="0" dirty="0">
                        <a:solidFill>
                          <a:srgbClr val="000000"/>
                        </a:solidFill>
                        <a:latin typeface="Calibri"/>
                        <a:ea typeface="Calibri"/>
                        <a:cs typeface="Calibri"/>
                        <a:sym typeface="Calibri"/>
                      </a:endParaRPr>
                    </a:p>
                  </a:txBody>
                  <a:tcPr marL="91425" marR="91425" marT="32625" marB="32625"/>
                </a:tc>
                <a:extLst>
                  <a:ext uri="{0D108BD9-81ED-4DB2-BD59-A6C34878D82A}">
                    <a16:rowId xmlns:a16="http://schemas.microsoft.com/office/drawing/2014/main" val="10004"/>
                  </a:ext>
                </a:extLst>
              </a:tr>
              <a:tr h="403852">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Troškovnik</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25" marR="91425" marT="32625" marB="32625"/>
                </a:tc>
                <a:tc>
                  <a:txBody>
                    <a:bodyPr/>
                    <a:lstStyle/>
                    <a:p>
                      <a:pPr marL="0" marR="0" lvl="0" indent="0" algn="l" rtl="0">
                        <a:lnSpc>
                          <a:spcPct val="100000"/>
                        </a:lnSpc>
                        <a:spcBef>
                          <a:spcPts val="0"/>
                        </a:spcBef>
                        <a:spcAft>
                          <a:spcPts val="0"/>
                        </a:spcAft>
                        <a:buClr>
                          <a:srgbClr val="000000"/>
                        </a:buClr>
                        <a:buSzPct val="25000"/>
                        <a:buFont typeface="Calibri"/>
                        <a:buNone/>
                      </a:pPr>
                      <a:r>
                        <a:rPr lang="hr-HR" sz="1000" b="0" i="0" u="none" strike="noStrike" cap="none" baseline="0" dirty="0">
                          <a:solidFill>
                            <a:srgbClr val="000000"/>
                          </a:solidFill>
                          <a:latin typeface="Calibri"/>
                          <a:ea typeface="Calibri"/>
                          <a:cs typeface="Calibri"/>
                          <a:sym typeface="Calibri"/>
                        </a:rPr>
                        <a:t>Ukupna vrijednost projekta 396.000,00kn Europskog socijalnog fonda</a:t>
                      </a:r>
                      <a:endParaRPr lang="en" sz="1000" b="0" i="0" u="none" strike="noStrike" cap="none" baseline="0" dirty="0">
                        <a:solidFill>
                          <a:srgbClr val="000000"/>
                        </a:solidFill>
                        <a:latin typeface="Calibri"/>
                        <a:ea typeface="Calibri"/>
                        <a:cs typeface="Calibri"/>
                        <a:sym typeface="Calibri"/>
                      </a:endParaRPr>
                    </a:p>
                  </a:txBody>
                  <a:tcPr marL="91425" marR="91425" marT="32625" marB="32625"/>
                </a:tc>
                <a:extLst>
                  <a:ext uri="{0D108BD9-81ED-4DB2-BD59-A6C34878D82A}">
                    <a16:rowId xmlns:a16="http://schemas.microsoft.com/office/drawing/2014/main" val="10005"/>
                  </a:ext>
                </a:extLst>
              </a:tr>
              <a:tr h="782738">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dirty="0">
                          <a:sym typeface="Calibri"/>
                        </a:rPr>
                        <a:t>Način vrednovanja i korištenja rezultata vrednovanja:</a:t>
                      </a:r>
                      <a:endParaRPr lang="en" sz="1000" b="0" i="0" u="none" strike="noStrike" cap="none" baseline="0" dirty="0">
                        <a:solidFill>
                          <a:srgbClr val="000000"/>
                        </a:solidFill>
                        <a:latin typeface="Calibri"/>
                        <a:ea typeface="Calibri"/>
                        <a:cs typeface="Calibri"/>
                        <a:sym typeface="Calibri"/>
                      </a:endParaRPr>
                    </a:p>
                  </a:txBody>
                  <a:tcPr marL="91425" marR="91425" marT="32625" marB="32625"/>
                </a:tc>
                <a:tc>
                  <a:txBody>
                    <a:bodyPr/>
                    <a:lstStyle/>
                    <a:p>
                      <a:pPr marL="0" marR="0" lvl="0" indent="0" algn="l" rtl="0">
                        <a:lnSpc>
                          <a:spcPct val="100000"/>
                        </a:lnSpc>
                        <a:spcBef>
                          <a:spcPts val="0"/>
                        </a:spcBef>
                        <a:spcAft>
                          <a:spcPts val="0"/>
                        </a:spcAft>
                        <a:buClr>
                          <a:srgbClr val="000000"/>
                        </a:buClr>
                        <a:buSzPct val="25000"/>
                        <a:buFont typeface="Calibri"/>
                        <a:buNone/>
                      </a:pPr>
                      <a:r>
                        <a:rPr lang="hr-HR" sz="1000" b="0" i="0" u="none" strike="noStrike" cap="none" baseline="0" dirty="0">
                          <a:solidFill>
                            <a:srgbClr val="000000"/>
                          </a:solidFill>
                          <a:latin typeface="Calibri"/>
                          <a:ea typeface="Calibri"/>
                          <a:cs typeface="Calibri"/>
                          <a:sym typeface="Calibri"/>
                        </a:rPr>
                        <a:t>Obrada i analiza postignutih rezultata rada, razmjena iskustava s partnerima u projektu, prezentacija projekta drugim školama i objava u medijima</a:t>
                      </a:r>
                      <a:endParaRPr lang="en" sz="1000" b="0" i="0" u="none" strike="noStrike" cap="none" baseline="0" dirty="0">
                        <a:solidFill>
                          <a:srgbClr val="000000"/>
                        </a:solidFill>
                        <a:latin typeface="Calibri"/>
                        <a:ea typeface="Calibri"/>
                        <a:cs typeface="Calibri"/>
                        <a:sym typeface="Calibri"/>
                      </a:endParaRPr>
                    </a:p>
                  </a:txBody>
                  <a:tcPr marL="91425" marR="91425" marT="32625" marB="32625"/>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291243485"/>
      </p:ext>
    </p:extLst>
  </p:cSld>
  <p:clrMapOvr>
    <a:masterClrMapping/>
  </p:clrMapOvr>
  <p:transition spd="slow">
    <p:wipe/>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188022" y="82122"/>
            <a:ext cx="5867686" cy="331830"/>
          </a:xfrm>
        </p:spPr>
        <p:txBody>
          <a:bodyPr>
            <a:normAutofit fontScale="90000"/>
          </a:bodyPr>
          <a:lstStyle/>
          <a:p>
            <a:r>
              <a:rPr lang="hr-HR" dirty="0"/>
              <a:t>Učim s gospodinom Finom</a:t>
            </a:r>
          </a:p>
        </p:txBody>
      </p:sp>
      <p:graphicFrame>
        <p:nvGraphicFramePr>
          <p:cNvPr id="3" name="Shape 1205"/>
          <p:cNvGraphicFramePr/>
          <p:nvPr>
            <p:extLst>
              <p:ext uri="{D42A27DB-BD31-4B8C-83A1-F6EECF244321}">
                <p14:modId xmlns:p14="http://schemas.microsoft.com/office/powerpoint/2010/main" val="3537185321"/>
              </p:ext>
            </p:extLst>
          </p:nvPr>
        </p:nvGraphicFramePr>
        <p:xfrm>
          <a:off x="366885" y="413952"/>
          <a:ext cx="8494804" cy="4553516"/>
        </p:xfrm>
        <a:graphic>
          <a:graphicData uri="http://schemas.openxmlformats.org/drawingml/2006/table">
            <a:tbl>
              <a:tblPr>
                <a:tableStyleId>{0E3FDE45-AF77-4B5C-9715-49D594BDF05E}</a:tableStyleId>
              </a:tblPr>
              <a:tblGrid>
                <a:gridCol w="2055968">
                  <a:extLst>
                    <a:ext uri="{9D8B030D-6E8A-4147-A177-3AD203B41FA5}">
                      <a16:colId xmlns:a16="http://schemas.microsoft.com/office/drawing/2014/main" val="20000"/>
                    </a:ext>
                  </a:extLst>
                </a:gridCol>
                <a:gridCol w="6438836">
                  <a:extLst>
                    <a:ext uri="{9D8B030D-6E8A-4147-A177-3AD203B41FA5}">
                      <a16:colId xmlns:a16="http://schemas.microsoft.com/office/drawing/2014/main" val="20001"/>
                    </a:ext>
                  </a:extLst>
                </a:gridCol>
              </a:tblGrid>
              <a:tr h="633202">
                <a:tc>
                  <a:txBody>
                    <a:bodyPr/>
                    <a:lstStyle/>
                    <a:p>
                      <a:pPr marL="0" marR="0" lvl="0" indent="0" algn="l" rtl="0">
                        <a:lnSpc>
                          <a:spcPct val="100000"/>
                        </a:lnSpc>
                        <a:spcBef>
                          <a:spcPts val="0"/>
                        </a:spcBef>
                        <a:spcAft>
                          <a:spcPts val="0"/>
                        </a:spcAft>
                        <a:buClr>
                          <a:srgbClr val="000000"/>
                        </a:buClr>
                        <a:buSzPct val="25000"/>
                        <a:buFont typeface="Calibri"/>
                        <a:buNone/>
                      </a:pPr>
                      <a:r>
                        <a:rPr lang="hr-HR" sz="1000" u="none" strike="noStrike" cap="none" baseline="0" dirty="0">
                          <a:sym typeface="Calibri"/>
                        </a:rPr>
                        <a:t>Ishodi</a:t>
                      </a:r>
                      <a:r>
                        <a:rPr lang="en" sz="1000" u="none" strike="noStrike" cap="none" baseline="0" dirty="0">
                          <a:sym typeface="Calibri"/>
                        </a:rPr>
                        <a:t>:</a:t>
                      </a:r>
                      <a:endParaRPr lang="en" sz="1000" b="0" i="0" u="none" strike="noStrike" cap="none" baseline="0" dirty="0">
                        <a:solidFill>
                          <a:srgbClr val="000000"/>
                        </a:solidFill>
                        <a:latin typeface="Calibri"/>
                        <a:ea typeface="Calibri"/>
                        <a:cs typeface="Calibri"/>
                        <a:sym typeface="Calibri"/>
                      </a:endParaRPr>
                    </a:p>
                  </a:txBody>
                  <a:tcPr marL="91425" marR="91425" marT="32625" marB="32625"/>
                </a:tc>
                <a:tc>
                  <a:txBody>
                    <a:bodyPr/>
                    <a:lstStyle/>
                    <a:p>
                      <a:pPr marL="0" marR="0" lvl="0" indent="0" algn="l" rtl="0">
                        <a:lnSpc>
                          <a:spcPct val="100000"/>
                        </a:lnSpc>
                        <a:spcBef>
                          <a:spcPts val="0"/>
                        </a:spcBef>
                        <a:spcAft>
                          <a:spcPts val="0"/>
                        </a:spcAft>
                        <a:buFont typeface="Calibri"/>
                        <a:buNone/>
                      </a:pPr>
                      <a:r>
                        <a:rPr lang="hr-HR" sz="1000" b="0" i="0" u="none" strike="noStrike" cap="none" baseline="0" dirty="0">
                          <a:solidFill>
                            <a:srgbClr val="000000"/>
                          </a:solidFill>
                          <a:latin typeface="Calibri"/>
                          <a:ea typeface="Calibri"/>
                          <a:cs typeface="Calibri"/>
                          <a:sym typeface="Calibri"/>
                        </a:rPr>
                        <a:t>Učenici će:</a:t>
                      </a:r>
                    </a:p>
                    <a:p>
                      <a:pPr marL="0" marR="0" lvl="0" indent="0" algn="l" rtl="0">
                        <a:lnSpc>
                          <a:spcPct val="100000"/>
                        </a:lnSpc>
                        <a:spcBef>
                          <a:spcPts val="0"/>
                        </a:spcBef>
                        <a:spcAft>
                          <a:spcPts val="0"/>
                        </a:spcAft>
                        <a:buFont typeface="Calibri"/>
                        <a:buNone/>
                      </a:pPr>
                      <a:r>
                        <a:rPr lang="hr-HR" sz="1000" b="0" i="0" u="none" strike="noStrike" cap="none" baseline="0" dirty="0">
                          <a:solidFill>
                            <a:srgbClr val="000000"/>
                          </a:solidFill>
                          <a:latin typeface="Calibri"/>
                          <a:ea typeface="Calibri"/>
                          <a:cs typeface="Calibri"/>
                          <a:sym typeface="Calibri"/>
                        </a:rPr>
                        <a:t> - razviti financijsku pismenost</a:t>
                      </a:r>
                    </a:p>
                    <a:p>
                      <a:pPr marL="0" marR="0" lvl="0" indent="0" algn="l" rtl="0">
                        <a:lnSpc>
                          <a:spcPct val="100000"/>
                        </a:lnSpc>
                        <a:spcBef>
                          <a:spcPts val="0"/>
                        </a:spcBef>
                        <a:spcAft>
                          <a:spcPts val="0"/>
                        </a:spcAft>
                        <a:buFont typeface="Calibri"/>
                        <a:buNone/>
                      </a:pPr>
                      <a:r>
                        <a:rPr lang="hr-HR" sz="1000" b="0" i="0" u="none" strike="noStrike" cap="none" baseline="0" dirty="0">
                          <a:solidFill>
                            <a:srgbClr val="000000"/>
                          </a:solidFill>
                          <a:latin typeface="Calibri"/>
                          <a:ea typeface="Calibri"/>
                          <a:cs typeface="Calibri"/>
                          <a:sym typeface="Calibri"/>
                        </a:rPr>
                        <a:t> - Razvijati svoju kreativnost i primjenjivati naučeno znanje kroz projektni prijedlog</a:t>
                      </a:r>
                    </a:p>
                    <a:p>
                      <a:pPr marL="0" marR="0" lvl="0" indent="0" algn="l" rtl="0">
                        <a:lnSpc>
                          <a:spcPct val="100000"/>
                        </a:lnSpc>
                        <a:spcBef>
                          <a:spcPts val="0"/>
                        </a:spcBef>
                        <a:spcAft>
                          <a:spcPts val="0"/>
                        </a:spcAft>
                        <a:buFont typeface="Calibri"/>
                        <a:buNone/>
                      </a:pPr>
                      <a:r>
                        <a:rPr lang="hr-HR" sz="1000" b="0" i="0" u="none" strike="noStrike" kern="1200" cap="none" baseline="0" dirty="0">
                          <a:solidFill>
                            <a:srgbClr val="000000"/>
                          </a:solidFill>
                          <a:latin typeface="Calibri"/>
                          <a:ea typeface="Calibri"/>
                          <a:cs typeface="Calibri"/>
                          <a:sym typeface="Calibri"/>
                        </a:rPr>
                        <a:t> - Naučiti  </a:t>
                      </a:r>
                      <a:r>
                        <a:rPr lang="hr-HR" sz="1000" b="0" i="0" u="none" strike="noStrike" kern="1200" cap="none" baseline="0" dirty="0">
                          <a:solidFill>
                            <a:srgbClr val="000000"/>
                          </a:solidFill>
                          <a:latin typeface="Calibri"/>
                          <a:ea typeface="Calibri"/>
                          <a:cs typeface="Calibri"/>
                        </a:rPr>
                        <a:t>važnosti financijske pismenosti, mirovinske štednje i osnovne funkcije novca.</a:t>
                      </a:r>
                      <a:endParaRPr lang="hr-HR" sz="1000" b="0" i="0" u="none" strike="noStrike" kern="1200" cap="none" baseline="0" dirty="0">
                        <a:solidFill>
                          <a:srgbClr val="000000"/>
                        </a:solidFill>
                        <a:latin typeface="Calibri"/>
                        <a:ea typeface="Calibri"/>
                        <a:cs typeface="Calibri"/>
                        <a:sym typeface="Calibri"/>
                      </a:endParaRPr>
                    </a:p>
                  </a:txBody>
                  <a:tcPr marL="91425" marR="91425" marT="32625" marB="32625"/>
                </a:tc>
                <a:extLst>
                  <a:ext uri="{0D108BD9-81ED-4DB2-BD59-A6C34878D82A}">
                    <a16:rowId xmlns:a16="http://schemas.microsoft.com/office/drawing/2014/main" val="10000"/>
                  </a:ext>
                </a:extLst>
              </a:tr>
              <a:tr h="347213">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Namjena</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25" marR="91425" marT="32625" marB="32625"/>
                </a:tc>
                <a:tc>
                  <a:txBody>
                    <a:bodyPr/>
                    <a:lstStyle/>
                    <a:p>
                      <a:pPr marL="0" marR="0" lvl="0" indent="0" algn="l" rtl="0">
                        <a:lnSpc>
                          <a:spcPct val="100000"/>
                        </a:lnSpc>
                        <a:spcBef>
                          <a:spcPts val="0"/>
                        </a:spcBef>
                        <a:spcAft>
                          <a:spcPts val="0"/>
                        </a:spcAft>
                        <a:buFont typeface="Calibri"/>
                        <a:buNone/>
                      </a:pPr>
                      <a:r>
                        <a:rPr lang="hr-HR" sz="1000" b="0" i="0" u="none" strike="noStrike" cap="none" baseline="0" dirty="0">
                          <a:solidFill>
                            <a:srgbClr val="000000"/>
                          </a:solidFill>
                          <a:latin typeface="Calibri"/>
                          <a:ea typeface="Calibri"/>
                          <a:cs typeface="Calibri"/>
                          <a:sym typeface="Calibri"/>
                        </a:rPr>
                        <a:t>Poboljšanje financijske pismenosti kod učenika</a:t>
                      </a:r>
                    </a:p>
                    <a:p>
                      <a:pPr marL="0" marR="0" lvl="0" indent="0" algn="l" rtl="0">
                        <a:lnSpc>
                          <a:spcPct val="100000"/>
                        </a:lnSpc>
                        <a:spcBef>
                          <a:spcPts val="0"/>
                        </a:spcBef>
                        <a:spcAft>
                          <a:spcPts val="0"/>
                        </a:spcAft>
                        <a:buFont typeface="Calibri"/>
                        <a:buNone/>
                      </a:pPr>
                      <a:endParaRPr lang="en" sz="1000" b="0" i="0" u="none" strike="noStrike" cap="none" baseline="0" dirty="0">
                        <a:solidFill>
                          <a:srgbClr val="000000"/>
                        </a:solidFill>
                        <a:latin typeface="Calibri"/>
                        <a:ea typeface="Calibri"/>
                        <a:cs typeface="Calibri"/>
                        <a:sym typeface="Calibri"/>
                      </a:endParaRPr>
                    </a:p>
                  </a:txBody>
                  <a:tcPr marL="91425" marR="91425" marT="32625" marB="32625"/>
                </a:tc>
                <a:extLst>
                  <a:ext uri="{0D108BD9-81ED-4DB2-BD59-A6C34878D82A}">
                    <a16:rowId xmlns:a16="http://schemas.microsoft.com/office/drawing/2014/main" val="10001"/>
                  </a:ext>
                </a:extLst>
              </a:tr>
              <a:tr h="1062186">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dirty="0">
                          <a:sym typeface="Calibri"/>
                        </a:rPr>
                        <a:t>Način realizacije:</a:t>
                      </a:r>
                      <a:endParaRPr lang="en" sz="1000" b="0" i="0" u="none" strike="noStrike" cap="none" baseline="0" dirty="0">
                        <a:solidFill>
                          <a:srgbClr val="000000"/>
                        </a:solidFill>
                        <a:latin typeface="Calibri"/>
                        <a:ea typeface="Calibri"/>
                        <a:cs typeface="Calibri"/>
                        <a:sym typeface="Calibri"/>
                      </a:endParaRPr>
                    </a:p>
                  </a:txBody>
                  <a:tcPr marL="91425" marR="91425" marT="32625" marB="32625"/>
                </a:tc>
                <a:tc>
                  <a:txBody>
                    <a:bodyPr/>
                    <a:lstStyle/>
                    <a:p>
                      <a:pPr marL="0" marR="0" lvl="0" indent="0" algn="l" rtl="0">
                        <a:lnSpc>
                          <a:spcPct val="100000"/>
                        </a:lnSpc>
                        <a:spcBef>
                          <a:spcPts val="0"/>
                        </a:spcBef>
                        <a:spcAft>
                          <a:spcPts val="0"/>
                        </a:spcAft>
                        <a:buFont typeface="Calibri"/>
                        <a:buNone/>
                      </a:pPr>
                      <a:r>
                        <a:rPr lang="hr-HR" sz="1000" b="0" i="0" u="none" strike="noStrike" cap="none" baseline="0" dirty="0">
                          <a:solidFill>
                            <a:srgbClr val="000000"/>
                          </a:solidFill>
                          <a:latin typeface="+mn-lt"/>
                          <a:ea typeface="Calibri"/>
                          <a:cs typeface="Calibri"/>
                          <a:sym typeface="Calibri"/>
                        </a:rPr>
                        <a:t>Edukacije  kroz 4 modula:</a:t>
                      </a:r>
                    </a:p>
                    <a:p>
                      <a:pPr marL="0" marR="0" lvl="0" indent="0" algn="l" rtl="0">
                        <a:lnSpc>
                          <a:spcPct val="100000"/>
                        </a:lnSpc>
                        <a:spcBef>
                          <a:spcPts val="0"/>
                        </a:spcBef>
                        <a:spcAft>
                          <a:spcPts val="0"/>
                        </a:spcAft>
                        <a:buFont typeface="Calibri"/>
                        <a:buNone/>
                      </a:pPr>
                      <a:r>
                        <a:rPr lang="hr-HR" sz="1000" b="0" i="0" u="none" strike="noStrike" kern="1200" cap="none" baseline="0" dirty="0">
                          <a:solidFill>
                            <a:srgbClr val="000000"/>
                          </a:solidFill>
                          <a:latin typeface="+mn-lt"/>
                          <a:ea typeface="Calibri"/>
                          <a:cs typeface="Calibri"/>
                        </a:rPr>
                        <a:t>1. modul: osnove financija </a:t>
                      </a:r>
                    </a:p>
                    <a:p>
                      <a:pPr marL="0" marR="0" lvl="0" indent="0" algn="l" rtl="0">
                        <a:lnSpc>
                          <a:spcPct val="100000"/>
                        </a:lnSpc>
                        <a:spcBef>
                          <a:spcPts val="0"/>
                        </a:spcBef>
                        <a:spcAft>
                          <a:spcPts val="0"/>
                        </a:spcAft>
                        <a:buFont typeface="Calibri"/>
                        <a:buNone/>
                      </a:pPr>
                      <a:r>
                        <a:rPr lang="hr-HR" sz="1000" b="0" i="0" u="none" strike="noStrike" kern="1200" cap="none" baseline="0" dirty="0">
                          <a:solidFill>
                            <a:srgbClr val="000000"/>
                          </a:solidFill>
                          <a:latin typeface="+mn-lt"/>
                          <a:ea typeface="Calibri"/>
                          <a:cs typeface="Calibri"/>
                        </a:rPr>
                        <a:t>2. modul: izrada budžeta –</a:t>
                      </a:r>
                    </a:p>
                    <a:p>
                      <a:pPr marL="0" marR="0" lvl="0" indent="0" algn="l" rtl="0">
                        <a:lnSpc>
                          <a:spcPct val="100000"/>
                        </a:lnSpc>
                        <a:spcBef>
                          <a:spcPts val="0"/>
                        </a:spcBef>
                        <a:spcAft>
                          <a:spcPts val="0"/>
                        </a:spcAft>
                        <a:buFont typeface="Calibri"/>
                        <a:buNone/>
                      </a:pPr>
                      <a:r>
                        <a:rPr lang="hr-HR" sz="1000" b="0" i="0" u="none" strike="noStrike" kern="1200" cap="none" baseline="0" dirty="0">
                          <a:solidFill>
                            <a:srgbClr val="000000"/>
                          </a:solidFill>
                          <a:latin typeface="+mn-lt"/>
                          <a:ea typeface="Calibri"/>
                          <a:cs typeface="Calibri"/>
                        </a:rPr>
                        <a:t>3. modul: štednja –</a:t>
                      </a:r>
                    </a:p>
                    <a:p>
                      <a:pPr marL="0" marR="0" lvl="0" indent="0" algn="l" rtl="0">
                        <a:lnSpc>
                          <a:spcPct val="100000"/>
                        </a:lnSpc>
                        <a:spcBef>
                          <a:spcPts val="0"/>
                        </a:spcBef>
                        <a:spcAft>
                          <a:spcPts val="0"/>
                        </a:spcAft>
                        <a:buFont typeface="Calibri"/>
                        <a:buNone/>
                      </a:pPr>
                      <a:r>
                        <a:rPr lang="hr-HR" sz="1000" b="0" i="0" u="none" strike="noStrike" kern="1200" cap="none" baseline="0" dirty="0">
                          <a:solidFill>
                            <a:srgbClr val="000000"/>
                          </a:solidFill>
                          <a:latin typeface="+mn-lt"/>
                          <a:ea typeface="Calibri"/>
                          <a:cs typeface="Calibri"/>
                        </a:rPr>
                        <a:t> 4. modul: odgovorno upravljanje novcem</a:t>
                      </a:r>
                    </a:p>
                    <a:p>
                      <a:pPr marL="0" marR="0" lvl="0" indent="0" algn="l" rtl="0">
                        <a:lnSpc>
                          <a:spcPct val="100000"/>
                        </a:lnSpc>
                        <a:spcBef>
                          <a:spcPts val="0"/>
                        </a:spcBef>
                        <a:spcAft>
                          <a:spcPts val="0"/>
                        </a:spcAft>
                        <a:buFont typeface="Calibri"/>
                        <a:buNone/>
                      </a:pPr>
                      <a:r>
                        <a:rPr lang="hr-HR" sz="1000" b="0" i="0" u="none" strike="noStrike" kern="1200" cap="none" baseline="0" dirty="0">
                          <a:solidFill>
                            <a:srgbClr val="000000"/>
                          </a:solidFill>
                          <a:latin typeface="+mn-lt"/>
                          <a:ea typeface="Calibri"/>
                          <a:cs typeface="Calibri"/>
                        </a:rPr>
                        <a:t>Kroz natječajni zadatak iskazati stečeno znanje iz emisija na praktičan način, te ponuditi kreativno rješenje</a:t>
                      </a:r>
                      <a:endParaRPr lang="hr-HR" sz="1000" b="0" i="0" u="none" strike="noStrike" kern="1200" cap="none" baseline="0" dirty="0">
                        <a:solidFill>
                          <a:srgbClr val="000000"/>
                        </a:solidFill>
                        <a:latin typeface="+mn-lt"/>
                        <a:ea typeface="Calibri"/>
                        <a:cs typeface="Calibri"/>
                        <a:sym typeface="Calibri"/>
                      </a:endParaRPr>
                    </a:p>
                    <a:p>
                      <a:pPr marL="0" marR="0" lvl="0" indent="0" algn="l" rtl="0">
                        <a:lnSpc>
                          <a:spcPct val="100000"/>
                        </a:lnSpc>
                        <a:spcBef>
                          <a:spcPts val="0"/>
                        </a:spcBef>
                        <a:spcAft>
                          <a:spcPts val="0"/>
                        </a:spcAft>
                        <a:buFont typeface="Calibri"/>
                        <a:buNone/>
                      </a:pPr>
                      <a:endParaRPr lang="en" sz="1000" b="0" i="0" u="none" strike="noStrike" kern="1200" cap="none" baseline="0" dirty="0">
                        <a:solidFill>
                          <a:srgbClr val="000000"/>
                        </a:solidFill>
                        <a:latin typeface="+mn-lt"/>
                        <a:ea typeface="Calibri"/>
                        <a:cs typeface="Calibri"/>
                        <a:sym typeface="Calibri"/>
                      </a:endParaRPr>
                    </a:p>
                  </a:txBody>
                  <a:tcPr marL="91425" marR="91425" marT="32625" marB="32625"/>
                </a:tc>
                <a:extLst>
                  <a:ext uri="{0D108BD9-81ED-4DB2-BD59-A6C34878D82A}">
                    <a16:rowId xmlns:a16="http://schemas.microsoft.com/office/drawing/2014/main" val="10002"/>
                  </a:ext>
                </a:extLst>
              </a:tr>
              <a:tr h="257144">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dirty="0">
                          <a:sym typeface="Calibri"/>
                        </a:rPr>
                        <a:t>Nositelj aktivnosti:</a:t>
                      </a:r>
                      <a:endParaRPr lang="en" sz="1000" b="0" i="0" u="none" strike="noStrike" cap="none" baseline="0" dirty="0">
                        <a:solidFill>
                          <a:srgbClr val="000000"/>
                        </a:solidFill>
                        <a:latin typeface="Calibri"/>
                        <a:ea typeface="Calibri"/>
                        <a:cs typeface="Calibri"/>
                        <a:sym typeface="Calibri"/>
                      </a:endParaRPr>
                    </a:p>
                  </a:txBody>
                  <a:tcPr marL="91425" marR="91425" marT="32625" marB="32625"/>
                </a:tc>
                <a:tc>
                  <a:txBody>
                    <a:bodyPr/>
                    <a:lstStyle/>
                    <a:p>
                      <a:pPr marL="0" marR="0" lvl="0" indent="0" algn="l" rtl="0">
                        <a:lnSpc>
                          <a:spcPct val="100000"/>
                        </a:lnSpc>
                        <a:spcBef>
                          <a:spcPts val="0"/>
                        </a:spcBef>
                        <a:spcAft>
                          <a:spcPts val="0"/>
                        </a:spcAft>
                        <a:buFont typeface="Calibri"/>
                        <a:buNone/>
                      </a:pPr>
                      <a:r>
                        <a:rPr lang="hr-HR" sz="1000" b="0" i="0" u="none" strike="noStrike" cap="none" baseline="0" dirty="0">
                          <a:solidFill>
                            <a:srgbClr val="000000"/>
                          </a:solidFill>
                          <a:latin typeface="Calibri"/>
                          <a:ea typeface="Calibri"/>
                          <a:cs typeface="Calibri"/>
                          <a:sym typeface="Calibri"/>
                        </a:rPr>
                        <a:t>Mario Matošević, Ivana Sokić</a:t>
                      </a:r>
                      <a:endParaRPr lang="en" sz="1000" b="0" i="0" u="none" strike="noStrike" cap="none" baseline="0" dirty="0">
                        <a:solidFill>
                          <a:srgbClr val="000000"/>
                        </a:solidFill>
                        <a:latin typeface="Calibri"/>
                        <a:ea typeface="Calibri"/>
                        <a:cs typeface="Calibri"/>
                        <a:sym typeface="Calibri"/>
                      </a:endParaRPr>
                    </a:p>
                  </a:txBody>
                  <a:tcPr marL="91425" marR="91425" marT="32625" marB="32625"/>
                </a:tc>
                <a:extLst>
                  <a:ext uri="{0D108BD9-81ED-4DB2-BD59-A6C34878D82A}">
                    <a16:rowId xmlns:a16="http://schemas.microsoft.com/office/drawing/2014/main" val="10003"/>
                  </a:ext>
                </a:extLst>
              </a:tr>
              <a:tr h="776197">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Vremenik</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25" marR="91425" marT="32625" marB="32625"/>
                </a:tc>
                <a:tc>
                  <a:txBody>
                    <a:bodyPr/>
                    <a:lstStyle/>
                    <a:p>
                      <a:pPr marL="171450" marR="0" lvl="0" indent="-171450" algn="l" rtl="0">
                        <a:lnSpc>
                          <a:spcPct val="100000"/>
                        </a:lnSpc>
                        <a:spcBef>
                          <a:spcPts val="0"/>
                        </a:spcBef>
                        <a:spcAft>
                          <a:spcPts val="0"/>
                        </a:spcAft>
                        <a:buClr>
                          <a:srgbClr val="000000"/>
                        </a:buClr>
                        <a:buSzPct val="25000"/>
                        <a:buFontTx/>
                        <a:buChar char="-"/>
                      </a:pPr>
                      <a:r>
                        <a:rPr lang="hr-HR" sz="1000" b="0" i="0" u="none" strike="noStrike" kern="1200" cap="none" baseline="0" dirty="0">
                          <a:solidFill>
                            <a:srgbClr val="000000"/>
                          </a:solidFill>
                          <a:latin typeface="+mn-lt"/>
                          <a:ea typeface="Calibri"/>
                          <a:cs typeface="Calibri"/>
                        </a:rPr>
                        <a:t>4. listopada, </a:t>
                      </a:r>
                    </a:p>
                    <a:p>
                      <a:pPr marL="171450" marR="0" lvl="0" indent="-171450" algn="l" rtl="0">
                        <a:lnSpc>
                          <a:spcPct val="100000"/>
                        </a:lnSpc>
                        <a:spcBef>
                          <a:spcPts val="0"/>
                        </a:spcBef>
                        <a:spcAft>
                          <a:spcPts val="0"/>
                        </a:spcAft>
                        <a:buClr>
                          <a:srgbClr val="000000"/>
                        </a:buClr>
                        <a:buSzPct val="25000"/>
                        <a:buFontTx/>
                        <a:buChar char="-"/>
                      </a:pPr>
                      <a:r>
                        <a:rPr lang="hr-HR" sz="1000" b="0" i="0" u="none" strike="noStrike" kern="1200" cap="none" baseline="0" dirty="0">
                          <a:solidFill>
                            <a:srgbClr val="000000"/>
                          </a:solidFill>
                          <a:latin typeface="+mn-lt"/>
                          <a:ea typeface="Calibri"/>
                          <a:cs typeface="Calibri"/>
                        </a:rPr>
                        <a:t>18. listopada</a:t>
                      </a:r>
                    </a:p>
                    <a:p>
                      <a:pPr marL="171450" marR="0" lvl="0" indent="-171450" algn="l" rtl="0">
                        <a:lnSpc>
                          <a:spcPct val="100000"/>
                        </a:lnSpc>
                        <a:spcBef>
                          <a:spcPts val="0"/>
                        </a:spcBef>
                        <a:spcAft>
                          <a:spcPts val="0"/>
                        </a:spcAft>
                        <a:buClr>
                          <a:srgbClr val="000000"/>
                        </a:buClr>
                        <a:buSzPct val="25000"/>
                        <a:buFontTx/>
                        <a:buChar char="-"/>
                      </a:pPr>
                      <a:r>
                        <a:rPr lang="hr-HR" sz="1000" b="0" i="0" u="none" strike="noStrike" kern="1200" cap="none" baseline="0" dirty="0">
                          <a:solidFill>
                            <a:srgbClr val="000000"/>
                          </a:solidFill>
                          <a:latin typeface="+mn-lt"/>
                          <a:ea typeface="Calibri"/>
                          <a:cs typeface="Calibri"/>
                        </a:rPr>
                        <a:t>2. studeni</a:t>
                      </a:r>
                    </a:p>
                    <a:p>
                      <a:pPr marL="171450" marR="0" lvl="0" indent="-171450" algn="l" rtl="0">
                        <a:lnSpc>
                          <a:spcPct val="100000"/>
                        </a:lnSpc>
                        <a:spcBef>
                          <a:spcPts val="0"/>
                        </a:spcBef>
                        <a:spcAft>
                          <a:spcPts val="0"/>
                        </a:spcAft>
                        <a:buClr>
                          <a:srgbClr val="000000"/>
                        </a:buClr>
                        <a:buSzPct val="25000"/>
                        <a:buFontTx/>
                        <a:buChar char="-"/>
                      </a:pPr>
                      <a:r>
                        <a:rPr lang="hr-HR" sz="1000" b="0" i="0" u="none" strike="noStrike" kern="1200" cap="none" baseline="0" dirty="0">
                          <a:solidFill>
                            <a:srgbClr val="000000"/>
                          </a:solidFill>
                          <a:latin typeface="+mn-lt"/>
                          <a:ea typeface="Calibri"/>
                          <a:cs typeface="Calibri"/>
                        </a:rPr>
                        <a:t>15. studeni</a:t>
                      </a:r>
                    </a:p>
                    <a:p>
                      <a:pPr marL="171450" marR="0" lvl="0" indent="-171450" algn="l" rtl="0">
                        <a:lnSpc>
                          <a:spcPct val="100000"/>
                        </a:lnSpc>
                        <a:spcBef>
                          <a:spcPts val="0"/>
                        </a:spcBef>
                        <a:spcAft>
                          <a:spcPts val="0"/>
                        </a:spcAft>
                        <a:buClr>
                          <a:srgbClr val="000000"/>
                        </a:buClr>
                        <a:buSzPct val="25000"/>
                        <a:buFontTx/>
                        <a:buChar char="-"/>
                      </a:pPr>
                      <a:r>
                        <a:rPr lang="hr-HR" sz="1000" b="0" i="0" u="none" strike="noStrike" kern="1200" cap="none" baseline="0" dirty="0">
                          <a:solidFill>
                            <a:srgbClr val="000000"/>
                          </a:solidFill>
                          <a:latin typeface="+mn-lt"/>
                          <a:ea typeface="Calibri"/>
                          <a:cs typeface="Calibri"/>
                          <a:sym typeface="Calibri"/>
                        </a:rPr>
                        <a:t>30.studeni</a:t>
                      </a:r>
                      <a:endParaRPr lang="en" sz="1000" b="0" i="0" u="none" strike="noStrike" cap="none" baseline="0" dirty="0">
                        <a:solidFill>
                          <a:srgbClr val="000000"/>
                        </a:solidFill>
                        <a:latin typeface="Calibri"/>
                        <a:ea typeface="Calibri"/>
                        <a:cs typeface="Calibri"/>
                        <a:sym typeface="Calibri"/>
                      </a:endParaRPr>
                    </a:p>
                  </a:txBody>
                  <a:tcPr marL="91425" marR="91425" marT="32625" marB="32625"/>
                </a:tc>
                <a:extLst>
                  <a:ext uri="{0D108BD9-81ED-4DB2-BD59-A6C34878D82A}">
                    <a16:rowId xmlns:a16="http://schemas.microsoft.com/office/drawing/2014/main" val="10004"/>
                  </a:ext>
                </a:extLst>
              </a:tr>
              <a:tr h="439787">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Troškovnik</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25" marR="91425" marT="32625" marB="32625"/>
                </a:tc>
                <a:tc>
                  <a:txBody>
                    <a:bodyPr/>
                    <a:lstStyle/>
                    <a:p>
                      <a:pPr marL="0" marR="0" lvl="0" indent="0" algn="l" rtl="0">
                        <a:lnSpc>
                          <a:spcPct val="100000"/>
                        </a:lnSpc>
                        <a:spcBef>
                          <a:spcPts val="0"/>
                        </a:spcBef>
                        <a:spcAft>
                          <a:spcPts val="0"/>
                        </a:spcAft>
                        <a:buClr>
                          <a:srgbClr val="000000"/>
                        </a:buClr>
                        <a:buSzPct val="25000"/>
                        <a:buFont typeface="Calibri"/>
                        <a:buNone/>
                      </a:pPr>
                      <a:r>
                        <a:rPr lang="hr-HR" sz="1000" b="0" i="0" u="none" strike="noStrike" cap="none" baseline="0" dirty="0">
                          <a:solidFill>
                            <a:srgbClr val="000000"/>
                          </a:solidFill>
                          <a:latin typeface="Calibri"/>
                          <a:ea typeface="Calibri"/>
                          <a:cs typeface="Calibri"/>
                          <a:sym typeface="Calibri"/>
                        </a:rPr>
                        <a:t>Troškovi materijala potrebnog za prijavu na natječaj</a:t>
                      </a:r>
                      <a:endParaRPr lang="en" sz="1000" b="0" i="0" u="none" strike="noStrike" cap="none" baseline="0" dirty="0">
                        <a:solidFill>
                          <a:srgbClr val="000000"/>
                        </a:solidFill>
                        <a:latin typeface="Calibri"/>
                        <a:ea typeface="Calibri"/>
                        <a:cs typeface="Calibri"/>
                        <a:sym typeface="Calibri"/>
                      </a:endParaRPr>
                    </a:p>
                  </a:txBody>
                  <a:tcPr marL="91425" marR="91425" marT="32625" marB="32625"/>
                </a:tc>
                <a:extLst>
                  <a:ext uri="{0D108BD9-81ED-4DB2-BD59-A6C34878D82A}">
                    <a16:rowId xmlns:a16="http://schemas.microsoft.com/office/drawing/2014/main" val="10005"/>
                  </a:ext>
                </a:extLst>
              </a:tr>
              <a:tr h="852385">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dirty="0">
                          <a:sym typeface="Calibri"/>
                        </a:rPr>
                        <a:t>Način vrednovanja i korištenja rezultata vrednovanja:</a:t>
                      </a:r>
                      <a:endParaRPr lang="en" sz="1000" b="0" i="0" u="none" strike="noStrike" cap="none" baseline="0" dirty="0">
                        <a:solidFill>
                          <a:srgbClr val="000000"/>
                        </a:solidFill>
                        <a:latin typeface="Calibri"/>
                        <a:ea typeface="Calibri"/>
                        <a:cs typeface="Calibri"/>
                        <a:sym typeface="Calibri"/>
                      </a:endParaRPr>
                    </a:p>
                  </a:txBody>
                  <a:tcPr marL="91425" marR="91425" marT="32625" marB="32625"/>
                </a:tc>
                <a:tc>
                  <a:txBody>
                    <a:bodyPr/>
                    <a:lstStyle/>
                    <a:p>
                      <a:pPr marL="0" marR="0" lvl="0" indent="0" algn="l" rtl="0">
                        <a:lnSpc>
                          <a:spcPct val="100000"/>
                        </a:lnSpc>
                        <a:spcBef>
                          <a:spcPts val="0"/>
                        </a:spcBef>
                        <a:spcAft>
                          <a:spcPts val="0"/>
                        </a:spcAft>
                        <a:buClr>
                          <a:srgbClr val="000000"/>
                        </a:buClr>
                        <a:buSzPct val="25000"/>
                        <a:buFont typeface="Calibri"/>
                        <a:buNone/>
                      </a:pPr>
                      <a:r>
                        <a:rPr lang="hr-HR" sz="1000" b="0" i="0" u="none" strike="noStrike" cap="none" baseline="0" dirty="0">
                          <a:solidFill>
                            <a:srgbClr val="000000"/>
                          </a:solidFill>
                          <a:latin typeface="Calibri"/>
                          <a:ea typeface="Calibri"/>
                          <a:cs typeface="Calibri"/>
                          <a:sym typeface="Calibri"/>
                        </a:rPr>
                        <a:t>Objava postignutih rezultata na web stranici škole</a:t>
                      </a:r>
                    </a:p>
                    <a:p>
                      <a:pPr marL="0" marR="0" lvl="0" indent="0" algn="l" rtl="0">
                        <a:lnSpc>
                          <a:spcPct val="100000"/>
                        </a:lnSpc>
                        <a:spcBef>
                          <a:spcPts val="0"/>
                        </a:spcBef>
                        <a:spcAft>
                          <a:spcPts val="0"/>
                        </a:spcAft>
                        <a:buClr>
                          <a:srgbClr val="000000"/>
                        </a:buClr>
                        <a:buSzPct val="25000"/>
                        <a:buFont typeface="Calibri"/>
                        <a:buNone/>
                      </a:pPr>
                      <a:r>
                        <a:rPr lang="hr-HR" sz="1000" b="0" i="0" u="none" strike="noStrike" cap="none" baseline="0" dirty="0">
                          <a:solidFill>
                            <a:srgbClr val="000000"/>
                          </a:solidFill>
                          <a:latin typeface="Calibri"/>
                          <a:ea typeface="Calibri"/>
                          <a:cs typeface="Calibri"/>
                          <a:sym typeface="Calibri"/>
                        </a:rPr>
                        <a:t>Prezentacija rada ostalim učenicima</a:t>
                      </a:r>
                    </a:p>
                    <a:p>
                      <a:pPr marL="0" marR="0" lvl="0" indent="0" algn="l" rtl="0">
                        <a:lnSpc>
                          <a:spcPct val="100000"/>
                        </a:lnSpc>
                        <a:spcBef>
                          <a:spcPts val="0"/>
                        </a:spcBef>
                        <a:spcAft>
                          <a:spcPts val="0"/>
                        </a:spcAft>
                        <a:buClr>
                          <a:srgbClr val="000000"/>
                        </a:buClr>
                        <a:buSzPct val="25000"/>
                        <a:buFont typeface="Calibri"/>
                        <a:buNone/>
                      </a:pPr>
                      <a:r>
                        <a:rPr lang="hr-HR" sz="1000" b="0" i="0" u="none" strike="noStrike" cap="none" baseline="0" dirty="0">
                          <a:solidFill>
                            <a:srgbClr val="000000"/>
                          </a:solidFill>
                          <a:latin typeface="Calibri"/>
                          <a:ea typeface="Calibri"/>
                          <a:cs typeface="Calibri"/>
                          <a:sym typeface="Calibri"/>
                        </a:rPr>
                        <a:t>Osvojena nagrada</a:t>
                      </a:r>
                      <a:endParaRPr lang="en" sz="1000" b="0" i="0" u="none" strike="noStrike" cap="none" baseline="0" dirty="0">
                        <a:solidFill>
                          <a:srgbClr val="000000"/>
                        </a:solidFill>
                        <a:latin typeface="Calibri"/>
                        <a:ea typeface="Calibri"/>
                        <a:cs typeface="Calibri"/>
                        <a:sym typeface="Calibri"/>
                      </a:endParaRPr>
                    </a:p>
                  </a:txBody>
                  <a:tcPr marL="91425" marR="91425" marT="32625" marB="32625"/>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429997544"/>
      </p:ext>
    </p:extLst>
  </p:cSld>
  <p:clrMapOvr>
    <a:masterClrMapping/>
  </p:clrMapOvr>
  <p:transition spd="slow">
    <p:wipe/>
  </p:transition>
</p:sld>
</file>

<file path=ppt/slides/slide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slov 1"/>
          <p:cNvSpPr>
            <a:spLocks noGrp="1"/>
          </p:cNvSpPr>
          <p:nvPr>
            <p:ph type="title"/>
          </p:nvPr>
        </p:nvSpPr>
        <p:spPr>
          <a:xfrm>
            <a:off x="628650" y="1317414"/>
            <a:ext cx="7886700" cy="994606"/>
          </a:xfrm>
        </p:spPr>
        <p:txBody>
          <a:bodyPr>
            <a:normAutofit/>
            <a:scene3d>
              <a:camera prst="orthographicFront"/>
              <a:lightRig rig="threePt" dir="t"/>
            </a:scene3d>
            <a:sp3d extrusionH="57150">
              <a:bevelT w="38100" h="38100"/>
            </a:sp3d>
          </a:bodyPr>
          <a:lstStyle/>
          <a:p>
            <a:pPr algn="ctr"/>
            <a:r>
              <a:rPr lang="hr-HR" dirty="0">
                <a:latin typeface="+mn-lt"/>
              </a:rPr>
              <a:t>Školski preventivni program</a:t>
            </a:r>
          </a:p>
        </p:txBody>
      </p:sp>
    </p:spTree>
    <p:extLst>
      <p:ext uri="{BB962C8B-B14F-4D97-AF65-F5344CB8AC3E}">
        <p14:creationId xmlns:p14="http://schemas.microsoft.com/office/powerpoint/2010/main" val="307444006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showMasterSp="0">
  <p:cSld>
    <p:spTree>
      <p:nvGrpSpPr>
        <p:cNvPr id="1" name="Shape 1040"/>
        <p:cNvGrpSpPr/>
        <p:nvPr/>
      </p:nvGrpSpPr>
      <p:grpSpPr>
        <a:xfrm>
          <a:off x="0" y="0"/>
          <a:ext cx="0" cy="0"/>
          <a:chOff x="0" y="0"/>
          <a:chExt cx="0" cy="0"/>
        </a:xfrm>
      </p:grpSpPr>
      <p:pic>
        <p:nvPicPr>
          <p:cNvPr id="1042" name="Shape 1042"/>
          <p:cNvPicPr preferRelativeResize="0"/>
          <p:nvPr/>
        </p:nvPicPr>
        <p:blipFill rotWithShape="1">
          <a:blip r:embed="rId3">
            <a:alphaModFix/>
          </a:blip>
          <a:srcRect/>
          <a:stretch/>
        </p:blipFill>
        <p:spPr>
          <a:xfrm>
            <a:off x="7934334" y="2"/>
            <a:ext cx="890587" cy="878681"/>
          </a:xfrm>
          <a:prstGeom prst="rect">
            <a:avLst/>
          </a:prstGeom>
          <a:noFill/>
          <a:ln>
            <a:noFill/>
          </a:ln>
        </p:spPr>
      </p:pic>
      <p:graphicFrame>
        <p:nvGraphicFramePr>
          <p:cNvPr id="1043" name="Shape 1043"/>
          <p:cNvGraphicFramePr/>
          <p:nvPr>
            <p:extLst>
              <p:ext uri="{D42A27DB-BD31-4B8C-83A1-F6EECF244321}">
                <p14:modId xmlns:p14="http://schemas.microsoft.com/office/powerpoint/2010/main" val="1327228230"/>
              </p:ext>
            </p:extLst>
          </p:nvPr>
        </p:nvGraphicFramePr>
        <p:xfrm>
          <a:off x="394011" y="878684"/>
          <a:ext cx="8569014" cy="4095926"/>
        </p:xfrm>
        <a:graphic>
          <a:graphicData uri="http://schemas.openxmlformats.org/drawingml/2006/table">
            <a:tbl>
              <a:tblPr>
                <a:tableStyleId>{0E3FDE45-AF77-4B5C-9715-49D594BDF05E}</a:tableStyleId>
              </a:tblPr>
              <a:tblGrid>
                <a:gridCol w="1573901">
                  <a:extLst>
                    <a:ext uri="{9D8B030D-6E8A-4147-A177-3AD203B41FA5}">
                      <a16:colId xmlns:a16="http://schemas.microsoft.com/office/drawing/2014/main" val="20000"/>
                    </a:ext>
                  </a:extLst>
                </a:gridCol>
                <a:gridCol w="6995113">
                  <a:extLst>
                    <a:ext uri="{9D8B030D-6E8A-4147-A177-3AD203B41FA5}">
                      <a16:colId xmlns:a16="http://schemas.microsoft.com/office/drawing/2014/main" val="20001"/>
                    </a:ext>
                  </a:extLst>
                </a:gridCol>
              </a:tblGrid>
              <a:tr h="1194028">
                <a:tc>
                  <a:txBody>
                    <a:bodyPr/>
                    <a:lstStyle/>
                    <a:p>
                      <a:pPr marL="0" marR="0" lvl="0" indent="0" algn="l" rtl="0">
                        <a:lnSpc>
                          <a:spcPct val="100000"/>
                        </a:lnSpc>
                        <a:spcBef>
                          <a:spcPts val="0"/>
                        </a:spcBef>
                        <a:spcAft>
                          <a:spcPts val="0"/>
                        </a:spcAft>
                        <a:buClr>
                          <a:srgbClr val="000000"/>
                        </a:buClr>
                        <a:buSzPct val="25000"/>
                        <a:buFont typeface="Calibri"/>
                        <a:buNone/>
                      </a:pPr>
                      <a:r>
                        <a:rPr lang="hr-HR" sz="1000" u="none" strike="noStrike" cap="none" baseline="0">
                          <a:sym typeface="Calibri"/>
                        </a:rPr>
                        <a:t>Ishodi</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25" marR="91425" marT="32550" marB="32550"/>
                </a:tc>
                <a:tc>
                  <a:txBody>
                    <a:bodyPr/>
                    <a:lstStyle/>
                    <a:p>
                      <a:pPr lvl="0" algn="l">
                        <a:spcAft>
                          <a:spcPts val="0"/>
                        </a:spcAft>
                        <a:buNone/>
                      </a:pPr>
                      <a:r>
                        <a:rPr lang="en-US" sz="1000" u="none" strike="noStrike" cap="none" baseline="0" noProof="0" dirty="0" err="1"/>
                        <a:t>Učenik</a:t>
                      </a:r>
                      <a:r>
                        <a:rPr lang="en-US" sz="1000" u="none" strike="noStrike" cap="none" baseline="0" noProof="0" dirty="0"/>
                        <a:t>: </a:t>
                      </a:r>
                      <a:r>
                        <a:rPr lang="en-US" sz="1000" u="none" strike="noStrike" cap="none" baseline="0" noProof="0" dirty="0" err="1"/>
                        <a:t>prepoznaje</a:t>
                      </a:r>
                      <a:r>
                        <a:rPr lang="en-US" sz="1000" u="none" strike="noStrike" cap="none" baseline="0" noProof="0" dirty="0"/>
                        <a:t> </a:t>
                      </a:r>
                      <a:r>
                        <a:rPr lang="en-US" sz="1000" u="none" strike="noStrike" cap="none" baseline="0" noProof="0" dirty="0" err="1"/>
                        <a:t>ugrožavajuće</a:t>
                      </a:r>
                      <a:r>
                        <a:rPr lang="en-US" sz="1000" u="none" strike="noStrike" cap="none" baseline="0" noProof="0" dirty="0"/>
                        <a:t> </a:t>
                      </a:r>
                      <a:r>
                        <a:rPr lang="en-US" sz="1000" u="none" strike="noStrike" cap="none" baseline="0" noProof="0" dirty="0" err="1"/>
                        <a:t>društvene</a:t>
                      </a:r>
                      <a:r>
                        <a:rPr lang="en-US" sz="1000" u="none" strike="noStrike" cap="none" baseline="0" noProof="0" dirty="0"/>
                        <a:t> </a:t>
                      </a:r>
                      <a:r>
                        <a:rPr lang="en-US" sz="1000" u="none" strike="noStrike" cap="none" baseline="0" noProof="0" dirty="0" err="1"/>
                        <a:t>situacije</a:t>
                      </a:r>
                      <a:r>
                        <a:rPr lang="en-US" sz="1000" u="none" strike="noStrike" cap="none" baseline="0" noProof="0" dirty="0"/>
                        <a:t> za </a:t>
                      </a:r>
                      <a:r>
                        <a:rPr lang="en-US" sz="1000" u="none" strike="noStrike" cap="none" baseline="0" noProof="0" dirty="0" err="1"/>
                        <a:t>mlade</a:t>
                      </a:r>
                      <a:r>
                        <a:rPr lang="en-US" sz="1000" u="none" strike="noStrike" cap="none" baseline="0" noProof="0" dirty="0"/>
                        <a:t>, </a:t>
                      </a:r>
                      <a:r>
                        <a:rPr lang="en-US" sz="1000" u="none" strike="noStrike" cap="none" baseline="0" noProof="0" dirty="0" err="1"/>
                        <a:t>prepoznaje</a:t>
                      </a:r>
                      <a:r>
                        <a:rPr lang="en-US" sz="1000" u="none" strike="noStrike" cap="none" baseline="0" noProof="0" dirty="0"/>
                        <a:t> </a:t>
                      </a:r>
                      <a:r>
                        <a:rPr lang="en-US" sz="1000" u="none" strike="noStrike" cap="none" baseline="0" noProof="0" dirty="0" err="1"/>
                        <a:t>različite</a:t>
                      </a:r>
                      <a:r>
                        <a:rPr lang="en-US" sz="1000" u="none" strike="noStrike" cap="none" baseline="0" noProof="0" dirty="0"/>
                        <a:t> </a:t>
                      </a:r>
                      <a:r>
                        <a:rPr lang="en-US" sz="1000" u="none" strike="noStrike" cap="none" baseline="0" noProof="0" dirty="0" err="1"/>
                        <a:t>vrste</a:t>
                      </a:r>
                      <a:r>
                        <a:rPr lang="en-US" sz="1000" u="none" strike="noStrike" cap="none" baseline="0" noProof="0" dirty="0"/>
                        <a:t> </a:t>
                      </a:r>
                      <a:r>
                        <a:rPr lang="en-US" sz="1000" u="none" strike="noStrike" cap="none" baseline="0" noProof="0" dirty="0" err="1"/>
                        <a:t>zlostavljanja</a:t>
                      </a:r>
                      <a:r>
                        <a:rPr lang="en-US" sz="1000" u="none" strike="noStrike" cap="none" baseline="0" noProof="0" dirty="0"/>
                        <a:t>, </a:t>
                      </a:r>
                      <a:r>
                        <a:rPr lang="en-US" sz="1000" u="none" strike="noStrike" cap="none" baseline="0" noProof="0" dirty="0" err="1"/>
                        <a:t>prepoznaje</a:t>
                      </a:r>
                      <a:r>
                        <a:rPr lang="en-US" sz="1000" u="none" strike="noStrike" cap="none" baseline="0" noProof="0" dirty="0"/>
                        <a:t> </a:t>
                      </a:r>
                      <a:r>
                        <a:rPr lang="en-US" sz="1000" u="none" strike="noStrike" cap="none" baseline="0" noProof="0" dirty="0" err="1"/>
                        <a:t>pritisak</a:t>
                      </a:r>
                      <a:r>
                        <a:rPr lang="en-US" sz="1000" u="none" strike="noStrike" cap="none" baseline="0" noProof="0" dirty="0"/>
                        <a:t> </a:t>
                      </a:r>
                      <a:r>
                        <a:rPr lang="en-US" sz="1000" u="none" strike="noStrike" cap="none" baseline="0" noProof="0" dirty="0" err="1"/>
                        <a:t>vršnjaka</a:t>
                      </a:r>
                      <a:r>
                        <a:rPr lang="en-US" sz="1000" u="none" strike="noStrike" cap="none" baseline="0" noProof="0" dirty="0"/>
                        <a:t> </a:t>
                      </a:r>
                      <a:r>
                        <a:rPr lang="en-US" sz="1000" u="none" strike="noStrike" cap="none" baseline="0" noProof="0" dirty="0" err="1"/>
                        <a:t>i</a:t>
                      </a:r>
                      <a:r>
                        <a:rPr lang="en-US" sz="1000" u="none" strike="noStrike" cap="none" baseline="0" noProof="0" dirty="0"/>
                        <a:t> </a:t>
                      </a:r>
                      <a:r>
                        <a:rPr lang="en-US" sz="1000" u="none" strike="noStrike" cap="none" baseline="0" noProof="0" dirty="0" err="1"/>
                        <a:t>nagovaranje</a:t>
                      </a:r>
                      <a:r>
                        <a:rPr lang="en-US" sz="1000" u="none" strike="noStrike" cap="none" baseline="0" noProof="0" dirty="0"/>
                        <a:t> </a:t>
                      </a:r>
                      <a:r>
                        <a:rPr lang="en-US" sz="1000" u="none" strike="noStrike" cap="none" baseline="0" noProof="0" dirty="0" err="1"/>
                        <a:t>na</a:t>
                      </a:r>
                      <a:r>
                        <a:rPr lang="en-US" sz="1000" u="none" strike="noStrike" cap="none" baseline="0" noProof="0" dirty="0"/>
                        <a:t> </a:t>
                      </a:r>
                      <a:r>
                        <a:rPr lang="en-US" sz="1000" u="none" strike="noStrike" cap="none" baseline="0" noProof="0" dirty="0" err="1"/>
                        <a:t>društveno</a:t>
                      </a:r>
                      <a:r>
                        <a:rPr lang="en-US" sz="1000" u="none" strike="noStrike" cap="none" baseline="0" noProof="0" dirty="0"/>
                        <a:t> </a:t>
                      </a:r>
                      <a:r>
                        <a:rPr lang="en-US" sz="1000" u="none" strike="noStrike" cap="none" baseline="0" noProof="0" dirty="0" err="1"/>
                        <a:t>neprihvatljivo</a:t>
                      </a:r>
                      <a:r>
                        <a:rPr lang="en-US" sz="1000" u="none" strike="noStrike" cap="none" baseline="0" noProof="0" dirty="0"/>
                        <a:t> </a:t>
                      </a:r>
                      <a:r>
                        <a:rPr lang="en-US" sz="1000" u="none" strike="noStrike" cap="none" baseline="0" noProof="0" dirty="0" err="1"/>
                        <a:t>ponašanje</a:t>
                      </a:r>
                      <a:endParaRPr lang="en-US" sz="1000" u="none" strike="noStrike" cap="none" baseline="0" noProof="0" dirty="0"/>
                    </a:p>
                    <a:p>
                      <a:pPr lvl="0" algn="l">
                        <a:spcAft>
                          <a:spcPts val="0"/>
                        </a:spcAft>
                        <a:buNone/>
                      </a:pPr>
                      <a:r>
                        <a:rPr lang="en-US" sz="1000" u="none" strike="noStrike" cap="none" baseline="0" noProof="0" dirty="0" err="1"/>
                        <a:t>Navodi</a:t>
                      </a:r>
                      <a:r>
                        <a:rPr lang="en-US" sz="1000" u="none" strike="noStrike" cap="none" baseline="0" noProof="0" dirty="0"/>
                        <a:t> </a:t>
                      </a:r>
                      <a:r>
                        <a:rPr lang="en-US" sz="1000" u="none" strike="noStrike" cap="none" baseline="0" noProof="0" dirty="0" err="1"/>
                        <a:t>što</a:t>
                      </a:r>
                      <a:r>
                        <a:rPr lang="en-US" sz="1000" u="none" strike="noStrike" cap="none" baseline="0" noProof="0" dirty="0"/>
                        <a:t> </a:t>
                      </a:r>
                      <a:r>
                        <a:rPr lang="en-US" sz="1000" u="none" strike="noStrike" cap="none" baseline="0" noProof="0" dirty="0" err="1"/>
                        <a:t>treba</a:t>
                      </a:r>
                      <a:r>
                        <a:rPr lang="en-US" sz="1000" u="none" strike="noStrike" cap="none" baseline="0" noProof="0" dirty="0"/>
                        <a:t> </a:t>
                      </a:r>
                      <a:r>
                        <a:rPr lang="en-US" sz="1000" u="none" strike="noStrike" cap="none" baseline="0" noProof="0" dirty="0" err="1"/>
                        <a:t>poduzeti</a:t>
                      </a:r>
                      <a:r>
                        <a:rPr lang="en-US" sz="1000" u="none" strike="noStrike" cap="none" baseline="0" noProof="0" dirty="0"/>
                        <a:t> u </a:t>
                      </a:r>
                      <a:r>
                        <a:rPr lang="en-US" sz="1000" u="none" strike="noStrike" cap="none" baseline="0" noProof="0" dirty="0" err="1"/>
                        <a:t>slučaju</a:t>
                      </a:r>
                      <a:r>
                        <a:rPr lang="en-US" sz="1000" u="none" strike="noStrike" cap="none" baseline="0" noProof="0" dirty="0"/>
                        <a:t> </a:t>
                      </a:r>
                      <a:r>
                        <a:rPr lang="en-US" sz="1000" u="none" strike="noStrike" cap="none" baseline="0" noProof="0" dirty="0" err="1"/>
                        <a:t>opasnosti</a:t>
                      </a:r>
                      <a:r>
                        <a:rPr lang="en-US" sz="1000" u="none" strike="noStrike" cap="none" baseline="0" noProof="0" dirty="0"/>
                        <a:t>, </a:t>
                      </a:r>
                      <a:r>
                        <a:rPr lang="en-US" sz="1000" u="none" strike="noStrike" cap="none" baseline="0" noProof="0" dirty="0" err="1"/>
                        <a:t>pritiska</a:t>
                      </a:r>
                      <a:r>
                        <a:rPr lang="en-US" sz="1000" u="none" strike="noStrike" cap="none" baseline="0" noProof="0" dirty="0"/>
                        <a:t> </a:t>
                      </a:r>
                      <a:r>
                        <a:rPr lang="en-US" sz="1000" u="none" strike="noStrike" cap="none" baseline="0" noProof="0" dirty="0" err="1"/>
                        <a:t>vršnjaka</a:t>
                      </a:r>
                      <a:r>
                        <a:rPr lang="en-US" sz="1000" u="none" strike="noStrike" cap="none" baseline="0" noProof="0" dirty="0"/>
                        <a:t> </a:t>
                      </a:r>
                      <a:r>
                        <a:rPr lang="en-US" sz="1000" u="none" strike="noStrike" cap="none" baseline="0" noProof="0" dirty="0" err="1"/>
                        <a:t>ili</a:t>
                      </a:r>
                      <a:r>
                        <a:rPr lang="en-US" sz="1000" u="none" strike="noStrike" cap="none" baseline="0" noProof="0" dirty="0"/>
                        <a:t> </a:t>
                      </a:r>
                      <a:r>
                        <a:rPr lang="en-US" sz="1000" u="none" strike="noStrike" cap="none" baseline="0" noProof="0" dirty="0" err="1"/>
                        <a:t>nasilja</a:t>
                      </a:r>
                      <a:r>
                        <a:rPr lang="en-US" sz="1000" u="none" strike="noStrike" cap="none" baseline="0" noProof="0" dirty="0"/>
                        <a:t>, </a:t>
                      </a:r>
                      <a:r>
                        <a:rPr lang="en-US" sz="1000" u="none" strike="noStrike" cap="none" baseline="0" noProof="0" dirty="0" err="1"/>
                        <a:t>nabraja</a:t>
                      </a:r>
                      <a:r>
                        <a:rPr lang="en-US" sz="1000" u="none" strike="noStrike" cap="none" baseline="0" noProof="0" dirty="0"/>
                        <a:t> </a:t>
                      </a:r>
                      <a:r>
                        <a:rPr lang="en-US" sz="1000" u="none" strike="noStrike" cap="none" baseline="0" noProof="0" dirty="0" err="1"/>
                        <a:t>opasnosti</a:t>
                      </a:r>
                      <a:r>
                        <a:rPr lang="en-US" sz="1000" u="none" strike="noStrike" cap="none" baseline="0" noProof="0" dirty="0"/>
                        <a:t> </a:t>
                      </a:r>
                      <a:r>
                        <a:rPr lang="en-US" sz="1000" u="none" strike="noStrike" cap="none" baseline="0" noProof="0" dirty="0" err="1"/>
                        <a:t>internetske</a:t>
                      </a:r>
                      <a:r>
                        <a:rPr lang="en-US" sz="1000" u="none" strike="noStrike" cap="none" baseline="0" noProof="0" dirty="0"/>
                        <a:t>  </a:t>
                      </a:r>
                      <a:r>
                        <a:rPr lang="en-US" sz="1000" u="none" strike="noStrike" cap="none" baseline="0" noProof="0" dirty="0" err="1"/>
                        <a:t>komunikacije</a:t>
                      </a:r>
                      <a:r>
                        <a:rPr lang="en-US" sz="1000" u="none" strike="noStrike" cap="none" baseline="0" noProof="0" dirty="0"/>
                        <a:t> s </a:t>
                      </a:r>
                      <a:r>
                        <a:rPr lang="en-US" sz="1000" u="none" strike="noStrike" cap="none" baseline="0" noProof="0" dirty="0" err="1"/>
                        <a:t>neznancima</a:t>
                      </a:r>
                      <a:r>
                        <a:rPr lang="en-US" sz="1000" u="none" strike="noStrike" cap="none" baseline="0" noProof="0" dirty="0"/>
                        <a:t> </a:t>
                      </a:r>
                      <a:r>
                        <a:rPr lang="en-US" sz="1000" u="none" strike="noStrike" cap="none" baseline="0" noProof="0" dirty="0" err="1"/>
                        <a:t>i</a:t>
                      </a:r>
                      <a:r>
                        <a:rPr lang="en-US" sz="1000" u="none" strike="noStrike" cap="none" baseline="0" noProof="0" dirty="0"/>
                        <a:t> </a:t>
                      </a:r>
                      <a:r>
                        <a:rPr lang="en-US" sz="1000" u="none" strike="noStrike" cap="none" baseline="0" noProof="0" dirty="0" err="1"/>
                        <a:t>kako</a:t>
                      </a:r>
                      <a:r>
                        <a:rPr lang="en-US" sz="1000" u="none" strike="noStrike" cap="none" baseline="0" noProof="0" dirty="0"/>
                        <a:t> </a:t>
                      </a:r>
                      <a:r>
                        <a:rPr lang="en-US" sz="1000" u="none" strike="noStrike" cap="none" baseline="0" noProof="0" dirty="0" err="1"/>
                        <a:t>zaštititi</a:t>
                      </a:r>
                      <a:r>
                        <a:rPr lang="en-US" sz="1000" u="none" strike="noStrike" cap="none" baseline="0" noProof="0" dirty="0"/>
                        <a:t> </a:t>
                      </a:r>
                      <a:r>
                        <a:rPr lang="en-US" sz="1000" u="none" strike="noStrike" cap="none" baseline="0" noProof="0" dirty="0" err="1"/>
                        <a:t>privatnost</a:t>
                      </a:r>
                      <a:r>
                        <a:rPr lang="en-US" sz="1000" u="none" strike="noStrike" cap="none" baseline="0" noProof="0" dirty="0"/>
                        <a:t>, </a:t>
                      </a:r>
                      <a:r>
                        <a:rPr lang="en-US" sz="1000" u="none" strike="noStrike" cap="none" baseline="0" noProof="0" dirty="0" err="1"/>
                        <a:t>odlučuje</a:t>
                      </a:r>
                      <a:r>
                        <a:rPr lang="en-US" sz="1000" u="none" strike="noStrike" cap="none" baseline="0" noProof="0" dirty="0"/>
                        <a:t> o </a:t>
                      </a:r>
                      <a:r>
                        <a:rPr lang="en-US" sz="1000" u="none" strike="noStrike" cap="none" baseline="0" noProof="0" dirty="0" err="1"/>
                        <a:t>vlastitome</a:t>
                      </a:r>
                      <a:r>
                        <a:rPr lang="en-US" sz="1000" u="none" strike="noStrike" cap="none" baseline="0" noProof="0" dirty="0"/>
                        <a:t> </a:t>
                      </a:r>
                      <a:r>
                        <a:rPr lang="en-US" sz="1000" u="none" strike="noStrike" cap="none" baseline="0" noProof="0" dirty="0" err="1"/>
                        <a:t>sigurnom</a:t>
                      </a:r>
                      <a:r>
                        <a:rPr lang="en-US" sz="1000" u="none" strike="noStrike" cap="none" baseline="0" noProof="0" dirty="0"/>
                        <a:t> </a:t>
                      </a:r>
                      <a:r>
                        <a:rPr lang="en-US" sz="1000" u="none" strike="noStrike" cap="none" baseline="0" noProof="0" dirty="0" err="1"/>
                        <a:t>ponašanju</a:t>
                      </a:r>
                      <a:r>
                        <a:rPr lang="en-US" sz="1000" u="none" strike="noStrike" cap="none" baseline="0" noProof="0" dirty="0"/>
                        <a:t>, </a:t>
                      </a:r>
                      <a:r>
                        <a:rPr lang="en-US" sz="1000" u="none" strike="noStrike" cap="none" baseline="0" noProof="0" dirty="0" err="1"/>
                        <a:t>odbija</a:t>
                      </a:r>
                      <a:r>
                        <a:rPr lang="en-US" sz="1000" u="none" strike="noStrike" cap="none" baseline="0" noProof="0" dirty="0"/>
                        <a:t> </a:t>
                      </a:r>
                      <a:r>
                        <a:rPr lang="en-US" sz="1000" u="none" strike="noStrike" cap="none" baseline="0" noProof="0" dirty="0" err="1"/>
                        <a:t>nagovor</a:t>
                      </a:r>
                      <a:r>
                        <a:rPr lang="en-US" sz="1000" u="none" strike="noStrike" cap="none" baseline="0" noProof="0" dirty="0"/>
                        <a:t> </a:t>
                      </a:r>
                      <a:r>
                        <a:rPr lang="en-US" sz="1000" u="none" strike="noStrike" cap="none" baseline="0" noProof="0" dirty="0" err="1"/>
                        <a:t>vršnjaka</a:t>
                      </a:r>
                      <a:r>
                        <a:rPr lang="en-US" sz="1000" u="none" strike="noStrike" cap="none" baseline="0" noProof="0" dirty="0"/>
                        <a:t> </a:t>
                      </a:r>
                      <a:r>
                        <a:rPr lang="en-US" sz="1000" u="none" strike="noStrike" cap="none" baseline="0" noProof="0" dirty="0" err="1"/>
                        <a:t>na</a:t>
                      </a:r>
                      <a:r>
                        <a:rPr lang="en-US" sz="1000" u="none" strike="noStrike" cap="none" baseline="0" noProof="0" dirty="0"/>
                        <a:t> </a:t>
                      </a:r>
                      <a:r>
                        <a:rPr lang="en-US" sz="1000" u="none" strike="noStrike" cap="none" baseline="0" noProof="0" dirty="0" err="1"/>
                        <a:t>nepoželjno</a:t>
                      </a:r>
                      <a:r>
                        <a:rPr lang="en-US" sz="1000" u="none" strike="noStrike" cap="none" baseline="0" noProof="0" dirty="0"/>
                        <a:t> </a:t>
                      </a:r>
                      <a:r>
                        <a:rPr lang="en-US" sz="1000" u="none" strike="noStrike" cap="none" baseline="0" noProof="0" dirty="0" err="1"/>
                        <a:t>ponašanje</a:t>
                      </a:r>
                      <a:r>
                        <a:rPr lang="en-US" sz="1000" u="none" strike="noStrike" cap="none" baseline="0" noProof="0" dirty="0"/>
                        <a:t>, </a:t>
                      </a:r>
                      <a:r>
                        <a:rPr lang="en-US" sz="1000" u="none" strike="noStrike" cap="none" baseline="0" noProof="0" dirty="0" err="1"/>
                        <a:t>odgovorno</a:t>
                      </a:r>
                      <a:r>
                        <a:rPr lang="en-US" sz="1000" u="none" strike="noStrike" cap="none" baseline="0" noProof="0" dirty="0"/>
                        <a:t> se </a:t>
                      </a:r>
                      <a:r>
                        <a:rPr lang="en-US" sz="1000" u="none" strike="noStrike" cap="none" baseline="0" noProof="0" dirty="0" err="1"/>
                        <a:t>služi</a:t>
                      </a:r>
                      <a:r>
                        <a:rPr lang="en-US" sz="1000" u="none" strike="noStrike" cap="none" baseline="0" noProof="0" dirty="0"/>
                        <a:t> </a:t>
                      </a:r>
                      <a:r>
                        <a:rPr lang="en-US" sz="1000" u="none" strike="noStrike" cap="none" baseline="0" noProof="0" dirty="0" err="1"/>
                        <a:t>društvenim</a:t>
                      </a:r>
                      <a:r>
                        <a:rPr lang="en-US" sz="1000" u="none" strike="noStrike" cap="none" baseline="0" noProof="0" dirty="0"/>
                        <a:t> </a:t>
                      </a:r>
                      <a:r>
                        <a:rPr lang="en-US" sz="1000" u="none" strike="noStrike" cap="none" baseline="0" noProof="0" dirty="0" err="1"/>
                        <a:t>mrežama</a:t>
                      </a:r>
                      <a:r>
                        <a:rPr lang="en-US" sz="1000" u="none" strike="noStrike" cap="none" baseline="0" noProof="0" dirty="0"/>
                        <a:t>, </a:t>
                      </a:r>
                      <a:r>
                        <a:rPr lang="en-US" sz="1000" u="none" strike="noStrike" cap="none" baseline="0" noProof="0" dirty="0" err="1"/>
                        <a:t>opasne</a:t>
                      </a:r>
                      <a:r>
                        <a:rPr lang="en-US" sz="1000" u="none" strike="noStrike" cap="none" baseline="0" noProof="0" dirty="0"/>
                        <a:t> </a:t>
                      </a:r>
                      <a:r>
                        <a:rPr lang="en-US" sz="1000" u="none" strike="noStrike" cap="none" baseline="0" noProof="0" dirty="0" err="1"/>
                        <a:t>i</a:t>
                      </a:r>
                      <a:r>
                        <a:rPr lang="en-US" sz="1000" u="none" strike="noStrike" cap="none" baseline="0" noProof="0" dirty="0"/>
                        <a:t> </a:t>
                      </a:r>
                      <a:r>
                        <a:rPr lang="en-US" sz="1000" u="none" strike="noStrike" cap="none" baseline="0" noProof="0" dirty="0" err="1"/>
                        <a:t>rizične</a:t>
                      </a:r>
                      <a:r>
                        <a:rPr lang="en-US" sz="1000" u="none" strike="noStrike" cap="none" baseline="0" noProof="0" dirty="0"/>
                        <a:t> </a:t>
                      </a:r>
                      <a:r>
                        <a:rPr lang="en-US" sz="1000" u="none" strike="noStrike" cap="none" baseline="0" noProof="0" dirty="0" err="1"/>
                        <a:t>situacije</a:t>
                      </a:r>
                      <a:r>
                        <a:rPr lang="en-US" sz="1000" u="none" strike="noStrike" cap="none" baseline="0" noProof="0" dirty="0"/>
                        <a:t> u </a:t>
                      </a:r>
                      <a:r>
                        <a:rPr lang="en-US" sz="1000" u="none" strike="noStrike" cap="none" baseline="0" noProof="0" dirty="0" err="1"/>
                        <a:t>društvu</a:t>
                      </a:r>
                      <a:r>
                        <a:rPr lang="en-US" sz="1000" u="none" strike="noStrike" cap="none" baseline="0" noProof="0" dirty="0"/>
                        <a:t> </a:t>
                      </a:r>
                      <a:r>
                        <a:rPr lang="en-US" sz="1000" u="none" strike="noStrike" cap="none" baseline="0" noProof="0" dirty="0" err="1"/>
                        <a:t>treba</a:t>
                      </a:r>
                      <a:r>
                        <a:rPr lang="en-US" sz="1000" u="none" strike="noStrike" cap="none" baseline="0" noProof="0" dirty="0"/>
                        <a:t> </a:t>
                      </a:r>
                      <a:r>
                        <a:rPr lang="en-US" sz="1000" u="none" strike="noStrike" cap="none" baseline="0" noProof="0" dirty="0" err="1"/>
                        <a:t>izbjegavati</a:t>
                      </a:r>
                      <a:endParaRPr lang="en-US" sz="1000" u="none" strike="noStrike" cap="none" baseline="0" noProof="0" dirty="0"/>
                    </a:p>
                    <a:p>
                      <a:pPr marL="0" marR="0" lvl="0" indent="0" algn="l">
                        <a:lnSpc>
                          <a:spcPct val="100000"/>
                        </a:lnSpc>
                        <a:spcBef>
                          <a:spcPts val="0"/>
                        </a:spcBef>
                        <a:spcAft>
                          <a:spcPts val="0"/>
                        </a:spcAft>
                        <a:buClr>
                          <a:srgbClr val="000000"/>
                        </a:buClr>
                        <a:buSzPct val="25000"/>
                        <a:buFont typeface="Calibri"/>
                        <a:buNone/>
                      </a:pPr>
                      <a:endParaRPr lang="en" sz="1000" u="none" strike="noStrike" cap="none" baseline="0" dirty="0">
                        <a:sym typeface="Calibri"/>
                      </a:endParaRPr>
                    </a:p>
                    <a:p>
                      <a:pPr marL="0" marR="0" lvl="0" indent="0" algn="l">
                        <a:lnSpc>
                          <a:spcPct val="100000"/>
                        </a:lnSpc>
                        <a:spcBef>
                          <a:spcPts val="0"/>
                        </a:spcBef>
                        <a:spcAft>
                          <a:spcPts val="0"/>
                        </a:spcAft>
                        <a:buFont typeface="Calibri"/>
                        <a:buNone/>
                      </a:pPr>
                      <a:endParaRPr lang="en" sz="1000" u="none" strike="noStrike" cap="none" baseline="0" dirty="0"/>
                    </a:p>
                  </a:txBody>
                  <a:tcPr marL="91425" marR="91425" marT="32550" marB="32550"/>
                </a:tc>
                <a:extLst>
                  <a:ext uri="{0D108BD9-81ED-4DB2-BD59-A6C34878D82A}">
                    <a16:rowId xmlns:a16="http://schemas.microsoft.com/office/drawing/2014/main" val="10000"/>
                  </a:ext>
                </a:extLst>
              </a:tr>
              <a:tr h="602386">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Namjena</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25" marR="91425" marT="32550" marB="32550"/>
                </a:tc>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Učenici</a:t>
                      </a:r>
                      <a:r>
                        <a:rPr lang="en" sz="1000" u="none" strike="noStrike" cap="none" baseline="0">
                          <a:sym typeface="Calibri"/>
                        </a:rPr>
                        <a:t> </a:t>
                      </a:r>
                      <a:r>
                        <a:rPr lang="en" sz="1000" u="none" strike="noStrike" cap="none" baseline="0" err="1">
                          <a:sym typeface="Calibri"/>
                        </a:rPr>
                        <a:t>će</a:t>
                      </a:r>
                      <a:r>
                        <a:rPr lang="en" sz="1000" u="none" strike="noStrike" cap="none" baseline="0">
                          <a:sym typeface="Calibri"/>
                        </a:rPr>
                        <a:t> </a:t>
                      </a:r>
                      <a:r>
                        <a:rPr lang="en" sz="1000" u="none" strike="noStrike" cap="none" baseline="0" err="1">
                          <a:sym typeface="Calibri"/>
                        </a:rPr>
                        <a:t>kroz</a:t>
                      </a:r>
                      <a:r>
                        <a:rPr lang="en" sz="1000" u="none" strike="noStrike" cap="none" baseline="0">
                          <a:sym typeface="Calibri"/>
                        </a:rPr>
                        <a:t> </a:t>
                      </a:r>
                      <a:r>
                        <a:rPr lang="en" sz="1000" u="none" strike="noStrike" cap="none" baseline="0" err="1">
                          <a:sym typeface="Calibri"/>
                        </a:rPr>
                        <a:t>radionice</a:t>
                      </a:r>
                      <a:r>
                        <a:rPr lang="en" sz="1000" u="none" strike="noStrike" cap="none" baseline="0">
                          <a:sym typeface="Calibri"/>
                        </a:rPr>
                        <a:t> </a:t>
                      </a:r>
                      <a:r>
                        <a:rPr lang="en" sz="1000" u="none" strike="noStrike" cap="none" baseline="0" err="1">
                          <a:sym typeface="Calibri"/>
                        </a:rPr>
                        <a:t>prepoznati</a:t>
                      </a:r>
                      <a:r>
                        <a:rPr lang="en" sz="1000" u="none" strike="noStrike" cap="none" baseline="0">
                          <a:sym typeface="Calibri"/>
                        </a:rPr>
                        <a:t> </a:t>
                      </a:r>
                      <a:r>
                        <a:rPr lang="en" sz="1000" u="none" strike="noStrike" cap="none" baseline="0" err="1">
                          <a:sym typeface="Calibri"/>
                        </a:rPr>
                        <a:t>nasilno</a:t>
                      </a:r>
                      <a:r>
                        <a:rPr lang="en" sz="1000" u="none" strike="noStrike" cap="none" baseline="0">
                          <a:sym typeface="Calibri"/>
                        </a:rPr>
                        <a:t> </a:t>
                      </a:r>
                      <a:r>
                        <a:rPr lang="en" sz="1000" u="none" strike="noStrike" cap="none" baseline="0" err="1">
                          <a:sym typeface="Calibri"/>
                        </a:rPr>
                        <a:t>ponašanje</a:t>
                      </a:r>
                      <a:r>
                        <a:rPr lang="en" sz="1000" u="none" strike="noStrike" cap="none" baseline="0">
                          <a:sym typeface="Calibri"/>
                        </a:rPr>
                        <a:t>, </a:t>
                      </a:r>
                      <a:r>
                        <a:rPr lang="en" sz="1000" u="none" strike="noStrike" cap="none" baseline="0" err="1">
                          <a:sym typeface="Calibri"/>
                        </a:rPr>
                        <a:t>stjecati</a:t>
                      </a:r>
                      <a:r>
                        <a:rPr lang="en" sz="1000" u="none" strike="noStrike" cap="none" baseline="0">
                          <a:sym typeface="Calibri"/>
                        </a:rPr>
                        <a:t> </a:t>
                      </a:r>
                      <a:r>
                        <a:rPr lang="en" sz="1000" u="none" strike="noStrike" cap="none" baseline="0" err="1">
                          <a:sym typeface="Calibri"/>
                        </a:rPr>
                        <a:t>uvid</a:t>
                      </a:r>
                      <a:r>
                        <a:rPr lang="en" sz="1000" u="none" strike="noStrike" cap="none" baseline="0">
                          <a:sym typeface="Calibri"/>
                        </a:rPr>
                        <a:t> u </a:t>
                      </a:r>
                      <a:r>
                        <a:rPr lang="en" sz="1000" u="none" strike="noStrike" cap="none" baseline="0" err="1">
                          <a:sym typeface="Calibri"/>
                        </a:rPr>
                        <a:t>vlastito</a:t>
                      </a:r>
                      <a:r>
                        <a:rPr lang="en" sz="1000" u="none" strike="noStrike" cap="none" baseline="0">
                          <a:sym typeface="Calibri"/>
                        </a:rPr>
                        <a:t> </a:t>
                      </a:r>
                      <a:r>
                        <a:rPr lang="en" sz="1000" u="none" strike="noStrike" cap="none" baseline="0" err="1">
                          <a:sym typeface="Calibri"/>
                        </a:rPr>
                        <a:t>ponašanje</a:t>
                      </a:r>
                      <a:r>
                        <a:rPr lang="en" sz="1000" u="none" strike="noStrike" cap="none" baseline="0">
                          <a:sym typeface="Calibri"/>
                        </a:rPr>
                        <a:t>, </a:t>
                      </a:r>
                      <a:r>
                        <a:rPr lang="en" sz="1000" u="none" strike="noStrike" cap="none" baseline="0" err="1">
                          <a:sym typeface="Calibri"/>
                        </a:rPr>
                        <a:t>roditelji</a:t>
                      </a:r>
                      <a:r>
                        <a:rPr lang="en" sz="1000" u="none" strike="noStrike" cap="none" baseline="0">
                          <a:sym typeface="Calibri"/>
                        </a:rPr>
                        <a:t> </a:t>
                      </a:r>
                      <a:r>
                        <a:rPr lang="en" sz="1000" u="none" strike="noStrike" cap="none" baseline="0" err="1">
                          <a:sym typeface="Calibri"/>
                        </a:rPr>
                        <a:t>će</a:t>
                      </a:r>
                      <a:r>
                        <a:rPr lang="en" sz="1000" u="none" strike="noStrike" cap="none" baseline="0">
                          <a:sym typeface="Calibri"/>
                        </a:rPr>
                        <a:t> </a:t>
                      </a:r>
                      <a:r>
                        <a:rPr lang="en" sz="1000" u="none" strike="noStrike" cap="none" baseline="0" err="1">
                          <a:sym typeface="Calibri"/>
                        </a:rPr>
                        <a:t>osvijestiti</a:t>
                      </a:r>
                      <a:r>
                        <a:rPr lang="en" sz="1000" u="none" strike="noStrike" cap="none" baseline="0">
                          <a:sym typeface="Calibri"/>
                        </a:rPr>
                        <a:t> </a:t>
                      </a:r>
                      <a:r>
                        <a:rPr lang="en" sz="1000" u="none" strike="noStrike" cap="none" baseline="0" err="1">
                          <a:sym typeface="Calibri"/>
                        </a:rPr>
                        <a:t>vlastite</a:t>
                      </a:r>
                      <a:r>
                        <a:rPr lang="en" sz="1000" u="none" strike="noStrike" cap="none" baseline="0">
                          <a:sym typeface="Calibri"/>
                        </a:rPr>
                        <a:t> </a:t>
                      </a:r>
                      <a:r>
                        <a:rPr lang="en" sz="1000" u="none" strike="noStrike" cap="none" baseline="0" err="1">
                          <a:sym typeface="Calibri"/>
                        </a:rPr>
                        <a:t>roditeljske</a:t>
                      </a:r>
                      <a:r>
                        <a:rPr lang="en" sz="1000" u="none" strike="noStrike" cap="none" baseline="0">
                          <a:sym typeface="Calibri"/>
                        </a:rPr>
                        <a:t> </a:t>
                      </a:r>
                      <a:r>
                        <a:rPr lang="en" sz="1000" u="none" strike="noStrike" cap="none" baseline="0" err="1">
                          <a:sym typeface="Calibri"/>
                        </a:rPr>
                        <a:t>stilove</a:t>
                      </a:r>
                      <a:r>
                        <a:rPr lang="en" sz="1000" u="none" strike="noStrike" cap="none" baseline="0">
                          <a:sym typeface="Calibri"/>
                        </a:rPr>
                        <a:t>, </a:t>
                      </a:r>
                      <a:r>
                        <a:rPr lang="en" sz="1000" u="none" strike="noStrike" cap="none" baseline="0" err="1">
                          <a:sym typeface="Calibri"/>
                        </a:rPr>
                        <a:t>prepoznati</a:t>
                      </a:r>
                      <a:r>
                        <a:rPr lang="en" sz="1000" u="none" strike="noStrike" cap="none" baseline="0">
                          <a:sym typeface="Calibri"/>
                        </a:rPr>
                        <a:t> </a:t>
                      </a:r>
                      <a:r>
                        <a:rPr lang="en" sz="1000" u="none" strike="noStrike" cap="none" baseline="0" err="1">
                          <a:sym typeface="Calibri"/>
                        </a:rPr>
                        <a:t>vlastitu</a:t>
                      </a:r>
                      <a:r>
                        <a:rPr lang="en" sz="1000" u="none" strike="noStrike" cap="none" baseline="0">
                          <a:sym typeface="Calibri"/>
                        </a:rPr>
                        <a:t> </a:t>
                      </a:r>
                      <a:r>
                        <a:rPr lang="en" sz="1000" u="none" strike="noStrike" cap="none" baseline="0" err="1">
                          <a:sym typeface="Calibri"/>
                        </a:rPr>
                        <a:t>odgovornost</a:t>
                      </a:r>
                      <a:r>
                        <a:rPr lang="en" sz="1000" u="none" strike="noStrike" cap="none" baseline="0">
                          <a:sym typeface="Calibri"/>
                        </a:rPr>
                        <a:t> </a:t>
                      </a:r>
                      <a:r>
                        <a:rPr lang="en" sz="1000" u="none" strike="noStrike" cap="none" baseline="0" err="1">
                          <a:sym typeface="Calibri"/>
                        </a:rPr>
                        <a:t>za</a:t>
                      </a:r>
                      <a:r>
                        <a:rPr lang="en" sz="1000" u="none" strike="noStrike" cap="none" baseline="0">
                          <a:sym typeface="Calibri"/>
                        </a:rPr>
                        <a:t> </a:t>
                      </a:r>
                      <a:r>
                        <a:rPr lang="en" sz="1000" u="none" strike="noStrike" cap="none" baseline="0" err="1">
                          <a:sym typeface="Calibri"/>
                        </a:rPr>
                        <a:t>ponašanje</a:t>
                      </a:r>
                      <a:r>
                        <a:rPr lang="en" sz="1000" u="none" strike="noStrike" cap="none" baseline="0">
                          <a:sym typeface="Calibri"/>
                        </a:rPr>
                        <a:t>, </a:t>
                      </a:r>
                      <a:r>
                        <a:rPr lang="en" sz="1000" u="none" strike="noStrike" cap="none" baseline="0" err="1">
                          <a:sym typeface="Calibri"/>
                        </a:rPr>
                        <a:t>učitelji</a:t>
                      </a:r>
                      <a:r>
                        <a:rPr lang="en" sz="1000" u="none" strike="noStrike" cap="none" baseline="0">
                          <a:sym typeface="Calibri"/>
                        </a:rPr>
                        <a:t> </a:t>
                      </a:r>
                      <a:r>
                        <a:rPr lang="en" sz="1000" u="none" strike="noStrike" cap="none" baseline="0" err="1">
                          <a:sym typeface="Calibri"/>
                        </a:rPr>
                        <a:t>i</a:t>
                      </a:r>
                      <a:r>
                        <a:rPr lang="en" sz="1000" u="none" strike="noStrike" cap="none" baseline="0">
                          <a:sym typeface="Calibri"/>
                        </a:rPr>
                        <a:t> </a:t>
                      </a:r>
                      <a:r>
                        <a:rPr lang="en" sz="1000" u="none" strike="noStrike" cap="none" baseline="0" err="1">
                          <a:sym typeface="Calibri"/>
                        </a:rPr>
                        <a:t>ostali</a:t>
                      </a:r>
                      <a:r>
                        <a:rPr lang="en" sz="1000" u="none" strike="noStrike" cap="none" baseline="0">
                          <a:sym typeface="Calibri"/>
                        </a:rPr>
                        <a:t> </a:t>
                      </a:r>
                      <a:r>
                        <a:rPr lang="en" sz="1000" u="none" strike="noStrike" cap="none" baseline="0" err="1">
                          <a:sym typeface="Calibri"/>
                        </a:rPr>
                        <a:t>djelatnici</a:t>
                      </a:r>
                      <a:r>
                        <a:rPr lang="en" sz="1000" u="none" strike="noStrike" cap="none" baseline="0">
                          <a:sym typeface="Calibri"/>
                        </a:rPr>
                        <a:t> </a:t>
                      </a:r>
                      <a:r>
                        <a:rPr lang="en" sz="1000" u="none" strike="noStrike" cap="none" baseline="0" err="1">
                          <a:sym typeface="Calibri"/>
                        </a:rPr>
                        <a:t>škole</a:t>
                      </a:r>
                      <a:r>
                        <a:rPr lang="en" sz="1000" u="none" strike="noStrike" cap="none" baseline="0">
                          <a:sym typeface="Calibri"/>
                        </a:rPr>
                        <a:t> </a:t>
                      </a:r>
                      <a:r>
                        <a:rPr lang="en" sz="1000" u="none" strike="noStrike" cap="none" baseline="0" err="1">
                          <a:sym typeface="Calibri"/>
                        </a:rPr>
                        <a:t>reagirat</a:t>
                      </a:r>
                      <a:r>
                        <a:rPr lang="en" sz="1000" u="none" strike="noStrike" cap="none" baseline="0">
                          <a:sym typeface="Calibri"/>
                        </a:rPr>
                        <a:t> </a:t>
                      </a:r>
                      <a:r>
                        <a:rPr lang="en" sz="1000" u="none" strike="noStrike" cap="none" baseline="0" err="1">
                          <a:sym typeface="Calibri"/>
                        </a:rPr>
                        <a:t>će</a:t>
                      </a:r>
                      <a:r>
                        <a:rPr lang="en" sz="1000" u="none" strike="noStrike" cap="none" baseline="0">
                          <a:sym typeface="Calibri"/>
                        </a:rPr>
                        <a:t> </a:t>
                      </a:r>
                      <a:r>
                        <a:rPr lang="en" sz="1000" u="none" strike="noStrike" cap="none" baseline="0" err="1">
                          <a:sym typeface="Calibri"/>
                        </a:rPr>
                        <a:t>na</a:t>
                      </a:r>
                      <a:r>
                        <a:rPr lang="en" sz="1000" u="none" strike="noStrike" cap="none" baseline="0">
                          <a:sym typeface="Calibri"/>
                        </a:rPr>
                        <a:t> </a:t>
                      </a:r>
                      <a:r>
                        <a:rPr lang="en" sz="1000" u="none" strike="noStrike" cap="none" baseline="0" err="1">
                          <a:sym typeface="Calibri"/>
                        </a:rPr>
                        <a:t>nasilje</a:t>
                      </a:r>
                      <a:r>
                        <a:rPr lang="en" sz="1000" u="none" strike="noStrike" cap="none" baseline="0">
                          <a:sym typeface="Calibri"/>
                        </a:rPr>
                        <a:t> </a:t>
                      </a:r>
                      <a:r>
                        <a:rPr lang="en" sz="1000" u="none" strike="noStrike" cap="none" baseline="0" err="1">
                          <a:sym typeface="Calibri"/>
                        </a:rPr>
                        <a:t>jedinstveno</a:t>
                      </a:r>
                      <a:r>
                        <a:rPr lang="en" sz="1000" u="none" strike="noStrike" cap="none" baseline="0">
                          <a:sym typeface="Calibri"/>
                        </a:rPr>
                        <a:t> u </a:t>
                      </a:r>
                      <a:r>
                        <a:rPr lang="en" sz="1000" u="none" strike="noStrike" cap="none" baseline="0" err="1">
                          <a:sym typeface="Calibri"/>
                        </a:rPr>
                        <a:t>skladu</a:t>
                      </a:r>
                      <a:r>
                        <a:rPr lang="en" sz="1000" u="none" strike="noStrike" cap="none" baseline="0">
                          <a:sym typeface="Calibri"/>
                        </a:rPr>
                        <a:t> s </a:t>
                      </a:r>
                      <a:r>
                        <a:rPr lang="en" sz="1000" u="none" strike="noStrike" cap="none" baseline="0" err="1">
                          <a:sym typeface="Calibri"/>
                        </a:rPr>
                        <a:t>protokolom</a:t>
                      </a:r>
                      <a:r>
                        <a:rPr lang="en" sz="1000" u="none" strike="noStrike" cap="none" baseline="0">
                          <a:sym typeface="Calibri"/>
                        </a:rPr>
                        <a:t>. </a:t>
                      </a:r>
                      <a:endParaRPr lang="en" sz="1000" b="0" i="0" u="none" strike="noStrike" cap="none" baseline="0">
                        <a:solidFill>
                          <a:srgbClr val="000000"/>
                        </a:solidFill>
                        <a:latin typeface="Calibri"/>
                        <a:ea typeface="Calibri"/>
                        <a:cs typeface="Calibri"/>
                        <a:sym typeface="Calibri"/>
                      </a:endParaRPr>
                    </a:p>
                  </a:txBody>
                  <a:tcPr marL="91425" marR="91425" marT="32550" marB="32550"/>
                </a:tc>
                <a:extLst>
                  <a:ext uri="{0D108BD9-81ED-4DB2-BD59-A6C34878D82A}">
                    <a16:rowId xmlns:a16="http://schemas.microsoft.com/office/drawing/2014/main" val="10001"/>
                  </a:ext>
                </a:extLst>
              </a:tr>
              <a:tr h="465837">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Način</a:t>
                      </a:r>
                      <a:r>
                        <a:rPr lang="en" sz="1000" u="none" strike="noStrike" cap="none" baseline="0">
                          <a:sym typeface="Calibri"/>
                        </a:rPr>
                        <a:t> </a:t>
                      </a:r>
                      <a:r>
                        <a:rPr lang="en" sz="1000" u="none" strike="noStrike" cap="none" baseline="0" err="1">
                          <a:sym typeface="Calibri"/>
                        </a:rPr>
                        <a:t>realizacije</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25" marR="91425" marT="32550" marB="32550"/>
                </a:tc>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Radionice</a:t>
                      </a:r>
                      <a:r>
                        <a:rPr lang="en" sz="1000" u="none" strike="noStrike" cap="none" baseline="0">
                          <a:sym typeface="Calibri"/>
                        </a:rPr>
                        <a:t> </a:t>
                      </a:r>
                      <a:r>
                        <a:rPr lang="en" sz="1000" u="none" strike="noStrike" cap="none" baseline="0" err="1">
                          <a:sym typeface="Calibri"/>
                        </a:rPr>
                        <a:t>za</a:t>
                      </a:r>
                      <a:r>
                        <a:rPr lang="en" sz="1000" u="none" strike="noStrike" cap="none" baseline="0">
                          <a:sym typeface="Calibri"/>
                        </a:rPr>
                        <a:t> </a:t>
                      </a:r>
                      <a:r>
                        <a:rPr lang="en" sz="1000" u="none" strike="noStrike" cap="none" baseline="0" err="1">
                          <a:sym typeface="Calibri"/>
                        </a:rPr>
                        <a:t>učenike</a:t>
                      </a:r>
                      <a:r>
                        <a:rPr lang="en" sz="1000" u="none" strike="noStrike" cap="none" baseline="0">
                          <a:sym typeface="Calibri"/>
                        </a:rPr>
                        <a:t> </a:t>
                      </a:r>
                      <a:r>
                        <a:rPr lang="en" sz="1000" u="none" strike="noStrike" cap="none" baseline="0" err="1">
                          <a:sym typeface="Calibri"/>
                        </a:rPr>
                        <a:t>na</a:t>
                      </a:r>
                      <a:r>
                        <a:rPr lang="en" sz="1000" u="none" strike="noStrike" cap="none" baseline="0">
                          <a:sym typeface="Calibri"/>
                        </a:rPr>
                        <a:t> </a:t>
                      </a:r>
                      <a:r>
                        <a:rPr lang="en" sz="1000" u="none" strike="noStrike" cap="none" baseline="0" err="1">
                          <a:sym typeface="Calibri"/>
                        </a:rPr>
                        <a:t>satu</a:t>
                      </a:r>
                      <a:r>
                        <a:rPr lang="en" sz="1000" u="none" strike="noStrike" cap="none" baseline="0">
                          <a:sym typeface="Calibri"/>
                        </a:rPr>
                        <a:t> </a:t>
                      </a:r>
                      <a:r>
                        <a:rPr lang="en" sz="1000" u="none" strike="noStrike" cap="none" baseline="0" err="1">
                          <a:sym typeface="Calibri"/>
                        </a:rPr>
                        <a:t>razrednog</a:t>
                      </a:r>
                      <a:r>
                        <a:rPr lang="en" sz="1000" u="none" strike="noStrike" cap="none" baseline="0">
                          <a:sym typeface="Calibri"/>
                        </a:rPr>
                        <a:t> </a:t>
                      </a:r>
                      <a:r>
                        <a:rPr lang="en" sz="1000" u="none" strike="noStrike" cap="none" baseline="0" err="1">
                          <a:sym typeface="Calibri"/>
                        </a:rPr>
                        <a:t>odjela</a:t>
                      </a:r>
                      <a:r>
                        <a:rPr lang="en" sz="1000" u="none" strike="noStrike" cap="none" baseline="0">
                          <a:sym typeface="Calibri"/>
                        </a:rPr>
                        <a:t>, </a:t>
                      </a:r>
                      <a:r>
                        <a:rPr lang="en" sz="1000" u="none" strike="noStrike" cap="none" baseline="0" err="1">
                          <a:sym typeface="Calibri"/>
                        </a:rPr>
                        <a:t>i</a:t>
                      </a:r>
                      <a:r>
                        <a:rPr lang="en" sz="1000" u="none" strike="noStrike" cap="none" baseline="0">
                          <a:sym typeface="Calibri"/>
                        </a:rPr>
                        <a:t> </a:t>
                      </a:r>
                      <a:r>
                        <a:rPr lang="en" sz="1000" u="none" strike="noStrike" cap="none" baseline="0" err="1">
                          <a:sym typeface="Calibri"/>
                        </a:rPr>
                        <a:t>predavanja</a:t>
                      </a:r>
                      <a:r>
                        <a:rPr lang="en" sz="1000" u="none" strike="noStrike" cap="none" baseline="0">
                          <a:sym typeface="Calibri"/>
                        </a:rPr>
                        <a:t> </a:t>
                      </a:r>
                      <a:r>
                        <a:rPr lang="en" sz="1000" u="none" strike="noStrike" cap="none" baseline="0" err="1">
                          <a:sym typeface="Calibri"/>
                        </a:rPr>
                        <a:t>za</a:t>
                      </a:r>
                      <a:r>
                        <a:rPr lang="en" sz="1000" u="none" strike="noStrike" cap="none" baseline="0">
                          <a:sym typeface="Calibri"/>
                        </a:rPr>
                        <a:t> </a:t>
                      </a:r>
                      <a:r>
                        <a:rPr lang="en" sz="1000" u="none" strike="noStrike" cap="none" baseline="0" err="1">
                          <a:sym typeface="Calibri"/>
                        </a:rPr>
                        <a:t>učitelje</a:t>
                      </a:r>
                      <a:r>
                        <a:rPr lang="en" sz="1000" u="none" strike="noStrike" cap="none" baseline="0">
                          <a:sym typeface="Calibri"/>
                        </a:rPr>
                        <a:t> </a:t>
                      </a:r>
                      <a:r>
                        <a:rPr lang="en" sz="1000" u="none" strike="noStrike" cap="none" baseline="0" err="1">
                          <a:sym typeface="Calibri"/>
                        </a:rPr>
                        <a:t>i</a:t>
                      </a:r>
                      <a:r>
                        <a:rPr lang="en" sz="1000" u="none" strike="noStrike" cap="none" baseline="0">
                          <a:sym typeface="Calibri"/>
                        </a:rPr>
                        <a:t> </a:t>
                      </a:r>
                      <a:r>
                        <a:rPr lang="en" sz="1000" u="none" strike="noStrike" cap="none" baseline="0" err="1">
                          <a:sym typeface="Calibri"/>
                        </a:rPr>
                        <a:t>roditelje</a:t>
                      </a:r>
                      <a:r>
                        <a:rPr lang="en" sz="1000" u="none" strike="noStrike" cap="none" baseline="0">
                          <a:sym typeface="Calibri"/>
                        </a:rPr>
                        <a:t> </a:t>
                      </a:r>
                      <a:r>
                        <a:rPr lang="en" sz="1000" u="none" strike="noStrike" cap="none" baseline="0" err="1">
                          <a:sym typeface="Calibri"/>
                        </a:rPr>
                        <a:t>na</a:t>
                      </a:r>
                      <a:r>
                        <a:rPr lang="en" sz="1000" u="none" strike="noStrike" cap="none" baseline="0">
                          <a:sym typeface="Calibri"/>
                        </a:rPr>
                        <a:t> </a:t>
                      </a:r>
                      <a:r>
                        <a:rPr lang="en" sz="1000" u="none" strike="noStrike" cap="none" baseline="0" err="1">
                          <a:sym typeface="Calibri"/>
                        </a:rPr>
                        <a:t>temu</a:t>
                      </a:r>
                      <a:r>
                        <a:rPr lang="en" sz="1000" u="none" strike="noStrike" cap="none" baseline="0">
                          <a:sym typeface="Calibri"/>
                        </a:rPr>
                        <a:t> </a:t>
                      </a:r>
                      <a:r>
                        <a:rPr lang="en" sz="1000" u="none" strike="noStrike" cap="none" baseline="0" err="1">
                          <a:sym typeface="Calibri"/>
                        </a:rPr>
                        <a:t>nasilja</a:t>
                      </a:r>
                      <a:r>
                        <a:rPr lang="en" sz="1000" u="none" strike="noStrike" cap="none" baseline="0">
                          <a:sym typeface="Calibri"/>
                        </a:rPr>
                        <a:t>, </a:t>
                      </a:r>
                      <a:r>
                        <a:rPr lang="en" sz="1000" u="none" strike="noStrike" cap="none" baseline="0" err="1">
                          <a:sym typeface="Calibri"/>
                        </a:rPr>
                        <a:t>suradnja</a:t>
                      </a:r>
                      <a:r>
                        <a:rPr lang="en" sz="1000" u="none" strike="noStrike" cap="none" baseline="0">
                          <a:sym typeface="Calibri"/>
                        </a:rPr>
                        <a:t> s </a:t>
                      </a:r>
                      <a:r>
                        <a:rPr lang="en" sz="1000" u="none" strike="noStrike" cap="none" baseline="0" err="1">
                          <a:sym typeface="Calibri"/>
                        </a:rPr>
                        <a:t>lokalnom</a:t>
                      </a:r>
                      <a:r>
                        <a:rPr lang="en" sz="1000" u="none" strike="noStrike" cap="none" baseline="0">
                          <a:sym typeface="Calibri"/>
                        </a:rPr>
                        <a:t> </a:t>
                      </a:r>
                      <a:r>
                        <a:rPr lang="en" sz="1000" u="none" strike="noStrike" cap="none" baseline="0" err="1">
                          <a:sym typeface="Calibri"/>
                        </a:rPr>
                        <a:t>zajednicom</a:t>
                      </a:r>
                      <a:endParaRPr lang="en" sz="1000" b="0" i="0" u="none" strike="noStrike" cap="none" baseline="0" err="1">
                        <a:solidFill>
                          <a:srgbClr val="000000"/>
                        </a:solidFill>
                        <a:latin typeface="Calibri"/>
                        <a:ea typeface="Calibri"/>
                        <a:cs typeface="Calibri"/>
                        <a:sym typeface="Calibri"/>
                      </a:endParaRPr>
                    </a:p>
                  </a:txBody>
                  <a:tcPr marL="91425" marR="91425" marT="32550" marB="32550"/>
                </a:tc>
                <a:extLst>
                  <a:ext uri="{0D108BD9-81ED-4DB2-BD59-A6C34878D82A}">
                    <a16:rowId xmlns:a16="http://schemas.microsoft.com/office/drawing/2014/main" val="10002"/>
                  </a:ext>
                </a:extLst>
              </a:tr>
              <a:tr h="385435">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Nositelj</a:t>
                      </a:r>
                      <a:r>
                        <a:rPr lang="en" sz="1000" u="none" strike="noStrike" cap="none" baseline="0">
                          <a:sym typeface="Calibri"/>
                        </a:rPr>
                        <a:t> </a:t>
                      </a:r>
                      <a:r>
                        <a:rPr lang="en" sz="1000" u="none" strike="noStrike" cap="none" baseline="0" err="1">
                          <a:sym typeface="Calibri"/>
                        </a:rPr>
                        <a:t>aktivnosti</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25" marR="91425" marT="32550" marB="32550"/>
                </a:tc>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Pedago</a:t>
                      </a:r>
                      <a:r>
                        <a:rPr lang="en" sz="1000" err="1">
                          <a:sym typeface="Calibri"/>
                        </a:rPr>
                        <a:t>g</a:t>
                      </a:r>
                      <a:r>
                        <a:rPr lang="en" sz="1000" u="none" strike="noStrike" cap="none" baseline="0">
                          <a:sym typeface="Calibri"/>
                        </a:rPr>
                        <a:t>, </a:t>
                      </a:r>
                      <a:r>
                        <a:rPr lang="en" sz="1000" u="none" strike="noStrike" cap="none" baseline="0" err="1">
                          <a:sym typeface="Calibri"/>
                        </a:rPr>
                        <a:t>učitelji</a:t>
                      </a:r>
                      <a:r>
                        <a:rPr lang="en" sz="1000" u="none" strike="noStrike" cap="none" baseline="0">
                          <a:sym typeface="Calibri"/>
                        </a:rPr>
                        <a:t>, </a:t>
                      </a:r>
                      <a:r>
                        <a:rPr lang="en" sz="1000" u="none" strike="noStrike" cap="none" baseline="0" err="1">
                          <a:sym typeface="Calibri"/>
                        </a:rPr>
                        <a:t>razrednici</a:t>
                      </a:r>
                      <a:r>
                        <a:rPr lang="en" sz="1000" u="none" strike="noStrike" cap="none" baseline="0">
                          <a:sym typeface="Calibri"/>
                        </a:rPr>
                        <a:t>, </a:t>
                      </a:r>
                      <a:r>
                        <a:rPr lang="en" sz="1000" u="none" strike="noStrike" cap="none" baseline="0" err="1">
                          <a:sym typeface="Calibri"/>
                        </a:rPr>
                        <a:t>vanjski</a:t>
                      </a:r>
                      <a:r>
                        <a:rPr lang="en" sz="1000" u="none" strike="noStrike" cap="none" baseline="0">
                          <a:sym typeface="Calibri"/>
                        </a:rPr>
                        <a:t> </a:t>
                      </a:r>
                      <a:r>
                        <a:rPr lang="en" sz="1000" u="none" strike="noStrike" cap="none" baseline="0" err="1">
                          <a:sym typeface="Calibri"/>
                        </a:rPr>
                        <a:t>suradnici</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25" marR="91425" marT="32550" marB="32550"/>
                </a:tc>
                <a:extLst>
                  <a:ext uri="{0D108BD9-81ED-4DB2-BD59-A6C34878D82A}">
                    <a16:rowId xmlns:a16="http://schemas.microsoft.com/office/drawing/2014/main" val="10003"/>
                  </a:ext>
                </a:extLst>
              </a:tr>
              <a:tr h="390203">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Vremenik</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25" marR="91425" marT="32550" marB="32550"/>
                </a:tc>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dirty="0">
                          <a:sym typeface="Calibri"/>
                        </a:rPr>
                        <a:t>Tijekom I. i II. obrazovnog razdoblja školske godine </a:t>
                      </a:r>
                      <a:r>
                        <a:rPr lang="en" sz="1000" u="none" strike="noStrike" cap="none" baseline="0" dirty="0"/>
                        <a:t>202</a:t>
                      </a:r>
                      <a:r>
                        <a:rPr lang="hr-HR" sz="1000" u="none" strike="noStrike" cap="none" baseline="0" dirty="0"/>
                        <a:t>1</a:t>
                      </a:r>
                      <a:r>
                        <a:rPr lang="en" sz="1000" dirty="0">
                          <a:sym typeface="Calibri"/>
                        </a:rPr>
                        <a:t>./</a:t>
                      </a:r>
                      <a:r>
                        <a:rPr lang="en" sz="1000" dirty="0"/>
                        <a:t>202</a:t>
                      </a:r>
                      <a:r>
                        <a:rPr lang="hr-HR" sz="1000" dirty="0"/>
                        <a:t>2</a:t>
                      </a:r>
                      <a:r>
                        <a:rPr lang="en" sz="1000" dirty="0">
                          <a:sym typeface="Calibri"/>
                        </a:rPr>
                        <a:t>.</a:t>
                      </a:r>
                    </a:p>
                    <a:p>
                      <a:pPr marL="0" marR="0" lvl="0" indent="0" algn="l" rtl="0">
                        <a:spcBef>
                          <a:spcPts val="0"/>
                        </a:spcBef>
                        <a:buNone/>
                      </a:pPr>
                      <a:endParaRPr sz="1000" b="0" i="0" u="none" strike="noStrike" cap="none" baseline="0" dirty="0">
                        <a:solidFill>
                          <a:srgbClr val="000000"/>
                        </a:solidFill>
                        <a:latin typeface="Calibri"/>
                        <a:ea typeface="Calibri"/>
                        <a:cs typeface="Calibri"/>
                        <a:sym typeface="Calibri"/>
                      </a:endParaRPr>
                    </a:p>
                  </a:txBody>
                  <a:tcPr marL="91425" marR="91425" marT="32550" marB="32550"/>
                </a:tc>
                <a:extLst>
                  <a:ext uri="{0D108BD9-81ED-4DB2-BD59-A6C34878D82A}">
                    <a16:rowId xmlns:a16="http://schemas.microsoft.com/office/drawing/2014/main" val="10004"/>
                  </a:ext>
                </a:extLst>
              </a:tr>
              <a:tr h="385435">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Troškovnik</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25" marR="91425" marT="32550" marB="32550"/>
                </a:tc>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a:sym typeface="Calibri"/>
                        </a:rPr>
                        <a:t>100,00 kn za papire, hamer papir</a:t>
                      </a:r>
                      <a:endParaRPr lang="en" sz="1000" b="0" i="0" u="none" strike="noStrike" cap="none" baseline="0">
                        <a:solidFill>
                          <a:srgbClr val="000000"/>
                        </a:solidFill>
                        <a:latin typeface="Calibri"/>
                        <a:ea typeface="Calibri"/>
                        <a:cs typeface="Calibri"/>
                        <a:sym typeface="Calibri"/>
                      </a:endParaRPr>
                    </a:p>
                  </a:txBody>
                  <a:tcPr marL="91425" marR="91425" marT="32550" marB="32550"/>
                </a:tc>
                <a:extLst>
                  <a:ext uri="{0D108BD9-81ED-4DB2-BD59-A6C34878D82A}">
                    <a16:rowId xmlns:a16="http://schemas.microsoft.com/office/drawing/2014/main" val="10005"/>
                  </a:ext>
                </a:extLst>
              </a:tr>
              <a:tr h="672602">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a:sym typeface="Calibri"/>
                        </a:rPr>
                        <a:t>Način vrednovanja i korištenja rezultata vrednovanja:</a:t>
                      </a:r>
                      <a:endParaRPr lang="en" sz="1000" b="0" i="0" u="none" strike="noStrike" cap="none" baseline="0">
                        <a:solidFill>
                          <a:srgbClr val="000000"/>
                        </a:solidFill>
                        <a:latin typeface="Calibri"/>
                        <a:ea typeface="Calibri"/>
                        <a:cs typeface="Calibri"/>
                        <a:sym typeface="Calibri"/>
                      </a:endParaRPr>
                    </a:p>
                  </a:txBody>
                  <a:tcPr marL="91425" marR="91425" marT="32550" marB="32550"/>
                </a:tc>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dirty="0">
                          <a:sym typeface="Calibri"/>
                        </a:rPr>
                        <a:t>Primjena upitnika za učenike.</a:t>
                      </a:r>
                    </a:p>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dirty="0">
                          <a:sym typeface="Calibri"/>
                        </a:rPr>
                        <a:t>Osposobljenost učenika za kvalitetno prevladavanje konfliktnih situacija.</a:t>
                      </a:r>
                      <a:endParaRPr lang="en" sz="1000" b="0" i="0" u="none" strike="noStrike" cap="none" baseline="0" dirty="0">
                        <a:solidFill>
                          <a:srgbClr val="000000"/>
                        </a:solidFill>
                        <a:latin typeface="Calibri"/>
                        <a:ea typeface="Calibri"/>
                        <a:cs typeface="Calibri"/>
                        <a:sym typeface="Calibri"/>
                      </a:endParaRPr>
                    </a:p>
                  </a:txBody>
                  <a:tcPr marL="91425" marR="91425" marT="32550" marB="32550"/>
                </a:tc>
                <a:extLst>
                  <a:ext uri="{0D108BD9-81ED-4DB2-BD59-A6C34878D82A}">
                    <a16:rowId xmlns:a16="http://schemas.microsoft.com/office/drawing/2014/main" val="10006"/>
                  </a:ext>
                </a:extLst>
              </a:tr>
            </a:tbl>
          </a:graphicData>
        </a:graphic>
      </p:graphicFrame>
      <p:sp>
        <p:nvSpPr>
          <p:cNvPr id="2" name="Title 1"/>
          <p:cNvSpPr>
            <a:spLocks noGrp="1"/>
          </p:cNvSpPr>
          <p:nvPr>
            <p:ph type="title"/>
          </p:nvPr>
        </p:nvSpPr>
        <p:spPr>
          <a:xfrm>
            <a:off x="1055648" y="1"/>
            <a:ext cx="7631169" cy="878682"/>
          </a:xfrm>
        </p:spPr>
        <p:txBody>
          <a:bodyPr>
            <a:normAutofit/>
            <a:scene3d>
              <a:camera prst="orthographicFront"/>
              <a:lightRig rig="soft" dir="t">
                <a:rot lat="0" lon="0" rev="15600000"/>
              </a:lightRig>
            </a:scene3d>
            <a:sp3d extrusionH="57150" prstMaterial="softEdge">
              <a:bevelT w="25400" h="38100"/>
            </a:sp3d>
          </a:bodyPr>
          <a:lstStyle/>
          <a:p>
            <a:r>
              <a:rPr lang="hr-HR" dirty="0">
                <a:effectLst>
                  <a:outerShdw blurRad="38100" dist="38100" dir="2700000" algn="tl">
                    <a:srgbClr val="000000">
                      <a:alpha val="43137"/>
                    </a:srgbClr>
                  </a:outerShdw>
                </a:effectLst>
                <a:latin typeface="Calibri (tijelo)"/>
              </a:rPr>
              <a:t>Prevencija neprihvatljivog ponašanja </a:t>
            </a:r>
          </a:p>
        </p:txBody>
      </p:sp>
      <p:sp>
        <p:nvSpPr>
          <p:cNvPr id="5" name="TextBox 4">
            <a:extLst>
              <a:ext uri="{FF2B5EF4-FFF2-40B4-BE49-F238E27FC236}">
                <a16:creationId xmlns:a16="http://schemas.microsoft.com/office/drawing/2014/main" id="{380913CC-35BF-486F-8146-BFCC15C727FE}"/>
              </a:ext>
            </a:extLst>
          </p:cNvPr>
          <p:cNvSpPr txBox="1"/>
          <p:nvPr/>
        </p:nvSpPr>
        <p:spPr>
          <a:xfrm>
            <a:off x="5772150" y="2079381"/>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Tree>
  </p:cSld>
  <p:clrMapOvr>
    <a:masterClrMapping/>
  </p:clrMapOvr>
  <p:transition spd="slow">
    <p:wipe/>
  </p:transition>
</p:sld>
</file>

<file path=ppt/slides/slide88.xml><?xml version="1.0" encoding="utf-8"?>
<p:sld xmlns:a="http://schemas.openxmlformats.org/drawingml/2006/main" xmlns:r="http://schemas.openxmlformats.org/officeDocument/2006/relationships" xmlns:p="http://schemas.openxmlformats.org/presentationml/2006/main" showMasterSp="0">
  <p:cSld>
    <p:spTree>
      <p:nvGrpSpPr>
        <p:cNvPr id="1" name="Shape 1040"/>
        <p:cNvGrpSpPr/>
        <p:nvPr/>
      </p:nvGrpSpPr>
      <p:grpSpPr>
        <a:xfrm>
          <a:off x="0" y="0"/>
          <a:ext cx="0" cy="0"/>
          <a:chOff x="0" y="0"/>
          <a:chExt cx="0" cy="0"/>
        </a:xfrm>
      </p:grpSpPr>
      <p:graphicFrame>
        <p:nvGraphicFramePr>
          <p:cNvPr id="1043" name="Shape 1043"/>
          <p:cNvGraphicFramePr/>
          <p:nvPr>
            <p:extLst>
              <p:ext uri="{D42A27DB-BD31-4B8C-83A1-F6EECF244321}">
                <p14:modId xmlns:p14="http://schemas.microsoft.com/office/powerpoint/2010/main" val="4140255196"/>
              </p:ext>
            </p:extLst>
          </p:nvPr>
        </p:nvGraphicFramePr>
        <p:xfrm>
          <a:off x="416312" y="899532"/>
          <a:ext cx="8546713" cy="3700577"/>
        </p:xfrm>
        <a:graphic>
          <a:graphicData uri="http://schemas.openxmlformats.org/drawingml/2006/table">
            <a:tbl>
              <a:tblPr>
                <a:tableStyleId>{0E3FDE45-AF77-4B5C-9715-49D594BDF05E}</a:tableStyleId>
              </a:tblPr>
              <a:tblGrid>
                <a:gridCol w="1569804">
                  <a:extLst>
                    <a:ext uri="{9D8B030D-6E8A-4147-A177-3AD203B41FA5}">
                      <a16:colId xmlns:a16="http://schemas.microsoft.com/office/drawing/2014/main" val="20000"/>
                    </a:ext>
                  </a:extLst>
                </a:gridCol>
                <a:gridCol w="6976909">
                  <a:extLst>
                    <a:ext uri="{9D8B030D-6E8A-4147-A177-3AD203B41FA5}">
                      <a16:colId xmlns:a16="http://schemas.microsoft.com/office/drawing/2014/main" val="20001"/>
                    </a:ext>
                  </a:extLst>
                </a:gridCol>
              </a:tblGrid>
              <a:tr h="613366">
                <a:tc>
                  <a:txBody>
                    <a:bodyPr/>
                    <a:lstStyle/>
                    <a:p>
                      <a:pPr marL="0" marR="0" lvl="0" indent="0" algn="l" rtl="0">
                        <a:lnSpc>
                          <a:spcPct val="100000"/>
                        </a:lnSpc>
                        <a:spcBef>
                          <a:spcPts val="0"/>
                        </a:spcBef>
                        <a:spcAft>
                          <a:spcPts val="0"/>
                        </a:spcAft>
                        <a:buClr>
                          <a:srgbClr val="000000"/>
                        </a:buClr>
                        <a:buSzPct val="25000"/>
                        <a:buFont typeface="Calibri"/>
                        <a:buNone/>
                      </a:pPr>
                      <a:r>
                        <a:rPr lang="hr-HR" sz="1000" u="none" strike="noStrike" cap="none" baseline="0" dirty="0">
                          <a:sym typeface="Calibri"/>
                        </a:rPr>
                        <a:t>Ishodi</a:t>
                      </a:r>
                      <a:r>
                        <a:rPr lang="en" sz="1000" u="none" strike="noStrike" cap="none" baseline="0" dirty="0">
                          <a:sym typeface="Calibri"/>
                        </a:rPr>
                        <a:t>:</a:t>
                      </a:r>
                      <a:endParaRPr lang="en" sz="1000" b="0" i="0" u="none" strike="noStrike" cap="none" baseline="0" dirty="0">
                        <a:solidFill>
                          <a:srgbClr val="000000"/>
                        </a:solidFill>
                        <a:latin typeface="Calibri"/>
                        <a:ea typeface="Calibri"/>
                        <a:cs typeface="Calibri"/>
                        <a:sym typeface="Calibri"/>
                      </a:endParaRPr>
                    </a:p>
                  </a:txBody>
                  <a:tcPr marL="91425" marR="91425" marT="32550" marB="32550"/>
                </a:tc>
                <a:tc>
                  <a:txBody>
                    <a:bodyPr/>
                    <a:lstStyle/>
                    <a:p>
                      <a:pPr lvl="0" algn="l">
                        <a:spcAft>
                          <a:spcPts val="0"/>
                        </a:spcAft>
                        <a:buNone/>
                      </a:pPr>
                      <a:r>
                        <a:rPr lang="en-US" sz="1000" u="none" strike="noStrike" cap="none" baseline="0" noProof="0" dirty="0" err="1"/>
                        <a:t>Učenici</a:t>
                      </a:r>
                      <a:r>
                        <a:rPr lang="en-US" sz="1000" u="none" strike="noStrike" cap="none" baseline="0" noProof="0" dirty="0"/>
                        <a:t> </a:t>
                      </a:r>
                      <a:r>
                        <a:rPr lang="en-US" sz="1000" u="none" strike="noStrike" cap="none" baseline="0" noProof="0" dirty="0" err="1"/>
                        <a:t>će</a:t>
                      </a:r>
                      <a:r>
                        <a:rPr lang="en-US" sz="1000" u="none" strike="noStrike" cap="none" baseline="0" noProof="0" dirty="0"/>
                        <a:t> </a:t>
                      </a:r>
                      <a:r>
                        <a:rPr lang="en-US" sz="1000" u="none" strike="noStrike" cap="none" baseline="0" noProof="0" dirty="0" err="1"/>
                        <a:t>prepoznaje</a:t>
                      </a:r>
                      <a:r>
                        <a:rPr lang="en-US" sz="1000" u="none" strike="noStrike" cap="none" baseline="0" noProof="0" dirty="0"/>
                        <a:t> </a:t>
                      </a:r>
                      <a:r>
                        <a:rPr lang="en-US" sz="1000" u="none" strike="noStrike" cap="none" baseline="0" noProof="0" dirty="0" err="1"/>
                        <a:t>važnost</a:t>
                      </a:r>
                      <a:r>
                        <a:rPr lang="en-US" sz="1000" u="none" strike="noStrike" cap="none" baseline="0" noProof="0" dirty="0"/>
                        <a:t> </a:t>
                      </a:r>
                      <a:r>
                        <a:rPr lang="en-US" sz="1000" u="none" strike="noStrike" cap="none" baseline="0" noProof="0" dirty="0" err="1"/>
                        <a:t>nenasilnog</a:t>
                      </a:r>
                      <a:r>
                        <a:rPr lang="en-US" sz="1000" u="none" strike="noStrike" cap="none" baseline="0" noProof="0" dirty="0"/>
                        <a:t> </a:t>
                      </a:r>
                      <a:r>
                        <a:rPr lang="en-US" sz="1000" u="none" strike="noStrike" cap="none" baseline="0" noProof="0" dirty="0" err="1"/>
                        <a:t>rješavnja</a:t>
                      </a:r>
                      <a:r>
                        <a:rPr lang="en-US" sz="1000" u="none" strike="noStrike" cap="none" baseline="0" noProof="0" dirty="0"/>
                        <a:t> </a:t>
                      </a:r>
                      <a:r>
                        <a:rPr lang="en-US" sz="1000" u="none" strike="noStrike" cap="none" baseline="0" noProof="0" dirty="0" err="1"/>
                        <a:t>sukoba</a:t>
                      </a:r>
                      <a:endParaRPr lang="en-US" sz="1000" u="none" strike="noStrike" cap="none" baseline="0" noProof="0" dirty="0">
                        <a:sym typeface="Calibri"/>
                      </a:endParaRPr>
                    </a:p>
                    <a:p>
                      <a:pPr lvl="0" algn="l">
                        <a:spcAft>
                          <a:spcPts val="0"/>
                        </a:spcAft>
                        <a:buNone/>
                      </a:pPr>
                      <a:endParaRPr lang="en-US" sz="1000" u="none" strike="noStrike" cap="none" baseline="0" noProof="0" dirty="0"/>
                    </a:p>
                    <a:p>
                      <a:pPr marL="0" marR="0" lvl="0" indent="0" algn="l">
                        <a:lnSpc>
                          <a:spcPct val="100000"/>
                        </a:lnSpc>
                        <a:spcBef>
                          <a:spcPts val="0"/>
                        </a:spcBef>
                        <a:spcAft>
                          <a:spcPts val="0"/>
                        </a:spcAft>
                        <a:buNone/>
                      </a:pPr>
                      <a:endParaRPr lang="en" sz="1000" b="0" i="0" u="none" strike="noStrike" cap="none" baseline="0" noProof="0" dirty="0">
                        <a:latin typeface="Calibri"/>
                      </a:endParaRPr>
                    </a:p>
                  </a:txBody>
                  <a:tcPr marL="91425" marR="91425" marT="32550" marB="32550"/>
                </a:tc>
                <a:extLst>
                  <a:ext uri="{0D108BD9-81ED-4DB2-BD59-A6C34878D82A}">
                    <a16:rowId xmlns:a16="http://schemas.microsoft.com/office/drawing/2014/main" val="10000"/>
                  </a:ext>
                </a:extLst>
              </a:tr>
              <a:tr h="863908">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Namjena</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25" marR="91425" marT="32550" marB="32550"/>
                </a:tc>
                <a:tc>
                  <a:txBody>
                    <a:bodyPr/>
                    <a:lstStyle/>
                    <a:p>
                      <a:pPr marL="0" marR="0" lvl="0" indent="0" algn="l" rtl="0">
                        <a:lnSpc>
                          <a:spcPct val="100000"/>
                        </a:lnSpc>
                        <a:spcBef>
                          <a:spcPts val="0"/>
                        </a:spcBef>
                        <a:spcAft>
                          <a:spcPts val="0"/>
                        </a:spcAft>
                        <a:buFont typeface="Calibri"/>
                        <a:buNone/>
                      </a:pPr>
                      <a:r>
                        <a:rPr lang="en" sz="1000" u="none" strike="noStrike" cap="none" baseline="0" dirty="0"/>
                        <a:t>Učenicima </a:t>
                      </a:r>
                      <a:r>
                        <a:rPr lang="hr-HR" sz="1000" u="none" strike="noStrike" cap="none" baseline="0" dirty="0"/>
                        <a:t>PŠ </a:t>
                      </a:r>
                      <a:r>
                        <a:rPr lang="hr-HR" sz="1000" u="none" strike="noStrike" cap="none" baseline="0" dirty="0" err="1"/>
                        <a:t>Drežnik</a:t>
                      </a:r>
                      <a:endParaRPr lang="en" sz="1000" u="none" strike="noStrike" cap="none" baseline="0" dirty="0"/>
                    </a:p>
                    <a:p>
                      <a:pPr lvl="0" algn="l">
                        <a:lnSpc>
                          <a:spcPct val="100000"/>
                        </a:lnSpc>
                        <a:spcBef>
                          <a:spcPts val="0"/>
                        </a:spcBef>
                        <a:spcAft>
                          <a:spcPts val="0"/>
                        </a:spcAft>
                        <a:buNone/>
                      </a:pPr>
                      <a:r>
                        <a:rPr lang="en" sz="1000" u="none" strike="noStrike" cap="none" baseline="0" noProof="0" dirty="0"/>
                        <a:t>Međunarodni dan nenasilja obilježava se 2. listopada na dan rođenja Mahatme Gandhija, borca za neovisnost Indije i idejnog začetnika filozofije i strategije nenasilja. „Nenasilje je odbijanje nasilja s jedne strane i metoda djelovanja bez nasilja s druge strane.“*. Nenasilje nije pasivnost, povlačenje ili izbjegavanje sukoba već aktivan angažman protiv nepravde i nasilja nenasilnim metodama. </a:t>
                      </a:r>
                    </a:p>
                    <a:p>
                      <a:pPr marL="0" marR="0" lvl="0" indent="0" algn="l">
                        <a:lnSpc>
                          <a:spcPct val="100000"/>
                        </a:lnSpc>
                        <a:spcBef>
                          <a:spcPts val="0"/>
                        </a:spcBef>
                        <a:spcAft>
                          <a:spcPts val="0"/>
                        </a:spcAft>
                        <a:buFont typeface="Calibri"/>
                        <a:buNone/>
                      </a:pPr>
                      <a:endParaRPr lang="en" sz="1000" u="none" strike="noStrike" cap="none" baseline="0" dirty="0"/>
                    </a:p>
                  </a:txBody>
                  <a:tcPr marL="91425" marR="91425" marT="32550" marB="32550"/>
                </a:tc>
                <a:extLst>
                  <a:ext uri="{0D108BD9-81ED-4DB2-BD59-A6C34878D82A}">
                    <a16:rowId xmlns:a16="http://schemas.microsoft.com/office/drawing/2014/main" val="10001"/>
                  </a:ext>
                </a:extLst>
              </a:tr>
              <a:tr h="410215">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Način</a:t>
                      </a:r>
                      <a:r>
                        <a:rPr lang="en" sz="1000" u="none" strike="noStrike" cap="none" baseline="0">
                          <a:sym typeface="Calibri"/>
                        </a:rPr>
                        <a:t> </a:t>
                      </a:r>
                      <a:r>
                        <a:rPr lang="en" sz="1000" u="none" strike="noStrike" cap="none" baseline="0" err="1">
                          <a:sym typeface="Calibri"/>
                        </a:rPr>
                        <a:t>realizacije</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25" marR="91425" marT="32550" marB="32550"/>
                </a:tc>
                <a:tc>
                  <a:txBody>
                    <a:bodyPr/>
                    <a:lstStyle/>
                    <a:p>
                      <a:pPr marL="0" marR="0" lvl="0" indent="0" algn="l" rtl="0">
                        <a:lnSpc>
                          <a:spcPct val="100000"/>
                        </a:lnSpc>
                        <a:spcBef>
                          <a:spcPts val="0"/>
                        </a:spcBef>
                        <a:spcAft>
                          <a:spcPts val="0"/>
                        </a:spcAft>
                        <a:buFont typeface="Calibri"/>
                        <a:buNone/>
                      </a:pPr>
                      <a:r>
                        <a:rPr lang="en" sz="1000" u="none" strike="noStrike" cap="none" baseline="0" dirty="0"/>
                        <a:t>Radionica s učenicima PŠ </a:t>
                      </a:r>
                      <a:r>
                        <a:rPr lang="hr-HR" sz="1000" u="none" strike="noStrike" cap="none" baseline="0" dirty="0" err="1"/>
                        <a:t>Drežnik</a:t>
                      </a:r>
                      <a:r>
                        <a:rPr lang="en" sz="1000" u="none" strike="noStrike" cap="none" baseline="0" dirty="0"/>
                        <a:t> ( Osmislite, nacrtajte i/ili izradite svog superheroja nenasilja! Koje moći će imati,</a:t>
                      </a:r>
                      <a:endParaRPr lang="hr-HR" sz="1000" u="none" strike="noStrike" cap="none" baseline="0" dirty="0"/>
                    </a:p>
                    <a:p>
                      <a:pPr marL="0" marR="0" lvl="0" indent="0" algn="l" rtl="0">
                        <a:lnSpc>
                          <a:spcPct val="100000"/>
                        </a:lnSpc>
                        <a:spcBef>
                          <a:spcPts val="0"/>
                        </a:spcBef>
                        <a:spcAft>
                          <a:spcPts val="0"/>
                        </a:spcAft>
                        <a:buFont typeface="Calibri"/>
                        <a:buNone/>
                      </a:pPr>
                      <a:r>
                        <a:rPr lang="en" sz="1000" u="none" strike="noStrike" cap="none" baseline="0" dirty="0"/>
                        <a:t> čime se bavi, kako izgleda, kako se zove?)</a:t>
                      </a:r>
                      <a:endParaRPr lang="en" sz="1000" u="none" strike="noStrike" cap="none" baseline="0" dirty="0">
                        <a:sym typeface="Calibri"/>
                      </a:endParaRPr>
                    </a:p>
                  </a:txBody>
                  <a:tcPr marL="91425" marR="91425" marT="32550" marB="32550"/>
                </a:tc>
                <a:extLst>
                  <a:ext uri="{0D108BD9-81ED-4DB2-BD59-A6C34878D82A}">
                    <a16:rowId xmlns:a16="http://schemas.microsoft.com/office/drawing/2014/main" val="10002"/>
                  </a:ext>
                </a:extLst>
              </a:tr>
              <a:tr h="339413">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Nositelj</a:t>
                      </a:r>
                      <a:r>
                        <a:rPr lang="en" sz="1000" u="none" strike="noStrike" cap="none" baseline="0">
                          <a:sym typeface="Calibri"/>
                        </a:rPr>
                        <a:t> </a:t>
                      </a:r>
                      <a:r>
                        <a:rPr lang="en" sz="1000" u="none" strike="noStrike" cap="none" baseline="0" err="1">
                          <a:sym typeface="Calibri"/>
                        </a:rPr>
                        <a:t>aktivnosti</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25" marR="91425" marT="32550" marB="32550"/>
                </a:tc>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Pedago</a:t>
                      </a:r>
                      <a:r>
                        <a:rPr lang="en" sz="1000" err="1">
                          <a:sym typeface="Calibri"/>
                        </a:rPr>
                        <a:t>g</a:t>
                      </a:r>
                      <a:r>
                        <a:rPr lang="hr-HR" sz="1000">
                          <a:sym typeface="Calibri"/>
                        </a:rPr>
                        <a:t>inja</a:t>
                      </a:r>
                      <a:r>
                        <a:rPr lang="en" sz="1000" u="none" strike="noStrike" cap="none" baseline="0">
                          <a:sym typeface="Calibri"/>
                        </a:rPr>
                        <a:t>, </a:t>
                      </a:r>
                      <a:r>
                        <a:rPr lang="en" sz="1000" u="none" strike="noStrike" cap="none" baseline="0"/>
                        <a:t>učiteljica</a:t>
                      </a:r>
                      <a:endParaRPr lang="en" sz="1000" u="none" strike="noStrike" cap="none" baseline="0" err="1">
                        <a:sym typeface="Calibri"/>
                      </a:endParaRPr>
                    </a:p>
                  </a:txBody>
                  <a:tcPr marL="91425" marR="91425" marT="32550" marB="32550"/>
                </a:tc>
                <a:extLst>
                  <a:ext uri="{0D108BD9-81ED-4DB2-BD59-A6C34878D82A}">
                    <a16:rowId xmlns:a16="http://schemas.microsoft.com/office/drawing/2014/main" val="10003"/>
                  </a:ext>
                </a:extLst>
              </a:tr>
              <a:tr h="338436">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Vremenik</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25" marR="91425" marT="32550" marB="32550"/>
                </a:tc>
                <a:tc>
                  <a:txBody>
                    <a:bodyPr/>
                    <a:lstStyle/>
                    <a:p>
                      <a:pPr marL="0" marR="0" lvl="0" indent="0" algn="l" rtl="0">
                        <a:lnSpc>
                          <a:spcPct val="100000"/>
                        </a:lnSpc>
                        <a:spcBef>
                          <a:spcPts val="0"/>
                        </a:spcBef>
                        <a:spcAft>
                          <a:spcPts val="0"/>
                        </a:spcAft>
                        <a:buClr>
                          <a:srgbClr val="000000"/>
                        </a:buClr>
                        <a:buSzPct val="25000"/>
                        <a:buFont typeface="Calibri"/>
                        <a:buNone/>
                      </a:pPr>
                      <a:r>
                        <a:rPr lang="hr-HR" sz="1000" u="none" strike="noStrike" cap="none" baseline="0" dirty="0"/>
                        <a:t>5</a:t>
                      </a:r>
                      <a:r>
                        <a:rPr lang="en" sz="1000" u="none" strike="noStrike" cap="none" baseline="0" dirty="0"/>
                        <a:t>.10.20</a:t>
                      </a:r>
                      <a:r>
                        <a:rPr lang="hr-HR" sz="1000" u="none" strike="noStrike" cap="none" baseline="0" dirty="0"/>
                        <a:t>21.</a:t>
                      </a:r>
                      <a:endParaRPr lang="en" sz="1000" u="none" strike="noStrike" cap="none" baseline="0" dirty="0">
                        <a:sym typeface="Calibri"/>
                      </a:endParaRPr>
                    </a:p>
                    <a:p>
                      <a:pPr marL="0" marR="0" lvl="0" indent="0" algn="l" rtl="0">
                        <a:spcBef>
                          <a:spcPts val="0"/>
                        </a:spcBef>
                        <a:buNone/>
                      </a:pPr>
                      <a:endParaRPr sz="1000" b="0" i="0" u="none" strike="noStrike" cap="none" baseline="0" dirty="0">
                        <a:solidFill>
                          <a:srgbClr val="000000"/>
                        </a:solidFill>
                        <a:latin typeface="Calibri"/>
                        <a:ea typeface="Calibri"/>
                        <a:cs typeface="Calibri"/>
                        <a:sym typeface="Calibri"/>
                      </a:endParaRPr>
                    </a:p>
                  </a:txBody>
                  <a:tcPr marL="91425" marR="91425" marT="32550" marB="32550"/>
                </a:tc>
                <a:extLst>
                  <a:ext uri="{0D108BD9-81ED-4DB2-BD59-A6C34878D82A}">
                    <a16:rowId xmlns:a16="http://schemas.microsoft.com/office/drawing/2014/main" val="10004"/>
                  </a:ext>
                </a:extLst>
              </a:tr>
              <a:tr h="339413">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Troškovnik</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25" marR="91425" marT="32550" marB="32550"/>
                </a:tc>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dirty="0">
                          <a:sym typeface="Calibri"/>
                        </a:rPr>
                        <a:t>100,00 kn za papire, hamer papir</a:t>
                      </a:r>
                      <a:endParaRPr lang="en" sz="1000" b="0" i="0" u="none" strike="noStrike" cap="none" baseline="0" dirty="0">
                        <a:solidFill>
                          <a:srgbClr val="000000"/>
                        </a:solidFill>
                        <a:latin typeface="Calibri"/>
                        <a:ea typeface="Calibri"/>
                        <a:cs typeface="Calibri"/>
                        <a:sym typeface="Calibri"/>
                      </a:endParaRPr>
                    </a:p>
                  </a:txBody>
                  <a:tcPr marL="91425" marR="91425" marT="32550" marB="32550"/>
                </a:tc>
                <a:extLst>
                  <a:ext uri="{0D108BD9-81ED-4DB2-BD59-A6C34878D82A}">
                    <a16:rowId xmlns:a16="http://schemas.microsoft.com/office/drawing/2014/main" val="10005"/>
                  </a:ext>
                </a:extLst>
              </a:tr>
              <a:tr h="648770">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Način</a:t>
                      </a:r>
                      <a:r>
                        <a:rPr lang="en" sz="1000" u="none" strike="noStrike" cap="none" baseline="0">
                          <a:sym typeface="Calibri"/>
                        </a:rPr>
                        <a:t> </a:t>
                      </a:r>
                      <a:r>
                        <a:rPr lang="en" sz="1000" u="none" strike="noStrike" cap="none" baseline="0" err="1">
                          <a:sym typeface="Calibri"/>
                        </a:rPr>
                        <a:t>vrednovanja</a:t>
                      </a:r>
                      <a:r>
                        <a:rPr lang="en" sz="1000" u="none" strike="noStrike" cap="none" baseline="0">
                          <a:sym typeface="Calibri"/>
                        </a:rPr>
                        <a:t> </a:t>
                      </a:r>
                      <a:r>
                        <a:rPr lang="en" sz="1000" u="none" strike="noStrike" cap="none" baseline="0" err="1">
                          <a:sym typeface="Calibri"/>
                        </a:rPr>
                        <a:t>i</a:t>
                      </a:r>
                      <a:r>
                        <a:rPr lang="en" sz="1000" u="none" strike="noStrike" cap="none" baseline="0">
                          <a:sym typeface="Calibri"/>
                        </a:rPr>
                        <a:t> </a:t>
                      </a:r>
                      <a:r>
                        <a:rPr lang="en" sz="1000" u="none" strike="noStrike" cap="none" baseline="0" err="1">
                          <a:sym typeface="Calibri"/>
                        </a:rPr>
                        <a:t>korištenja</a:t>
                      </a:r>
                      <a:r>
                        <a:rPr lang="en" sz="1000" u="none" strike="noStrike" cap="none" baseline="0">
                          <a:sym typeface="Calibri"/>
                        </a:rPr>
                        <a:t> </a:t>
                      </a:r>
                      <a:r>
                        <a:rPr lang="en" sz="1000" u="none" strike="noStrike" cap="none" baseline="0" err="1">
                          <a:sym typeface="Calibri"/>
                        </a:rPr>
                        <a:t>rezultata</a:t>
                      </a:r>
                      <a:r>
                        <a:rPr lang="en" sz="1000" u="none" strike="noStrike" cap="none" baseline="0">
                          <a:sym typeface="Calibri"/>
                        </a:rPr>
                        <a:t> </a:t>
                      </a:r>
                      <a:r>
                        <a:rPr lang="en" sz="1000" u="none" strike="noStrike" cap="none" baseline="0" err="1">
                          <a:sym typeface="Calibri"/>
                        </a:rPr>
                        <a:t>vrednovanja</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25" marR="91425" marT="32550" marB="32550"/>
                </a:tc>
                <a:tc>
                  <a:txBody>
                    <a:bodyPr/>
                    <a:lstStyle/>
                    <a:p>
                      <a:pPr marL="0" marR="0" lvl="0" indent="0" algn="l" rtl="0">
                        <a:lnSpc>
                          <a:spcPct val="100000"/>
                        </a:lnSpc>
                        <a:spcBef>
                          <a:spcPts val="0"/>
                        </a:spcBef>
                        <a:spcAft>
                          <a:spcPts val="0"/>
                        </a:spcAft>
                        <a:buFont typeface="Calibri"/>
                        <a:buNone/>
                      </a:pPr>
                      <a:r>
                        <a:rPr lang="en" sz="1000" u="none" strike="noStrike" cap="none" baseline="0" dirty="0"/>
                        <a:t>Razgovor nakon radionice</a:t>
                      </a:r>
                      <a:endParaRPr lang="en" sz="1000" u="none" strike="noStrike" cap="none" baseline="0" dirty="0">
                        <a:sym typeface="Calibri"/>
                      </a:endParaRPr>
                    </a:p>
                  </a:txBody>
                  <a:tcPr marL="91425" marR="91425" marT="32550" marB="32550"/>
                </a:tc>
                <a:extLst>
                  <a:ext uri="{0D108BD9-81ED-4DB2-BD59-A6C34878D82A}">
                    <a16:rowId xmlns:a16="http://schemas.microsoft.com/office/drawing/2014/main" val="10006"/>
                  </a:ext>
                </a:extLst>
              </a:tr>
            </a:tbl>
          </a:graphicData>
        </a:graphic>
      </p:graphicFrame>
      <p:sp>
        <p:nvSpPr>
          <p:cNvPr id="2" name="Title 1"/>
          <p:cNvSpPr>
            <a:spLocks noGrp="1"/>
          </p:cNvSpPr>
          <p:nvPr>
            <p:ph type="title"/>
          </p:nvPr>
        </p:nvSpPr>
        <p:spPr>
          <a:xfrm>
            <a:off x="1082026" y="0"/>
            <a:ext cx="7310620" cy="847493"/>
          </a:xfrm>
        </p:spPr>
        <p:txBody>
          <a:bodyPr>
            <a:scene3d>
              <a:camera prst="orthographicFront"/>
              <a:lightRig rig="soft" dir="t">
                <a:rot lat="0" lon="0" rev="15600000"/>
              </a:lightRig>
            </a:scene3d>
            <a:sp3d extrusionH="57150" prstMaterial="softEdge">
              <a:bevelT w="25400" h="38100"/>
            </a:sp3d>
          </a:bodyPr>
          <a:lstStyle/>
          <a:p>
            <a:r>
              <a:rPr lang="hr-HR" dirty="0">
                <a:effectLst>
                  <a:outerShdw blurRad="38100" dist="38100" dir="2700000" algn="tl">
                    <a:srgbClr val="000000">
                      <a:alpha val="43137"/>
                    </a:srgbClr>
                  </a:outerShdw>
                </a:effectLst>
                <a:latin typeface="+mn-lt"/>
              </a:rPr>
              <a:t>Svjetski</a:t>
            </a:r>
            <a:r>
              <a:rPr lang="hr-HR" sz="3000" dirty="0">
                <a:effectLst>
                  <a:outerShdw blurRad="38100" dist="38100" dir="2700000" algn="tl">
                    <a:srgbClr val="000000">
                      <a:alpha val="43137"/>
                    </a:srgbClr>
                  </a:outerShdw>
                </a:effectLst>
                <a:latin typeface="+mn-lt"/>
              </a:rPr>
              <a:t> dan</a:t>
            </a:r>
            <a:r>
              <a:rPr lang="hr-HR" dirty="0">
                <a:effectLst>
                  <a:outerShdw blurRad="38100" dist="38100" dir="2700000" algn="tl">
                    <a:srgbClr val="000000">
                      <a:alpha val="43137"/>
                    </a:srgbClr>
                  </a:outerShdw>
                </a:effectLst>
                <a:latin typeface="+mn-lt"/>
              </a:rPr>
              <a:t> nenasilja </a:t>
            </a:r>
          </a:p>
        </p:txBody>
      </p:sp>
      <p:sp>
        <p:nvSpPr>
          <p:cNvPr id="5" name="TextBox 4">
            <a:extLst>
              <a:ext uri="{FF2B5EF4-FFF2-40B4-BE49-F238E27FC236}">
                <a16:creationId xmlns:a16="http://schemas.microsoft.com/office/drawing/2014/main" id="{380913CC-35BF-486F-8146-BFCC15C727FE}"/>
              </a:ext>
            </a:extLst>
          </p:cNvPr>
          <p:cNvSpPr txBox="1"/>
          <p:nvPr/>
        </p:nvSpPr>
        <p:spPr>
          <a:xfrm>
            <a:off x="5772150" y="2079381"/>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pic>
        <p:nvPicPr>
          <p:cNvPr id="5122" name="Picture 2" descr="Međunarodni dan nenasilja - Novosti - Udruga Srce Zelina">
            <a:extLst>
              <a:ext uri="{FF2B5EF4-FFF2-40B4-BE49-F238E27FC236}">
                <a16:creationId xmlns:a16="http://schemas.microsoft.com/office/drawing/2014/main" id="{0B908A93-411A-40C5-A6F1-47593719E2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38889" y="126380"/>
            <a:ext cx="2268753" cy="12861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4790102"/>
      </p:ext>
    </p:extLst>
  </p:cSld>
  <p:clrMapOvr>
    <a:masterClrMapping/>
  </p:clrMapOvr>
  <p:transition spd="slow">
    <p:wipe/>
  </p:transition>
</p:sld>
</file>

<file path=ppt/slides/slide89.xml><?xml version="1.0" encoding="utf-8"?>
<p:sld xmlns:a="http://schemas.openxmlformats.org/drawingml/2006/main" xmlns:r="http://schemas.openxmlformats.org/officeDocument/2006/relationships" xmlns:p="http://schemas.openxmlformats.org/presentationml/2006/main" showMasterSp="0">
  <p:cSld>
    <p:spTree>
      <p:nvGrpSpPr>
        <p:cNvPr id="1" name="Shape 1040"/>
        <p:cNvGrpSpPr/>
        <p:nvPr/>
      </p:nvGrpSpPr>
      <p:grpSpPr>
        <a:xfrm>
          <a:off x="0" y="0"/>
          <a:ext cx="0" cy="0"/>
          <a:chOff x="0" y="0"/>
          <a:chExt cx="0" cy="0"/>
        </a:xfrm>
      </p:grpSpPr>
      <p:graphicFrame>
        <p:nvGraphicFramePr>
          <p:cNvPr id="1043" name="Shape 1043"/>
          <p:cNvGraphicFramePr/>
          <p:nvPr>
            <p:extLst>
              <p:ext uri="{D42A27DB-BD31-4B8C-83A1-F6EECF244321}">
                <p14:modId xmlns:p14="http://schemas.microsoft.com/office/powerpoint/2010/main" val="42511350"/>
              </p:ext>
            </p:extLst>
          </p:nvPr>
        </p:nvGraphicFramePr>
        <p:xfrm>
          <a:off x="408879" y="875726"/>
          <a:ext cx="8554146" cy="3726420"/>
        </p:xfrm>
        <a:graphic>
          <a:graphicData uri="http://schemas.openxmlformats.org/drawingml/2006/table">
            <a:tbl>
              <a:tblPr>
                <a:tableStyleId>{0E3FDE45-AF77-4B5C-9715-49D594BDF05E}</a:tableStyleId>
              </a:tblPr>
              <a:tblGrid>
                <a:gridCol w="1571170">
                  <a:extLst>
                    <a:ext uri="{9D8B030D-6E8A-4147-A177-3AD203B41FA5}">
                      <a16:colId xmlns:a16="http://schemas.microsoft.com/office/drawing/2014/main" val="20000"/>
                    </a:ext>
                  </a:extLst>
                </a:gridCol>
                <a:gridCol w="6982976">
                  <a:extLst>
                    <a:ext uri="{9D8B030D-6E8A-4147-A177-3AD203B41FA5}">
                      <a16:colId xmlns:a16="http://schemas.microsoft.com/office/drawing/2014/main" val="20001"/>
                    </a:ext>
                  </a:extLst>
                </a:gridCol>
              </a:tblGrid>
              <a:tr h="856899">
                <a:tc>
                  <a:txBody>
                    <a:bodyPr/>
                    <a:lstStyle/>
                    <a:p>
                      <a:pPr marL="0" marR="0" lvl="0" indent="0" algn="l" rtl="0">
                        <a:lnSpc>
                          <a:spcPct val="100000"/>
                        </a:lnSpc>
                        <a:spcBef>
                          <a:spcPts val="0"/>
                        </a:spcBef>
                        <a:spcAft>
                          <a:spcPts val="0"/>
                        </a:spcAft>
                        <a:buClr>
                          <a:srgbClr val="000000"/>
                        </a:buClr>
                        <a:buSzPct val="25000"/>
                        <a:buFont typeface="Calibri"/>
                        <a:buNone/>
                      </a:pPr>
                      <a:r>
                        <a:rPr lang="hr-HR" sz="1000" u="none" strike="noStrike" cap="none" baseline="0" dirty="0">
                          <a:sym typeface="Calibri"/>
                        </a:rPr>
                        <a:t>Ishodi</a:t>
                      </a:r>
                      <a:r>
                        <a:rPr lang="en" sz="1000" u="none" strike="noStrike" cap="none" baseline="0" dirty="0">
                          <a:sym typeface="Calibri"/>
                        </a:rPr>
                        <a:t>:</a:t>
                      </a:r>
                      <a:endParaRPr lang="en" sz="1000" b="0" i="0" u="none" strike="noStrike" cap="none" baseline="0" dirty="0">
                        <a:solidFill>
                          <a:srgbClr val="000000"/>
                        </a:solidFill>
                        <a:latin typeface="Calibri"/>
                        <a:ea typeface="Calibri"/>
                        <a:cs typeface="Calibri"/>
                        <a:sym typeface="Calibri"/>
                      </a:endParaRPr>
                    </a:p>
                  </a:txBody>
                  <a:tcPr marL="91425" marR="91425" marT="32550" marB="32550"/>
                </a:tc>
                <a:tc>
                  <a:txBody>
                    <a:bodyPr/>
                    <a:lstStyle/>
                    <a:p>
                      <a:pPr lvl="0" algn="l">
                        <a:spcAft>
                          <a:spcPts val="0"/>
                        </a:spcAft>
                        <a:buNone/>
                      </a:pPr>
                      <a:r>
                        <a:rPr lang="en-US" sz="1000" u="none" strike="noStrike" cap="none" baseline="0" noProof="0" dirty="0" err="1"/>
                        <a:t>Prepoznaje</a:t>
                      </a:r>
                      <a:r>
                        <a:rPr lang="en-US" sz="1000" u="none" strike="noStrike" cap="none" baseline="0" noProof="0" dirty="0"/>
                        <a:t> </a:t>
                      </a:r>
                      <a:r>
                        <a:rPr lang="en-US" sz="1000" u="none" strike="noStrike" cap="none" baseline="0" noProof="0" dirty="0" err="1"/>
                        <a:t>važnost</a:t>
                      </a:r>
                      <a:r>
                        <a:rPr lang="en-US" sz="1000" u="none" strike="noStrike" cap="none" baseline="0" noProof="0" dirty="0"/>
                        <a:t> </a:t>
                      </a:r>
                      <a:r>
                        <a:rPr lang="en-US" sz="1000" u="none" strike="noStrike" cap="none" baseline="0" noProof="0" dirty="0" err="1"/>
                        <a:t>nenasilnog</a:t>
                      </a:r>
                      <a:r>
                        <a:rPr lang="en-US" sz="1000" u="none" strike="noStrike" cap="none" baseline="0" noProof="0" dirty="0"/>
                        <a:t> </a:t>
                      </a:r>
                      <a:r>
                        <a:rPr lang="en-US" sz="1000" u="none" strike="noStrike" cap="none" baseline="0" noProof="0" dirty="0" err="1"/>
                        <a:t>rješavnja</a:t>
                      </a:r>
                      <a:r>
                        <a:rPr lang="en-US" sz="1000" u="none" strike="noStrike" cap="none" baseline="0" noProof="0" dirty="0"/>
                        <a:t> </a:t>
                      </a:r>
                      <a:r>
                        <a:rPr lang="en-US" sz="1000" u="none" strike="noStrike" cap="none" baseline="0" noProof="0" dirty="0" err="1"/>
                        <a:t>sukoba</a:t>
                      </a:r>
                      <a:endParaRPr lang="en-US" sz="1000" u="none" strike="noStrike" cap="none" baseline="0" noProof="0" dirty="0">
                        <a:sym typeface="Calibri"/>
                      </a:endParaRPr>
                    </a:p>
                    <a:p>
                      <a:pPr lvl="0" algn="l">
                        <a:spcAft>
                          <a:spcPts val="0"/>
                        </a:spcAft>
                        <a:buNone/>
                      </a:pPr>
                      <a:r>
                        <a:rPr lang="en-US" sz="1000" u="none" strike="noStrike" cap="none" baseline="0" noProof="0" dirty="0"/>
                        <a:t>- </a:t>
                      </a:r>
                      <a:r>
                        <a:rPr lang="en-US" sz="1000" u="none" strike="noStrike" cap="none" baseline="0" noProof="0" dirty="0" err="1"/>
                        <a:t>osr</a:t>
                      </a:r>
                      <a:r>
                        <a:rPr lang="en-US" sz="1000" u="none" strike="noStrike" cap="none" baseline="0" noProof="0" dirty="0"/>
                        <a:t> B.1.3. </a:t>
                      </a:r>
                      <a:r>
                        <a:rPr lang="en-US" sz="1000" u="none" strike="noStrike" cap="none" baseline="0" noProof="0" dirty="0" err="1"/>
                        <a:t>Razvija</a:t>
                      </a:r>
                      <a:r>
                        <a:rPr lang="en-US" sz="1000" u="none" strike="noStrike" cap="none" baseline="0" noProof="0" dirty="0"/>
                        <a:t> </a:t>
                      </a:r>
                      <a:r>
                        <a:rPr lang="en-US" sz="1000" u="none" strike="noStrike" cap="none" baseline="0" noProof="0" dirty="0" err="1"/>
                        <a:t>strategije</a:t>
                      </a:r>
                      <a:r>
                        <a:rPr lang="en-US" sz="1000" u="none" strike="noStrike" cap="none" baseline="0" noProof="0" dirty="0"/>
                        <a:t> </a:t>
                      </a:r>
                      <a:r>
                        <a:rPr lang="en-US" sz="1000" u="none" strike="noStrike" cap="none" baseline="0" noProof="0" dirty="0" err="1"/>
                        <a:t>rješavanaja</a:t>
                      </a:r>
                      <a:r>
                        <a:rPr lang="en-US" sz="1000" u="none" strike="noStrike" cap="none" baseline="0" noProof="0" dirty="0"/>
                        <a:t> </a:t>
                      </a:r>
                      <a:r>
                        <a:rPr lang="en-US" sz="1000" u="none" strike="noStrike" cap="none" baseline="0" noProof="0" dirty="0" err="1"/>
                        <a:t>sukoba</a:t>
                      </a:r>
                      <a:endParaRPr lang="en-US" sz="1000" u="none" strike="noStrike" cap="none" baseline="0" noProof="0" dirty="0"/>
                    </a:p>
                    <a:p>
                      <a:pPr lvl="0" algn="l">
                        <a:spcAft>
                          <a:spcPts val="0"/>
                        </a:spcAft>
                        <a:buNone/>
                      </a:pPr>
                      <a:r>
                        <a:rPr lang="en-US" sz="1000" u="none" strike="noStrike" cap="none" baseline="0" noProof="0" dirty="0"/>
                        <a:t>- </a:t>
                      </a:r>
                      <a:r>
                        <a:rPr lang="en-US" sz="1000" u="none" strike="noStrike" cap="none" baseline="0" noProof="0" dirty="0" err="1"/>
                        <a:t>osr</a:t>
                      </a:r>
                      <a:r>
                        <a:rPr lang="en-US" sz="1000" u="none" strike="noStrike" cap="none" baseline="0" noProof="0" dirty="0"/>
                        <a:t> B.2.2. </a:t>
                      </a:r>
                      <a:r>
                        <a:rPr lang="en-US" sz="1000" u="none" strike="noStrike" cap="none" baseline="0" noProof="0" dirty="0" err="1"/>
                        <a:t>Razvija</a:t>
                      </a:r>
                      <a:r>
                        <a:rPr lang="en-US" sz="1000" u="none" strike="noStrike" cap="none" baseline="0" noProof="0" dirty="0"/>
                        <a:t> </a:t>
                      </a:r>
                      <a:r>
                        <a:rPr lang="en-US" sz="1000" u="none" strike="noStrike" cap="none" baseline="0" noProof="0" dirty="0" err="1"/>
                        <a:t>komunikacijske</a:t>
                      </a:r>
                      <a:r>
                        <a:rPr lang="en-US" sz="1000" u="none" strike="noStrike" cap="none" baseline="0" noProof="0" dirty="0"/>
                        <a:t> </a:t>
                      </a:r>
                      <a:r>
                        <a:rPr lang="en-US" sz="1000" u="none" strike="noStrike" cap="none" baseline="0" noProof="0" dirty="0" err="1"/>
                        <a:t>kompetencije</a:t>
                      </a:r>
                      <a:r>
                        <a:rPr lang="en-US" sz="1000" u="none" strike="noStrike" cap="none" baseline="0" noProof="0" dirty="0"/>
                        <a:t>. </a:t>
                      </a:r>
                    </a:p>
                    <a:p>
                      <a:pPr lvl="0" algn="l">
                        <a:spcAft>
                          <a:spcPts val="0"/>
                        </a:spcAft>
                        <a:buNone/>
                      </a:pPr>
                      <a:r>
                        <a:rPr lang="en-US" sz="1000" u="none" strike="noStrike" cap="none" baseline="0" noProof="0" dirty="0"/>
                        <a:t>- goo A.2.1. </a:t>
                      </a:r>
                      <a:r>
                        <a:rPr lang="en-US" sz="1000" u="none" strike="noStrike" cap="none" baseline="0" noProof="0" dirty="0" err="1"/>
                        <a:t>Ponaša</a:t>
                      </a:r>
                      <a:r>
                        <a:rPr lang="en-US" sz="1000" u="none" strike="noStrike" cap="none" baseline="0" noProof="0" dirty="0"/>
                        <a:t> se u </a:t>
                      </a:r>
                      <a:r>
                        <a:rPr lang="en-US" sz="1000" u="none" strike="noStrike" cap="none" baseline="0" noProof="0" dirty="0" err="1"/>
                        <a:t>skladu</a:t>
                      </a:r>
                      <a:r>
                        <a:rPr lang="en-US" sz="1000" u="none" strike="noStrike" cap="none" baseline="0" noProof="0" dirty="0"/>
                        <a:t> s </a:t>
                      </a:r>
                      <a:r>
                        <a:rPr lang="en-US" sz="1000" u="none" strike="noStrike" cap="none" baseline="0" noProof="0" dirty="0" err="1"/>
                        <a:t>ljudskim</a:t>
                      </a:r>
                      <a:r>
                        <a:rPr lang="en-US" sz="1000" u="none" strike="noStrike" cap="none" baseline="0" noProof="0" dirty="0"/>
                        <a:t> </a:t>
                      </a:r>
                      <a:r>
                        <a:rPr lang="en-US" sz="1000" u="none" strike="noStrike" cap="none" baseline="0" noProof="0" dirty="0" err="1"/>
                        <a:t>pravima</a:t>
                      </a:r>
                      <a:r>
                        <a:rPr lang="en-US" sz="1000" u="none" strike="noStrike" cap="none" baseline="0" noProof="0" dirty="0"/>
                        <a:t> u </a:t>
                      </a:r>
                      <a:r>
                        <a:rPr lang="en-US" sz="1000" u="none" strike="noStrike" cap="none" baseline="0" noProof="0" dirty="0" err="1"/>
                        <a:t>svakodnevnom</a:t>
                      </a:r>
                      <a:r>
                        <a:rPr lang="en-US" sz="1000" u="none" strike="noStrike" cap="none" baseline="0" noProof="0" dirty="0"/>
                        <a:t> </a:t>
                      </a:r>
                      <a:r>
                        <a:rPr lang="en-US" sz="1000" u="none" strike="noStrike" cap="none" baseline="0" noProof="0" dirty="0" err="1"/>
                        <a:t>životu</a:t>
                      </a:r>
                      <a:r>
                        <a:rPr lang="en-US" sz="1000" u="none" strike="noStrike" cap="none" baseline="0" noProof="0" dirty="0"/>
                        <a:t>. </a:t>
                      </a:r>
                    </a:p>
                    <a:p>
                      <a:pPr lvl="0" algn="l">
                        <a:spcAft>
                          <a:spcPts val="0"/>
                        </a:spcAft>
                        <a:buNone/>
                      </a:pPr>
                      <a:endParaRPr lang="en-US" sz="1000" b="0" i="0" u="none" strike="noStrike" cap="none" baseline="0" noProof="0" dirty="0"/>
                    </a:p>
                  </a:txBody>
                  <a:tcPr marL="91425" marR="91425" marT="32550" marB="32550"/>
                </a:tc>
                <a:extLst>
                  <a:ext uri="{0D108BD9-81ED-4DB2-BD59-A6C34878D82A}">
                    <a16:rowId xmlns:a16="http://schemas.microsoft.com/office/drawing/2014/main" val="10000"/>
                  </a:ext>
                </a:extLst>
              </a:tr>
              <a:tr h="458332">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Namjena</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25" marR="91425" marT="32550" marB="32550"/>
                </a:tc>
                <a:tc>
                  <a:txBody>
                    <a:bodyPr/>
                    <a:lstStyle/>
                    <a:p>
                      <a:pPr marL="0" marR="0" lvl="0" indent="0" algn="l" rtl="0">
                        <a:lnSpc>
                          <a:spcPct val="100000"/>
                        </a:lnSpc>
                        <a:spcBef>
                          <a:spcPts val="0"/>
                        </a:spcBef>
                        <a:spcAft>
                          <a:spcPts val="0"/>
                        </a:spcAft>
                        <a:buFont typeface="Calibri"/>
                        <a:buNone/>
                      </a:pPr>
                      <a:r>
                        <a:rPr lang="en" sz="1000" u="none" strike="noStrike" cap="none" baseline="0" dirty="0"/>
                        <a:t>Učenicima 5.-8. razreda matične škole</a:t>
                      </a:r>
                      <a:endParaRPr lang="hr-HR" sz="1000" u="none" strike="noStrike" cap="none" baseline="0" dirty="0"/>
                    </a:p>
                    <a:p>
                      <a:pPr marL="0" marR="0" lvl="0" indent="0" algn="l" rtl="0">
                        <a:lnSpc>
                          <a:spcPct val="100000"/>
                        </a:lnSpc>
                        <a:spcBef>
                          <a:spcPts val="0"/>
                        </a:spcBef>
                        <a:spcAft>
                          <a:spcPts val="0"/>
                        </a:spcAft>
                        <a:buFont typeface="Calibri"/>
                        <a:buNone/>
                      </a:pPr>
                      <a:r>
                        <a:rPr lang="hr-HR" sz="1000" u="none" strike="noStrike" cap="none" baseline="0" dirty="0"/>
                        <a:t>4. Razred MŠ</a:t>
                      </a:r>
                      <a:endParaRPr lang="en" sz="1000" u="none" strike="noStrike" cap="none" baseline="0" dirty="0"/>
                    </a:p>
                    <a:p>
                      <a:pPr lvl="0" algn="l">
                        <a:lnSpc>
                          <a:spcPct val="100000"/>
                        </a:lnSpc>
                        <a:spcBef>
                          <a:spcPts val="0"/>
                        </a:spcBef>
                        <a:spcAft>
                          <a:spcPts val="0"/>
                        </a:spcAft>
                        <a:buNone/>
                      </a:pPr>
                      <a:endParaRPr lang="en" sz="1000" u="none" strike="noStrike" cap="none" baseline="0" noProof="0" dirty="0"/>
                    </a:p>
                    <a:p>
                      <a:pPr marL="0" marR="0" lvl="0" indent="0" algn="l">
                        <a:lnSpc>
                          <a:spcPct val="100000"/>
                        </a:lnSpc>
                        <a:spcBef>
                          <a:spcPts val="0"/>
                        </a:spcBef>
                        <a:spcAft>
                          <a:spcPts val="0"/>
                        </a:spcAft>
                        <a:buFont typeface="Calibri"/>
                        <a:buNone/>
                      </a:pPr>
                      <a:endParaRPr lang="en" sz="1000" u="none" strike="noStrike" cap="none" baseline="0" dirty="0"/>
                    </a:p>
                  </a:txBody>
                  <a:tcPr marL="91425" marR="91425" marT="32550" marB="32550"/>
                </a:tc>
                <a:extLst>
                  <a:ext uri="{0D108BD9-81ED-4DB2-BD59-A6C34878D82A}">
                    <a16:rowId xmlns:a16="http://schemas.microsoft.com/office/drawing/2014/main" val="10001"/>
                  </a:ext>
                </a:extLst>
              </a:tr>
              <a:tr h="430778">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Način</a:t>
                      </a:r>
                      <a:r>
                        <a:rPr lang="en" sz="1000" u="none" strike="noStrike" cap="none" baseline="0">
                          <a:sym typeface="Calibri"/>
                        </a:rPr>
                        <a:t> </a:t>
                      </a:r>
                      <a:r>
                        <a:rPr lang="en" sz="1000" u="none" strike="noStrike" cap="none" baseline="0" err="1">
                          <a:sym typeface="Calibri"/>
                        </a:rPr>
                        <a:t>realizacije</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25" marR="91425" marT="32550" marB="32550"/>
                </a:tc>
                <a:tc>
                  <a:txBody>
                    <a:bodyPr/>
                    <a:lstStyle/>
                    <a:p>
                      <a:pPr marL="0" marR="0" lvl="0" indent="0" algn="l" rtl="0">
                        <a:lnSpc>
                          <a:spcPct val="100000"/>
                        </a:lnSpc>
                        <a:spcBef>
                          <a:spcPts val="0"/>
                        </a:spcBef>
                        <a:spcAft>
                          <a:spcPts val="0"/>
                        </a:spcAft>
                        <a:buFont typeface="Calibri"/>
                        <a:buNone/>
                      </a:pPr>
                      <a:r>
                        <a:rPr lang="en" sz="1000" u="none" strike="noStrike" cap="none" baseline="0"/>
                        <a:t>16.11. </a:t>
                      </a:r>
                      <a:r>
                        <a:rPr lang="en" sz="1000" u="none" strike="noStrike" cap="none" baseline="0" err="1"/>
                        <a:t>Međunarodni</a:t>
                      </a:r>
                      <a:r>
                        <a:rPr lang="en" sz="1000" u="none" strike="noStrike" cap="none" baseline="0"/>
                        <a:t> dan </a:t>
                      </a:r>
                      <a:r>
                        <a:rPr lang="en" sz="1000" u="none" strike="noStrike" cap="none" baseline="0" err="1"/>
                        <a:t>tolerancije</a:t>
                      </a:r>
                      <a:r>
                        <a:rPr lang="en" sz="1000" u="none" strike="noStrike" cap="none" baseline="0"/>
                        <a:t>, 19.11. </a:t>
                      </a:r>
                      <a:r>
                        <a:rPr lang="en" sz="1000" u="none" strike="noStrike" cap="none" baseline="0" err="1"/>
                        <a:t>Svjetski</a:t>
                      </a:r>
                      <a:r>
                        <a:rPr lang="en" sz="1000" u="none" strike="noStrike" cap="none" baseline="0"/>
                        <a:t> dan </a:t>
                      </a:r>
                      <a:r>
                        <a:rPr lang="en" sz="1000" u="none" strike="noStrike" cap="none" baseline="0" err="1"/>
                        <a:t>sprečavanja</a:t>
                      </a:r>
                      <a:r>
                        <a:rPr lang="en" sz="1000" u="none" strike="noStrike" cap="none" baseline="0"/>
                        <a:t> </a:t>
                      </a:r>
                      <a:r>
                        <a:rPr lang="en" sz="1000" u="none" strike="noStrike" cap="none" baseline="0" err="1"/>
                        <a:t>zlostavljanja</a:t>
                      </a:r>
                      <a:r>
                        <a:rPr lang="en" sz="1000" u="none" strike="noStrike" cap="none" baseline="0"/>
                        <a:t> </a:t>
                      </a:r>
                      <a:r>
                        <a:rPr lang="en" sz="1000" u="none" strike="noStrike" cap="none" baseline="0" err="1"/>
                        <a:t>djece</a:t>
                      </a:r>
                      <a:r>
                        <a:rPr lang="en" sz="1000" u="none" strike="noStrike" cap="none" baseline="0"/>
                        <a:t>, 20.11. </a:t>
                      </a:r>
                      <a:r>
                        <a:rPr lang="en" sz="1000" u="none" strike="noStrike" cap="none" baseline="0" err="1"/>
                        <a:t>Međunarodni</a:t>
                      </a:r>
                      <a:r>
                        <a:rPr lang="en" sz="1000" u="none" strike="noStrike" cap="none" baseline="0"/>
                        <a:t> dan </a:t>
                      </a:r>
                      <a:r>
                        <a:rPr lang="en" sz="1000" u="none" strike="noStrike" cap="none" baseline="0" err="1"/>
                        <a:t>djeteta</a:t>
                      </a:r>
                      <a:r>
                        <a:rPr lang="en" sz="1000" u="none" strike="noStrike" cap="none" baseline="0"/>
                        <a:t>, 21.11. </a:t>
                      </a:r>
                      <a:r>
                        <a:rPr lang="en" sz="1000" u="none" strike="noStrike" cap="none" baseline="0" err="1"/>
                        <a:t>Svjetski</a:t>
                      </a:r>
                      <a:r>
                        <a:rPr lang="en" sz="1000" u="none" strike="noStrike" cap="none" baseline="0"/>
                        <a:t> dan </a:t>
                      </a:r>
                      <a:r>
                        <a:rPr lang="en" sz="1000" u="none" strike="noStrike" cap="none" baseline="0" err="1"/>
                        <a:t>televizije</a:t>
                      </a:r>
                      <a:r>
                        <a:rPr lang="en" sz="1000" u="none" strike="noStrike" cap="none" baseline="0"/>
                        <a:t>, </a:t>
                      </a:r>
                      <a:r>
                        <a:rPr lang="en" sz="1000" u="none" strike="noStrike" cap="none" baseline="0" err="1"/>
                        <a:t>radionice</a:t>
                      </a:r>
                      <a:r>
                        <a:rPr lang="en" sz="1000" u="none" strike="noStrike" cap="none" baseline="0"/>
                        <a:t> s učenicima</a:t>
                      </a:r>
                      <a:endParaRPr lang="en" sz="1000" u="none" strike="noStrike" cap="none" baseline="0">
                        <a:sym typeface="Calibri"/>
                      </a:endParaRPr>
                    </a:p>
                  </a:txBody>
                  <a:tcPr marL="91425" marR="91425" marT="32550" marB="32550"/>
                </a:tc>
                <a:extLst>
                  <a:ext uri="{0D108BD9-81ED-4DB2-BD59-A6C34878D82A}">
                    <a16:rowId xmlns:a16="http://schemas.microsoft.com/office/drawing/2014/main" val="10002"/>
                  </a:ext>
                </a:extLst>
              </a:tr>
              <a:tr h="356426">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Nositelj</a:t>
                      </a:r>
                      <a:r>
                        <a:rPr lang="en" sz="1000" u="none" strike="noStrike" cap="none" baseline="0">
                          <a:sym typeface="Calibri"/>
                        </a:rPr>
                        <a:t> </a:t>
                      </a:r>
                      <a:r>
                        <a:rPr lang="en" sz="1000" u="none" strike="noStrike" cap="none" baseline="0" err="1">
                          <a:sym typeface="Calibri"/>
                        </a:rPr>
                        <a:t>aktivnosti</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25" marR="91425" marT="32550" marB="32550"/>
                </a:tc>
                <a:tc>
                  <a:txBody>
                    <a:bodyPr/>
                    <a:lstStyle/>
                    <a:p>
                      <a:pPr marL="0" marR="0" lvl="0" indent="0" algn="l" rtl="0">
                        <a:lnSpc>
                          <a:spcPct val="100000"/>
                        </a:lnSpc>
                        <a:spcBef>
                          <a:spcPts val="0"/>
                        </a:spcBef>
                        <a:spcAft>
                          <a:spcPts val="0"/>
                        </a:spcAft>
                        <a:buFont typeface="Calibri"/>
                        <a:buNone/>
                      </a:pPr>
                      <a:r>
                        <a:rPr lang="en" sz="1000" u="none" strike="noStrike" cap="none" baseline="0" dirty="0">
                          <a:sym typeface="Calibri"/>
                        </a:rPr>
                        <a:t>Pedago</a:t>
                      </a:r>
                      <a:r>
                        <a:rPr lang="en" sz="1000" dirty="0">
                          <a:sym typeface="Calibri"/>
                        </a:rPr>
                        <a:t>g</a:t>
                      </a:r>
                      <a:r>
                        <a:rPr lang="hr-HR" sz="1000" dirty="0">
                          <a:sym typeface="Calibri"/>
                        </a:rPr>
                        <a:t>inja</a:t>
                      </a:r>
                      <a:r>
                        <a:rPr lang="en" sz="1000" u="none" strike="noStrike" cap="none" baseline="0" dirty="0">
                          <a:sym typeface="Calibri"/>
                        </a:rPr>
                        <a:t>, </a:t>
                      </a:r>
                      <a:r>
                        <a:rPr lang="en" sz="1000" u="none" strike="noStrike" cap="none" baseline="0" dirty="0"/>
                        <a:t>razrednici</a:t>
                      </a:r>
                      <a:r>
                        <a:rPr lang="hr-HR" sz="1000" u="none" strike="noStrike" cap="none" baseline="0" dirty="0"/>
                        <a:t>, učiteljica Koraljka Šimić</a:t>
                      </a:r>
                      <a:endParaRPr lang="en" sz="1000" u="none" strike="noStrike" cap="none" baseline="0" dirty="0">
                        <a:sym typeface="Calibri"/>
                      </a:endParaRPr>
                    </a:p>
                  </a:txBody>
                  <a:tcPr marL="91425" marR="91425" marT="32550" marB="32550"/>
                </a:tc>
                <a:extLst>
                  <a:ext uri="{0D108BD9-81ED-4DB2-BD59-A6C34878D82A}">
                    <a16:rowId xmlns:a16="http://schemas.microsoft.com/office/drawing/2014/main" val="10003"/>
                  </a:ext>
                </a:extLst>
              </a:tr>
              <a:tr h="355400">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Vremenik</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25" marR="91425" marT="32550" marB="32550"/>
                </a:tc>
                <a:tc>
                  <a:txBody>
                    <a:bodyPr/>
                    <a:lstStyle/>
                    <a:p>
                      <a:pPr marL="0" marR="0" lvl="0" indent="0" algn="l" rtl="0">
                        <a:lnSpc>
                          <a:spcPct val="100000"/>
                        </a:lnSpc>
                        <a:spcBef>
                          <a:spcPts val="0"/>
                        </a:spcBef>
                        <a:spcAft>
                          <a:spcPts val="0"/>
                        </a:spcAft>
                        <a:buFont typeface="Calibri"/>
                        <a:buNone/>
                      </a:pPr>
                      <a:r>
                        <a:rPr lang="hr-HR" sz="1000" u="none" strike="noStrike" cap="none" baseline="0" dirty="0"/>
                        <a:t>Studeni 2021.</a:t>
                      </a:r>
                      <a:endParaRPr lang="en" sz="1000" u="none" strike="noStrike" cap="none" baseline="0" dirty="0">
                        <a:sym typeface="Calibri"/>
                      </a:endParaRPr>
                    </a:p>
                    <a:p>
                      <a:pPr marL="0" marR="0" lvl="0" indent="0" algn="l" rtl="0">
                        <a:spcBef>
                          <a:spcPts val="0"/>
                        </a:spcBef>
                        <a:buNone/>
                      </a:pPr>
                      <a:endParaRPr sz="1000" b="0" i="0" u="none" strike="noStrike" cap="none" baseline="0">
                        <a:solidFill>
                          <a:srgbClr val="000000"/>
                        </a:solidFill>
                        <a:latin typeface="Calibri"/>
                        <a:ea typeface="Calibri"/>
                        <a:cs typeface="Calibri"/>
                        <a:sym typeface="Calibri"/>
                      </a:endParaRPr>
                    </a:p>
                  </a:txBody>
                  <a:tcPr marL="91425" marR="91425" marT="32550" marB="32550"/>
                </a:tc>
                <a:extLst>
                  <a:ext uri="{0D108BD9-81ED-4DB2-BD59-A6C34878D82A}">
                    <a16:rowId xmlns:a16="http://schemas.microsoft.com/office/drawing/2014/main" val="10004"/>
                  </a:ext>
                </a:extLst>
              </a:tr>
              <a:tr h="356426">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Troškovnik</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25" marR="91425" marT="32550" marB="32550"/>
                </a:tc>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a:sym typeface="Calibri"/>
                        </a:rPr>
                        <a:t>100,00 </a:t>
                      </a:r>
                      <a:r>
                        <a:rPr lang="en" sz="1000" u="none" strike="noStrike" cap="none" baseline="0" err="1">
                          <a:sym typeface="Calibri"/>
                        </a:rPr>
                        <a:t>kn</a:t>
                      </a:r>
                      <a:r>
                        <a:rPr lang="en" sz="1000" u="none" strike="noStrike" cap="none" baseline="0">
                          <a:sym typeface="Calibri"/>
                        </a:rPr>
                        <a:t> za </a:t>
                      </a:r>
                      <a:r>
                        <a:rPr lang="en" sz="1000" u="none" strike="noStrike" cap="none" baseline="0" err="1">
                          <a:sym typeface="Calibri"/>
                        </a:rPr>
                        <a:t>papire</a:t>
                      </a:r>
                      <a:r>
                        <a:rPr lang="en" sz="1000" u="none" strike="noStrike" cap="none" baseline="0">
                          <a:sym typeface="Calibri"/>
                        </a:rPr>
                        <a:t>, </a:t>
                      </a:r>
                      <a:r>
                        <a:rPr lang="en" sz="1000" u="none" strike="noStrike" cap="none" baseline="0" err="1">
                          <a:sym typeface="Calibri"/>
                        </a:rPr>
                        <a:t>hamer</a:t>
                      </a:r>
                      <a:r>
                        <a:rPr lang="en" sz="1000" u="none" strike="noStrike" cap="none" baseline="0">
                          <a:sym typeface="Calibri"/>
                        </a:rPr>
                        <a:t> </a:t>
                      </a:r>
                      <a:r>
                        <a:rPr lang="en" sz="1000" u="none" strike="noStrike" cap="none" baseline="0" err="1">
                          <a:sym typeface="Calibri"/>
                        </a:rPr>
                        <a:t>papir</a:t>
                      </a:r>
                      <a:endParaRPr lang="en" sz="1000" b="0" i="0" u="none" strike="noStrike" cap="none" baseline="0" err="1">
                        <a:solidFill>
                          <a:srgbClr val="000000"/>
                        </a:solidFill>
                        <a:latin typeface="Calibri"/>
                        <a:ea typeface="Calibri"/>
                        <a:cs typeface="Calibri"/>
                        <a:sym typeface="Calibri"/>
                      </a:endParaRPr>
                    </a:p>
                  </a:txBody>
                  <a:tcPr marL="91425" marR="91425" marT="32550" marB="32550"/>
                </a:tc>
                <a:extLst>
                  <a:ext uri="{0D108BD9-81ED-4DB2-BD59-A6C34878D82A}">
                    <a16:rowId xmlns:a16="http://schemas.microsoft.com/office/drawing/2014/main" val="10005"/>
                  </a:ext>
                </a:extLst>
              </a:tr>
              <a:tr h="681291">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Način</a:t>
                      </a:r>
                      <a:r>
                        <a:rPr lang="en" sz="1000" u="none" strike="noStrike" cap="none" baseline="0">
                          <a:sym typeface="Calibri"/>
                        </a:rPr>
                        <a:t> </a:t>
                      </a:r>
                      <a:r>
                        <a:rPr lang="en" sz="1000" u="none" strike="noStrike" cap="none" baseline="0" err="1">
                          <a:sym typeface="Calibri"/>
                        </a:rPr>
                        <a:t>vrednovanja</a:t>
                      </a:r>
                      <a:r>
                        <a:rPr lang="en" sz="1000" u="none" strike="noStrike" cap="none" baseline="0">
                          <a:sym typeface="Calibri"/>
                        </a:rPr>
                        <a:t> </a:t>
                      </a:r>
                      <a:r>
                        <a:rPr lang="en" sz="1000" u="none" strike="noStrike" cap="none" baseline="0" err="1">
                          <a:sym typeface="Calibri"/>
                        </a:rPr>
                        <a:t>i</a:t>
                      </a:r>
                      <a:r>
                        <a:rPr lang="en" sz="1000" u="none" strike="noStrike" cap="none" baseline="0">
                          <a:sym typeface="Calibri"/>
                        </a:rPr>
                        <a:t> </a:t>
                      </a:r>
                      <a:r>
                        <a:rPr lang="en" sz="1000" u="none" strike="noStrike" cap="none" baseline="0" err="1">
                          <a:sym typeface="Calibri"/>
                        </a:rPr>
                        <a:t>korištenja</a:t>
                      </a:r>
                      <a:r>
                        <a:rPr lang="en" sz="1000" u="none" strike="noStrike" cap="none" baseline="0">
                          <a:sym typeface="Calibri"/>
                        </a:rPr>
                        <a:t> </a:t>
                      </a:r>
                      <a:r>
                        <a:rPr lang="en" sz="1000" u="none" strike="noStrike" cap="none" baseline="0" err="1">
                          <a:sym typeface="Calibri"/>
                        </a:rPr>
                        <a:t>rezultata</a:t>
                      </a:r>
                      <a:r>
                        <a:rPr lang="en" sz="1000" u="none" strike="noStrike" cap="none" baseline="0">
                          <a:sym typeface="Calibri"/>
                        </a:rPr>
                        <a:t> </a:t>
                      </a:r>
                      <a:r>
                        <a:rPr lang="en" sz="1000" u="none" strike="noStrike" cap="none" baseline="0" err="1">
                          <a:sym typeface="Calibri"/>
                        </a:rPr>
                        <a:t>vrednovanja</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25" marR="91425" marT="32550" marB="32550"/>
                </a:tc>
                <a:tc>
                  <a:txBody>
                    <a:bodyPr/>
                    <a:lstStyle/>
                    <a:p>
                      <a:pPr marL="0" marR="0" lvl="0" indent="0" algn="l" rtl="0">
                        <a:lnSpc>
                          <a:spcPct val="100000"/>
                        </a:lnSpc>
                        <a:spcBef>
                          <a:spcPts val="0"/>
                        </a:spcBef>
                        <a:spcAft>
                          <a:spcPts val="0"/>
                        </a:spcAft>
                        <a:buFont typeface="Calibri"/>
                        <a:buNone/>
                      </a:pPr>
                      <a:r>
                        <a:rPr lang="en" sz="1000" u="none" strike="noStrike" cap="none" baseline="0" dirty="0"/>
                        <a:t>Razgovor nakon radionice, ankete nakon provedbe</a:t>
                      </a:r>
                      <a:endParaRPr lang="en" sz="1000" u="none" strike="noStrike" cap="none" baseline="0" dirty="0">
                        <a:sym typeface="Calibri"/>
                      </a:endParaRPr>
                    </a:p>
                  </a:txBody>
                  <a:tcPr marL="91425" marR="91425" marT="32550" marB="32550"/>
                </a:tc>
                <a:extLst>
                  <a:ext uri="{0D108BD9-81ED-4DB2-BD59-A6C34878D82A}">
                    <a16:rowId xmlns:a16="http://schemas.microsoft.com/office/drawing/2014/main" val="10006"/>
                  </a:ext>
                </a:extLst>
              </a:tr>
            </a:tbl>
          </a:graphicData>
        </a:graphic>
      </p:graphicFrame>
      <p:sp>
        <p:nvSpPr>
          <p:cNvPr id="2" name="Title 1"/>
          <p:cNvSpPr>
            <a:spLocks noGrp="1"/>
          </p:cNvSpPr>
          <p:nvPr>
            <p:ph type="title"/>
          </p:nvPr>
        </p:nvSpPr>
        <p:spPr>
          <a:xfrm>
            <a:off x="1076324" y="1"/>
            <a:ext cx="7886700" cy="802888"/>
          </a:xfrm>
        </p:spPr>
        <p:txBody>
          <a:bodyPr>
            <a:scene3d>
              <a:camera prst="orthographicFront"/>
              <a:lightRig rig="soft" dir="t">
                <a:rot lat="0" lon="0" rev="15600000"/>
              </a:lightRig>
            </a:scene3d>
            <a:sp3d extrusionH="57150" prstMaterial="softEdge">
              <a:bevelT w="25400" h="38100"/>
            </a:sp3d>
          </a:bodyPr>
          <a:lstStyle/>
          <a:p>
            <a:r>
              <a:rPr lang="hr-HR" dirty="0">
                <a:effectLst>
                  <a:outerShdw blurRad="38100" dist="38100" dir="2700000" algn="tl">
                    <a:srgbClr val="000000">
                      <a:alpha val="43137"/>
                    </a:srgbClr>
                  </a:outerShdw>
                </a:effectLst>
                <a:latin typeface="+mn-lt"/>
              </a:rPr>
              <a:t>Tjedan tolerancije</a:t>
            </a:r>
          </a:p>
        </p:txBody>
      </p:sp>
      <p:sp>
        <p:nvSpPr>
          <p:cNvPr id="5" name="TextBox 4">
            <a:extLst>
              <a:ext uri="{FF2B5EF4-FFF2-40B4-BE49-F238E27FC236}">
                <a16:creationId xmlns:a16="http://schemas.microsoft.com/office/drawing/2014/main" id="{380913CC-35BF-486F-8146-BFCC15C727FE}"/>
              </a:ext>
            </a:extLst>
          </p:cNvPr>
          <p:cNvSpPr txBox="1"/>
          <p:nvPr/>
        </p:nvSpPr>
        <p:spPr>
          <a:xfrm>
            <a:off x="5772150" y="2079381"/>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pic>
        <p:nvPicPr>
          <p:cNvPr id="6146" name="Picture 2" descr="social studies images for kids - Clip Art Library">
            <a:extLst>
              <a:ext uri="{FF2B5EF4-FFF2-40B4-BE49-F238E27FC236}">
                <a16:creationId xmlns:a16="http://schemas.microsoft.com/office/drawing/2014/main" id="{D2AE5E2C-76C3-4662-8098-0463A3D845BF}"/>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76045" y="12015"/>
            <a:ext cx="1735409" cy="17913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4434341"/>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Shape 138"/>
        <p:cNvGrpSpPr/>
        <p:nvPr/>
      </p:nvGrpSpPr>
      <p:grpSpPr>
        <a:xfrm>
          <a:off x="0" y="0"/>
          <a:ext cx="0" cy="0"/>
          <a:chOff x="0" y="0"/>
          <a:chExt cx="0" cy="0"/>
        </a:xfrm>
      </p:grpSpPr>
      <p:sp>
        <p:nvSpPr>
          <p:cNvPr id="2" name="Naslov 1"/>
          <p:cNvSpPr>
            <a:spLocks noGrp="1"/>
          </p:cNvSpPr>
          <p:nvPr>
            <p:ph type="title"/>
          </p:nvPr>
        </p:nvSpPr>
        <p:spPr>
          <a:xfrm>
            <a:off x="1610803" y="0"/>
            <a:ext cx="4862360" cy="328921"/>
          </a:xfrm>
        </p:spPr>
        <p:txBody>
          <a:bodyPr>
            <a:normAutofit fontScale="90000"/>
            <a:scene3d>
              <a:camera prst="orthographicFront"/>
              <a:lightRig rig="soft" dir="t">
                <a:rot lat="0" lon="0" rev="15600000"/>
              </a:lightRig>
            </a:scene3d>
            <a:sp3d extrusionH="57150" prstMaterial="softEdge">
              <a:bevelT w="25400" h="38100"/>
            </a:sp3d>
          </a:bodyPr>
          <a:lstStyle/>
          <a:p>
            <a:pPr algn="ctr"/>
            <a:r>
              <a:rPr lang="hr-HR" sz="2000" dirty="0">
                <a:effectLst>
                  <a:outerShdw blurRad="38100" dist="38100" dir="2700000" algn="tl">
                    <a:srgbClr val="000000">
                      <a:alpha val="43137"/>
                    </a:srgbClr>
                  </a:outerShdw>
                </a:effectLst>
                <a:latin typeface="+mn-lt"/>
              </a:rPr>
              <a:t>Razvojni plan škole</a:t>
            </a:r>
          </a:p>
        </p:txBody>
      </p:sp>
      <p:graphicFrame>
        <p:nvGraphicFramePr>
          <p:cNvPr id="3" name="Tablica 2">
            <a:extLst>
              <a:ext uri="{FF2B5EF4-FFF2-40B4-BE49-F238E27FC236}">
                <a16:creationId xmlns:a16="http://schemas.microsoft.com/office/drawing/2014/main" id="{3895CEE0-C5B2-460E-A42D-089CBCE6EA7C}"/>
              </a:ext>
            </a:extLst>
          </p:cNvPr>
          <p:cNvGraphicFramePr>
            <a:graphicFrameLocks noGrp="1"/>
          </p:cNvGraphicFramePr>
          <p:nvPr>
            <p:extLst>
              <p:ext uri="{D42A27DB-BD31-4B8C-83A1-F6EECF244321}">
                <p14:modId xmlns:p14="http://schemas.microsoft.com/office/powerpoint/2010/main" val="1156620304"/>
              </p:ext>
            </p:extLst>
          </p:nvPr>
        </p:nvGraphicFramePr>
        <p:xfrm>
          <a:off x="348656" y="328921"/>
          <a:ext cx="8545364" cy="4631206"/>
        </p:xfrm>
        <a:graphic>
          <a:graphicData uri="http://schemas.openxmlformats.org/drawingml/2006/table">
            <a:tbl>
              <a:tblPr>
                <a:tableStyleId>{0E3FDE45-AF77-4B5C-9715-49D594BDF05E}</a:tableStyleId>
              </a:tblPr>
              <a:tblGrid>
                <a:gridCol w="1616217">
                  <a:extLst>
                    <a:ext uri="{9D8B030D-6E8A-4147-A177-3AD203B41FA5}">
                      <a16:colId xmlns:a16="http://schemas.microsoft.com/office/drawing/2014/main" val="3902979226"/>
                    </a:ext>
                  </a:extLst>
                </a:gridCol>
                <a:gridCol w="1507777">
                  <a:extLst>
                    <a:ext uri="{9D8B030D-6E8A-4147-A177-3AD203B41FA5}">
                      <a16:colId xmlns:a16="http://schemas.microsoft.com/office/drawing/2014/main" val="220136182"/>
                    </a:ext>
                  </a:extLst>
                </a:gridCol>
                <a:gridCol w="2061017">
                  <a:extLst>
                    <a:ext uri="{9D8B030D-6E8A-4147-A177-3AD203B41FA5}">
                      <a16:colId xmlns:a16="http://schemas.microsoft.com/office/drawing/2014/main" val="3176896955"/>
                    </a:ext>
                  </a:extLst>
                </a:gridCol>
                <a:gridCol w="1294142">
                  <a:extLst>
                    <a:ext uri="{9D8B030D-6E8A-4147-A177-3AD203B41FA5}">
                      <a16:colId xmlns:a16="http://schemas.microsoft.com/office/drawing/2014/main" val="2003424841"/>
                    </a:ext>
                  </a:extLst>
                </a:gridCol>
                <a:gridCol w="1125961">
                  <a:extLst>
                    <a:ext uri="{9D8B030D-6E8A-4147-A177-3AD203B41FA5}">
                      <a16:colId xmlns:a16="http://schemas.microsoft.com/office/drawing/2014/main" val="1959773899"/>
                    </a:ext>
                  </a:extLst>
                </a:gridCol>
                <a:gridCol w="940250">
                  <a:extLst>
                    <a:ext uri="{9D8B030D-6E8A-4147-A177-3AD203B41FA5}">
                      <a16:colId xmlns:a16="http://schemas.microsoft.com/office/drawing/2014/main" val="1159013735"/>
                    </a:ext>
                  </a:extLst>
                </a:gridCol>
              </a:tblGrid>
              <a:tr h="733860">
                <a:tc>
                  <a:txBody>
                    <a:bodyPr/>
                    <a:lstStyle/>
                    <a:p>
                      <a:pPr algn="ctr">
                        <a:lnSpc>
                          <a:spcPct val="107000"/>
                        </a:lnSpc>
                        <a:spcAft>
                          <a:spcPts val="0"/>
                        </a:spcAft>
                      </a:pPr>
                      <a:r>
                        <a:rPr lang="en-US" sz="900" dirty="0">
                          <a:effectLst/>
                        </a:rPr>
                        <a:t>PRIORITETNO </a:t>
                      </a:r>
                      <a:endParaRPr lang="hr-HR" sz="900" dirty="0">
                        <a:effectLst/>
                      </a:endParaRPr>
                    </a:p>
                    <a:p>
                      <a:pPr algn="ctr">
                        <a:lnSpc>
                          <a:spcPct val="107000"/>
                        </a:lnSpc>
                        <a:spcAft>
                          <a:spcPts val="800"/>
                        </a:spcAft>
                      </a:pPr>
                      <a:r>
                        <a:rPr lang="en-US" sz="900" dirty="0">
                          <a:effectLst/>
                        </a:rPr>
                        <a:t>PODRUČJE</a:t>
                      </a:r>
                      <a:endParaRPr lang="hr-H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5541" marR="55541" marT="0" marB="0"/>
                </a:tc>
                <a:tc>
                  <a:txBody>
                    <a:bodyPr/>
                    <a:lstStyle/>
                    <a:p>
                      <a:pPr algn="ctr">
                        <a:lnSpc>
                          <a:spcPct val="107000"/>
                        </a:lnSpc>
                        <a:spcAft>
                          <a:spcPts val="800"/>
                        </a:spcAft>
                      </a:pPr>
                      <a:r>
                        <a:rPr lang="hr-HR" sz="900">
                          <a:effectLst/>
                        </a:rPr>
                        <a:t>ISHODI</a:t>
                      </a:r>
                      <a:endParaRPr lang="hr-HR" sz="900">
                        <a:effectLst/>
                        <a:latin typeface="Calibri" panose="020F0502020204030204" pitchFamily="34" charset="0"/>
                        <a:ea typeface="Calibri" panose="020F0502020204030204" pitchFamily="34" charset="0"/>
                        <a:cs typeface="Times New Roman" panose="02020603050405020304" pitchFamily="18" charset="0"/>
                      </a:endParaRPr>
                    </a:p>
                  </a:txBody>
                  <a:tcPr marL="55541" marR="55541" marT="0" marB="0"/>
                </a:tc>
                <a:tc>
                  <a:txBody>
                    <a:bodyPr/>
                    <a:lstStyle/>
                    <a:p>
                      <a:pPr algn="ctr">
                        <a:lnSpc>
                          <a:spcPct val="107000"/>
                        </a:lnSpc>
                        <a:spcAft>
                          <a:spcPts val="0"/>
                        </a:spcAft>
                      </a:pPr>
                      <a:r>
                        <a:rPr lang="en-US" sz="900" dirty="0">
                          <a:effectLst/>
                        </a:rPr>
                        <a:t>METODE I </a:t>
                      </a:r>
                      <a:endParaRPr lang="hr-HR" sz="900" dirty="0">
                        <a:effectLst/>
                      </a:endParaRPr>
                    </a:p>
                    <a:p>
                      <a:pPr algn="ctr">
                        <a:lnSpc>
                          <a:spcPct val="107000"/>
                        </a:lnSpc>
                        <a:spcAft>
                          <a:spcPts val="800"/>
                        </a:spcAft>
                      </a:pPr>
                      <a:r>
                        <a:rPr lang="en-US" sz="900" dirty="0">
                          <a:effectLst/>
                        </a:rPr>
                        <a:t>AKTIVNOSTI</a:t>
                      </a:r>
                      <a:endParaRPr lang="hr-H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5541" marR="55541" marT="0" marB="0"/>
                </a:tc>
                <a:tc>
                  <a:txBody>
                    <a:bodyPr/>
                    <a:lstStyle/>
                    <a:p>
                      <a:pPr algn="ctr">
                        <a:lnSpc>
                          <a:spcPct val="107000"/>
                        </a:lnSpc>
                        <a:spcAft>
                          <a:spcPts val="0"/>
                        </a:spcAft>
                      </a:pPr>
                      <a:r>
                        <a:rPr lang="en-US" sz="900">
                          <a:effectLst/>
                        </a:rPr>
                        <a:t>NUŽNI </a:t>
                      </a:r>
                      <a:endParaRPr lang="hr-HR" sz="900">
                        <a:effectLst/>
                      </a:endParaRPr>
                    </a:p>
                    <a:p>
                      <a:pPr algn="ctr">
                        <a:lnSpc>
                          <a:spcPct val="107000"/>
                        </a:lnSpc>
                        <a:spcAft>
                          <a:spcPts val="800"/>
                        </a:spcAft>
                      </a:pPr>
                      <a:r>
                        <a:rPr lang="en-US" sz="900">
                          <a:effectLst/>
                        </a:rPr>
                        <a:t>RESURSI</a:t>
                      </a:r>
                      <a:endParaRPr lang="hr-HR" sz="900">
                        <a:effectLst/>
                        <a:latin typeface="Calibri" panose="020F0502020204030204" pitchFamily="34" charset="0"/>
                        <a:ea typeface="Calibri" panose="020F0502020204030204" pitchFamily="34" charset="0"/>
                        <a:cs typeface="Times New Roman" panose="02020603050405020304" pitchFamily="18" charset="0"/>
                      </a:endParaRPr>
                    </a:p>
                  </a:txBody>
                  <a:tcPr marL="55541" marR="55541" marT="0" marB="0"/>
                </a:tc>
                <a:tc>
                  <a:txBody>
                    <a:bodyPr/>
                    <a:lstStyle/>
                    <a:p>
                      <a:pPr algn="ctr">
                        <a:lnSpc>
                          <a:spcPct val="107000"/>
                        </a:lnSpc>
                        <a:spcAft>
                          <a:spcPts val="800"/>
                        </a:spcAft>
                      </a:pPr>
                      <a:r>
                        <a:rPr lang="en-US" sz="900">
                          <a:effectLst/>
                        </a:rPr>
                        <a:t>VREMENSKO RAZDOBLJE</a:t>
                      </a:r>
                      <a:endParaRPr lang="hr-HR" sz="900">
                        <a:effectLst/>
                        <a:latin typeface="Calibri" panose="020F0502020204030204" pitchFamily="34" charset="0"/>
                        <a:ea typeface="Calibri" panose="020F0502020204030204" pitchFamily="34" charset="0"/>
                        <a:cs typeface="Times New Roman" panose="02020603050405020304" pitchFamily="18" charset="0"/>
                      </a:endParaRPr>
                    </a:p>
                  </a:txBody>
                  <a:tcPr marL="55541" marR="55541" marT="0" marB="0"/>
                </a:tc>
                <a:tc>
                  <a:txBody>
                    <a:bodyPr/>
                    <a:lstStyle/>
                    <a:p>
                      <a:pPr algn="ctr">
                        <a:lnSpc>
                          <a:spcPct val="107000"/>
                        </a:lnSpc>
                        <a:spcAft>
                          <a:spcPts val="0"/>
                        </a:spcAft>
                      </a:pPr>
                      <a:r>
                        <a:rPr lang="en-US" sz="900">
                          <a:effectLst/>
                        </a:rPr>
                        <a:t>ODGOVORNE</a:t>
                      </a:r>
                      <a:endParaRPr lang="hr-HR" sz="900">
                        <a:effectLst/>
                      </a:endParaRPr>
                    </a:p>
                    <a:p>
                      <a:pPr algn="ctr">
                        <a:lnSpc>
                          <a:spcPct val="107000"/>
                        </a:lnSpc>
                        <a:spcAft>
                          <a:spcPts val="800"/>
                        </a:spcAft>
                      </a:pPr>
                      <a:r>
                        <a:rPr lang="en-US" sz="900">
                          <a:effectLst/>
                        </a:rPr>
                        <a:t>OSOBE</a:t>
                      </a:r>
                      <a:endParaRPr lang="hr-HR" sz="900">
                        <a:effectLst/>
                        <a:latin typeface="Calibri" panose="020F0502020204030204" pitchFamily="34" charset="0"/>
                        <a:ea typeface="Calibri" panose="020F0502020204030204" pitchFamily="34" charset="0"/>
                        <a:cs typeface="Times New Roman" panose="02020603050405020304" pitchFamily="18" charset="0"/>
                      </a:endParaRPr>
                    </a:p>
                  </a:txBody>
                  <a:tcPr marL="55541" marR="55541" marT="0" marB="0"/>
                </a:tc>
                <a:extLst>
                  <a:ext uri="{0D108BD9-81ED-4DB2-BD59-A6C34878D82A}">
                    <a16:rowId xmlns:a16="http://schemas.microsoft.com/office/drawing/2014/main" val="1117718887"/>
                  </a:ext>
                </a:extLst>
              </a:tr>
              <a:tr h="2175097">
                <a:tc>
                  <a:txBody>
                    <a:bodyPr/>
                    <a:lstStyle/>
                    <a:p>
                      <a:pPr>
                        <a:lnSpc>
                          <a:spcPct val="107000"/>
                        </a:lnSpc>
                        <a:spcAft>
                          <a:spcPts val="800"/>
                        </a:spcAft>
                      </a:pPr>
                      <a:r>
                        <a:rPr lang="en-US" sz="800" b="1" dirty="0" err="1">
                          <a:effectLst/>
                        </a:rPr>
                        <a:t>Odnos</a:t>
                      </a:r>
                      <a:r>
                        <a:rPr lang="en-US" sz="800" b="1" dirty="0">
                          <a:effectLst/>
                        </a:rPr>
                        <a:t> </a:t>
                      </a:r>
                      <a:r>
                        <a:rPr lang="en-US" sz="800" b="1" dirty="0" err="1">
                          <a:effectLst/>
                        </a:rPr>
                        <a:t>učitelja</a:t>
                      </a:r>
                      <a:r>
                        <a:rPr lang="en-US" sz="800" b="1" dirty="0">
                          <a:effectLst/>
                        </a:rPr>
                        <a:t> </a:t>
                      </a:r>
                      <a:r>
                        <a:rPr lang="en-US" sz="800" b="1" dirty="0" err="1">
                          <a:effectLst/>
                        </a:rPr>
                        <a:t>i</a:t>
                      </a:r>
                      <a:r>
                        <a:rPr lang="en-US" sz="800" b="1" dirty="0">
                          <a:effectLst/>
                        </a:rPr>
                        <a:t> </a:t>
                      </a:r>
                      <a:r>
                        <a:rPr lang="en-US" sz="800" b="1" dirty="0" err="1">
                          <a:effectLst/>
                        </a:rPr>
                        <a:t>roditelja</a:t>
                      </a:r>
                      <a:r>
                        <a:rPr lang="en-US" sz="800" b="1" dirty="0">
                          <a:effectLst/>
                        </a:rPr>
                        <a:t> </a:t>
                      </a:r>
                      <a:endParaRPr lang="hr-HR"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55541" marR="55541" marT="0" marB="0"/>
                </a:tc>
                <a:tc>
                  <a:txBody>
                    <a:bodyPr/>
                    <a:lstStyle/>
                    <a:p>
                      <a:pPr>
                        <a:lnSpc>
                          <a:spcPct val="107000"/>
                        </a:lnSpc>
                        <a:spcAft>
                          <a:spcPts val="800"/>
                        </a:spcAft>
                      </a:pPr>
                      <a:r>
                        <a:rPr lang="en-US" sz="800">
                          <a:effectLst/>
                        </a:rPr>
                        <a:t>Poboljšati kvalitetu odnosa između učitelja i roditelja </a:t>
                      </a:r>
                      <a:endParaRPr lang="hr-HR" sz="900">
                        <a:effectLst/>
                        <a:latin typeface="Calibri" panose="020F0502020204030204" pitchFamily="34" charset="0"/>
                        <a:ea typeface="Calibri" panose="020F0502020204030204" pitchFamily="34" charset="0"/>
                        <a:cs typeface="Times New Roman" panose="02020603050405020304" pitchFamily="18" charset="0"/>
                      </a:endParaRPr>
                    </a:p>
                  </a:txBody>
                  <a:tcPr marL="55541" marR="55541" marT="0" marB="0"/>
                </a:tc>
                <a:tc>
                  <a:txBody>
                    <a:bodyPr/>
                    <a:lstStyle/>
                    <a:p>
                      <a:pPr>
                        <a:lnSpc>
                          <a:spcPct val="107000"/>
                        </a:lnSpc>
                        <a:spcAft>
                          <a:spcPts val="800"/>
                        </a:spcAft>
                      </a:pPr>
                      <a:r>
                        <a:rPr lang="en-US" sz="800">
                          <a:effectLst/>
                        </a:rPr>
                        <a:t>-</a:t>
                      </a:r>
                      <a:r>
                        <a:rPr lang="en-US" sz="800" err="1">
                          <a:effectLst/>
                        </a:rPr>
                        <a:t>Informacije</a:t>
                      </a:r>
                      <a:r>
                        <a:rPr lang="en-US" sz="800">
                          <a:effectLst/>
                        </a:rPr>
                        <a:t> </a:t>
                      </a:r>
                      <a:r>
                        <a:rPr lang="en-US" sz="800" err="1">
                          <a:effectLst/>
                        </a:rPr>
                        <a:t>svih</a:t>
                      </a:r>
                      <a:r>
                        <a:rPr lang="en-US" sz="800">
                          <a:effectLst/>
                        </a:rPr>
                        <a:t> </a:t>
                      </a:r>
                      <a:r>
                        <a:rPr lang="en-US" sz="800" err="1">
                          <a:effectLst/>
                        </a:rPr>
                        <a:t>nastavnika</a:t>
                      </a:r>
                      <a:r>
                        <a:rPr lang="en-US" sz="800">
                          <a:effectLst/>
                        </a:rPr>
                        <a:t> za </a:t>
                      </a:r>
                      <a:r>
                        <a:rPr lang="en-US" sz="800" err="1">
                          <a:effectLst/>
                        </a:rPr>
                        <a:t>roditelje</a:t>
                      </a:r>
                      <a:endParaRPr lang="hr-HR" sz="900">
                        <a:effectLst/>
                      </a:endParaRPr>
                    </a:p>
                    <a:p>
                      <a:pPr>
                        <a:lnSpc>
                          <a:spcPct val="107000"/>
                        </a:lnSpc>
                        <a:spcAft>
                          <a:spcPts val="800"/>
                        </a:spcAft>
                      </a:pPr>
                      <a:r>
                        <a:rPr lang="en-US" sz="800">
                          <a:effectLst/>
                        </a:rPr>
                        <a:t>-</a:t>
                      </a:r>
                      <a:r>
                        <a:rPr lang="en-US" sz="800" err="1">
                          <a:effectLst/>
                        </a:rPr>
                        <a:t>Savjetovanja</a:t>
                      </a:r>
                      <a:r>
                        <a:rPr lang="en-US" sz="800">
                          <a:effectLst/>
                        </a:rPr>
                        <a:t> za </a:t>
                      </a:r>
                      <a:r>
                        <a:rPr lang="en-US" sz="800" err="1">
                          <a:effectLst/>
                        </a:rPr>
                        <a:t>roditelje</a:t>
                      </a:r>
                      <a:endParaRPr lang="hr-HR" sz="900">
                        <a:effectLst/>
                      </a:endParaRPr>
                    </a:p>
                    <a:p>
                      <a:pPr>
                        <a:lnSpc>
                          <a:spcPct val="107000"/>
                        </a:lnSpc>
                        <a:spcAft>
                          <a:spcPts val="800"/>
                        </a:spcAft>
                      </a:pPr>
                      <a:r>
                        <a:rPr lang="en-US" sz="800">
                          <a:effectLst/>
                        </a:rPr>
                        <a:t>- </a:t>
                      </a:r>
                      <a:r>
                        <a:rPr lang="en-US" sz="800" err="1">
                          <a:effectLst/>
                        </a:rPr>
                        <a:t>Organiziranje</a:t>
                      </a:r>
                      <a:r>
                        <a:rPr lang="en-US" sz="800">
                          <a:effectLst/>
                        </a:rPr>
                        <a:t> </a:t>
                      </a:r>
                      <a:r>
                        <a:rPr lang="en-US" sz="800" err="1">
                          <a:effectLst/>
                        </a:rPr>
                        <a:t>predavanja</a:t>
                      </a:r>
                      <a:r>
                        <a:rPr lang="en-US" sz="800">
                          <a:effectLst/>
                        </a:rPr>
                        <a:t> </a:t>
                      </a:r>
                      <a:r>
                        <a:rPr lang="en-US" sz="800" err="1">
                          <a:effectLst/>
                        </a:rPr>
                        <a:t>na</a:t>
                      </a:r>
                      <a:r>
                        <a:rPr lang="en-US" sz="800">
                          <a:effectLst/>
                        </a:rPr>
                        <a:t> </a:t>
                      </a:r>
                      <a:r>
                        <a:rPr lang="en-US" sz="800" err="1">
                          <a:effectLst/>
                        </a:rPr>
                        <a:t>roditeljskim</a:t>
                      </a:r>
                      <a:r>
                        <a:rPr lang="en-US" sz="800">
                          <a:effectLst/>
                        </a:rPr>
                        <a:t> </a:t>
                      </a:r>
                      <a:r>
                        <a:rPr lang="en-US" sz="800" err="1">
                          <a:effectLst/>
                        </a:rPr>
                        <a:t>sastancima</a:t>
                      </a:r>
                      <a:endParaRPr lang="hr-HR" sz="900">
                        <a:effectLst/>
                      </a:endParaRPr>
                    </a:p>
                    <a:p>
                      <a:pPr>
                        <a:lnSpc>
                          <a:spcPct val="107000"/>
                        </a:lnSpc>
                        <a:spcAft>
                          <a:spcPts val="800"/>
                        </a:spcAft>
                      </a:pPr>
                      <a:r>
                        <a:rPr lang="en-US" sz="800">
                          <a:effectLst/>
                        </a:rPr>
                        <a:t> - </a:t>
                      </a:r>
                      <a:r>
                        <a:rPr lang="en-US" sz="800" err="1">
                          <a:effectLst/>
                        </a:rPr>
                        <a:t>Suradnja</a:t>
                      </a:r>
                      <a:r>
                        <a:rPr lang="en-US" sz="800">
                          <a:effectLst/>
                        </a:rPr>
                        <a:t> </a:t>
                      </a:r>
                      <a:r>
                        <a:rPr lang="en-US" sz="800" err="1">
                          <a:effectLst/>
                        </a:rPr>
                        <a:t>kod</a:t>
                      </a:r>
                      <a:r>
                        <a:rPr lang="en-US" sz="800">
                          <a:effectLst/>
                        </a:rPr>
                        <a:t> </a:t>
                      </a:r>
                      <a:r>
                        <a:rPr lang="en-US" sz="800" err="1">
                          <a:effectLst/>
                        </a:rPr>
                        <a:t>provođenja</a:t>
                      </a:r>
                      <a:r>
                        <a:rPr lang="en-US" sz="800">
                          <a:effectLst/>
                        </a:rPr>
                        <a:t> </a:t>
                      </a:r>
                      <a:r>
                        <a:rPr lang="en-US" sz="800" err="1">
                          <a:effectLst/>
                        </a:rPr>
                        <a:t>kulturne</a:t>
                      </a:r>
                      <a:r>
                        <a:rPr lang="en-US" sz="800">
                          <a:effectLst/>
                        </a:rPr>
                        <a:t> </a:t>
                      </a:r>
                      <a:r>
                        <a:rPr lang="en-US" sz="800" err="1">
                          <a:effectLst/>
                        </a:rPr>
                        <a:t>i</a:t>
                      </a:r>
                      <a:r>
                        <a:rPr lang="en-US" sz="800">
                          <a:effectLst/>
                        </a:rPr>
                        <a:t> </a:t>
                      </a:r>
                      <a:r>
                        <a:rPr lang="en-US" sz="800" err="1">
                          <a:effectLst/>
                        </a:rPr>
                        <a:t>javne</a:t>
                      </a:r>
                      <a:r>
                        <a:rPr lang="en-US" sz="800">
                          <a:effectLst/>
                        </a:rPr>
                        <a:t> </a:t>
                      </a:r>
                      <a:r>
                        <a:rPr lang="en-US" sz="800" err="1">
                          <a:effectLst/>
                        </a:rPr>
                        <a:t>djelatnosti</a:t>
                      </a:r>
                      <a:endParaRPr lang="hr-HR" sz="900">
                        <a:effectLst/>
                      </a:endParaRPr>
                    </a:p>
                    <a:p>
                      <a:pPr>
                        <a:lnSpc>
                          <a:spcPct val="107000"/>
                        </a:lnSpc>
                        <a:spcAft>
                          <a:spcPts val="800"/>
                        </a:spcAft>
                      </a:pPr>
                      <a:r>
                        <a:rPr lang="en-US" sz="800">
                          <a:effectLst/>
                        </a:rPr>
                        <a:t> - </a:t>
                      </a:r>
                      <a:r>
                        <a:rPr lang="en-US" sz="800" err="1">
                          <a:effectLst/>
                        </a:rPr>
                        <a:t>Potaknuti</a:t>
                      </a:r>
                      <a:r>
                        <a:rPr lang="en-US" sz="800">
                          <a:effectLst/>
                        </a:rPr>
                        <a:t> </a:t>
                      </a:r>
                      <a:r>
                        <a:rPr lang="en-US" sz="800" err="1">
                          <a:effectLst/>
                        </a:rPr>
                        <a:t>roditelje</a:t>
                      </a:r>
                      <a:r>
                        <a:rPr lang="en-US" sz="800">
                          <a:effectLst/>
                        </a:rPr>
                        <a:t> </a:t>
                      </a:r>
                      <a:r>
                        <a:rPr lang="en-US" sz="800" err="1">
                          <a:effectLst/>
                        </a:rPr>
                        <a:t>na</a:t>
                      </a:r>
                      <a:r>
                        <a:rPr lang="en-US" sz="800">
                          <a:effectLst/>
                        </a:rPr>
                        <a:t> </a:t>
                      </a:r>
                      <a:r>
                        <a:rPr lang="en-US" sz="800" err="1">
                          <a:effectLst/>
                        </a:rPr>
                        <a:t>prenošenje</a:t>
                      </a:r>
                      <a:r>
                        <a:rPr lang="en-US" sz="800">
                          <a:effectLst/>
                        </a:rPr>
                        <a:t> </a:t>
                      </a:r>
                      <a:r>
                        <a:rPr lang="en-US" sz="800" err="1">
                          <a:effectLst/>
                        </a:rPr>
                        <a:t>bitnih</a:t>
                      </a:r>
                      <a:r>
                        <a:rPr lang="en-US" sz="800">
                          <a:effectLst/>
                        </a:rPr>
                        <a:t> </a:t>
                      </a:r>
                      <a:r>
                        <a:rPr lang="en-US" sz="800" err="1">
                          <a:effectLst/>
                        </a:rPr>
                        <a:t>informacija</a:t>
                      </a:r>
                      <a:r>
                        <a:rPr lang="en-US" sz="800">
                          <a:effectLst/>
                        </a:rPr>
                        <a:t> </a:t>
                      </a:r>
                      <a:r>
                        <a:rPr lang="en-US" sz="800" err="1">
                          <a:effectLst/>
                        </a:rPr>
                        <a:t>sa</a:t>
                      </a:r>
                      <a:r>
                        <a:rPr lang="en-US" sz="800">
                          <a:effectLst/>
                        </a:rPr>
                        <a:t> </a:t>
                      </a:r>
                      <a:r>
                        <a:rPr lang="en-US" sz="800" err="1">
                          <a:effectLst/>
                        </a:rPr>
                        <a:t>sjednica</a:t>
                      </a:r>
                      <a:r>
                        <a:rPr lang="en-US" sz="800">
                          <a:effectLst/>
                        </a:rPr>
                        <a:t> </a:t>
                      </a:r>
                      <a:r>
                        <a:rPr lang="en-US" sz="800" err="1">
                          <a:effectLst/>
                        </a:rPr>
                        <a:t>Vijeća</a:t>
                      </a:r>
                      <a:r>
                        <a:rPr lang="en-US" sz="800">
                          <a:effectLst/>
                        </a:rPr>
                        <a:t> </a:t>
                      </a:r>
                      <a:r>
                        <a:rPr lang="en-US" sz="800" err="1">
                          <a:effectLst/>
                        </a:rPr>
                        <a:t>roditelja</a:t>
                      </a:r>
                      <a:endParaRPr lang="hr-HR" sz="900">
                        <a:effectLst/>
                        <a:latin typeface="Calibri" panose="020F0502020204030204" pitchFamily="34" charset="0"/>
                        <a:ea typeface="Calibri" panose="020F0502020204030204" pitchFamily="34" charset="0"/>
                        <a:cs typeface="Times New Roman" panose="02020603050405020304" pitchFamily="18" charset="0"/>
                      </a:endParaRPr>
                    </a:p>
                  </a:txBody>
                  <a:tcPr marL="55541" marR="55541" marT="0" marB="0"/>
                </a:tc>
                <a:tc>
                  <a:txBody>
                    <a:bodyPr/>
                    <a:lstStyle/>
                    <a:p>
                      <a:pPr>
                        <a:lnSpc>
                          <a:spcPct val="107000"/>
                        </a:lnSpc>
                        <a:spcAft>
                          <a:spcPts val="800"/>
                        </a:spcAft>
                      </a:pPr>
                      <a:r>
                        <a:rPr lang="en-US" sz="800">
                          <a:effectLst/>
                        </a:rPr>
                        <a:t>Stručna literatura</a:t>
                      </a:r>
                      <a:endParaRPr lang="hr-HR" sz="900">
                        <a:effectLst/>
                      </a:endParaRPr>
                    </a:p>
                    <a:p>
                      <a:pPr>
                        <a:lnSpc>
                          <a:spcPct val="107000"/>
                        </a:lnSpc>
                        <a:spcAft>
                          <a:spcPts val="800"/>
                        </a:spcAft>
                      </a:pPr>
                      <a:r>
                        <a:rPr lang="en-US" sz="800">
                          <a:effectLst/>
                        </a:rPr>
                        <a:t>Angažiranost svih učitelja</a:t>
                      </a:r>
                      <a:endParaRPr lang="hr-HR" sz="900">
                        <a:effectLst/>
                      </a:endParaRPr>
                    </a:p>
                    <a:p>
                      <a:pPr>
                        <a:lnSpc>
                          <a:spcPct val="107000"/>
                        </a:lnSpc>
                        <a:spcAft>
                          <a:spcPts val="800"/>
                        </a:spcAft>
                      </a:pPr>
                      <a:r>
                        <a:rPr lang="en-US" sz="800">
                          <a:effectLst/>
                        </a:rPr>
                        <a:t>Angažiranost roditelja</a:t>
                      </a:r>
                      <a:endParaRPr lang="hr-HR" sz="900">
                        <a:effectLst/>
                      </a:endParaRPr>
                    </a:p>
                    <a:p>
                      <a:pPr>
                        <a:lnSpc>
                          <a:spcPct val="107000"/>
                        </a:lnSpc>
                        <a:spcAft>
                          <a:spcPts val="800"/>
                        </a:spcAft>
                      </a:pPr>
                      <a:r>
                        <a:rPr lang="en-US" sz="800">
                          <a:effectLst/>
                        </a:rPr>
                        <a:t>Radni materijal</a:t>
                      </a:r>
                      <a:endParaRPr lang="hr-HR" sz="900">
                        <a:effectLst/>
                        <a:latin typeface="Calibri" panose="020F0502020204030204" pitchFamily="34" charset="0"/>
                        <a:ea typeface="Calibri" panose="020F0502020204030204" pitchFamily="34" charset="0"/>
                        <a:cs typeface="Times New Roman" panose="02020603050405020304" pitchFamily="18" charset="0"/>
                      </a:endParaRPr>
                    </a:p>
                  </a:txBody>
                  <a:tcPr marL="55541" marR="55541" marT="0" marB="0"/>
                </a:tc>
                <a:tc>
                  <a:txBody>
                    <a:bodyPr/>
                    <a:lstStyle/>
                    <a:p>
                      <a:pPr>
                        <a:lnSpc>
                          <a:spcPct val="107000"/>
                        </a:lnSpc>
                        <a:spcAft>
                          <a:spcPts val="800"/>
                        </a:spcAft>
                      </a:pPr>
                      <a:r>
                        <a:rPr lang="en-US" sz="800">
                          <a:effectLst/>
                        </a:rPr>
                        <a:t>Tijekom godine</a:t>
                      </a:r>
                      <a:endParaRPr lang="hr-HR" sz="900">
                        <a:effectLst/>
                        <a:latin typeface="Calibri" panose="020F0502020204030204" pitchFamily="34" charset="0"/>
                        <a:ea typeface="Calibri" panose="020F0502020204030204" pitchFamily="34" charset="0"/>
                        <a:cs typeface="Times New Roman" panose="02020603050405020304" pitchFamily="18" charset="0"/>
                      </a:endParaRPr>
                    </a:p>
                  </a:txBody>
                  <a:tcPr marL="55541" marR="55541" marT="0" marB="0"/>
                </a:tc>
                <a:tc>
                  <a:txBody>
                    <a:bodyPr/>
                    <a:lstStyle/>
                    <a:p>
                      <a:pPr>
                        <a:lnSpc>
                          <a:spcPct val="107000"/>
                        </a:lnSpc>
                        <a:spcAft>
                          <a:spcPts val="800"/>
                        </a:spcAft>
                      </a:pPr>
                      <a:r>
                        <a:rPr lang="en-US" sz="800">
                          <a:effectLst/>
                        </a:rPr>
                        <a:t>Ravnatelj</a:t>
                      </a:r>
                      <a:endParaRPr lang="hr-HR" sz="900">
                        <a:effectLst/>
                      </a:endParaRPr>
                    </a:p>
                    <a:p>
                      <a:pPr>
                        <a:lnSpc>
                          <a:spcPct val="107000"/>
                        </a:lnSpc>
                        <a:spcAft>
                          <a:spcPts val="800"/>
                        </a:spcAft>
                      </a:pPr>
                      <a:r>
                        <a:rPr lang="en-US" sz="800">
                          <a:effectLst/>
                        </a:rPr>
                        <a:t>Pedagog </a:t>
                      </a:r>
                      <a:endParaRPr lang="hr-HR" sz="900">
                        <a:effectLst/>
                      </a:endParaRPr>
                    </a:p>
                    <a:p>
                      <a:pPr>
                        <a:lnSpc>
                          <a:spcPct val="107000"/>
                        </a:lnSpc>
                        <a:spcAft>
                          <a:spcPts val="800"/>
                        </a:spcAft>
                      </a:pPr>
                      <a:r>
                        <a:rPr lang="en-US" sz="800">
                          <a:effectLst/>
                        </a:rPr>
                        <a:t>Učitelji</a:t>
                      </a:r>
                      <a:endParaRPr lang="hr-HR" sz="900">
                        <a:effectLst/>
                      </a:endParaRPr>
                    </a:p>
                    <a:p>
                      <a:pPr>
                        <a:lnSpc>
                          <a:spcPct val="107000"/>
                        </a:lnSpc>
                        <a:spcAft>
                          <a:spcPts val="800"/>
                        </a:spcAft>
                      </a:pPr>
                      <a:r>
                        <a:rPr lang="en-US" sz="800">
                          <a:effectLst/>
                        </a:rPr>
                        <a:t>Roditelji</a:t>
                      </a:r>
                      <a:endParaRPr lang="hr-HR" sz="900">
                        <a:effectLst/>
                        <a:latin typeface="Calibri" panose="020F0502020204030204" pitchFamily="34" charset="0"/>
                        <a:ea typeface="Calibri" panose="020F0502020204030204" pitchFamily="34" charset="0"/>
                        <a:cs typeface="Times New Roman" panose="02020603050405020304" pitchFamily="18" charset="0"/>
                      </a:endParaRPr>
                    </a:p>
                  </a:txBody>
                  <a:tcPr marL="55541" marR="55541" marT="0" marB="0"/>
                </a:tc>
                <a:extLst>
                  <a:ext uri="{0D108BD9-81ED-4DB2-BD59-A6C34878D82A}">
                    <a16:rowId xmlns:a16="http://schemas.microsoft.com/office/drawing/2014/main" val="514421724"/>
                  </a:ext>
                </a:extLst>
              </a:tr>
              <a:tr h="1722249">
                <a:tc>
                  <a:txBody>
                    <a:bodyPr/>
                    <a:lstStyle/>
                    <a:p>
                      <a:pPr>
                        <a:lnSpc>
                          <a:spcPct val="107000"/>
                        </a:lnSpc>
                        <a:spcAft>
                          <a:spcPts val="800"/>
                        </a:spcAft>
                      </a:pPr>
                      <a:r>
                        <a:rPr lang="en-US" sz="800" b="1" dirty="0" err="1">
                          <a:effectLst/>
                        </a:rPr>
                        <a:t>Promocija</a:t>
                      </a:r>
                      <a:r>
                        <a:rPr lang="en-US" sz="800" b="1" dirty="0">
                          <a:effectLst/>
                        </a:rPr>
                        <a:t> </a:t>
                      </a:r>
                      <a:r>
                        <a:rPr lang="hr-HR" sz="800" b="1" dirty="0">
                          <a:effectLst/>
                        </a:rPr>
                        <a:t>rada </a:t>
                      </a:r>
                      <a:r>
                        <a:rPr lang="en-US" sz="800" b="1" dirty="0" err="1">
                          <a:effectLst/>
                        </a:rPr>
                        <a:t>škole</a:t>
                      </a:r>
                      <a:endParaRPr lang="hr-HR"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55541" marR="55541" marT="0" marB="0"/>
                </a:tc>
                <a:tc>
                  <a:txBody>
                    <a:bodyPr/>
                    <a:lstStyle/>
                    <a:p>
                      <a:pPr marL="0" lvl="0" indent="0">
                        <a:lnSpc>
                          <a:spcPct val="107000"/>
                        </a:lnSpc>
                        <a:spcAft>
                          <a:spcPts val="800"/>
                        </a:spcAft>
                        <a:buFont typeface="Calibri" panose="020F0502020204030204" pitchFamily="34" charset="0"/>
                        <a:buNone/>
                        <a:tabLst>
                          <a:tab pos="457200" algn="l"/>
                        </a:tabLst>
                      </a:pPr>
                      <a:r>
                        <a:rPr lang="en-US" sz="800" err="1">
                          <a:effectLst/>
                        </a:rPr>
                        <a:t>Predstaviti</a:t>
                      </a:r>
                      <a:r>
                        <a:rPr lang="en-US" sz="800">
                          <a:effectLst/>
                        </a:rPr>
                        <a:t> rad </a:t>
                      </a:r>
                      <a:r>
                        <a:rPr lang="en-US" sz="800" err="1">
                          <a:effectLst/>
                        </a:rPr>
                        <a:t>škole</a:t>
                      </a:r>
                      <a:r>
                        <a:rPr lang="en-US" sz="800">
                          <a:effectLst/>
                        </a:rPr>
                        <a:t> </a:t>
                      </a:r>
                      <a:r>
                        <a:rPr lang="en-US" sz="800" err="1">
                          <a:effectLst/>
                        </a:rPr>
                        <a:t>široj</a:t>
                      </a:r>
                      <a:r>
                        <a:rPr lang="en-US" sz="800">
                          <a:effectLst/>
                        </a:rPr>
                        <a:t> </a:t>
                      </a:r>
                      <a:r>
                        <a:rPr lang="en-US" sz="800" err="1">
                          <a:effectLst/>
                        </a:rPr>
                        <a:t>javnosti</a:t>
                      </a:r>
                      <a:endParaRPr lang="hr-HR" sz="900">
                        <a:effectLst/>
                      </a:endParaRPr>
                    </a:p>
                    <a:p>
                      <a:pPr marL="0" lvl="0" indent="0">
                        <a:lnSpc>
                          <a:spcPct val="107000"/>
                        </a:lnSpc>
                        <a:spcAft>
                          <a:spcPts val="800"/>
                        </a:spcAft>
                        <a:buFont typeface="Calibri" panose="020F0502020204030204" pitchFamily="34" charset="0"/>
                        <a:buNone/>
                        <a:tabLst>
                          <a:tab pos="457200" algn="l"/>
                        </a:tabLst>
                      </a:pPr>
                      <a:r>
                        <a:rPr lang="en-US" sz="800" err="1">
                          <a:effectLst/>
                        </a:rPr>
                        <a:t>Poticanje</a:t>
                      </a:r>
                      <a:r>
                        <a:rPr lang="en-US" sz="800">
                          <a:effectLst/>
                        </a:rPr>
                        <a:t> </a:t>
                      </a:r>
                      <a:r>
                        <a:rPr lang="en-US" sz="800" err="1">
                          <a:effectLst/>
                        </a:rPr>
                        <a:t>zadovoljstva</a:t>
                      </a:r>
                      <a:r>
                        <a:rPr lang="en-US" sz="800">
                          <a:effectLst/>
                        </a:rPr>
                        <a:t> </a:t>
                      </a:r>
                      <a:r>
                        <a:rPr lang="en-US" sz="800" err="1">
                          <a:effectLst/>
                        </a:rPr>
                        <a:t>postignutim</a:t>
                      </a:r>
                      <a:r>
                        <a:rPr lang="en-US" sz="800">
                          <a:effectLst/>
                        </a:rPr>
                        <a:t> </a:t>
                      </a:r>
                      <a:r>
                        <a:rPr lang="en-US" sz="800" err="1">
                          <a:effectLst/>
                        </a:rPr>
                        <a:t>uspjesima</a:t>
                      </a:r>
                      <a:r>
                        <a:rPr lang="en-US" sz="800">
                          <a:effectLst/>
                        </a:rPr>
                        <a:t> </a:t>
                      </a:r>
                      <a:r>
                        <a:rPr lang="en-US" sz="800" err="1">
                          <a:effectLst/>
                        </a:rPr>
                        <a:t>kao</a:t>
                      </a:r>
                      <a:r>
                        <a:rPr lang="en-US" sz="800">
                          <a:effectLst/>
                        </a:rPr>
                        <a:t> </a:t>
                      </a:r>
                      <a:r>
                        <a:rPr lang="en-US" sz="800" err="1">
                          <a:effectLst/>
                        </a:rPr>
                        <a:t>motivaciju</a:t>
                      </a:r>
                      <a:r>
                        <a:rPr lang="en-US" sz="800">
                          <a:effectLst/>
                        </a:rPr>
                        <a:t> za </a:t>
                      </a:r>
                      <a:r>
                        <a:rPr lang="en-US" sz="800" err="1">
                          <a:effectLst/>
                        </a:rPr>
                        <a:t>daljnji</a:t>
                      </a:r>
                      <a:r>
                        <a:rPr lang="en-US" sz="800">
                          <a:effectLst/>
                        </a:rPr>
                        <a:t>  rad </a:t>
                      </a:r>
                      <a:r>
                        <a:rPr lang="en-US" sz="800" err="1">
                          <a:effectLst/>
                        </a:rPr>
                        <a:t>i</a:t>
                      </a:r>
                      <a:r>
                        <a:rPr lang="en-US" sz="800">
                          <a:effectLst/>
                        </a:rPr>
                        <a:t> </a:t>
                      </a:r>
                      <a:r>
                        <a:rPr lang="en-US" sz="800" err="1">
                          <a:effectLst/>
                        </a:rPr>
                        <a:t>razvoj</a:t>
                      </a:r>
                      <a:endParaRPr lang="hr-HR" sz="900">
                        <a:effectLst/>
                        <a:latin typeface="Calibri" panose="020F0502020204030204" pitchFamily="34" charset="0"/>
                        <a:ea typeface="Calibri" panose="020F0502020204030204" pitchFamily="34" charset="0"/>
                        <a:cs typeface="Times New Roman" panose="02020603050405020304" pitchFamily="18" charset="0"/>
                      </a:endParaRPr>
                    </a:p>
                  </a:txBody>
                  <a:tcPr marL="55541" marR="55541" marT="0" marB="0"/>
                </a:tc>
                <a:tc>
                  <a:txBody>
                    <a:bodyPr/>
                    <a:lstStyle/>
                    <a:p>
                      <a:pPr>
                        <a:lnSpc>
                          <a:spcPct val="107000"/>
                        </a:lnSpc>
                        <a:spcAft>
                          <a:spcPts val="800"/>
                        </a:spcAft>
                      </a:pPr>
                      <a:r>
                        <a:rPr lang="en-US" sz="800" err="1">
                          <a:effectLst/>
                        </a:rPr>
                        <a:t>Stalno</a:t>
                      </a:r>
                      <a:r>
                        <a:rPr lang="en-US" sz="800">
                          <a:effectLst/>
                        </a:rPr>
                        <a:t> </a:t>
                      </a:r>
                      <a:r>
                        <a:rPr lang="en-US" sz="800" err="1">
                          <a:effectLst/>
                        </a:rPr>
                        <a:t>objavljivanje</a:t>
                      </a:r>
                      <a:r>
                        <a:rPr lang="en-US" sz="800">
                          <a:effectLst/>
                        </a:rPr>
                        <a:t> </a:t>
                      </a:r>
                      <a:r>
                        <a:rPr lang="en-US" sz="800" err="1">
                          <a:effectLst/>
                        </a:rPr>
                        <a:t>aktualnih</a:t>
                      </a:r>
                      <a:r>
                        <a:rPr lang="en-US" sz="800">
                          <a:effectLst/>
                        </a:rPr>
                        <a:t> </a:t>
                      </a:r>
                      <a:r>
                        <a:rPr lang="en-US" sz="800" err="1">
                          <a:effectLst/>
                        </a:rPr>
                        <a:t>sadržaja</a:t>
                      </a:r>
                      <a:r>
                        <a:rPr lang="en-US" sz="800">
                          <a:effectLst/>
                        </a:rPr>
                        <a:t> </a:t>
                      </a:r>
                      <a:r>
                        <a:rPr lang="en-US" sz="800" err="1">
                          <a:effectLst/>
                        </a:rPr>
                        <a:t>sadržaja</a:t>
                      </a:r>
                      <a:r>
                        <a:rPr lang="en-US" sz="800">
                          <a:effectLst/>
                        </a:rPr>
                        <a:t> </a:t>
                      </a:r>
                      <a:r>
                        <a:rPr lang="en-US" sz="800" err="1">
                          <a:effectLst/>
                        </a:rPr>
                        <a:t>na</a:t>
                      </a:r>
                      <a:r>
                        <a:rPr lang="en-US" sz="800">
                          <a:effectLst/>
                        </a:rPr>
                        <a:t> web </a:t>
                      </a:r>
                      <a:r>
                        <a:rPr lang="en-US" sz="800" err="1">
                          <a:effectLst/>
                        </a:rPr>
                        <a:t>stranicama</a:t>
                      </a:r>
                      <a:r>
                        <a:rPr lang="en-US" sz="800">
                          <a:effectLst/>
                        </a:rPr>
                        <a:t> </a:t>
                      </a:r>
                      <a:r>
                        <a:rPr lang="en-US" sz="800" err="1">
                          <a:effectLst/>
                        </a:rPr>
                        <a:t>škole</a:t>
                      </a:r>
                      <a:endParaRPr lang="hr-HR" sz="900">
                        <a:effectLst/>
                      </a:endParaRPr>
                    </a:p>
                    <a:p>
                      <a:pPr>
                        <a:lnSpc>
                          <a:spcPct val="107000"/>
                        </a:lnSpc>
                        <a:spcAft>
                          <a:spcPts val="800"/>
                        </a:spcAft>
                      </a:pPr>
                      <a:r>
                        <a:rPr lang="en-US" sz="800" err="1">
                          <a:effectLst/>
                        </a:rPr>
                        <a:t>suradnja</a:t>
                      </a:r>
                      <a:r>
                        <a:rPr lang="en-US" sz="800">
                          <a:effectLst/>
                        </a:rPr>
                        <a:t> s </a:t>
                      </a:r>
                      <a:r>
                        <a:rPr lang="en-US" sz="800" err="1">
                          <a:effectLst/>
                        </a:rPr>
                        <a:t>novinskim</a:t>
                      </a:r>
                      <a:r>
                        <a:rPr lang="en-US" sz="800">
                          <a:effectLst/>
                        </a:rPr>
                        <a:t> </a:t>
                      </a:r>
                      <a:r>
                        <a:rPr lang="en-US" sz="800" err="1">
                          <a:effectLst/>
                        </a:rPr>
                        <a:t>i</a:t>
                      </a:r>
                      <a:r>
                        <a:rPr lang="en-US" sz="800">
                          <a:effectLst/>
                        </a:rPr>
                        <a:t> TV </a:t>
                      </a:r>
                      <a:r>
                        <a:rPr lang="en-US" sz="800" err="1">
                          <a:effectLst/>
                        </a:rPr>
                        <a:t>kućama</a:t>
                      </a:r>
                      <a:endParaRPr lang="hr-HR" sz="900">
                        <a:effectLst/>
                        <a:latin typeface="Calibri" panose="020F0502020204030204" pitchFamily="34" charset="0"/>
                        <a:ea typeface="Calibri" panose="020F0502020204030204" pitchFamily="34" charset="0"/>
                        <a:cs typeface="Times New Roman" panose="02020603050405020304" pitchFamily="18" charset="0"/>
                      </a:endParaRPr>
                    </a:p>
                  </a:txBody>
                  <a:tcPr marL="55541" marR="55541" marT="0" marB="0"/>
                </a:tc>
                <a:tc>
                  <a:txBody>
                    <a:bodyPr/>
                    <a:lstStyle/>
                    <a:p>
                      <a:pPr>
                        <a:lnSpc>
                          <a:spcPct val="107000"/>
                        </a:lnSpc>
                        <a:spcAft>
                          <a:spcPts val="800"/>
                        </a:spcAft>
                      </a:pPr>
                      <a:r>
                        <a:rPr lang="en-US" sz="800">
                          <a:effectLst/>
                        </a:rPr>
                        <a:t>Informatička oprema</a:t>
                      </a:r>
                      <a:endParaRPr lang="hr-HR" sz="900">
                        <a:effectLst/>
                      </a:endParaRPr>
                    </a:p>
                    <a:p>
                      <a:pPr>
                        <a:lnSpc>
                          <a:spcPct val="107000"/>
                        </a:lnSpc>
                        <a:spcAft>
                          <a:spcPts val="800"/>
                        </a:spcAft>
                      </a:pPr>
                      <a:r>
                        <a:rPr lang="en-US" sz="800">
                          <a:effectLst/>
                        </a:rPr>
                        <a:t>Angažiranost učitelja</a:t>
                      </a:r>
                      <a:endParaRPr lang="hr-HR" sz="900">
                        <a:effectLst/>
                      </a:endParaRPr>
                    </a:p>
                    <a:p>
                      <a:pPr>
                        <a:lnSpc>
                          <a:spcPct val="107000"/>
                        </a:lnSpc>
                        <a:spcAft>
                          <a:spcPts val="800"/>
                        </a:spcAft>
                      </a:pPr>
                      <a:r>
                        <a:rPr lang="en-US" sz="800">
                          <a:effectLst/>
                        </a:rPr>
                        <a:t>Radni materijali</a:t>
                      </a:r>
                      <a:endParaRPr lang="hr-HR" sz="900">
                        <a:effectLst/>
                        <a:latin typeface="Calibri" panose="020F0502020204030204" pitchFamily="34" charset="0"/>
                        <a:ea typeface="Calibri" panose="020F0502020204030204" pitchFamily="34" charset="0"/>
                        <a:cs typeface="Times New Roman" panose="02020603050405020304" pitchFamily="18" charset="0"/>
                      </a:endParaRPr>
                    </a:p>
                  </a:txBody>
                  <a:tcPr marL="55541" marR="55541" marT="0" marB="0"/>
                </a:tc>
                <a:tc>
                  <a:txBody>
                    <a:bodyPr/>
                    <a:lstStyle/>
                    <a:p>
                      <a:pPr>
                        <a:lnSpc>
                          <a:spcPct val="107000"/>
                        </a:lnSpc>
                        <a:spcAft>
                          <a:spcPts val="800"/>
                        </a:spcAft>
                      </a:pPr>
                      <a:r>
                        <a:rPr lang="en-US" sz="800">
                          <a:effectLst/>
                        </a:rPr>
                        <a:t>Tijekom godine</a:t>
                      </a:r>
                      <a:endParaRPr lang="hr-HR" sz="900">
                        <a:effectLst/>
                        <a:latin typeface="Calibri" panose="020F0502020204030204" pitchFamily="34" charset="0"/>
                        <a:ea typeface="Calibri" panose="020F0502020204030204" pitchFamily="34" charset="0"/>
                        <a:cs typeface="Times New Roman" panose="02020603050405020304" pitchFamily="18" charset="0"/>
                      </a:endParaRPr>
                    </a:p>
                  </a:txBody>
                  <a:tcPr marL="55541" marR="55541" marT="0" marB="0"/>
                </a:tc>
                <a:tc>
                  <a:txBody>
                    <a:bodyPr/>
                    <a:lstStyle/>
                    <a:p>
                      <a:pPr>
                        <a:lnSpc>
                          <a:spcPct val="107000"/>
                        </a:lnSpc>
                        <a:spcAft>
                          <a:spcPts val="800"/>
                        </a:spcAft>
                      </a:pPr>
                      <a:r>
                        <a:rPr lang="en-US" sz="800" dirty="0" err="1">
                          <a:effectLst/>
                        </a:rPr>
                        <a:t>Ravnatelj</a:t>
                      </a:r>
                      <a:endParaRPr lang="hr-HR" sz="900" dirty="0">
                        <a:effectLst/>
                      </a:endParaRPr>
                    </a:p>
                    <a:p>
                      <a:pPr>
                        <a:lnSpc>
                          <a:spcPct val="107000"/>
                        </a:lnSpc>
                        <a:spcAft>
                          <a:spcPts val="800"/>
                        </a:spcAft>
                      </a:pPr>
                      <a:r>
                        <a:rPr lang="en-US" sz="800" dirty="0" err="1">
                          <a:effectLst/>
                        </a:rPr>
                        <a:t>Pedagog</a:t>
                      </a:r>
                      <a:r>
                        <a:rPr lang="en-US" sz="800" dirty="0">
                          <a:effectLst/>
                        </a:rPr>
                        <a:t> </a:t>
                      </a:r>
                      <a:endParaRPr lang="hr-HR" sz="900" dirty="0">
                        <a:effectLst/>
                      </a:endParaRPr>
                    </a:p>
                    <a:p>
                      <a:pPr>
                        <a:lnSpc>
                          <a:spcPct val="107000"/>
                        </a:lnSpc>
                        <a:spcAft>
                          <a:spcPts val="800"/>
                        </a:spcAft>
                      </a:pPr>
                      <a:r>
                        <a:rPr lang="en-US" sz="800" dirty="0" err="1">
                          <a:effectLst/>
                        </a:rPr>
                        <a:t>Učitelji</a:t>
                      </a:r>
                      <a:endParaRPr lang="hr-H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5541" marR="55541" marT="0" marB="0"/>
                </a:tc>
                <a:extLst>
                  <a:ext uri="{0D108BD9-81ED-4DB2-BD59-A6C34878D82A}">
                    <a16:rowId xmlns:a16="http://schemas.microsoft.com/office/drawing/2014/main" val="897325999"/>
                  </a:ext>
                </a:extLst>
              </a:tr>
            </a:tbl>
          </a:graphicData>
        </a:graphic>
      </p:graphicFrame>
    </p:spTree>
    <p:extLst>
      <p:ext uri="{BB962C8B-B14F-4D97-AF65-F5344CB8AC3E}">
        <p14:creationId xmlns:p14="http://schemas.microsoft.com/office/powerpoint/2010/main" val="1146155216"/>
      </p:ext>
    </p:extLst>
  </p:cSld>
  <p:clrMapOvr>
    <a:masterClrMapping/>
  </p:clrMapOvr>
  <p:transition spd="slow">
    <p:wipe/>
  </p:transition>
</p:sld>
</file>

<file path=ppt/slides/slide90.xml><?xml version="1.0" encoding="utf-8"?>
<p:sld xmlns:a="http://schemas.openxmlformats.org/drawingml/2006/main" xmlns:r="http://schemas.openxmlformats.org/officeDocument/2006/relationships" xmlns:p="http://schemas.openxmlformats.org/presentationml/2006/main" showMasterSp="0">
  <p:cSld>
    <p:spTree>
      <p:nvGrpSpPr>
        <p:cNvPr id="1" name="Shape 1040"/>
        <p:cNvGrpSpPr/>
        <p:nvPr/>
      </p:nvGrpSpPr>
      <p:grpSpPr>
        <a:xfrm>
          <a:off x="0" y="0"/>
          <a:ext cx="0" cy="0"/>
          <a:chOff x="0" y="0"/>
          <a:chExt cx="0" cy="0"/>
        </a:xfrm>
      </p:grpSpPr>
      <p:graphicFrame>
        <p:nvGraphicFramePr>
          <p:cNvPr id="1043" name="Shape 1043"/>
          <p:cNvGraphicFramePr/>
          <p:nvPr>
            <p:extLst>
              <p:ext uri="{D42A27DB-BD31-4B8C-83A1-F6EECF244321}">
                <p14:modId xmlns:p14="http://schemas.microsoft.com/office/powerpoint/2010/main" val="1291507515"/>
              </p:ext>
            </p:extLst>
          </p:nvPr>
        </p:nvGraphicFramePr>
        <p:xfrm>
          <a:off x="461779" y="914401"/>
          <a:ext cx="8501245" cy="3863629"/>
        </p:xfrm>
        <a:graphic>
          <a:graphicData uri="http://schemas.openxmlformats.org/drawingml/2006/table">
            <a:tbl>
              <a:tblPr>
                <a:tableStyleId>{0E3FDE45-AF77-4B5C-9715-49D594BDF05E}</a:tableStyleId>
              </a:tblPr>
              <a:tblGrid>
                <a:gridCol w="1561453">
                  <a:extLst>
                    <a:ext uri="{9D8B030D-6E8A-4147-A177-3AD203B41FA5}">
                      <a16:colId xmlns:a16="http://schemas.microsoft.com/office/drawing/2014/main" val="20000"/>
                    </a:ext>
                  </a:extLst>
                </a:gridCol>
                <a:gridCol w="6939792">
                  <a:extLst>
                    <a:ext uri="{9D8B030D-6E8A-4147-A177-3AD203B41FA5}">
                      <a16:colId xmlns:a16="http://schemas.microsoft.com/office/drawing/2014/main" val="20001"/>
                    </a:ext>
                  </a:extLst>
                </a:gridCol>
              </a:tblGrid>
              <a:tr h="899701">
                <a:tc>
                  <a:txBody>
                    <a:bodyPr/>
                    <a:lstStyle/>
                    <a:p>
                      <a:pPr marL="0" marR="0" lvl="0" indent="0" algn="l" rtl="0">
                        <a:lnSpc>
                          <a:spcPct val="100000"/>
                        </a:lnSpc>
                        <a:spcBef>
                          <a:spcPts val="0"/>
                        </a:spcBef>
                        <a:spcAft>
                          <a:spcPts val="0"/>
                        </a:spcAft>
                        <a:buClr>
                          <a:srgbClr val="000000"/>
                        </a:buClr>
                        <a:buSzPct val="25000"/>
                        <a:buFont typeface="Calibri"/>
                        <a:buNone/>
                      </a:pPr>
                      <a:r>
                        <a:rPr lang="hr-HR" sz="1000" u="none" strike="noStrike" cap="none" baseline="0" dirty="0">
                          <a:sym typeface="Calibri"/>
                        </a:rPr>
                        <a:t>Ishodi</a:t>
                      </a:r>
                      <a:r>
                        <a:rPr lang="en" sz="1000" u="none" strike="noStrike" cap="none" baseline="0" dirty="0">
                          <a:sym typeface="Calibri"/>
                        </a:rPr>
                        <a:t>:</a:t>
                      </a:r>
                      <a:endParaRPr lang="en" sz="1000" b="0" i="0" u="none" strike="noStrike" cap="none" baseline="0" dirty="0">
                        <a:solidFill>
                          <a:srgbClr val="000000"/>
                        </a:solidFill>
                        <a:latin typeface="Calibri"/>
                        <a:ea typeface="Calibri"/>
                        <a:cs typeface="Calibri"/>
                        <a:sym typeface="Calibri"/>
                      </a:endParaRPr>
                    </a:p>
                  </a:txBody>
                  <a:tcPr marL="91425" marR="91425" marT="32550" marB="32550"/>
                </a:tc>
                <a:tc>
                  <a:txBody>
                    <a:bodyPr/>
                    <a:lstStyle/>
                    <a:p>
                      <a:pPr lvl="0" algn="l">
                        <a:lnSpc>
                          <a:spcPct val="100000"/>
                        </a:lnSpc>
                        <a:spcBef>
                          <a:spcPts val="0"/>
                        </a:spcBef>
                        <a:spcAft>
                          <a:spcPts val="0"/>
                        </a:spcAft>
                        <a:buNone/>
                      </a:pPr>
                      <a:r>
                        <a:rPr lang="en-US" sz="1000" u="none" strike="noStrike" cap="none" baseline="0" noProof="0" dirty="0"/>
                        <a:t>-</a:t>
                      </a:r>
                      <a:r>
                        <a:rPr lang="en-US" sz="1000" u="none" strike="noStrike" cap="none" baseline="0" noProof="0" dirty="0" err="1"/>
                        <a:t>nabraja</a:t>
                      </a:r>
                      <a:r>
                        <a:rPr lang="en-US" sz="1000" u="none" strike="noStrike" cap="none" baseline="0" noProof="0" dirty="0"/>
                        <a:t> </a:t>
                      </a:r>
                      <a:r>
                        <a:rPr lang="en-US" sz="1000" u="none" strike="noStrike" cap="none" baseline="0" noProof="0" dirty="0" err="1"/>
                        <a:t>opasnosti</a:t>
                      </a:r>
                      <a:r>
                        <a:rPr lang="en-US" sz="1000" u="none" strike="noStrike" cap="none" baseline="0" noProof="0" dirty="0"/>
                        <a:t> </a:t>
                      </a:r>
                      <a:r>
                        <a:rPr lang="en-US" sz="1000" u="none" strike="noStrike" cap="none" baseline="0" noProof="0" dirty="0" err="1"/>
                        <a:t>internetske</a:t>
                      </a:r>
                      <a:r>
                        <a:rPr lang="en-US" sz="1000" u="none" strike="noStrike" cap="none" baseline="0" noProof="0" dirty="0"/>
                        <a:t>  </a:t>
                      </a:r>
                      <a:r>
                        <a:rPr lang="en-US" sz="1000" u="none" strike="noStrike" cap="none" baseline="0" noProof="0" dirty="0" err="1"/>
                        <a:t>komunikacije</a:t>
                      </a:r>
                      <a:r>
                        <a:rPr lang="en-US" sz="1000" u="none" strike="noStrike" cap="none" baseline="0" noProof="0" dirty="0"/>
                        <a:t> s </a:t>
                      </a:r>
                      <a:r>
                        <a:rPr lang="en-US" sz="1000" u="none" strike="noStrike" cap="none" baseline="0" noProof="0" dirty="0" err="1"/>
                        <a:t>neznancima</a:t>
                      </a:r>
                      <a:r>
                        <a:rPr lang="en-US" sz="1000" u="none" strike="noStrike" cap="none" baseline="0" noProof="0" dirty="0"/>
                        <a:t> </a:t>
                      </a:r>
                      <a:r>
                        <a:rPr lang="en-US" sz="1000" u="none" strike="noStrike" cap="none" baseline="0" noProof="0" dirty="0" err="1"/>
                        <a:t>i</a:t>
                      </a:r>
                      <a:r>
                        <a:rPr lang="en-US" sz="1000" u="none" strike="noStrike" cap="none" baseline="0" noProof="0" dirty="0"/>
                        <a:t> </a:t>
                      </a:r>
                      <a:r>
                        <a:rPr lang="en-US" sz="1000" u="none" strike="noStrike" cap="none" baseline="0" noProof="0" dirty="0" err="1"/>
                        <a:t>kako</a:t>
                      </a:r>
                      <a:r>
                        <a:rPr lang="en-US" sz="1000" u="none" strike="noStrike" cap="none" baseline="0" noProof="0" dirty="0"/>
                        <a:t> </a:t>
                      </a:r>
                      <a:r>
                        <a:rPr lang="en-US" sz="1000" u="none" strike="noStrike" cap="none" baseline="0" noProof="0" dirty="0" err="1"/>
                        <a:t>zaštititi</a:t>
                      </a:r>
                      <a:r>
                        <a:rPr lang="en-US" sz="1000" u="none" strike="noStrike" cap="none" baseline="0" noProof="0" dirty="0"/>
                        <a:t> </a:t>
                      </a:r>
                      <a:r>
                        <a:rPr lang="en-US" sz="1000" u="none" strike="noStrike" cap="none" baseline="0" noProof="0" dirty="0" err="1"/>
                        <a:t>privatnost</a:t>
                      </a:r>
                      <a:r>
                        <a:rPr lang="en-US" sz="1000" u="none" strike="noStrike" cap="none" baseline="0" noProof="0" dirty="0"/>
                        <a:t> </a:t>
                      </a:r>
                      <a:endParaRPr lang="en-US" dirty="0"/>
                    </a:p>
                    <a:p>
                      <a:pPr lvl="0" algn="l">
                        <a:lnSpc>
                          <a:spcPct val="100000"/>
                        </a:lnSpc>
                        <a:spcBef>
                          <a:spcPts val="0"/>
                        </a:spcBef>
                        <a:spcAft>
                          <a:spcPts val="0"/>
                        </a:spcAft>
                        <a:buNone/>
                      </a:pPr>
                      <a:r>
                        <a:rPr lang="en-US" sz="1000" u="none" strike="noStrike" cap="none" baseline="0" noProof="0" dirty="0" err="1"/>
                        <a:t>odlučuje</a:t>
                      </a:r>
                      <a:r>
                        <a:rPr lang="en-US" sz="1000" u="none" strike="noStrike" cap="none" baseline="0" noProof="0" dirty="0"/>
                        <a:t> o </a:t>
                      </a:r>
                      <a:r>
                        <a:rPr lang="en-US" sz="1000" u="none" strike="noStrike" cap="none" baseline="0" noProof="0" dirty="0" err="1"/>
                        <a:t>vlastitome</a:t>
                      </a:r>
                      <a:r>
                        <a:rPr lang="en-US" sz="1000" u="none" strike="noStrike" cap="none" baseline="0" noProof="0" dirty="0"/>
                        <a:t> </a:t>
                      </a:r>
                      <a:r>
                        <a:rPr lang="en-US" sz="1000" u="none" strike="noStrike" cap="none" baseline="0" noProof="0" dirty="0" err="1"/>
                        <a:t>sigurnom</a:t>
                      </a:r>
                      <a:r>
                        <a:rPr lang="en-US" sz="1000" u="none" strike="noStrike" cap="none" baseline="0" noProof="0" dirty="0"/>
                        <a:t> </a:t>
                      </a:r>
                      <a:r>
                        <a:rPr lang="en-US" sz="1000" u="none" strike="noStrike" cap="none" baseline="0" noProof="0" dirty="0" err="1"/>
                        <a:t>ponašanju</a:t>
                      </a:r>
                      <a:r>
                        <a:rPr lang="en-US" sz="1000" u="none" strike="noStrike" cap="none" baseline="0" noProof="0" dirty="0"/>
                        <a:t> </a:t>
                      </a:r>
                      <a:endParaRPr lang="en-US" dirty="0"/>
                    </a:p>
                    <a:p>
                      <a:pPr lvl="0" algn="l">
                        <a:lnSpc>
                          <a:spcPct val="100000"/>
                        </a:lnSpc>
                        <a:spcBef>
                          <a:spcPts val="0"/>
                        </a:spcBef>
                        <a:spcAft>
                          <a:spcPts val="0"/>
                        </a:spcAft>
                        <a:buNone/>
                      </a:pPr>
                      <a:r>
                        <a:rPr lang="en-US" sz="1000" u="none" strike="noStrike" cap="none" baseline="0" noProof="0" dirty="0"/>
                        <a:t>-</a:t>
                      </a:r>
                      <a:r>
                        <a:rPr lang="en-US" sz="1000" u="none" strike="noStrike" cap="none" baseline="0" noProof="0" dirty="0" err="1"/>
                        <a:t>odbija</a:t>
                      </a:r>
                      <a:r>
                        <a:rPr lang="en-US" sz="1000" u="none" strike="noStrike" cap="none" baseline="0" noProof="0" dirty="0"/>
                        <a:t> </a:t>
                      </a:r>
                      <a:r>
                        <a:rPr lang="en-US" sz="1000" u="none" strike="noStrike" cap="none" baseline="0" noProof="0" dirty="0" err="1"/>
                        <a:t>nagovor</a:t>
                      </a:r>
                      <a:r>
                        <a:rPr lang="en-US" sz="1000" u="none" strike="noStrike" cap="none" baseline="0" noProof="0" dirty="0"/>
                        <a:t> </a:t>
                      </a:r>
                      <a:r>
                        <a:rPr lang="en-US" sz="1000" u="none" strike="noStrike" cap="none" baseline="0" noProof="0" dirty="0" err="1"/>
                        <a:t>vršnjaka</a:t>
                      </a:r>
                      <a:r>
                        <a:rPr lang="en-US" sz="1000" u="none" strike="noStrike" cap="none" baseline="0" noProof="0" dirty="0"/>
                        <a:t> </a:t>
                      </a:r>
                      <a:r>
                        <a:rPr lang="en-US" sz="1000" u="none" strike="noStrike" cap="none" baseline="0" noProof="0" dirty="0" err="1"/>
                        <a:t>na</a:t>
                      </a:r>
                      <a:r>
                        <a:rPr lang="en-US" sz="1000" u="none" strike="noStrike" cap="none" baseline="0" noProof="0" dirty="0"/>
                        <a:t> </a:t>
                      </a:r>
                      <a:r>
                        <a:rPr lang="en-US" sz="1000" u="none" strike="noStrike" cap="none" baseline="0" noProof="0" dirty="0" err="1"/>
                        <a:t>nepoželjno</a:t>
                      </a:r>
                      <a:r>
                        <a:rPr lang="en-US" sz="1000" u="none" strike="noStrike" cap="none" baseline="0" noProof="0" dirty="0"/>
                        <a:t> </a:t>
                      </a:r>
                      <a:r>
                        <a:rPr lang="en-US" sz="1000" u="none" strike="noStrike" cap="none" baseline="0" noProof="0" dirty="0" err="1"/>
                        <a:t>ponašanje</a:t>
                      </a:r>
                      <a:r>
                        <a:rPr lang="en-US" sz="1000" u="none" strike="noStrike" cap="none" baseline="0" noProof="0" dirty="0"/>
                        <a:t> </a:t>
                      </a:r>
                      <a:endParaRPr lang="en-US" dirty="0"/>
                    </a:p>
                    <a:p>
                      <a:pPr lvl="0" algn="l">
                        <a:spcAft>
                          <a:spcPts val="0"/>
                        </a:spcAft>
                        <a:buNone/>
                      </a:pPr>
                      <a:r>
                        <a:rPr lang="en-US" sz="1000" u="none" strike="noStrike" cap="none" baseline="0" noProof="0" dirty="0"/>
                        <a:t>- </a:t>
                      </a:r>
                      <a:r>
                        <a:rPr lang="en-US" sz="1000" u="none" strike="noStrike" cap="none" baseline="0" noProof="0" dirty="0" err="1"/>
                        <a:t>odgovorno</a:t>
                      </a:r>
                      <a:r>
                        <a:rPr lang="en-US" sz="1000" u="none" strike="noStrike" cap="none" baseline="0" noProof="0" dirty="0"/>
                        <a:t> se </a:t>
                      </a:r>
                      <a:r>
                        <a:rPr lang="en-US" sz="1000" u="none" strike="noStrike" cap="none" baseline="0" noProof="0" dirty="0" err="1"/>
                        <a:t>služi</a:t>
                      </a:r>
                      <a:r>
                        <a:rPr lang="en-US" sz="1000" u="none" strike="noStrike" cap="none" baseline="0" noProof="0" dirty="0"/>
                        <a:t> </a:t>
                      </a:r>
                      <a:r>
                        <a:rPr lang="en-US" sz="1000" u="none" strike="noStrike" cap="none" baseline="0" noProof="0" dirty="0" err="1"/>
                        <a:t>društvenim</a:t>
                      </a:r>
                      <a:r>
                        <a:rPr lang="en-US" sz="1000" u="none" strike="noStrike" cap="none" baseline="0" noProof="0" dirty="0"/>
                        <a:t> </a:t>
                      </a:r>
                      <a:r>
                        <a:rPr lang="en-US" sz="1000" u="none" strike="noStrike" cap="none" baseline="0" noProof="0" dirty="0" err="1"/>
                        <a:t>mrežama</a:t>
                      </a:r>
                      <a:endParaRPr lang="en-US" dirty="0"/>
                    </a:p>
                    <a:p>
                      <a:pPr lvl="0" algn="l">
                        <a:spcAft>
                          <a:spcPts val="0"/>
                        </a:spcAft>
                        <a:buNone/>
                      </a:pPr>
                      <a:endParaRPr lang="en-US" sz="1000" b="0" i="0" u="none" strike="noStrike" cap="none" baseline="0" noProof="0" dirty="0"/>
                    </a:p>
                  </a:txBody>
                  <a:tcPr marL="91425" marR="91425" marT="32550" marB="32550"/>
                </a:tc>
                <a:extLst>
                  <a:ext uri="{0D108BD9-81ED-4DB2-BD59-A6C34878D82A}">
                    <a16:rowId xmlns:a16="http://schemas.microsoft.com/office/drawing/2014/main" val="10000"/>
                  </a:ext>
                </a:extLst>
              </a:tr>
              <a:tr h="490973">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Namjena</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25" marR="91425" marT="32550" marB="32550"/>
                </a:tc>
                <a:tc>
                  <a:txBody>
                    <a:bodyPr/>
                    <a:lstStyle/>
                    <a:p>
                      <a:pPr marL="0" marR="0" lvl="0" indent="0" algn="l" rtl="0">
                        <a:lnSpc>
                          <a:spcPct val="100000"/>
                        </a:lnSpc>
                        <a:spcBef>
                          <a:spcPts val="0"/>
                        </a:spcBef>
                        <a:spcAft>
                          <a:spcPts val="0"/>
                        </a:spcAft>
                        <a:buFont typeface="Calibri"/>
                        <a:buNone/>
                      </a:pPr>
                      <a:r>
                        <a:rPr lang="en" sz="1000" u="none" strike="noStrike" cap="none" baseline="0" dirty="0"/>
                        <a:t>Učenicima 5.-8. razreda matične škole</a:t>
                      </a:r>
                      <a:endParaRPr lang="hr-HR" sz="1000" u="none" strike="noStrike" cap="none" baseline="0" dirty="0"/>
                    </a:p>
                    <a:p>
                      <a:pPr marL="0" marR="0" lvl="0" indent="0" algn="l" rtl="0">
                        <a:lnSpc>
                          <a:spcPct val="100000"/>
                        </a:lnSpc>
                        <a:spcBef>
                          <a:spcPts val="0"/>
                        </a:spcBef>
                        <a:spcAft>
                          <a:spcPts val="0"/>
                        </a:spcAft>
                        <a:buFont typeface="Calibri"/>
                        <a:buNone/>
                      </a:pPr>
                      <a:r>
                        <a:rPr lang="hr-HR" sz="1000" u="none" strike="noStrike" cap="none" baseline="0" dirty="0"/>
                        <a:t>4. Razred MŠ</a:t>
                      </a:r>
                      <a:endParaRPr lang="en" sz="1000" u="none" strike="noStrike" cap="none" baseline="0" dirty="0"/>
                    </a:p>
                    <a:p>
                      <a:pPr lvl="0" algn="l">
                        <a:lnSpc>
                          <a:spcPct val="100000"/>
                        </a:lnSpc>
                        <a:spcBef>
                          <a:spcPts val="0"/>
                        </a:spcBef>
                        <a:spcAft>
                          <a:spcPts val="0"/>
                        </a:spcAft>
                        <a:buNone/>
                      </a:pPr>
                      <a:endParaRPr lang="en" sz="1000" u="none" strike="noStrike" cap="none" baseline="0" noProof="0" dirty="0"/>
                    </a:p>
                    <a:p>
                      <a:pPr marL="0" marR="0" lvl="0" indent="0" algn="l">
                        <a:lnSpc>
                          <a:spcPct val="100000"/>
                        </a:lnSpc>
                        <a:spcBef>
                          <a:spcPts val="0"/>
                        </a:spcBef>
                        <a:spcAft>
                          <a:spcPts val="0"/>
                        </a:spcAft>
                        <a:buFont typeface="Calibri"/>
                        <a:buNone/>
                      </a:pPr>
                      <a:endParaRPr lang="en" sz="1000" u="none" strike="noStrike" cap="none" baseline="0" dirty="0"/>
                    </a:p>
                  </a:txBody>
                  <a:tcPr marL="91425" marR="91425" marT="32550" marB="32550"/>
                </a:tc>
                <a:extLst>
                  <a:ext uri="{0D108BD9-81ED-4DB2-BD59-A6C34878D82A}">
                    <a16:rowId xmlns:a16="http://schemas.microsoft.com/office/drawing/2014/main" val="10001"/>
                  </a:ext>
                </a:extLst>
              </a:tr>
              <a:tr h="452295">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Način</a:t>
                      </a:r>
                      <a:r>
                        <a:rPr lang="en" sz="1000" u="none" strike="noStrike" cap="none" baseline="0">
                          <a:sym typeface="Calibri"/>
                        </a:rPr>
                        <a:t> </a:t>
                      </a:r>
                      <a:r>
                        <a:rPr lang="en" sz="1000" u="none" strike="noStrike" cap="none" baseline="0" err="1">
                          <a:sym typeface="Calibri"/>
                        </a:rPr>
                        <a:t>realizacije</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25" marR="91425" marT="32550" marB="32550"/>
                </a:tc>
                <a:tc>
                  <a:txBody>
                    <a:bodyPr/>
                    <a:lstStyle/>
                    <a:p>
                      <a:pPr marL="0" marR="0" lvl="0" indent="0" algn="l" rtl="0">
                        <a:lnSpc>
                          <a:spcPct val="100000"/>
                        </a:lnSpc>
                        <a:spcBef>
                          <a:spcPts val="0"/>
                        </a:spcBef>
                        <a:spcAft>
                          <a:spcPts val="0"/>
                        </a:spcAft>
                        <a:buFont typeface="Calibri"/>
                        <a:buNone/>
                      </a:pPr>
                      <a:r>
                        <a:rPr lang="en" sz="1000" u="none" strike="noStrike" cap="none" baseline="0"/>
                        <a:t> </a:t>
                      </a:r>
                      <a:r>
                        <a:rPr lang="en" sz="1000" u="none" strike="noStrike" cap="none" baseline="0" err="1"/>
                        <a:t>radionice</a:t>
                      </a:r>
                      <a:r>
                        <a:rPr lang="en" sz="1000" u="none" strike="noStrike" cap="none" baseline="0"/>
                        <a:t> s </a:t>
                      </a:r>
                      <a:r>
                        <a:rPr lang="en" sz="1000" u="none" strike="noStrike" cap="none" baseline="0" err="1"/>
                        <a:t>učenicima</a:t>
                      </a:r>
                      <a:endParaRPr lang="en" sz="1000" u="none" strike="noStrike" cap="none" baseline="0" err="1">
                        <a:sym typeface="Calibri"/>
                      </a:endParaRPr>
                    </a:p>
                  </a:txBody>
                  <a:tcPr marL="91425" marR="91425" marT="32550" marB="32550"/>
                </a:tc>
                <a:extLst>
                  <a:ext uri="{0D108BD9-81ED-4DB2-BD59-A6C34878D82A}">
                    <a16:rowId xmlns:a16="http://schemas.microsoft.com/office/drawing/2014/main" val="10002"/>
                  </a:ext>
                </a:extLst>
              </a:tr>
              <a:tr h="374230">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Nositelj</a:t>
                      </a:r>
                      <a:r>
                        <a:rPr lang="en" sz="1000" u="none" strike="noStrike" cap="none" baseline="0">
                          <a:sym typeface="Calibri"/>
                        </a:rPr>
                        <a:t> </a:t>
                      </a:r>
                      <a:r>
                        <a:rPr lang="en" sz="1000" u="none" strike="noStrike" cap="none" baseline="0" err="1">
                          <a:sym typeface="Calibri"/>
                        </a:rPr>
                        <a:t>aktivnosti</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25" marR="91425" marT="32550" marB="32550"/>
                </a:tc>
                <a:tc>
                  <a:txBody>
                    <a:bodyPr/>
                    <a:lstStyle/>
                    <a:p>
                      <a:pPr marL="0" marR="0" lvl="0" indent="0" algn="l" rtl="0">
                        <a:lnSpc>
                          <a:spcPct val="100000"/>
                        </a:lnSpc>
                        <a:spcBef>
                          <a:spcPts val="0"/>
                        </a:spcBef>
                        <a:spcAft>
                          <a:spcPts val="0"/>
                        </a:spcAft>
                        <a:buFont typeface="Calibri"/>
                        <a:buNone/>
                      </a:pPr>
                      <a:r>
                        <a:rPr lang="en" sz="1000" u="none" strike="noStrike" cap="none" baseline="0" dirty="0">
                          <a:sym typeface="Calibri"/>
                        </a:rPr>
                        <a:t>Pedago</a:t>
                      </a:r>
                      <a:r>
                        <a:rPr lang="en" sz="1000" dirty="0">
                          <a:sym typeface="Calibri"/>
                        </a:rPr>
                        <a:t>g</a:t>
                      </a:r>
                      <a:r>
                        <a:rPr lang="hr-HR" sz="1000" dirty="0">
                          <a:sym typeface="Calibri"/>
                        </a:rPr>
                        <a:t>inja</a:t>
                      </a:r>
                      <a:r>
                        <a:rPr lang="en" sz="1000" u="none" strike="noStrike" cap="none" baseline="0" dirty="0">
                          <a:sym typeface="Calibri"/>
                        </a:rPr>
                        <a:t>, </a:t>
                      </a:r>
                      <a:r>
                        <a:rPr lang="en" sz="1000" u="none" strike="noStrike" cap="none" baseline="0" dirty="0"/>
                        <a:t>učiteljica informatike</a:t>
                      </a:r>
                      <a:r>
                        <a:rPr lang="hr-HR" sz="1000" u="none" strike="noStrike" cap="none" baseline="0" dirty="0"/>
                        <a:t>, učiteljica Koraljka Šimić i 4. razred,učiteljica Jelena </a:t>
                      </a:r>
                      <a:r>
                        <a:rPr lang="hr-HR" sz="1000" u="none" strike="noStrike" cap="none" baseline="0" dirty="0" err="1"/>
                        <a:t>Bradašić</a:t>
                      </a:r>
                      <a:r>
                        <a:rPr lang="hr-HR" sz="1000" u="none" strike="noStrike" cap="none" baseline="0" dirty="0"/>
                        <a:t> PŠ </a:t>
                      </a:r>
                      <a:r>
                        <a:rPr lang="hr-HR" sz="1000" u="none" strike="noStrike" cap="none" baseline="0" dirty="0" err="1"/>
                        <a:t>Laze</a:t>
                      </a:r>
                      <a:r>
                        <a:rPr lang="hr-HR" sz="1000" u="none" strike="noStrike" cap="none" baseline="0" dirty="0"/>
                        <a:t> i 1. i 4. razred</a:t>
                      </a:r>
                      <a:endParaRPr lang="en" sz="1000" u="none" strike="noStrike" cap="none" baseline="0" dirty="0">
                        <a:sym typeface="Calibri"/>
                      </a:endParaRPr>
                    </a:p>
                  </a:txBody>
                  <a:tcPr marL="91425" marR="91425" marT="32550" marB="32550"/>
                </a:tc>
                <a:extLst>
                  <a:ext uri="{0D108BD9-81ED-4DB2-BD59-A6C34878D82A}">
                    <a16:rowId xmlns:a16="http://schemas.microsoft.com/office/drawing/2014/main" val="10003"/>
                  </a:ext>
                </a:extLst>
              </a:tr>
              <a:tr h="373152">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Vremenik</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25" marR="91425" marT="32550" marB="32550"/>
                </a:tc>
                <a:tc>
                  <a:txBody>
                    <a:bodyPr/>
                    <a:lstStyle/>
                    <a:p>
                      <a:pPr marL="0" marR="0" lvl="0" indent="0" algn="l" rtl="0">
                        <a:lnSpc>
                          <a:spcPct val="100000"/>
                        </a:lnSpc>
                        <a:spcBef>
                          <a:spcPts val="0"/>
                        </a:spcBef>
                        <a:spcAft>
                          <a:spcPts val="0"/>
                        </a:spcAft>
                        <a:buFont typeface="Calibri"/>
                        <a:buNone/>
                      </a:pPr>
                      <a:r>
                        <a:rPr lang="en" sz="1000" u="none" strike="noStrike" cap="none" baseline="0" dirty="0"/>
                        <a:t>2. mjesec 20</a:t>
                      </a:r>
                      <a:r>
                        <a:rPr lang="hr-HR" sz="1000" u="none" strike="noStrike" cap="none" baseline="0" dirty="0"/>
                        <a:t>22</a:t>
                      </a:r>
                      <a:r>
                        <a:rPr lang="en" sz="1000" u="none" strike="noStrike" cap="none" baseline="0" dirty="0"/>
                        <a:t>. Dan sigurnijeg interneta</a:t>
                      </a:r>
                      <a:endParaRPr lang="en" sz="1000" u="none" strike="noStrike" cap="none" baseline="0" dirty="0">
                        <a:sym typeface="Calibri"/>
                      </a:endParaRPr>
                    </a:p>
                    <a:p>
                      <a:pPr marL="0" marR="0" lvl="0" indent="0" algn="l" rtl="0">
                        <a:spcBef>
                          <a:spcPts val="0"/>
                        </a:spcBef>
                        <a:buNone/>
                      </a:pPr>
                      <a:endParaRPr sz="1000" b="0" i="0" u="none" strike="noStrike" cap="none" baseline="0">
                        <a:solidFill>
                          <a:srgbClr val="000000"/>
                        </a:solidFill>
                        <a:latin typeface="Calibri"/>
                        <a:ea typeface="Calibri"/>
                        <a:cs typeface="Calibri"/>
                        <a:sym typeface="Calibri"/>
                      </a:endParaRPr>
                    </a:p>
                  </a:txBody>
                  <a:tcPr marL="91425" marR="91425" marT="32550" marB="32550"/>
                </a:tc>
                <a:extLst>
                  <a:ext uri="{0D108BD9-81ED-4DB2-BD59-A6C34878D82A}">
                    <a16:rowId xmlns:a16="http://schemas.microsoft.com/office/drawing/2014/main" val="10004"/>
                  </a:ext>
                </a:extLst>
              </a:tr>
              <a:tr h="374230">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Troškovnik</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25" marR="91425" marT="32550" marB="32550"/>
                </a:tc>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a:sym typeface="Calibri"/>
                        </a:rPr>
                        <a:t>100,00 </a:t>
                      </a:r>
                      <a:r>
                        <a:rPr lang="en" sz="1000" u="none" strike="noStrike" cap="none" baseline="0" err="1">
                          <a:sym typeface="Calibri"/>
                        </a:rPr>
                        <a:t>kn</a:t>
                      </a:r>
                      <a:r>
                        <a:rPr lang="en" sz="1000" u="none" strike="noStrike" cap="none" baseline="0">
                          <a:sym typeface="Calibri"/>
                        </a:rPr>
                        <a:t> za </a:t>
                      </a:r>
                      <a:r>
                        <a:rPr lang="en" sz="1000" u="none" strike="noStrike" cap="none" baseline="0" err="1">
                          <a:sym typeface="Calibri"/>
                        </a:rPr>
                        <a:t>papire</a:t>
                      </a:r>
                      <a:r>
                        <a:rPr lang="en" sz="1000" u="none" strike="noStrike" cap="none" baseline="0">
                          <a:sym typeface="Calibri"/>
                        </a:rPr>
                        <a:t>, </a:t>
                      </a:r>
                      <a:r>
                        <a:rPr lang="en" sz="1000" u="none" strike="noStrike" cap="none" baseline="0" err="1">
                          <a:sym typeface="Calibri"/>
                        </a:rPr>
                        <a:t>hamer</a:t>
                      </a:r>
                      <a:r>
                        <a:rPr lang="en" sz="1000" u="none" strike="noStrike" cap="none" baseline="0">
                          <a:sym typeface="Calibri"/>
                        </a:rPr>
                        <a:t> </a:t>
                      </a:r>
                      <a:r>
                        <a:rPr lang="en" sz="1000" u="none" strike="noStrike" cap="none" baseline="0" err="1">
                          <a:sym typeface="Calibri"/>
                        </a:rPr>
                        <a:t>papir</a:t>
                      </a:r>
                      <a:endParaRPr lang="en" sz="1000" b="0" i="0" u="none" strike="noStrike" cap="none" baseline="0" err="1">
                        <a:solidFill>
                          <a:srgbClr val="000000"/>
                        </a:solidFill>
                        <a:latin typeface="Calibri"/>
                        <a:ea typeface="Calibri"/>
                        <a:cs typeface="Calibri"/>
                        <a:sym typeface="Calibri"/>
                      </a:endParaRPr>
                    </a:p>
                  </a:txBody>
                  <a:tcPr marL="91425" marR="91425" marT="32550" marB="32550"/>
                </a:tc>
                <a:extLst>
                  <a:ext uri="{0D108BD9-81ED-4DB2-BD59-A6C34878D82A}">
                    <a16:rowId xmlns:a16="http://schemas.microsoft.com/office/drawing/2014/main" val="10005"/>
                  </a:ext>
                </a:extLst>
              </a:tr>
              <a:tr h="715321">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Način</a:t>
                      </a:r>
                      <a:r>
                        <a:rPr lang="en" sz="1000" u="none" strike="noStrike" cap="none" baseline="0">
                          <a:sym typeface="Calibri"/>
                        </a:rPr>
                        <a:t> </a:t>
                      </a:r>
                      <a:r>
                        <a:rPr lang="en" sz="1000" u="none" strike="noStrike" cap="none" baseline="0" err="1">
                          <a:sym typeface="Calibri"/>
                        </a:rPr>
                        <a:t>vrednovanja</a:t>
                      </a:r>
                      <a:r>
                        <a:rPr lang="en" sz="1000" u="none" strike="noStrike" cap="none" baseline="0">
                          <a:sym typeface="Calibri"/>
                        </a:rPr>
                        <a:t> </a:t>
                      </a:r>
                      <a:r>
                        <a:rPr lang="en" sz="1000" u="none" strike="noStrike" cap="none" baseline="0" err="1">
                          <a:sym typeface="Calibri"/>
                        </a:rPr>
                        <a:t>i</a:t>
                      </a:r>
                      <a:r>
                        <a:rPr lang="en" sz="1000" u="none" strike="noStrike" cap="none" baseline="0">
                          <a:sym typeface="Calibri"/>
                        </a:rPr>
                        <a:t> </a:t>
                      </a:r>
                      <a:r>
                        <a:rPr lang="en" sz="1000" u="none" strike="noStrike" cap="none" baseline="0" err="1">
                          <a:sym typeface="Calibri"/>
                        </a:rPr>
                        <a:t>korištenja</a:t>
                      </a:r>
                      <a:r>
                        <a:rPr lang="en" sz="1000" u="none" strike="noStrike" cap="none" baseline="0">
                          <a:sym typeface="Calibri"/>
                        </a:rPr>
                        <a:t> </a:t>
                      </a:r>
                      <a:r>
                        <a:rPr lang="en" sz="1000" u="none" strike="noStrike" cap="none" baseline="0" err="1">
                          <a:sym typeface="Calibri"/>
                        </a:rPr>
                        <a:t>rezultata</a:t>
                      </a:r>
                      <a:r>
                        <a:rPr lang="en" sz="1000" u="none" strike="noStrike" cap="none" baseline="0">
                          <a:sym typeface="Calibri"/>
                        </a:rPr>
                        <a:t> </a:t>
                      </a:r>
                      <a:r>
                        <a:rPr lang="en" sz="1000" u="none" strike="noStrike" cap="none" baseline="0" err="1">
                          <a:sym typeface="Calibri"/>
                        </a:rPr>
                        <a:t>vrednovanja</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25" marR="91425" marT="32550" marB="32550"/>
                </a:tc>
                <a:tc>
                  <a:txBody>
                    <a:bodyPr/>
                    <a:lstStyle/>
                    <a:p>
                      <a:pPr marL="0" marR="0" lvl="0" indent="0" algn="l" rtl="0">
                        <a:lnSpc>
                          <a:spcPct val="100000"/>
                        </a:lnSpc>
                        <a:spcBef>
                          <a:spcPts val="0"/>
                        </a:spcBef>
                        <a:spcAft>
                          <a:spcPts val="0"/>
                        </a:spcAft>
                        <a:buFont typeface="Calibri"/>
                        <a:buNone/>
                      </a:pPr>
                      <a:r>
                        <a:rPr lang="en" sz="1000" u="none" strike="noStrike" cap="none" baseline="0" dirty="0"/>
                        <a:t>Razgovor nakon radionice, ankete nakon provedbe</a:t>
                      </a:r>
                      <a:endParaRPr lang="en" sz="1000" u="none" strike="noStrike" cap="none" baseline="0" dirty="0">
                        <a:sym typeface="Calibri"/>
                      </a:endParaRPr>
                    </a:p>
                  </a:txBody>
                  <a:tcPr marL="91425" marR="91425" marT="32550" marB="32550"/>
                </a:tc>
                <a:extLst>
                  <a:ext uri="{0D108BD9-81ED-4DB2-BD59-A6C34878D82A}">
                    <a16:rowId xmlns:a16="http://schemas.microsoft.com/office/drawing/2014/main" val="10006"/>
                  </a:ext>
                </a:extLst>
              </a:tr>
            </a:tbl>
          </a:graphicData>
        </a:graphic>
      </p:graphicFrame>
      <p:sp>
        <p:nvSpPr>
          <p:cNvPr id="2" name="Title 1"/>
          <p:cNvSpPr>
            <a:spLocks noGrp="1"/>
          </p:cNvSpPr>
          <p:nvPr>
            <p:ph type="title"/>
          </p:nvPr>
        </p:nvSpPr>
        <p:spPr>
          <a:xfrm>
            <a:off x="1085385" y="0"/>
            <a:ext cx="7596836" cy="854927"/>
          </a:xfrm>
        </p:spPr>
        <p:txBody>
          <a:bodyPr>
            <a:scene3d>
              <a:camera prst="orthographicFront"/>
              <a:lightRig rig="soft" dir="t">
                <a:rot lat="0" lon="0" rev="15600000"/>
              </a:lightRig>
            </a:scene3d>
            <a:sp3d extrusionH="57150" prstMaterial="softEdge">
              <a:bevelT w="25400" h="38100"/>
            </a:sp3d>
          </a:bodyPr>
          <a:lstStyle/>
          <a:p>
            <a:r>
              <a:rPr lang="hr-HR" dirty="0">
                <a:effectLst>
                  <a:outerShdw blurRad="38100" dist="38100" dir="2700000" algn="tl">
                    <a:srgbClr val="000000">
                      <a:alpha val="43137"/>
                    </a:srgbClr>
                  </a:outerShdw>
                </a:effectLst>
                <a:latin typeface="+mn-lt"/>
              </a:rPr>
              <a:t>Dan sigurnijeg interneta</a:t>
            </a:r>
            <a:endParaRPr lang="hr-HR" sz="1800" b="1" dirty="0">
              <a:ln/>
              <a:effectLst>
                <a:outerShdw blurRad="38100" dist="38100" dir="2700000" algn="tl">
                  <a:srgbClr val="000000">
                    <a:alpha val="43137"/>
                  </a:srgbClr>
                </a:outerShdw>
              </a:effectLst>
              <a:latin typeface="+mn-lt"/>
              <a:cs typeface="Calibri"/>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5364" y="0"/>
            <a:ext cx="1910545" cy="908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27435107"/>
      </p:ext>
    </p:extLst>
  </p:cSld>
  <p:clrMapOvr>
    <a:masterClrMapping/>
  </p:clrMapOvr>
  <p:transition spd="slow">
    <p:wipe/>
  </p:transition>
</p:sld>
</file>

<file path=ppt/slides/slide9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30391-F55C-4294-AA77-9056CB7C58E7}"/>
              </a:ext>
            </a:extLst>
          </p:cNvPr>
          <p:cNvSpPr>
            <a:spLocks noGrp="1"/>
          </p:cNvSpPr>
          <p:nvPr>
            <p:ph type="title"/>
          </p:nvPr>
        </p:nvSpPr>
        <p:spPr>
          <a:xfrm>
            <a:off x="1075164" y="-30258"/>
            <a:ext cx="7886700" cy="848014"/>
          </a:xfrm>
        </p:spPr>
        <p:txBody>
          <a:bodyPr>
            <a:normAutofit/>
            <a:scene3d>
              <a:camera prst="orthographicFront"/>
              <a:lightRig rig="threePt" dir="t"/>
            </a:scene3d>
            <a:sp3d extrusionH="57150">
              <a:bevelT w="38100" h="38100"/>
            </a:sp3d>
          </a:bodyPr>
          <a:lstStyle/>
          <a:p>
            <a:pPr algn="l"/>
            <a:r>
              <a:rPr lang="en-US" dirty="0">
                <a:effectLst>
                  <a:outerShdw blurRad="38100" dist="38100" dir="2700000" algn="tl">
                    <a:srgbClr val="000000">
                      <a:alpha val="43137"/>
                    </a:srgbClr>
                  </a:outerShdw>
                </a:effectLst>
                <a:latin typeface="+mn-lt"/>
              </a:rPr>
              <a:t>CAP program - </a:t>
            </a:r>
            <a:r>
              <a:rPr lang="en-US" dirty="0" err="1">
                <a:effectLst>
                  <a:outerShdw blurRad="38100" dist="38100" dir="2700000" algn="tl">
                    <a:srgbClr val="000000">
                      <a:alpha val="43137"/>
                    </a:srgbClr>
                  </a:outerShdw>
                </a:effectLst>
                <a:latin typeface="+mn-lt"/>
              </a:rPr>
              <a:t>osnovni</a:t>
            </a:r>
            <a:endParaRPr lang="en-US" dirty="0">
              <a:effectLst>
                <a:outerShdw blurRad="38100" dist="38100" dir="2700000" algn="tl">
                  <a:srgbClr val="000000">
                    <a:alpha val="43137"/>
                  </a:srgbClr>
                </a:outerShdw>
              </a:effectLst>
              <a:latin typeface="+mn-lt"/>
            </a:endParaRPr>
          </a:p>
        </p:txBody>
      </p:sp>
      <p:graphicFrame>
        <p:nvGraphicFramePr>
          <p:cNvPr id="5" name="Shape 1043">
            <a:extLst>
              <a:ext uri="{FF2B5EF4-FFF2-40B4-BE49-F238E27FC236}">
                <a16:creationId xmlns:a16="http://schemas.microsoft.com/office/drawing/2014/main" id="{0DC3F6D3-FB69-4402-A7C7-CEB32BA4C755}"/>
              </a:ext>
            </a:extLst>
          </p:cNvPr>
          <p:cNvGraphicFramePr/>
          <p:nvPr>
            <p:extLst>
              <p:ext uri="{D42A27DB-BD31-4B8C-83A1-F6EECF244321}">
                <p14:modId xmlns:p14="http://schemas.microsoft.com/office/powerpoint/2010/main" val="1086551649"/>
              </p:ext>
            </p:extLst>
          </p:nvPr>
        </p:nvGraphicFramePr>
        <p:xfrm>
          <a:off x="457201" y="906967"/>
          <a:ext cx="8419170" cy="3262145"/>
        </p:xfrm>
        <a:graphic>
          <a:graphicData uri="http://schemas.openxmlformats.org/drawingml/2006/table">
            <a:tbl>
              <a:tblPr>
                <a:tableStyleId>{0E3FDE45-AF77-4B5C-9715-49D594BDF05E}</a:tableStyleId>
              </a:tblPr>
              <a:tblGrid>
                <a:gridCol w="1546375">
                  <a:extLst>
                    <a:ext uri="{9D8B030D-6E8A-4147-A177-3AD203B41FA5}">
                      <a16:colId xmlns:a16="http://schemas.microsoft.com/office/drawing/2014/main" val="20000"/>
                    </a:ext>
                  </a:extLst>
                </a:gridCol>
                <a:gridCol w="6872795">
                  <a:extLst>
                    <a:ext uri="{9D8B030D-6E8A-4147-A177-3AD203B41FA5}">
                      <a16:colId xmlns:a16="http://schemas.microsoft.com/office/drawing/2014/main" val="20001"/>
                    </a:ext>
                  </a:extLst>
                </a:gridCol>
              </a:tblGrid>
              <a:tr h="590135">
                <a:tc>
                  <a:txBody>
                    <a:bodyPr/>
                    <a:lstStyle/>
                    <a:p>
                      <a:pPr marL="0" marR="0" lvl="0" indent="0" algn="l" rtl="0">
                        <a:lnSpc>
                          <a:spcPct val="100000"/>
                        </a:lnSpc>
                        <a:spcBef>
                          <a:spcPts val="0"/>
                        </a:spcBef>
                        <a:spcAft>
                          <a:spcPts val="0"/>
                        </a:spcAft>
                        <a:buClr>
                          <a:srgbClr val="000000"/>
                        </a:buClr>
                        <a:buSzPct val="25000"/>
                        <a:buFont typeface="Calibri"/>
                        <a:buNone/>
                      </a:pPr>
                      <a:r>
                        <a:rPr lang="hr-HR" sz="1000" u="none" strike="noStrike" cap="none" baseline="0">
                          <a:sym typeface="Calibri"/>
                        </a:rPr>
                        <a:t>Ishodi</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25" marR="91425" marT="32550" marB="32550"/>
                </a:tc>
                <a:tc>
                  <a:txBody>
                    <a:bodyPr/>
                    <a:lstStyle/>
                    <a:p>
                      <a:pPr marL="0" lvl="0" algn="l">
                        <a:spcBef>
                          <a:spcPts val="0"/>
                        </a:spcBef>
                        <a:spcAft>
                          <a:spcPts val="0"/>
                        </a:spcAft>
                        <a:buNone/>
                      </a:pPr>
                      <a:r>
                        <a:rPr lang="en" sz="1000" u="none" strike="noStrike" cap="none" baseline="0" noProof="0" dirty="0"/>
                        <a:t>Razlikuje sigurne od rizičnih situacija i ima razvijene osnovne strategije samozaštite, prepoznaje različite vrste zlostavljanja, navodi što treba poduzeti u slučaju opasnosti ili nasilja, odlučuje o vlastitom sigurnom ponašanju, u redu je reći "ne"</a:t>
                      </a:r>
                      <a:endParaRPr lang="en-US" dirty="0">
                        <a:sym typeface="Calibri"/>
                      </a:endParaRPr>
                    </a:p>
                    <a:p>
                      <a:pPr marL="0" marR="0" lvl="0" indent="0" algn="l">
                        <a:lnSpc>
                          <a:spcPct val="100000"/>
                        </a:lnSpc>
                        <a:spcBef>
                          <a:spcPts val="0"/>
                        </a:spcBef>
                        <a:spcAft>
                          <a:spcPts val="0"/>
                        </a:spcAft>
                        <a:buClr>
                          <a:srgbClr val="000000"/>
                        </a:buClr>
                        <a:buSzPct val="25000"/>
                        <a:buFont typeface="Calibri"/>
                        <a:buNone/>
                      </a:pPr>
                      <a:endParaRPr lang="en" sz="1000" u="none" strike="noStrike" cap="none" baseline="0" dirty="0">
                        <a:sym typeface="Calibri"/>
                      </a:endParaRPr>
                    </a:p>
                  </a:txBody>
                  <a:tcPr marL="91425" marR="91425" marT="32550" marB="32550"/>
                </a:tc>
                <a:extLst>
                  <a:ext uri="{0D108BD9-81ED-4DB2-BD59-A6C34878D82A}">
                    <a16:rowId xmlns:a16="http://schemas.microsoft.com/office/drawing/2014/main" val="10000"/>
                  </a:ext>
                </a:extLst>
              </a:tr>
              <a:tr h="626227">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Namjena</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25" marR="91425" marT="32550" marB="32550"/>
                </a:tc>
                <a:tc>
                  <a:txBody>
                    <a:bodyPr/>
                    <a:lstStyle/>
                    <a:p>
                      <a:pPr marL="0" lvl="0" algn="l">
                        <a:spcBef>
                          <a:spcPts val="0"/>
                        </a:spcBef>
                        <a:spcAft>
                          <a:spcPts val="0"/>
                        </a:spcAft>
                        <a:buClr>
                          <a:srgbClr val="000000"/>
                        </a:buClr>
                        <a:buSzPct val="25000"/>
                        <a:buNone/>
                      </a:pPr>
                      <a:r>
                        <a:rPr lang="en" sz="1000" u="none" strike="noStrike" cap="none" baseline="0" noProof="0" err="1">
                          <a:sym typeface="Calibri"/>
                        </a:rPr>
                        <a:t>Ojačati</a:t>
                      </a:r>
                      <a:r>
                        <a:rPr lang="en" sz="1000" u="none" strike="noStrike" cap="none" baseline="0" noProof="0">
                          <a:sym typeface="Calibri"/>
                        </a:rPr>
                        <a:t> </a:t>
                      </a:r>
                      <a:r>
                        <a:rPr lang="en" sz="1000" u="none" strike="noStrike" cap="none" baseline="0" noProof="0" err="1">
                          <a:sym typeface="Calibri"/>
                        </a:rPr>
                        <a:t>i</a:t>
                      </a:r>
                      <a:r>
                        <a:rPr lang="en" sz="1000" u="none" strike="noStrike" cap="none" baseline="0" noProof="0">
                          <a:sym typeface="Calibri"/>
                        </a:rPr>
                        <a:t> </a:t>
                      </a:r>
                      <a:r>
                        <a:rPr lang="en" sz="1000" u="none" strike="noStrike" cap="none" baseline="0" noProof="0" err="1">
                          <a:sym typeface="Calibri"/>
                        </a:rPr>
                        <a:t>osposobiti</a:t>
                      </a:r>
                      <a:r>
                        <a:rPr lang="en" sz="1000" u="none" strike="noStrike" cap="none" baseline="0" noProof="0">
                          <a:sym typeface="Calibri"/>
                        </a:rPr>
                        <a:t> </a:t>
                      </a:r>
                      <a:r>
                        <a:rPr lang="en" sz="1000" u="none" strike="noStrike" cap="none" baseline="0" noProof="0" err="1">
                          <a:sym typeface="Calibri"/>
                        </a:rPr>
                        <a:t>djecu</a:t>
                      </a:r>
                      <a:r>
                        <a:rPr lang="en" sz="1000" u="none" strike="noStrike" cap="none" baseline="0" noProof="0">
                          <a:sym typeface="Calibri"/>
                        </a:rPr>
                        <a:t> da </a:t>
                      </a:r>
                      <a:r>
                        <a:rPr lang="en" sz="1000" u="none" strike="noStrike" cap="none" baseline="0" noProof="0" err="1">
                          <a:sym typeface="Calibri"/>
                        </a:rPr>
                        <a:t>znaju</a:t>
                      </a:r>
                      <a:r>
                        <a:rPr lang="en" sz="1000" u="none" strike="noStrike" cap="none" baseline="0" noProof="0">
                          <a:sym typeface="Calibri"/>
                        </a:rPr>
                        <a:t> </a:t>
                      </a:r>
                      <a:r>
                        <a:rPr lang="en" sz="1000" u="none" strike="noStrike" cap="none" baseline="0" noProof="0" err="1">
                          <a:sym typeface="Calibri"/>
                        </a:rPr>
                        <a:t>prepoznati</a:t>
                      </a:r>
                      <a:r>
                        <a:rPr lang="en" sz="1000" u="none" strike="noStrike" cap="none" baseline="0" noProof="0">
                          <a:sym typeface="Calibri"/>
                        </a:rPr>
                        <a:t> </a:t>
                      </a:r>
                      <a:r>
                        <a:rPr lang="en" sz="1000" u="none" strike="noStrike" cap="none" baseline="0" noProof="0" err="1">
                          <a:sym typeface="Calibri"/>
                        </a:rPr>
                        <a:t>nasilje</a:t>
                      </a:r>
                      <a:r>
                        <a:rPr lang="en" sz="1000" u="none" strike="noStrike" cap="none" baseline="0" noProof="0">
                          <a:sym typeface="Calibri"/>
                        </a:rPr>
                        <a:t> </a:t>
                      </a:r>
                      <a:r>
                        <a:rPr lang="en" sz="1000" u="none" strike="noStrike" cap="none" baseline="0" noProof="0" err="1">
                          <a:sym typeface="Calibri"/>
                        </a:rPr>
                        <a:t>i</a:t>
                      </a:r>
                      <a:r>
                        <a:rPr lang="en" sz="1000" u="none" strike="noStrike" cap="none" baseline="0" noProof="0">
                          <a:sym typeface="Calibri"/>
                        </a:rPr>
                        <a:t> </a:t>
                      </a:r>
                      <a:r>
                        <a:rPr lang="en" sz="1000" u="none" strike="noStrike" cap="none" baseline="0" noProof="0" err="1">
                          <a:sym typeface="Calibri"/>
                        </a:rPr>
                        <a:t>reagirati</a:t>
                      </a:r>
                      <a:r>
                        <a:rPr lang="en" sz="1000" u="none" strike="noStrike" cap="none" baseline="0" noProof="0">
                          <a:sym typeface="Calibri"/>
                        </a:rPr>
                        <a:t> </a:t>
                      </a:r>
                      <a:r>
                        <a:rPr lang="en" sz="1000" u="none" strike="noStrike" cap="none" baseline="0" noProof="0" err="1">
                          <a:sym typeface="Calibri"/>
                        </a:rPr>
                        <a:t>na</a:t>
                      </a:r>
                      <a:r>
                        <a:rPr lang="en" sz="1000" u="none" strike="noStrike" cap="none" baseline="0" noProof="0">
                          <a:sym typeface="Calibri"/>
                        </a:rPr>
                        <a:t> </a:t>
                      </a:r>
                      <a:r>
                        <a:rPr lang="en" sz="1000" u="none" strike="noStrike" cap="none" baseline="0" noProof="0" err="1">
                          <a:sym typeface="Calibri"/>
                        </a:rPr>
                        <a:t>nasilje</a:t>
                      </a:r>
                      <a:r>
                        <a:rPr lang="en" sz="1000" u="none" strike="noStrike" cap="none" baseline="0" noProof="0">
                          <a:sym typeface="Calibri"/>
                        </a:rPr>
                        <a:t>.</a:t>
                      </a:r>
                      <a:endParaRPr lang="en-US">
                        <a:sym typeface="Calibri"/>
                      </a:endParaRPr>
                    </a:p>
                    <a:p>
                      <a:pPr marL="0" lvl="0" algn="l">
                        <a:spcBef>
                          <a:spcPts val="0"/>
                        </a:spcBef>
                        <a:spcAft>
                          <a:spcPts val="0"/>
                        </a:spcAft>
                        <a:buClr>
                          <a:srgbClr val="000000"/>
                        </a:buClr>
                        <a:buSzPct val="25000"/>
                        <a:buNone/>
                      </a:pPr>
                      <a:r>
                        <a:rPr lang="en" sz="1000" u="none" strike="noStrike" cap="none" baseline="0" noProof="0" err="1">
                          <a:sym typeface="Calibri"/>
                        </a:rPr>
                        <a:t>Naučiti</a:t>
                      </a:r>
                      <a:r>
                        <a:rPr lang="en" sz="1000" u="none" strike="noStrike" cap="none" baseline="0" noProof="0">
                          <a:sym typeface="Calibri"/>
                        </a:rPr>
                        <a:t> </a:t>
                      </a:r>
                      <a:r>
                        <a:rPr lang="en" sz="1000" u="none" strike="noStrike" cap="none" baseline="0" noProof="0" err="1">
                          <a:sym typeface="Calibri"/>
                        </a:rPr>
                        <a:t>vještine</a:t>
                      </a:r>
                      <a:r>
                        <a:rPr lang="en" sz="1000" u="none" strike="noStrike" cap="none" baseline="0" noProof="0">
                          <a:sym typeface="Calibri"/>
                        </a:rPr>
                        <a:t> </a:t>
                      </a:r>
                      <a:r>
                        <a:rPr lang="en" sz="1000" u="none" strike="noStrike" cap="none" baseline="0" noProof="0" err="1">
                          <a:sym typeface="Calibri"/>
                        </a:rPr>
                        <a:t>i</a:t>
                      </a:r>
                      <a:r>
                        <a:rPr lang="en" sz="1000" u="none" strike="noStrike" cap="none" baseline="0" noProof="0">
                          <a:sym typeface="Calibri"/>
                        </a:rPr>
                        <a:t> </a:t>
                      </a:r>
                      <a:r>
                        <a:rPr lang="en" sz="1000" u="none" strike="noStrike" cap="none" baseline="0" noProof="0" err="1">
                          <a:sym typeface="Calibri"/>
                        </a:rPr>
                        <a:t>strategije</a:t>
                      </a:r>
                      <a:r>
                        <a:rPr lang="en" sz="1000" u="none" strike="noStrike" cap="none" baseline="0" noProof="0">
                          <a:sym typeface="Calibri"/>
                        </a:rPr>
                        <a:t> </a:t>
                      </a:r>
                      <a:r>
                        <a:rPr lang="en" sz="1000" u="none" strike="noStrike" cap="none" baseline="0" noProof="0" err="1">
                          <a:sym typeface="Calibri"/>
                        </a:rPr>
                        <a:t>kojima</a:t>
                      </a:r>
                      <a:r>
                        <a:rPr lang="en" sz="1000" u="none" strike="noStrike" cap="none" baseline="0" noProof="0">
                          <a:sym typeface="Calibri"/>
                        </a:rPr>
                        <a:t> </a:t>
                      </a:r>
                      <a:r>
                        <a:rPr lang="en" sz="1000" u="none" strike="noStrike" cap="none" baseline="0" noProof="0" err="1">
                          <a:sym typeface="Calibri"/>
                        </a:rPr>
                        <a:t>mogu</a:t>
                      </a:r>
                      <a:r>
                        <a:rPr lang="en" sz="1000" u="none" strike="noStrike" cap="none" baseline="0" noProof="0">
                          <a:sym typeface="Calibri"/>
                        </a:rPr>
                        <a:t> </a:t>
                      </a:r>
                      <a:r>
                        <a:rPr lang="en" sz="1000" u="none" strike="noStrike" cap="none" baseline="0" noProof="0" err="1">
                          <a:sym typeface="Calibri"/>
                        </a:rPr>
                        <a:t>steći</a:t>
                      </a:r>
                      <a:r>
                        <a:rPr lang="en" sz="1000" u="none" strike="noStrike" cap="none" baseline="0" noProof="0">
                          <a:sym typeface="Calibri"/>
                        </a:rPr>
                        <a:t> </a:t>
                      </a:r>
                      <a:r>
                        <a:rPr lang="en" sz="1000" u="none" strike="noStrike" cap="none" baseline="0" noProof="0" err="1">
                          <a:sym typeface="Calibri"/>
                        </a:rPr>
                        <a:t>kontrolu</a:t>
                      </a:r>
                      <a:r>
                        <a:rPr lang="en" sz="1000" u="none" strike="noStrike" cap="none" baseline="0" noProof="0">
                          <a:sym typeface="Calibri"/>
                        </a:rPr>
                        <a:t> </a:t>
                      </a:r>
                      <a:r>
                        <a:rPr lang="en" sz="1000" u="none" strike="noStrike" cap="none" baseline="0" noProof="0" err="1">
                          <a:sym typeface="Calibri"/>
                        </a:rPr>
                        <a:t>nad</a:t>
                      </a:r>
                      <a:r>
                        <a:rPr lang="en" sz="1000" u="none" strike="noStrike" cap="none" baseline="0" noProof="0">
                          <a:sym typeface="Calibri"/>
                        </a:rPr>
                        <a:t> </a:t>
                      </a:r>
                      <a:r>
                        <a:rPr lang="en" sz="1000" u="none" strike="noStrike" cap="none" baseline="0" noProof="0" err="1">
                          <a:sym typeface="Calibri"/>
                        </a:rPr>
                        <a:t>potencijalnim</a:t>
                      </a:r>
                      <a:r>
                        <a:rPr lang="en" sz="1000" u="none" strike="noStrike" cap="none" baseline="0" noProof="0">
                          <a:sym typeface="Calibri"/>
                        </a:rPr>
                        <a:t> </a:t>
                      </a:r>
                      <a:r>
                        <a:rPr lang="en" sz="1000" u="none" strike="noStrike" cap="none" baseline="0" noProof="0" err="1">
                          <a:sym typeface="Calibri"/>
                        </a:rPr>
                        <a:t>nasilnikom</a:t>
                      </a:r>
                      <a:r>
                        <a:rPr lang="en" sz="1000" u="none" strike="noStrike" cap="none" baseline="0" noProof="0">
                          <a:sym typeface="Calibri"/>
                        </a:rPr>
                        <a:t>, </a:t>
                      </a:r>
                      <a:r>
                        <a:rPr lang="en" sz="1000" u="none" strike="noStrike" cap="none" baseline="0" noProof="0" err="1">
                          <a:sym typeface="Calibri"/>
                        </a:rPr>
                        <a:t>naučiti</a:t>
                      </a:r>
                      <a:r>
                        <a:rPr lang="en" sz="1000" u="none" strike="noStrike" cap="none" baseline="0" noProof="0">
                          <a:sym typeface="Calibri"/>
                        </a:rPr>
                        <a:t> </a:t>
                      </a:r>
                      <a:r>
                        <a:rPr lang="en" sz="1000" u="none" strike="noStrike" cap="none" baseline="0" noProof="0" err="1">
                          <a:sym typeface="Calibri"/>
                        </a:rPr>
                        <a:t>izbjeći</a:t>
                      </a:r>
                      <a:r>
                        <a:rPr lang="en" sz="1000" u="none" strike="noStrike" cap="none" baseline="0" noProof="0">
                          <a:sym typeface="Calibri"/>
                        </a:rPr>
                        <a:t> </a:t>
                      </a:r>
                      <a:r>
                        <a:rPr lang="en" sz="1000" u="none" strike="noStrike" cap="none" baseline="0" noProof="0" err="1">
                          <a:sym typeface="Calibri"/>
                        </a:rPr>
                        <a:t>nasilje</a:t>
                      </a:r>
                      <a:r>
                        <a:rPr lang="en" sz="1000" u="none" strike="noStrike" cap="none" baseline="0" noProof="0">
                          <a:sym typeface="Calibri"/>
                        </a:rPr>
                        <a:t> li se </a:t>
                      </a:r>
                      <a:r>
                        <a:rPr lang="en" sz="1000" u="none" strike="noStrike" cap="none" baseline="0" noProof="0" err="1">
                          <a:sym typeface="Calibri"/>
                        </a:rPr>
                        <a:t>obraniti</a:t>
                      </a:r>
                      <a:r>
                        <a:rPr lang="en" sz="1000" u="none" strike="noStrike" cap="none" baseline="0" noProof="0">
                          <a:sym typeface="Calibri"/>
                        </a:rPr>
                        <a:t> od </a:t>
                      </a:r>
                      <a:r>
                        <a:rPr lang="en" sz="1000" u="none" strike="noStrike" cap="none" baseline="0" noProof="0" err="1">
                          <a:sym typeface="Calibri"/>
                        </a:rPr>
                        <a:t>nasilnika</a:t>
                      </a:r>
                      <a:endParaRPr err="1">
                        <a:sym typeface="Calibri"/>
                      </a:endParaRPr>
                    </a:p>
                    <a:p>
                      <a:pPr lvl="0" algn="l">
                        <a:spcBef>
                          <a:spcPts val="0"/>
                        </a:spcBef>
                        <a:spcAft>
                          <a:spcPts val="0"/>
                        </a:spcAft>
                        <a:buClr>
                          <a:srgbClr val="000000"/>
                        </a:buClr>
                        <a:buSzPct val="25000"/>
                        <a:buNone/>
                      </a:pPr>
                      <a:r>
                        <a:rPr lang="en" sz="1000" u="none" strike="noStrike" cap="none" baseline="0" noProof="0" err="1">
                          <a:sym typeface="Calibri"/>
                        </a:rPr>
                        <a:t>Naučiti</a:t>
                      </a:r>
                      <a:r>
                        <a:rPr lang="en" sz="1000" u="none" strike="noStrike" cap="none" baseline="0" noProof="0">
                          <a:sym typeface="Calibri"/>
                        </a:rPr>
                        <a:t> </a:t>
                      </a:r>
                      <a:r>
                        <a:rPr lang="en" sz="1000" u="none" strike="noStrike" cap="none" baseline="0" noProof="0" err="1">
                          <a:sym typeface="Calibri"/>
                        </a:rPr>
                        <a:t>djecu</a:t>
                      </a:r>
                      <a:r>
                        <a:rPr lang="en" sz="1000" u="none" strike="noStrike" cap="none" baseline="0" noProof="0">
                          <a:sym typeface="Calibri"/>
                        </a:rPr>
                        <a:t> </a:t>
                      </a:r>
                      <a:r>
                        <a:rPr lang="en" sz="1000" u="none" strike="noStrike" cap="none" baseline="0" noProof="0" err="1">
                          <a:sym typeface="Calibri"/>
                        </a:rPr>
                        <a:t>kome</a:t>
                      </a:r>
                      <a:r>
                        <a:rPr lang="en" sz="1000" u="none" strike="noStrike" cap="none" baseline="0" noProof="0">
                          <a:sym typeface="Calibri"/>
                        </a:rPr>
                        <a:t> se </a:t>
                      </a:r>
                      <a:r>
                        <a:rPr lang="en" sz="1000" u="none" strike="noStrike" cap="none" baseline="0" noProof="0" err="1">
                          <a:sym typeface="Calibri"/>
                        </a:rPr>
                        <a:t>mogu</a:t>
                      </a:r>
                      <a:r>
                        <a:rPr lang="en" sz="1000" u="none" strike="noStrike" cap="none" baseline="0" noProof="0">
                          <a:sym typeface="Calibri"/>
                        </a:rPr>
                        <a:t> </a:t>
                      </a:r>
                      <a:r>
                        <a:rPr lang="en" sz="1000" u="none" strike="noStrike" cap="none" baseline="0" noProof="0" err="1">
                          <a:sym typeface="Calibri"/>
                        </a:rPr>
                        <a:t>i</a:t>
                      </a:r>
                      <a:r>
                        <a:rPr lang="en" sz="1000" u="none" strike="noStrike" cap="none" baseline="0" noProof="0">
                          <a:sym typeface="Calibri"/>
                        </a:rPr>
                        <a:t> </a:t>
                      </a:r>
                      <a:r>
                        <a:rPr lang="en" sz="1000" u="none" strike="noStrike" cap="none" baseline="0" noProof="0" err="1">
                          <a:sym typeface="Calibri"/>
                        </a:rPr>
                        <a:t>trebaju</a:t>
                      </a:r>
                      <a:r>
                        <a:rPr lang="en" sz="1000" u="none" strike="noStrike" cap="none" baseline="0" noProof="0">
                          <a:sym typeface="Calibri"/>
                        </a:rPr>
                        <a:t> </a:t>
                      </a:r>
                      <a:r>
                        <a:rPr lang="en" sz="1000" u="none" strike="noStrike" cap="none" baseline="0" noProof="0" err="1">
                          <a:sym typeface="Calibri"/>
                        </a:rPr>
                        <a:t>obratiti</a:t>
                      </a:r>
                      <a:r>
                        <a:rPr lang="en" sz="1000" u="none" strike="noStrike" cap="none" baseline="0" noProof="0">
                          <a:sym typeface="Calibri"/>
                        </a:rPr>
                        <a:t> </a:t>
                      </a:r>
                      <a:r>
                        <a:rPr lang="en" sz="1000" u="none" strike="noStrike" cap="none" baseline="0" noProof="0" err="1">
                          <a:sym typeface="Calibri"/>
                        </a:rPr>
                        <a:t>kada</a:t>
                      </a:r>
                      <a:r>
                        <a:rPr lang="en" sz="1000" u="none" strike="noStrike" cap="none" baseline="0" noProof="0">
                          <a:sym typeface="Calibri"/>
                        </a:rPr>
                        <a:t> vide </a:t>
                      </a:r>
                      <a:r>
                        <a:rPr lang="en" sz="1000" u="none" strike="noStrike" cap="none" baseline="0" noProof="0" err="1">
                          <a:sym typeface="Calibri"/>
                        </a:rPr>
                        <a:t>ili</a:t>
                      </a:r>
                      <a:r>
                        <a:rPr lang="en" sz="1000" u="none" strike="noStrike" cap="none" baseline="0" noProof="0">
                          <a:sym typeface="Calibri"/>
                        </a:rPr>
                        <a:t> </a:t>
                      </a:r>
                      <a:r>
                        <a:rPr lang="en" sz="1000" u="none" strike="noStrike" cap="none" baseline="0" noProof="0" err="1">
                          <a:sym typeface="Calibri"/>
                        </a:rPr>
                        <a:t>dožive</a:t>
                      </a:r>
                      <a:r>
                        <a:rPr lang="en" sz="1000" u="none" strike="noStrike" cap="none" baseline="0" noProof="0">
                          <a:sym typeface="Calibri"/>
                        </a:rPr>
                        <a:t> </a:t>
                      </a:r>
                      <a:r>
                        <a:rPr lang="en" sz="1000" u="none" strike="noStrike" cap="none" baseline="0" noProof="0" err="1">
                          <a:sym typeface="Calibri"/>
                        </a:rPr>
                        <a:t>nasilje</a:t>
                      </a:r>
                      <a:endParaRPr err="1">
                        <a:sym typeface="Calibri"/>
                      </a:endParaRPr>
                    </a:p>
                  </a:txBody>
                  <a:tcPr marL="91425" marR="91425" marT="32550" marB="32550"/>
                </a:tc>
                <a:extLst>
                  <a:ext uri="{0D108BD9-81ED-4DB2-BD59-A6C34878D82A}">
                    <a16:rowId xmlns:a16="http://schemas.microsoft.com/office/drawing/2014/main" val="10001"/>
                  </a:ext>
                </a:extLst>
              </a:tr>
              <a:tr h="349951">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Način</a:t>
                      </a:r>
                      <a:r>
                        <a:rPr lang="en" sz="1000" u="none" strike="noStrike" cap="none" baseline="0">
                          <a:sym typeface="Calibri"/>
                        </a:rPr>
                        <a:t> </a:t>
                      </a:r>
                      <a:r>
                        <a:rPr lang="en" sz="1000" u="none" strike="noStrike" cap="none" baseline="0" err="1">
                          <a:sym typeface="Calibri"/>
                        </a:rPr>
                        <a:t>realizacije</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25" marR="91425" marT="32550" marB="32550"/>
                </a:tc>
                <a:tc>
                  <a:txBody>
                    <a:bodyPr/>
                    <a:lstStyle/>
                    <a:p>
                      <a:pPr marL="0" lvl="0" algn="l">
                        <a:spcBef>
                          <a:spcPts val="0"/>
                        </a:spcBef>
                        <a:spcAft>
                          <a:spcPts val="0"/>
                        </a:spcAft>
                        <a:buNone/>
                      </a:pPr>
                      <a:r>
                        <a:rPr lang="en" sz="1000" u="none" strike="noStrike" cap="none" baseline="0" noProof="0">
                          <a:sym typeface="Calibri"/>
                        </a:rPr>
                        <a:t>CAP </a:t>
                      </a:r>
                      <a:r>
                        <a:rPr lang="en" sz="1000" u="none" strike="noStrike" cap="none" baseline="0" noProof="0" err="1">
                          <a:sym typeface="Calibri"/>
                        </a:rPr>
                        <a:t>tim</a:t>
                      </a:r>
                      <a:r>
                        <a:rPr lang="en" sz="1000" u="none" strike="noStrike" cap="none" baseline="0" noProof="0">
                          <a:sym typeface="Calibri"/>
                        </a:rPr>
                        <a:t>; Dijana Milanović, Tonka </a:t>
                      </a:r>
                      <a:r>
                        <a:rPr lang="en" sz="1000" u="none" strike="noStrike" cap="none" baseline="0" noProof="0" err="1">
                          <a:sym typeface="Calibri"/>
                        </a:rPr>
                        <a:t>Došlić</a:t>
                      </a:r>
                      <a:r>
                        <a:rPr lang="en" sz="1000" u="none" strike="noStrike" cap="none" baseline="0" noProof="0">
                          <a:sym typeface="Calibri"/>
                        </a:rPr>
                        <a:t>, Maja Marjanović, Anita Rostohar</a:t>
                      </a:r>
                    </a:p>
                    <a:p>
                      <a:pPr marL="0" marR="0" lvl="0" indent="0" algn="l">
                        <a:lnSpc>
                          <a:spcPct val="100000"/>
                        </a:lnSpc>
                        <a:spcBef>
                          <a:spcPts val="0"/>
                        </a:spcBef>
                        <a:spcAft>
                          <a:spcPts val="0"/>
                        </a:spcAft>
                        <a:buClr>
                          <a:srgbClr val="000000"/>
                        </a:buClr>
                        <a:buSzPct val="25000"/>
                        <a:buFont typeface="Calibri"/>
                        <a:buNone/>
                      </a:pPr>
                      <a:endParaRPr lang="en" sz="1000" u="none" strike="noStrike" cap="none" baseline="0">
                        <a:sym typeface="Calibri"/>
                      </a:endParaRPr>
                    </a:p>
                  </a:txBody>
                  <a:tcPr marL="91425" marR="91425" marT="32550" marB="32550"/>
                </a:tc>
                <a:extLst>
                  <a:ext uri="{0D108BD9-81ED-4DB2-BD59-A6C34878D82A}">
                    <a16:rowId xmlns:a16="http://schemas.microsoft.com/office/drawing/2014/main" val="10002"/>
                  </a:ext>
                </a:extLst>
              </a:tr>
              <a:tr h="488089">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Nositelj</a:t>
                      </a:r>
                      <a:r>
                        <a:rPr lang="en" sz="1000" u="none" strike="noStrike" cap="none" baseline="0">
                          <a:sym typeface="Calibri"/>
                        </a:rPr>
                        <a:t> </a:t>
                      </a:r>
                      <a:r>
                        <a:rPr lang="en" sz="1000" u="none" strike="noStrike" cap="none" baseline="0" err="1">
                          <a:sym typeface="Calibri"/>
                        </a:rPr>
                        <a:t>aktivnosti</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25" marR="91425" marT="32550" marB="32550"/>
                </a:tc>
                <a:tc>
                  <a:txBody>
                    <a:bodyPr/>
                    <a:lstStyle/>
                    <a:p>
                      <a:pPr marL="0" lvl="0" algn="l">
                        <a:spcBef>
                          <a:spcPts val="0"/>
                        </a:spcBef>
                        <a:spcAft>
                          <a:spcPts val="0"/>
                        </a:spcAft>
                        <a:buNone/>
                      </a:pPr>
                      <a:r>
                        <a:rPr lang="en" sz="1000" u="none" strike="noStrike" cap="none" baseline="0" noProof="0" dirty="0">
                          <a:sym typeface="Calibri"/>
                        </a:rPr>
                        <a:t>Predavanje o CAP programu na Učiteljskom vijeću za sve djelatnike škole, predavanje na roditeljskom sastanku za učenike 2</a:t>
                      </a:r>
                      <a:r>
                        <a:rPr lang="en" sz="1000" u="none" strike="noStrike" cap="none" baseline="0" noProof="0" dirty="0"/>
                        <a:t>.,</a:t>
                      </a:r>
                      <a:r>
                        <a:rPr lang="en" sz="1000" u="none" strike="noStrike" cap="none" baseline="0" noProof="0" dirty="0">
                          <a:sym typeface="Calibri"/>
                        </a:rPr>
                        <a:t> radionice za učenike 2. </a:t>
                      </a:r>
                      <a:r>
                        <a:rPr lang="en" sz="1000" u="none" strike="noStrike" cap="none" baseline="0" noProof="0" dirty="0"/>
                        <a:t> </a:t>
                      </a:r>
                      <a:r>
                        <a:rPr lang="en" sz="1000" u="none" strike="noStrike" cap="none" baseline="0" noProof="0" dirty="0">
                          <a:sym typeface="Calibri"/>
                        </a:rPr>
                        <a:t>razreda</a:t>
                      </a:r>
                      <a:r>
                        <a:rPr lang="en" sz="1000" u="none" strike="noStrike" cap="none" baseline="0" noProof="0" dirty="0"/>
                        <a:t> (aktivnost će se provesti ukoliko to dopusti epidemiološka situacija)</a:t>
                      </a:r>
                      <a:r>
                        <a:rPr lang="hr-HR" sz="1000" u="none" strike="noStrike" cap="none" baseline="0" noProof="0" dirty="0"/>
                        <a:t> – samo MŠ</a:t>
                      </a:r>
                      <a:endParaRPr lang="en-US" dirty="0">
                        <a:sym typeface="Calibri"/>
                      </a:endParaRPr>
                    </a:p>
                    <a:p>
                      <a:pPr marL="0" marR="0" lvl="0" indent="0" algn="l">
                        <a:lnSpc>
                          <a:spcPct val="100000"/>
                        </a:lnSpc>
                        <a:spcBef>
                          <a:spcPts val="0"/>
                        </a:spcBef>
                        <a:spcAft>
                          <a:spcPts val="0"/>
                        </a:spcAft>
                        <a:buClr>
                          <a:srgbClr val="000000"/>
                        </a:buClr>
                        <a:buSzPct val="25000"/>
                        <a:buFont typeface="Calibri"/>
                        <a:buNone/>
                      </a:pPr>
                      <a:endParaRPr lang="en" sz="1000" u="none" strike="noStrike" cap="none" baseline="0" dirty="0">
                        <a:sym typeface="Calibri"/>
                      </a:endParaRPr>
                    </a:p>
                  </a:txBody>
                  <a:tcPr marL="91425" marR="91425" marT="32550" marB="32550"/>
                </a:tc>
                <a:extLst>
                  <a:ext uri="{0D108BD9-81ED-4DB2-BD59-A6C34878D82A}">
                    <a16:rowId xmlns:a16="http://schemas.microsoft.com/office/drawing/2014/main" val="10003"/>
                  </a:ext>
                </a:extLst>
              </a:tr>
              <a:tr h="285487">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Vremenik</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25" marR="91425" marT="32550" marB="32550"/>
                </a:tc>
                <a:tc>
                  <a:txBody>
                    <a:bodyPr/>
                    <a:lstStyle/>
                    <a:p>
                      <a:pPr marL="0" marR="0" lvl="0" indent="0" algn="l" rtl="0">
                        <a:lnSpc>
                          <a:spcPct val="100000"/>
                        </a:lnSpc>
                        <a:spcBef>
                          <a:spcPts val="0"/>
                        </a:spcBef>
                        <a:spcAft>
                          <a:spcPts val="0"/>
                        </a:spcAft>
                        <a:buClr>
                          <a:srgbClr val="000000"/>
                        </a:buClr>
                        <a:buSzPct val="25000"/>
                        <a:buFont typeface="Calibri"/>
                        <a:buNone/>
                      </a:pPr>
                      <a:r>
                        <a:rPr lang="en" sz="1000" dirty="0">
                          <a:sym typeface="Calibri"/>
                        </a:rPr>
                        <a:t>Sij</a:t>
                      </a:r>
                      <a:r>
                        <a:rPr lang="hr-HR" sz="1000" dirty="0">
                          <a:sym typeface="Calibri"/>
                        </a:rPr>
                        <a:t>e</a:t>
                      </a:r>
                      <a:r>
                        <a:rPr lang="en" sz="1000" dirty="0">
                          <a:sym typeface="Calibri"/>
                        </a:rPr>
                        <a:t>čanj </a:t>
                      </a:r>
                      <a:r>
                        <a:rPr lang="en" sz="1000" dirty="0"/>
                        <a:t>202</a:t>
                      </a:r>
                      <a:r>
                        <a:rPr lang="hr-HR" sz="1000" dirty="0"/>
                        <a:t>2</a:t>
                      </a:r>
                      <a:r>
                        <a:rPr lang="en" sz="1000" dirty="0">
                          <a:sym typeface="Calibri"/>
                        </a:rPr>
                        <a:t>.</a:t>
                      </a:r>
                    </a:p>
                  </a:txBody>
                  <a:tcPr marL="91425" marR="91425" marT="32550" marB="32550"/>
                </a:tc>
                <a:extLst>
                  <a:ext uri="{0D108BD9-81ED-4DB2-BD59-A6C34878D82A}">
                    <a16:rowId xmlns:a16="http://schemas.microsoft.com/office/drawing/2014/main" val="10004"/>
                  </a:ext>
                </a:extLst>
              </a:tr>
              <a:tr h="285487">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Troškovnik</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25" marR="91425" marT="32550" marB="32550"/>
                </a:tc>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a:sym typeface="Calibri"/>
                        </a:rPr>
                        <a:t>0 </a:t>
                      </a:r>
                      <a:r>
                        <a:rPr lang="en" sz="1000" u="none" strike="noStrike" cap="none" baseline="0" err="1">
                          <a:sym typeface="Calibri"/>
                        </a:rPr>
                        <a:t>kn</a:t>
                      </a:r>
                    </a:p>
                  </a:txBody>
                  <a:tcPr marL="91425" marR="91425" marT="32550" marB="32550"/>
                </a:tc>
                <a:extLst>
                  <a:ext uri="{0D108BD9-81ED-4DB2-BD59-A6C34878D82A}">
                    <a16:rowId xmlns:a16="http://schemas.microsoft.com/office/drawing/2014/main" val="10005"/>
                  </a:ext>
                </a:extLst>
              </a:tr>
              <a:tr h="534136">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Način</a:t>
                      </a:r>
                      <a:r>
                        <a:rPr lang="en" sz="1000" u="none" strike="noStrike" cap="none" baseline="0">
                          <a:sym typeface="Calibri"/>
                        </a:rPr>
                        <a:t> </a:t>
                      </a:r>
                      <a:r>
                        <a:rPr lang="en" sz="1000" u="none" strike="noStrike" cap="none" baseline="0" err="1">
                          <a:sym typeface="Calibri"/>
                        </a:rPr>
                        <a:t>vrednovanja</a:t>
                      </a:r>
                      <a:r>
                        <a:rPr lang="en" sz="1000" u="none" strike="noStrike" cap="none" baseline="0">
                          <a:sym typeface="Calibri"/>
                        </a:rPr>
                        <a:t> </a:t>
                      </a:r>
                      <a:r>
                        <a:rPr lang="en" sz="1000" u="none" strike="noStrike" cap="none" baseline="0" err="1">
                          <a:sym typeface="Calibri"/>
                        </a:rPr>
                        <a:t>i</a:t>
                      </a:r>
                      <a:r>
                        <a:rPr lang="en" sz="1000" u="none" strike="noStrike" cap="none" baseline="0">
                          <a:sym typeface="Calibri"/>
                        </a:rPr>
                        <a:t> </a:t>
                      </a:r>
                      <a:r>
                        <a:rPr lang="en" sz="1000" u="none" strike="noStrike" cap="none" baseline="0" err="1">
                          <a:sym typeface="Calibri"/>
                        </a:rPr>
                        <a:t>korištenja</a:t>
                      </a:r>
                      <a:r>
                        <a:rPr lang="en" sz="1000" u="none" strike="noStrike" cap="none" baseline="0">
                          <a:sym typeface="Calibri"/>
                        </a:rPr>
                        <a:t> </a:t>
                      </a:r>
                      <a:r>
                        <a:rPr lang="en" sz="1000" u="none" strike="noStrike" cap="none" baseline="0" err="1">
                          <a:sym typeface="Calibri"/>
                        </a:rPr>
                        <a:t>rezultata</a:t>
                      </a:r>
                      <a:r>
                        <a:rPr lang="en" sz="1000" u="none" strike="noStrike" cap="none" baseline="0">
                          <a:sym typeface="Calibri"/>
                        </a:rPr>
                        <a:t> </a:t>
                      </a:r>
                      <a:r>
                        <a:rPr lang="en" sz="1000" u="none" strike="noStrike" cap="none" baseline="0" err="1">
                          <a:sym typeface="Calibri"/>
                        </a:rPr>
                        <a:t>vrednovanja</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25" marR="91425" marT="32550" marB="32550"/>
                </a:tc>
                <a:tc>
                  <a:txBody>
                    <a:bodyPr/>
                    <a:lstStyle/>
                    <a:p>
                      <a:pPr lvl="0" algn="l">
                        <a:spcBef>
                          <a:spcPts val="0"/>
                        </a:spcBef>
                        <a:spcAft>
                          <a:spcPts val="0"/>
                        </a:spcAft>
                        <a:buClr>
                          <a:srgbClr val="000000"/>
                        </a:buClr>
                        <a:buSzPct val="25000"/>
                        <a:buNone/>
                      </a:pPr>
                      <a:r>
                        <a:rPr lang="en" sz="1000" u="none" strike="noStrike" cap="none" baseline="0" noProof="0" dirty="0">
                          <a:sym typeface="Calibri"/>
                        </a:rPr>
                        <a:t>Evaluacijski listići za sve djelatnike i roditelje, evaluacijski listići za učenike i individualni razgovor sa svakim učenikom nakon radionice; rezultati vrednovanja se šalju Udruzi roditelja „Korak po korak”</a:t>
                      </a:r>
                      <a:endParaRPr lang="en-US" dirty="0">
                        <a:sym typeface="Calibri"/>
                      </a:endParaRPr>
                    </a:p>
                  </a:txBody>
                  <a:tcPr marL="91425" marR="91425" marT="32550" marB="32550"/>
                </a:tc>
                <a:extLst>
                  <a:ext uri="{0D108BD9-81ED-4DB2-BD59-A6C34878D82A}">
                    <a16:rowId xmlns:a16="http://schemas.microsoft.com/office/drawing/2014/main" val="10006"/>
                  </a:ext>
                </a:extLst>
              </a:tr>
            </a:tbl>
          </a:graphicData>
        </a:graphic>
      </p:graphicFrame>
      <p:pic>
        <p:nvPicPr>
          <p:cNvPr id="6" name="Slika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91454" y="-7457"/>
            <a:ext cx="1304693" cy="914424"/>
          </a:xfrm>
          <a:prstGeom prst="rect">
            <a:avLst/>
          </a:prstGeom>
        </p:spPr>
      </p:pic>
      <p:sp>
        <p:nvSpPr>
          <p:cNvPr id="7" name="TextBox 6">
            <a:extLst>
              <a:ext uri="{FF2B5EF4-FFF2-40B4-BE49-F238E27FC236}">
                <a16:creationId xmlns:a16="http://schemas.microsoft.com/office/drawing/2014/main" id="{420D2A43-1C04-45D8-A64B-D2F6B4A8DA67}"/>
              </a:ext>
            </a:extLst>
          </p:cNvPr>
          <p:cNvSpPr txBox="1"/>
          <p:nvPr/>
        </p:nvSpPr>
        <p:spPr>
          <a:xfrm>
            <a:off x="3200400" y="234315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
        <p:nvSpPr>
          <p:cNvPr id="10" name="TextBox 9">
            <a:extLst>
              <a:ext uri="{FF2B5EF4-FFF2-40B4-BE49-F238E27FC236}">
                <a16:creationId xmlns:a16="http://schemas.microsoft.com/office/drawing/2014/main" id="{5B70C781-B0F1-40E2-80E6-15A20C44F1CA}"/>
              </a:ext>
            </a:extLst>
          </p:cNvPr>
          <p:cNvSpPr txBox="1"/>
          <p:nvPr/>
        </p:nvSpPr>
        <p:spPr>
          <a:xfrm>
            <a:off x="3200400" y="234315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Tree>
    <p:extLst>
      <p:ext uri="{BB962C8B-B14F-4D97-AF65-F5344CB8AC3E}">
        <p14:creationId xmlns:p14="http://schemas.microsoft.com/office/powerpoint/2010/main" val="229264890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showMasterSp="0">
  <p:cSld>
    <p:spTree>
      <p:nvGrpSpPr>
        <p:cNvPr id="1" name="Shape 1047"/>
        <p:cNvGrpSpPr/>
        <p:nvPr/>
      </p:nvGrpSpPr>
      <p:grpSpPr>
        <a:xfrm>
          <a:off x="0" y="0"/>
          <a:ext cx="0" cy="0"/>
          <a:chOff x="0" y="0"/>
          <a:chExt cx="0" cy="0"/>
        </a:xfrm>
      </p:grpSpPr>
      <p:graphicFrame>
        <p:nvGraphicFramePr>
          <p:cNvPr id="1050" name="Shape 1050"/>
          <p:cNvGraphicFramePr/>
          <p:nvPr>
            <p:extLst>
              <p:ext uri="{D42A27DB-BD31-4B8C-83A1-F6EECF244321}">
                <p14:modId xmlns:p14="http://schemas.microsoft.com/office/powerpoint/2010/main" val="3674790099"/>
              </p:ext>
            </p:extLst>
          </p:nvPr>
        </p:nvGraphicFramePr>
        <p:xfrm>
          <a:off x="460917" y="838201"/>
          <a:ext cx="8430657" cy="3756118"/>
        </p:xfrm>
        <a:graphic>
          <a:graphicData uri="http://schemas.openxmlformats.org/drawingml/2006/table">
            <a:tbl>
              <a:tblPr>
                <a:tableStyleId>{0E3FDE45-AF77-4B5C-9715-49D594BDF05E}</a:tableStyleId>
              </a:tblPr>
              <a:tblGrid>
                <a:gridCol w="1548901">
                  <a:extLst>
                    <a:ext uri="{9D8B030D-6E8A-4147-A177-3AD203B41FA5}">
                      <a16:colId xmlns:a16="http://schemas.microsoft.com/office/drawing/2014/main" val="20000"/>
                    </a:ext>
                  </a:extLst>
                </a:gridCol>
                <a:gridCol w="6881756">
                  <a:extLst>
                    <a:ext uri="{9D8B030D-6E8A-4147-A177-3AD203B41FA5}">
                      <a16:colId xmlns:a16="http://schemas.microsoft.com/office/drawing/2014/main" val="20001"/>
                    </a:ext>
                  </a:extLst>
                </a:gridCol>
              </a:tblGrid>
              <a:tr h="912094">
                <a:tc>
                  <a:txBody>
                    <a:bodyPr/>
                    <a:lstStyle/>
                    <a:p>
                      <a:pPr marL="0" marR="0" lvl="0" indent="0" algn="l" rtl="0">
                        <a:lnSpc>
                          <a:spcPct val="100000"/>
                        </a:lnSpc>
                        <a:spcBef>
                          <a:spcPts val="0"/>
                        </a:spcBef>
                        <a:spcAft>
                          <a:spcPts val="0"/>
                        </a:spcAft>
                        <a:buClr>
                          <a:srgbClr val="000000"/>
                        </a:buClr>
                        <a:buSzPct val="25000"/>
                        <a:buFont typeface="Calibri"/>
                        <a:buNone/>
                      </a:pPr>
                      <a:r>
                        <a:rPr lang="hr-HR" sz="1000" u="none" strike="noStrike" cap="none" baseline="0" dirty="0">
                          <a:sym typeface="Calibri"/>
                        </a:rPr>
                        <a:t>Ishodi</a:t>
                      </a:r>
                      <a:r>
                        <a:rPr lang="en" sz="1000" u="none" strike="noStrike" cap="none" baseline="0" dirty="0">
                          <a:sym typeface="Calibri"/>
                        </a:rPr>
                        <a:t>:</a:t>
                      </a:r>
                      <a:endParaRPr lang="en" sz="1000" b="0" i="0" u="none" strike="noStrike" cap="none" baseline="0" dirty="0">
                        <a:solidFill>
                          <a:srgbClr val="000000"/>
                        </a:solidFill>
                        <a:latin typeface="Calibri"/>
                        <a:ea typeface="Calibri"/>
                        <a:cs typeface="Calibri"/>
                        <a:sym typeface="Calibri"/>
                      </a:endParaRPr>
                    </a:p>
                  </a:txBody>
                  <a:tcPr marL="91450" marR="91450" marT="30875" marB="30875"/>
                </a:tc>
                <a:tc>
                  <a:txBody>
                    <a:bodyPr/>
                    <a:lstStyle/>
                    <a:p>
                      <a:pPr lvl="0" algn="l">
                        <a:spcAft>
                          <a:spcPts val="0"/>
                        </a:spcAft>
                        <a:buNone/>
                      </a:pPr>
                      <a:r>
                        <a:rPr lang="en-US" sz="1000" u="none" strike="noStrike" cap="none" baseline="0" noProof="0" dirty="0"/>
                        <a:t>-</a:t>
                      </a:r>
                      <a:r>
                        <a:rPr lang="en-US" sz="1000" u="none" strike="noStrike" cap="none" baseline="0" noProof="0" dirty="0" err="1"/>
                        <a:t>nabraja</a:t>
                      </a:r>
                      <a:r>
                        <a:rPr lang="en-US" sz="1000" u="none" strike="noStrike" cap="none" baseline="0" noProof="0" dirty="0"/>
                        <a:t> </a:t>
                      </a:r>
                      <a:r>
                        <a:rPr lang="en-US" sz="1000" u="none" strike="noStrike" cap="none" baseline="0" noProof="0" dirty="0" err="1"/>
                        <a:t>opasnosti</a:t>
                      </a:r>
                      <a:r>
                        <a:rPr lang="en-US" sz="1000" u="none" strike="noStrike" cap="none" baseline="0" noProof="0" dirty="0"/>
                        <a:t> </a:t>
                      </a:r>
                      <a:r>
                        <a:rPr lang="en-US" sz="1000" u="none" strike="noStrike" cap="none" baseline="0" noProof="0" dirty="0" err="1"/>
                        <a:t>internetske</a:t>
                      </a:r>
                      <a:r>
                        <a:rPr lang="en-US" sz="1000" u="none" strike="noStrike" cap="none" baseline="0" noProof="0" dirty="0"/>
                        <a:t>  </a:t>
                      </a:r>
                      <a:r>
                        <a:rPr lang="en-US" sz="1000" u="none" strike="noStrike" cap="none" baseline="0" noProof="0" dirty="0" err="1"/>
                        <a:t>komunikacije</a:t>
                      </a:r>
                      <a:r>
                        <a:rPr lang="en-US" sz="1000" u="none" strike="noStrike" cap="none" baseline="0" noProof="0" dirty="0"/>
                        <a:t> s </a:t>
                      </a:r>
                      <a:r>
                        <a:rPr lang="en-US" sz="1000" u="none" strike="noStrike" cap="none" baseline="0" noProof="0" dirty="0" err="1"/>
                        <a:t>neznancima</a:t>
                      </a:r>
                      <a:r>
                        <a:rPr lang="en-US" sz="1000" u="none" strike="noStrike" cap="none" baseline="0" noProof="0" dirty="0"/>
                        <a:t> </a:t>
                      </a:r>
                      <a:r>
                        <a:rPr lang="en-US" sz="1000" u="none" strike="noStrike" cap="none" baseline="0" noProof="0" dirty="0" err="1"/>
                        <a:t>i</a:t>
                      </a:r>
                      <a:r>
                        <a:rPr lang="en-US" sz="1000" u="none" strike="noStrike" cap="none" baseline="0" noProof="0" dirty="0"/>
                        <a:t> </a:t>
                      </a:r>
                      <a:r>
                        <a:rPr lang="en-US" sz="1000" u="none" strike="noStrike" cap="none" baseline="0" noProof="0" dirty="0" err="1"/>
                        <a:t>kako</a:t>
                      </a:r>
                      <a:r>
                        <a:rPr lang="en-US" sz="1000" u="none" strike="noStrike" cap="none" baseline="0" noProof="0" dirty="0"/>
                        <a:t> </a:t>
                      </a:r>
                      <a:r>
                        <a:rPr lang="en-US" sz="1000" u="none" strike="noStrike" cap="none" baseline="0" noProof="0" dirty="0" err="1"/>
                        <a:t>zaštititi</a:t>
                      </a:r>
                      <a:r>
                        <a:rPr lang="en-US" sz="1000" u="none" strike="noStrike" cap="none" baseline="0" noProof="0" dirty="0"/>
                        <a:t> </a:t>
                      </a:r>
                      <a:r>
                        <a:rPr lang="en-US" sz="1000" u="none" strike="noStrike" cap="none" baseline="0" noProof="0" dirty="0" err="1"/>
                        <a:t>privatnost</a:t>
                      </a:r>
                      <a:endParaRPr lang="en-US" sz="1000" u="none" strike="noStrike" cap="none" baseline="0" noProof="0" dirty="0"/>
                    </a:p>
                    <a:p>
                      <a:pPr lvl="0" algn="l">
                        <a:spcAft>
                          <a:spcPts val="0"/>
                        </a:spcAft>
                        <a:buNone/>
                      </a:pPr>
                      <a:r>
                        <a:rPr lang="en-US" sz="1000" u="none" strike="noStrike" cap="none" baseline="0" noProof="0" dirty="0"/>
                        <a:t>-</a:t>
                      </a:r>
                      <a:r>
                        <a:rPr lang="en-US" sz="1000" u="none" strike="noStrike" cap="none" baseline="0" noProof="0" dirty="0" err="1"/>
                        <a:t>odlučuje</a:t>
                      </a:r>
                      <a:r>
                        <a:rPr lang="en-US" sz="1000" u="none" strike="noStrike" cap="none" baseline="0" noProof="0" dirty="0"/>
                        <a:t> o </a:t>
                      </a:r>
                      <a:r>
                        <a:rPr lang="en-US" sz="1000" u="none" strike="noStrike" cap="none" baseline="0" noProof="0" dirty="0" err="1"/>
                        <a:t>vlastitome</a:t>
                      </a:r>
                      <a:r>
                        <a:rPr lang="en-US" sz="1000" u="none" strike="noStrike" cap="none" baseline="0" noProof="0" dirty="0"/>
                        <a:t> </a:t>
                      </a:r>
                      <a:r>
                        <a:rPr lang="en-US" sz="1000" u="none" strike="noStrike" cap="none" baseline="0" noProof="0" dirty="0" err="1"/>
                        <a:t>sigurnom</a:t>
                      </a:r>
                      <a:r>
                        <a:rPr lang="en-US" sz="1000" u="none" strike="noStrike" cap="none" baseline="0" noProof="0" dirty="0"/>
                        <a:t> </a:t>
                      </a:r>
                      <a:r>
                        <a:rPr lang="en-US" sz="1000" u="none" strike="noStrike" cap="none" baseline="0" noProof="0" dirty="0" err="1"/>
                        <a:t>ponašanju</a:t>
                      </a:r>
                      <a:endParaRPr lang="en-US" sz="1000" u="none" strike="noStrike" cap="none" baseline="0" noProof="0" dirty="0"/>
                    </a:p>
                    <a:p>
                      <a:pPr lvl="0" algn="l">
                        <a:spcAft>
                          <a:spcPts val="0"/>
                        </a:spcAft>
                        <a:buNone/>
                      </a:pPr>
                      <a:r>
                        <a:rPr lang="en-US" sz="1000" u="none" strike="noStrike" cap="none" baseline="0" noProof="0" dirty="0"/>
                        <a:t>-</a:t>
                      </a:r>
                      <a:r>
                        <a:rPr lang="en-US" sz="1000" u="none" strike="noStrike" cap="none" baseline="0" noProof="0" dirty="0" err="1"/>
                        <a:t>odbija</a:t>
                      </a:r>
                      <a:r>
                        <a:rPr lang="en-US" sz="1000" u="none" strike="noStrike" cap="none" baseline="0" noProof="0" dirty="0"/>
                        <a:t> </a:t>
                      </a:r>
                      <a:r>
                        <a:rPr lang="en-US" sz="1000" u="none" strike="noStrike" cap="none" baseline="0" noProof="0" dirty="0" err="1"/>
                        <a:t>nagovor</a:t>
                      </a:r>
                      <a:r>
                        <a:rPr lang="en-US" sz="1000" u="none" strike="noStrike" cap="none" baseline="0" noProof="0" dirty="0"/>
                        <a:t> </a:t>
                      </a:r>
                      <a:r>
                        <a:rPr lang="en-US" sz="1000" u="none" strike="noStrike" cap="none" baseline="0" noProof="0" dirty="0" err="1"/>
                        <a:t>vršnjaka</a:t>
                      </a:r>
                      <a:r>
                        <a:rPr lang="en-US" sz="1000" u="none" strike="noStrike" cap="none" baseline="0" noProof="0" dirty="0"/>
                        <a:t> </a:t>
                      </a:r>
                      <a:r>
                        <a:rPr lang="en-US" sz="1000" u="none" strike="noStrike" cap="none" baseline="0" noProof="0" dirty="0" err="1"/>
                        <a:t>na</a:t>
                      </a:r>
                      <a:r>
                        <a:rPr lang="en-US" sz="1000" u="none" strike="noStrike" cap="none" baseline="0" noProof="0" dirty="0"/>
                        <a:t> </a:t>
                      </a:r>
                      <a:r>
                        <a:rPr lang="en-US" sz="1000" u="none" strike="noStrike" cap="none" baseline="0" noProof="0" dirty="0" err="1"/>
                        <a:t>nepoželjno</a:t>
                      </a:r>
                      <a:r>
                        <a:rPr lang="en-US" sz="1000" u="none" strike="noStrike" cap="none" baseline="0" noProof="0" dirty="0"/>
                        <a:t> </a:t>
                      </a:r>
                      <a:r>
                        <a:rPr lang="en-US" sz="1000" u="none" strike="noStrike" cap="none" baseline="0" noProof="0" dirty="0" err="1"/>
                        <a:t>ponašanje</a:t>
                      </a:r>
                      <a:endParaRPr lang="en-US" sz="1000" u="none" strike="noStrike" cap="none" baseline="0" noProof="0" dirty="0"/>
                    </a:p>
                    <a:p>
                      <a:pPr lvl="0" algn="l">
                        <a:spcAft>
                          <a:spcPts val="0"/>
                        </a:spcAft>
                        <a:buNone/>
                      </a:pPr>
                      <a:r>
                        <a:rPr lang="en-US" sz="1000" u="none" strike="noStrike" cap="none" baseline="0" noProof="0" dirty="0"/>
                        <a:t>- </a:t>
                      </a:r>
                      <a:r>
                        <a:rPr lang="en-US" sz="1000" u="none" strike="noStrike" cap="none" baseline="0" noProof="0" dirty="0" err="1"/>
                        <a:t>odgovorno</a:t>
                      </a:r>
                      <a:r>
                        <a:rPr lang="en-US" sz="1000" u="none" strike="noStrike" cap="none" baseline="0" noProof="0" dirty="0"/>
                        <a:t> se </a:t>
                      </a:r>
                      <a:r>
                        <a:rPr lang="en-US" sz="1000" u="none" strike="noStrike" cap="none" baseline="0" noProof="0" dirty="0" err="1"/>
                        <a:t>služi</a:t>
                      </a:r>
                      <a:r>
                        <a:rPr lang="en-US" sz="1000" u="none" strike="noStrike" cap="none" baseline="0" noProof="0" dirty="0"/>
                        <a:t> </a:t>
                      </a:r>
                      <a:r>
                        <a:rPr lang="en-US" sz="1000" u="none" strike="noStrike" cap="none" baseline="0" noProof="0" dirty="0" err="1"/>
                        <a:t>društvenim</a:t>
                      </a:r>
                      <a:r>
                        <a:rPr lang="en-US" sz="1000" u="none" strike="noStrike" cap="none" baseline="0" noProof="0" dirty="0"/>
                        <a:t> </a:t>
                      </a:r>
                      <a:r>
                        <a:rPr lang="en-US" sz="1000" u="none" strike="noStrike" cap="none" baseline="0" noProof="0" dirty="0" err="1"/>
                        <a:t>mrežama</a:t>
                      </a:r>
                      <a:endParaRPr lang="en-US" sz="1000" u="none" strike="noStrike" cap="none" baseline="0" noProof="0" dirty="0"/>
                    </a:p>
                    <a:p>
                      <a:pPr lvl="0" algn="l">
                        <a:spcAft>
                          <a:spcPts val="0"/>
                        </a:spcAft>
                        <a:buNone/>
                      </a:pPr>
                      <a:r>
                        <a:rPr lang="en-US" sz="1000" u="none" strike="noStrike" cap="none" baseline="0" noProof="0" dirty="0"/>
                        <a:t>-</a:t>
                      </a:r>
                      <a:r>
                        <a:rPr lang="en-US" sz="1000" u="none" strike="noStrike" cap="none" baseline="0" noProof="0" dirty="0" err="1"/>
                        <a:t>opasne</a:t>
                      </a:r>
                      <a:r>
                        <a:rPr lang="en-US" sz="1000" u="none" strike="noStrike" cap="none" baseline="0" noProof="0" dirty="0"/>
                        <a:t> </a:t>
                      </a:r>
                      <a:r>
                        <a:rPr lang="en-US" sz="1000" u="none" strike="noStrike" cap="none" baseline="0" noProof="0" dirty="0" err="1"/>
                        <a:t>i</a:t>
                      </a:r>
                      <a:r>
                        <a:rPr lang="en-US" sz="1000" u="none" strike="noStrike" cap="none" baseline="0" noProof="0" dirty="0"/>
                        <a:t> </a:t>
                      </a:r>
                      <a:r>
                        <a:rPr lang="en-US" sz="1000" u="none" strike="noStrike" cap="none" baseline="0" noProof="0" dirty="0" err="1"/>
                        <a:t>rizične</a:t>
                      </a:r>
                      <a:r>
                        <a:rPr lang="en-US" sz="1000" u="none" strike="noStrike" cap="none" baseline="0" noProof="0" dirty="0"/>
                        <a:t> </a:t>
                      </a:r>
                      <a:r>
                        <a:rPr lang="en-US" sz="1000" u="none" strike="noStrike" cap="none" baseline="0" noProof="0" dirty="0" err="1"/>
                        <a:t>situacije</a:t>
                      </a:r>
                      <a:r>
                        <a:rPr lang="en-US" sz="1000" u="none" strike="noStrike" cap="none" baseline="0" noProof="0" dirty="0"/>
                        <a:t> u </a:t>
                      </a:r>
                      <a:r>
                        <a:rPr lang="en-US" sz="1000" u="none" strike="noStrike" cap="none" baseline="0" noProof="0" dirty="0" err="1"/>
                        <a:t>društvu</a:t>
                      </a:r>
                      <a:r>
                        <a:rPr lang="en-US" sz="1000" u="none" strike="noStrike" cap="none" baseline="0" noProof="0" dirty="0"/>
                        <a:t> </a:t>
                      </a:r>
                      <a:r>
                        <a:rPr lang="en-US" sz="1000" u="none" strike="noStrike" cap="none" baseline="0" noProof="0" dirty="0" err="1"/>
                        <a:t>treba</a:t>
                      </a:r>
                      <a:r>
                        <a:rPr lang="en-US" sz="1000" u="none" strike="noStrike" cap="none" baseline="0" noProof="0" dirty="0"/>
                        <a:t> </a:t>
                      </a:r>
                      <a:r>
                        <a:rPr lang="en-US" sz="1000" u="none" strike="noStrike" cap="none" baseline="0" noProof="0" dirty="0" err="1"/>
                        <a:t>izbjegavati</a:t>
                      </a:r>
                      <a:endParaRPr lang="en-US" sz="1000" u="none" strike="noStrike" cap="none" baseline="0" noProof="0" dirty="0"/>
                    </a:p>
                    <a:p>
                      <a:pPr marL="0" marR="0" lvl="0" indent="0" algn="l">
                        <a:lnSpc>
                          <a:spcPct val="100000"/>
                        </a:lnSpc>
                        <a:spcBef>
                          <a:spcPts val="0"/>
                        </a:spcBef>
                        <a:spcAft>
                          <a:spcPts val="0"/>
                        </a:spcAft>
                        <a:buClr>
                          <a:srgbClr val="000000"/>
                        </a:buClr>
                        <a:buSzPct val="25000"/>
                        <a:buFont typeface="Calibri"/>
                        <a:buNone/>
                      </a:pPr>
                      <a:endParaRPr lang="en" sz="1000" u="none" strike="noStrike" cap="none" baseline="0" dirty="0">
                        <a:sym typeface="Calibri"/>
                      </a:endParaRPr>
                    </a:p>
                  </a:txBody>
                  <a:tcPr marL="91450" marR="91450" marT="30875" marB="30875"/>
                </a:tc>
                <a:extLst>
                  <a:ext uri="{0D108BD9-81ED-4DB2-BD59-A6C34878D82A}">
                    <a16:rowId xmlns:a16="http://schemas.microsoft.com/office/drawing/2014/main" val="10000"/>
                  </a:ext>
                </a:extLst>
              </a:tr>
              <a:tr h="484896">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Namjena</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0875" marB="30875"/>
                </a:tc>
                <a:tc>
                  <a:txBody>
                    <a:bodyPr/>
                    <a:lstStyle/>
                    <a:p>
                      <a:pPr marL="0" marR="0" lvl="0" indent="0" algn="l" rtl="0">
                        <a:lnSpc>
                          <a:spcPct val="100000"/>
                        </a:lnSpc>
                        <a:spcBef>
                          <a:spcPts val="0"/>
                        </a:spcBef>
                        <a:spcAft>
                          <a:spcPts val="0"/>
                        </a:spcAft>
                        <a:buFont typeface="Calibri"/>
                        <a:buNone/>
                      </a:pPr>
                      <a:r>
                        <a:rPr lang="en" sz="1000" u="none" strike="noStrike" cap="none" baseline="0">
                          <a:sym typeface="Calibri"/>
                        </a:rPr>
                        <a:t>Osigurati kvalitetniju edukaciju svih sudionika školskih preventivnih programa o sredstvima </a:t>
                      </a:r>
                      <a:r>
                        <a:rPr lang="en" sz="1000" u="none" strike="noStrike" cap="none" baseline="0"/>
                        <a:t>suvremene ovisnosti</a:t>
                      </a:r>
                      <a:r>
                        <a:rPr lang="en" sz="1000" u="none" strike="noStrike" cap="none" baseline="0">
                          <a:sym typeface="Calibri"/>
                        </a:rPr>
                        <a:t> i problemu</a:t>
                      </a:r>
                      <a:r>
                        <a:rPr lang="en" sz="1000" u="none" strike="noStrike" cap="none" baseline="0"/>
                        <a:t> </a:t>
                      </a:r>
                      <a:r>
                        <a:rPr lang="en" sz="1000" u="none" strike="noStrike" cap="none" baseline="0">
                          <a:sym typeface="Calibri"/>
                        </a:rPr>
                        <a:t>ovisnosti te unaprijediti metode koje mogu pridonijeti kvalitetnijem odgoju </a:t>
                      </a:r>
                      <a:r>
                        <a:rPr lang="en" sz="1000" u="none" strike="noStrike" cap="none" baseline="0"/>
                        <a:t>mladih</a:t>
                      </a:r>
                      <a:r>
                        <a:rPr lang="en" sz="1000" u="none" strike="noStrike" cap="none" baseline="0">
                          <a:sym typeface="Calibri"/>
                        </a:rPr>
                        <a:t>. Aktivno sudjelovanje učenika u okviru zadanih tema.</a:t>
                      </a:r>
                      <a:endParaRPr lang="en" sz="1000" b="0" i="0" u="none" strike="noStrike" cap="none" baseline="0">
                        <a:solidFill>
                          <a:srgbClr val="000000"/>
                        </a:solidFill>
                        <a:latin typeface="Calibri"/>
                        <a:ea typeface="Calibri"/>
                        <a:cs typeface="Calibri"/>
                        <a:sym typeface="Calibri"/>
                      </a:endParaRPr>
                    </a:p>
                  </a:txBody>
                  <a:tcPr marL="91450" marR="91450" marT="30875" marB="30875"/>
                </a:tc>
                <a:extLst>
                  <a:ext uri="{0D108BD9-81ED-4DB2-BD59-A6C34878D82A}">
                    <a16:rowId xmlns:a16="http://schemas.microsoft.com/office/drawing/2014/main" val="10001"/>
                  </a:ext>
                </a:extLst>
              </a:tr>
              <a:tr h="544487">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Način</a:t>
                      </a:r>
                      <a:r>
                        <a:rPr lang="en" sz="1000" u="none" strike="noStrike" cap="none" baseline="0">
                          <a:sym typeface="Calibri"/>
                        </a:rPr>
                        <a:t> </a:t>
                      </a:r>
                      <a:r>
                        <a:rPr lang="en" sz="1000" u="none" strike="noStrike" cap="none" baseline="0" err="1">
                          <a:sym typeface="Calibri"/>
                        </a:rPr>
                        <a:t>realizacije</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0875" marB="30875"/>
                </a:tc>
                <a:tc>
                  <a:txBody>
                    <a:bodyPr/>
                    <a:lstStyle/>
                    <a:p>
                      <a:pPr marL="0" marR="0" lvl="0" indent="0" algn="l" rtl="0">
                        <a:lnSpc>
                          <a:spcPct val="100000"/>
                        </a:lnSpc>
                        <a:spcBef>
                          <a:spcPts val="0"/>
                        </a:spcBef>
                        <a:spcAft>
                          <a:spcPts val="0"/>
                        </a:spcAft>
                        <a:buFont typeface="Calibri"/>
                        <a:buNone/>
                      </a:pPr>
                      <a:r>
                        <a:rPr lang="en" sz="1000" u="none" strike="noStrike" cap="none" baseline="0" err="1">
                          <a:sym typeface="Calibri"/>
                        </a:rPr>
                        <a:t>Radionice</a:t>
                      </a:r>
                      <a:r>
                        <a:rPr lang="en" sz="1000" u="none" strike="noStrike" cap="none" baseline="0">
                          <a:sym typeface="Calibri"/>
                        </a:rPr>
                        <a:t> </a:t>
                      </a:r>
                      <a:r>
                        <a:rPr lang="en" sz="1000" u="none" strike="noStrike" cap="none" baseline="0" err="1">
                          <a:sym typeface="Calibri"/>
                        </a:rPr>
                        <a:t>na</a:t>
                      </a:r>
                      <a:r>
                        <a:rPr lang="en" sz="1000" u="none" strike="noStrike" cap="none" baseline="0">
                          <a:sym typeface="Calibri"/>
                        </a:rPr>
                        <a:t> </a:t>
                      </a:r>
                      <a:r>
                        <a:rPr lang="en" sz="1000" u="none" strike="noStrike" cap="none" baseline="0" err="1">
                          <a:sym typeface="Calibri"/>
                        </a:rPr>
                        <a:t>satovima</a:t>
                      </a:r>
                      <a:r>
                        <a:rPr lang="en" sz="1000" u="none" strike="noStrike" cap="none" baseline="0">
                          <a:sym typeface="Calibri"/>
                        </a:rPr>
                        <a:t> </a:t>
                      </a:r>
                      <a:r>
                        <a:rPr lang="en" sz="1000" u="none" strike="noStrike" cap="none" baseline="0" err="1">
                          <a:sym typeface="Calibri"/>
                        </a:rPr>
                        <a:t>razrednog</a:t>
                      </a:r>
                      <a:r>
                        <a:rPr lang="en" sz="1000" u="none" strike="noStrike" cap="none" baseline="0">
                          <a:sym typeface="Calibri"/>
                        </a:rPr>
                        <a:t> </a:t>
                      </a:r>
                      <a:r>
                        <a:rPr lang="en" sz="1000" u="none" strike="noStrike" cap="none" baseline="0" err="1">
                          <a:sym typeface="Calibri"/>
                        </a:rPr>
                        <a:t>odjela</a:t>
                      </a:r>
                      <a:r>
                        <a:rPr lang="en" sz="1000" u="none" strike="noStrike" cap="none" baseline="0">
                          <a:sym typeface="Calibri"/>
                        </a:rPr>
                        <a:t>, </a:t>
                      </a:r>
                      <a:r>
                        <a:rPr lang="en" sz="1000" u="none" strike="noStrike" cap="none" baseline="0" err="1">
                          <a:sym typeface="Calibri"/>
                        </a:rPr>
                        <a:t>predavanja</a:t>
                      </a:r>
                      <a:r>
                        <a:rPr lang="en" sz="1000" u="none" strike="noStrike" cap="none" baseline="0">
                          <a:sym typeface="Calibri"/>
                        </a:rPr>
                        <a:t> za </a:t>
                      </a:r>
                      <a:r>
                        <a:rPr lang="en" sz="1000" u="none" strike="noStrike" cap="none" baseline="0" err="1">
                          <a:sym typeface="Calibri"/>
                        </a:rPr>
                        <a:t>učenike</a:t>
                      </a:r>
                      <a:r>
                        <a:rPr lang="en" sz="1000" u="none" strike="noStrike" cap="none" baseline="0">
                          <a:sym typeface="Calibri"/>
                        </a:rPr>
                        <a:t> </a:t>
                      </a:r>
                      <a:r>
                        <a:rPr lang="en" sz="1000" u="none" strike="noStrike" cap="none" baseline="0" err="1">
                          <a:sym typeface="Calibri"/>
                        </a:rPr>
                        <a:t>i</a:t>
                      </a:r>
                      <a:r>
                        <a:rPr lang="en" sz="1000" u="none" strike="noStrike" cap="none" baseline="0">
                          <a:sym typeface="Calibri"/>
                        </a:rPr>
                        <a:t> </a:t>
                      </a:r>
                      <a:r>
                        <a:rPr lang="en" sz="1000" u="none" strike="noStrike" cap="none" baseline="0" err="1"/>
                        <a:t>roditelje</a:t>
                      </a:r>
                      <a:r>
                        <a:rPr lang="en" sz="1000" u="none" strike="noStrike" cap="none" baseline="0"/>
                        <a:t> u </a:t>
                      </a:r>
                      <a:r>
                        <a:rPr lang="en" sz="1000" u="none" strike="noStrike" cap="none" baseline="0" err="1"/>
                        <a:t>sklopu</a:t>
                      </a:r>
                      <a:r>
                        <a:rPr lang="en" sz="1000" u="none" strike="noStrike" cap="none" baseline="0"/>
                        <a:t> </a:t>
                      </a:r>
                      <a:r>
                        <a:rPr lang="en" sz="1000" u="none" strike="noStrike" cap="none" baseline="0" err="1"/>
                        <a:t>projekta</a:t>
                      </a:r>
                      <a:r>
                        <a:rPr lang="en" sz="1000" u="none" strike="noStrike" cap="none" baseline="0"/>
                        <a:t> 5zanet</a:t>
                      </a:r>
                      <a:endParaRPr lang="en" sz="1000" u="none" strike="noStrike" cap="none" baseline="0">
                        <a:sym typeface="Calibri"/>
                      </a:endParaRPr>
                    </a:p>
                  </a:txBody>
                  <a:tcPr marL="91450" marR="91450" marT="30875" marB="30875"/>
                </a:tc>
                <a:extLst>
                  <a:ext uri="{0D108BD9-81ED-4DB2-BD59-A6C34878D82A}">
                    <a16:rowId xmlns:a16="http://schemas.microsoft.com/office/drawing/2014/main" val="10002"/>
                  </a:ext>
                </a:extLst>
              </a:tr>
              <a:tr h="296587">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Nositelj</a:t>
                      </a:r>
                      <a:r>
                        <a:rPr lang="en" sz="1000" u="none" strike="noStrike" cap="none" baseline="0">
                          <a:sym typeface="Calibri"/>
                        </a:rPr>
                        <a:t> </a:t>
                      </a:r>
                      <a:r>
                        <a:rPr lang="en" sz="1000" u="none" strike="noStrike" cap="none" baseline="0" err="1">
                          <a:sym typeface="Calibri"/>
                        </a:rPr>
                        <a:t>aktivnosti</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0875" marB="30875"/>
                </a:tc>
                <a:tc>
                  <a:txBody>
                    <a:bodyPr/>
                    <a:lstStyle/>
                    <a:p>
                      <a:pPr marL="0" marR="0" lvl="0" indent="0" algn="l" rtl="0">
                        <a:lnSpc>
                          <a:spcPct val="100000"/>
                        </a:lnSpc>
                        <a:spcBef>
                          <a:spcPts val="0"/>
                        </a:spcBef>
                        <a:spcAft>
                          <a:spcPts val="0"/>
                        </a:spcAft>
                        <a:buFont typeface="Calibri"/>
                        <a:buNone/>
                      </a:pPr>
                      <a:r>
                        <a:rPr lang="en" sz="1000" u="none" strike="noStrike" cap="none" baseline="0" dirty="0">
                          <a:sym typeface="Calibri"/>
                        </a:rPr>
                        <a:t>Ravnateljica, pedagog, učitelji</a:t>
                      </a:r>
                      <a:r>
                        <a:rPr lang="hr-HR" sz="1000" u="none" strike="noStrike" cap="none" baseline="0" dirty="0">
                          <a:sym typeface="Calibri"/>
                        </a:rPr>
                        <a:t>ce RN</a:t>
                      </a:r>
                      <a:r>
                        <a:rPr lang="en" sz="1000" u="none" strike="noStrike" cap="none" baseline="0" dirty="0">
                          <a:sym typeface="Calibri"/>
                        </a:rPr>
                        <a:t> , vanjski suradnici</a:t>
                      </a:r>
                      <a:r>
                        <a:rPr lang="en" sz="1000" u="none" strike="noStrike" cap="none" baseline="0" dirty="0"/>
                        <a:t> </a:t>
                      </a:r>
                      <a:endParaRPr lang="hr-HR" sz="1000" u="none" strike="noStrike" cap="none" baseline="0" dirty="0">
                        <a:sym typeface="Calibri"/>
                      </a:endParaRPr>
                    </a:p>
                  </a:txBody>
                  <a:tcPr marL="91450" marR="91450" marT="30875" marB="30875"/>
                </a:tc>
                <a:extLst>
                  <a:ext uri="{0D108BD9-81ED-4DB2-BD59-A6C34878D82A}">
                    <a16:rowId xmlns:a16="http://schemas.microsoft.com/office/drawing/2014/main" val="10003"/>
                  </a:ext>
                </a:extLst>
              </a:tr>
              <a:tr h="508629">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Vremenik</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0875" marB="30875"/>
                </a:tc>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dirty="0"/>
                        <a:t>15.11.-15.-12.20</a:t>
                      </a:r>
                      <a:r>
                        <a:rPr lang="hr-HR" sz="1000" u="none" strike="noStrike" cap="none" baseline="0" dirty="0"/>
                        <a:t>21</a:t>
                      </a:r>
                      <a:r>
                        <a:rPr lang="en" sz="1000" u="none" strike="noStrike" cap="none" baseline="0" dirty="0"/>
                        <a:t>.</a:t>
                      </a:r>
                      <a:endParaRPr lang="en" sz="1000" u="none" strike="noStrike" cap="none" baseline="0" dirty="0">
                        <a:sym typeface="Calibri"/>
                      </a:endParaRPr>
                    </a:p>
                    <a:p>
                      <a:pPr marL="0" marR="0" lvl="0" indent="0" algn="l" rtl="0">
                        <a:lnSpc>
                          <a:spcPct val="100000"/>
                        </a:lnSpc>
                        <a:spcBef>
                          <a:spcPts val="200"/>
                        </a:spcBef>
                        <a:spcAft>
                          <a:spcPts val="0"/>
                        </a:spcAft>
                        <a:buClr>
                          <a:schemeClr val="dk1"/>
                        </a:buClr>
                        <a:buFont typeface="Calibri"/>
                        <a:buNone/>
                      </a:pPr>
                      <a:endParaRPr sz="1000" u="none" strike="noStrike" cap="none" baseline="0" dirty="0">
                        <a:sym typeface="Calibri"/>
                      </a:endParaRPr>
                    </a:p>
                    <a:p>
                      <a:pPr marL="0" marR="0" lvl="0" indent="0" algn="l" rtl="0">
                        <a:spcBef>
                          <a:spcPts val="0"/>
                        </a:spcBef>
                        <a:buNone/>
                      </a:pPr>
                      <a:endParaRPr sz="1000" b="0" i="0" u="none" strike="noStrike" cap="none" baseline="0" dirty="0">
                        <a:solidFill>
                          <a:srgbClr val="000000"/>
                        </a:solidFill>
                        <a:latin typeface="Calibri"/>
                        <a:ea typeface="Calibri"/>
                        <a:cs typeface="Calibri"/>
                        <a:sym typeface="Calibri"/>
                      </a:endParaRPr>
                    </a:p>
                  </a:txBody>
                  <a:tcPr marL="91450" marR="91450" marT="30875" marB="30875"/>
                </a:tc>
                <a:extLst>
                  <a:ext uri="{0D108BD9-81ED-4DB2-BD59-A6C34878D82A}">
                    <a16:rowId xmlns:a16="http://schemas.microsoft.com/office/drawing/2014/main" val="10004"/>
                  </a:ext>
                </a:extLst>
              </a:tr>
              <a:tr h="296587">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Troškovnik</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0875" marB="30875"/>
                </a:tc>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a:sym typeface="Calibri"/>
                        </a:rPr>
                        <a:t>100,00 kn za papire, hamer papir i materijal.</a:t>
                      </a:r>
                      <a:endParaRPr lang="en" sz="1000" b="0" i="0" u="none" strike="noStrike" cap="none" baseline="0">
                        <a:solidFill>
                          <a:srgbClr val="000000"/>
                        </a:solidFill>
                        <a:latin typeface="Calibri"/>
                        <a:ea typeface="Calibri"/>
                        <a:cs typeface="Calibri"/>
                        <a:sym typeface="Calibri"/>
                      </a:endParaRPr>
                    </a:p>
                  </a:txBody>
                  <a:tcPr marL="91450" marR="91450" marT="30875" marB="30875"/>
                </a:tc>
                <a:extLst>
                  <a:ext uri="{0D108BD9-81ED-4DB2-BD59-A6C34878D82A}">
                    <a16:rowId xmlns:a16="http://schemas.microsoft.com/office/drawing/2014/main" val="10005"/>
                  </a:ext>
                </a:extLst>
              </a:tr>
              <a:tr h="579007">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Način</a:t>
                      </a:r>
                      <a:r>
                        <a:rPr lang="en" sz="1000" u="none" strike="noStrike" cap="none" baseline="0">
                          <a:sym typeface="Calibri"/>
                        </a:rPr>
                        <a:t> </a:t>
                      </a:r>
                      <a:r>
                        <a:rPr lang="en" sz="1000" u="none" strike="noStrike" cap="none" baseline="0" err="1">
                          <a:sym typeface="Calibri"/>
                        </a:rPr>
                        <a:t>vrednovanja</a:t>
                      </a:r>
                      <a:r>
                        <a:rPr lang="en" sz="1000" u="none" strike="noStrike" cap="none" baseline="0">
                          <a:sym typeface="Calibri"/>
                        </a:rPr>
                        <a:t> </a:t>
                      </a:r>
                      <a:r>
                        <a:rPr lang="en" sz="1000" u="none" strike="noStrike" cap="none" baseline="0" err="1">
                          <a:sym typeface="Calibri"/>
                        </a:rPr>
                        <a:t>i</a:t>
                      </a:r>
                      <a:r>
                        <a:rPr lang="en" sz="1000" u="none" strike="noStrike" cap="none" baseline="0">
                          <a:sym typeface="Calibri"/>
                        </a:rPr>
                        <a:t> </a:t>
                      </a:r>
                      <a:r>
                        <a:rPr lang="en" sz="1000" u="none" strike="noStrike" cap="none" baseline="0" err="1">
                          <a:sym typeface="Calibri"/>
                        </a:rPr>
                        <a:t>korištenja</a:t>
                      </a:r>
                      <a:r>
                        <a:rPr lang="en" sz="1000" u="none" strike="noStrike" cap="none" baseline="0">
                          <a:sym typeface="Calibri"/>
                        </a:rPr>
                        <a:t> </a:t>
                      </a:r>
                      <a:r>
                        <a:rPr lang="en" sz="1000" u="none" strike="noStrike" cap="none" baseline="0" err="1">
                          <a:sym typeface="Calibri"/>
                        </a:rPr>
                        <a:t>rezultata</a:t>
                      </a:r>
                      <a:r>
                        <a:rPr lang="en" sz="1000" u="none" strike="noStrike" cap="none" baseline="0">
                          <a:sym typeface="Calibri"/>
                        </a:rPr>
                        <a:t> </a:t>
                      </a:r>
                      <a:r>
                        <a:rPr lang="en" sz="1000" u="none" strike="noStrike" cap="none" baseline="0" err="1">
                          <a:sym typeface="Calibri"/>
                        </a:rPr>
                        <a:t>vrednovanja</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0875" marB="30875"/>
                </a:tc>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dirty="0">
                          <a:sym typeface="Calibri"/>
                        </a:rPr>
                        <a:t>Razvijena svijest o vlastitom zdravlju i zdravlju drugih, shvaćanje ovisnosti kao sveprisutnog problema u društvu.</a:t>
                      </a:r>
                    </a:p>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dirty="0">
                          <a:sym typeface="Calibri"/>
                        </a:rPr>
                        <a:t>Aktivno sudjelovanje u radu.</a:t>
                      </a:r>
                      <a:endParaRPr lang="en" sz="1000" b="0" i="0" u="none" strike="noStrike" cap="none" baseline="0" dirty="0">
                        <a:solidFill>
                          <a:srgbClr val="000000"/>
                        </a:solidFill>
                        <a:latin typeface="Calibri"/>
                        <a:ea typeface="Calibri"/>
                        <a:cs typeface="Calibri"/>
                        <a:sym typeface="Calibri"/>
                      </a:endParaRPr>
                    </a:p>
                  </a:txBody>
                  <a:tcPr marL="91450" marR="91450" marT="30875" marB="30875"/>
                </a:tc>
                <a:extLst>
                  <a:ext uri="{0D108BD9-81ED-4DB2-BD59-A6C34878D82A}">
                    <a16:rowId xmlns:a16="http://schemas.microsoft.com/office/drawing/2014/main" val="10006"/>
                  </a:ext>
                </a:extLst>
              </a:tr>
            </a:tbl>
          </a:graphicData>
        </a:graphic>
      </p:graphicFrame>
      <p:sp>
        <p:nvSpPr>
          <p:cNvPr id="2" name="Title 1"/>
          <p:cNvSpPr>
            <a:spLocks noGrp="1"/>
          </p:cNvSpPr>
          <p:nvPr>
            <p:ph type="title"/>
          </p:nvPr>
        </p:nvSpPr>
        <p:spPr>
          <a:xfrm>
            <a:off x="1113186" y="0"/>
            <a:ext cx="6194580" cy="732235"/>
          </a:xfrm>
        </p:spPr>
        <p:txBody>
          <a:bodyPr>
            <a:scene3d>
              <a:camera prst="orthographicFront"/>
              <a:lightRig rig="soft" dir="t">
                <a:rot lat="0" lon="0" rev="15600000"/>
              </a:lightRig>
            </a:scene3d>
            <a:sp3d extrusionH="57150" prstMaterial="softEdge">
              <a:bevelT w="25400" h="38100"/>
            </a:sp3d>
          </a:bodyPr>
          <a:lstStyle/>
          <a:p>
            <a:r>
              <a:rPr lang="hr-HR" dirty="0">
                <a:effectLst>
                  <a:outerShdw blurRad="38100" dist="38100" dir="2700000" algn="tl">
                    <a:srgbClr val="000000">
                      <a:alpha val="43137"/>
                    </a:srgbClr>
                  </a:outerShdw>
                </a:effectLst>
                <a:latin typeface="+mn-lt"/>
              </a:rPr>
              <a:t>Mjesec borbe protiv ovisnosti</a:t>
            </a:r>
          </a:p>
        </p:txBody>
      </p:sp>
      <p:sp>
        <p:nvSpPr>
          <p:cNvPr id="5" name="TextBox 4">
            <a:extLst>
              <a:ext uri="{FF2B5EF4-FFF2-40B4-BE49-F238E27FC236}">
                <a16:creationId xmlns:a16="http://schemas.microsoft.com/office/drawing/2014/main" id="{CA3C27BE-C5DF-448C-9150-EC36E349B695}"/>
              </a:ext>
            </a:extLst>
          </p:cNvPr>
          <p:cNvSpPr txBox="1"/>
          <p:nvPr/>
        </p:nvSpPr>
        <p:spPr>
          <a:xfrm>
            <a:off x="3200400" y="234315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pic>
        <p:nvPicPr>
          <p:cNvPr id="1048" name="Shape 1048"/>
          <p:cNvPicPr preferRelativeResize="0"/>
          <p:nvPr/>
        </p:nvPicPr>
        <p:blipFill rotWithShape="1">
          <a:blip r:embed="rId3">
            <a:alphaModFix/>
          </a:blip>
          <a:srcRect/>
          <a:stretch/>
        </p:blipFill>
        <p:spPr>
          <a:xfrm>
            <a:off x="6713035" y="52984"/>
            <a:ext cx="1597814" cy="1084440"/>
          </a:xfrm>
          <a:prstGeom prst="rect">
            <a:avLst/>
          </a:prstGeom>
          <a:noFill/>
          <a:ln>
            <a:noFill/>
          </a:ln>
        </p:spPr>
      </p:pic>
    </p:spTree>
  </p:cSld>
  <p:clrMapOvr>
    <a:masterClrMapping/>
  </p:clrMapOvr>
  <p:transition spd="slow">
    <p:wipe/>
  </p:transition>
</p:sld>
</file>

<file path=ppt/slides/slide93.xml><?xml version="1.0" encoding="utf-8"?>
<p:sld xmlns:a="http://schemas.openxmlformats.org/drawingml/2006/main" xmlns:r="http://schemas.openxmlformats.org/officeDocument/2006/relationships" xmlns:p="http://schemas.openxmlformats.org/presentationml/2006/main" showMasterSp="0">
  <p:cSld>
    <p:spTree>
      <p:nvGrpSpPr>
        <p:cNvPr id="1" name="Shape 1047"/>
        <p:cNvGrpSpPr/>
        <p:nvPr/>
      </p:nvGrpSpPr>
      <p:grpSpPr>
        <a:xfrm>
          <a:off x="0" y="0"/>
          <a:ext cx="0" cy="0"/>
          <a:chOff x="0" y="0"/>
          <a:chExt cx="0" cy="0"/>
        </a:xfrm>
      </p:grpSpPr>
      <p:graphicFrame>
        <p:nvGraphicFramePr>
          <p:cNvPr id="1050" name="Shape 1050"/>
          <p:cNvGraphicFramePr/>
          <p:nvPr>
            <p:extLst>
              <p:ext uri="{D42A27DB-BD31-4B8C-83A1-F6EECF244321}">
                <p14:modId xmlns:p14="http://schemas.microsoft.com/office/powerpoint/2010/main" val="1681345219"/>
              </p:ext>
            </p:extLst>
          </p:nvPr>
        </p:nvGraphicFramePr>
        <p:xfrm>
          <a:off x="460917" y="838201"/>
          <a:ext cx="8430657" cy="3756118"/>
        </p:xfrm>
        <a:graphic>
          <a:graphicData uri="http://schemas.openxmlformats.org/drawingml/2006/table">
            <a:tbl>
              <a:tblPr>
                <a:tableStyleId>{0E3FDE45-AF77-4B5C-9715-49D594BDF05E}</a:tableStyleId>
              </a:tblPr>
              <a:tblGrid>
                <a:gridCol w="1548901">
                  <a:extLst>
                    <a:ext uri="{9D8B030D-6E8A-4147-A177-3AD203B41FA5}">
                      <a16:colId xmlns:a16="http://schemas.microsoft.com/office/drawing/2014/main" val="20000"/>
                    </a:ext>
                  </a:extLst>
                </a:gridCol>
                <a:gridCol w="6881756">
                  <a:extLst>
                    <a:ext uri="{9D8B030D-6E8A-4147-A177-3AD203B41FA5}">
                      <a16:colId xmlns:a16="http://schemas.microsoft.com/office/drawing/2014/main" val="20001"/>
                    </a:ext>
                  </a:extLst>
                </a:gridCol>
              </a:tblGrid>
              <a:tr h="912094">
                <a:tc>
                  <a:txBody>
                    <a:bodyPr/>
                    <a:lstStyle/>
                    <a:p>
                      <a:pPr marL="0" marR="0" lvl="0" indent="0" algn="l" rtl="0">
                        <a:lnSpc>
                          <a:spcPct val="100000"/>
                        </a:lnSpc>
                        <a:spcBef>
                          <a:spcPts val="0"/>
                        </a:spcBef>
                        <a:spcAft>
                          <a:spcPts val="0"/>
                        </a:spcAft>
                        <a:buClr>
                          <a:srgbClr val="000000"/>
                        </a:buClr>
                        <a:buSzPct val="25000"/>
                        <a:buFont typeface="Calibri"/>
                        <a:buNone/>
                      </a:pPr>
                      <a:r>
                        <a:rPr lang="hr-HR" sz="1000" u="none" strike="noStrike" cap="none" baseline="0" dirty="0">
                          <a:sym typeface="Calibri"/>
                        </a:rPr>
                        <a:t>Ishodi</a:t>
                      </a:r>
                      <a:r>
                        <a:rPr lang="en" sz="1000" u="none" strike="noStrike" cap="none" baseline="0" dirty="0">
                          <a:sym typeface="Calibri"/>
                        </a:rPr>
                        <a:t>:</a:t>
                      </a:r>
                      <a:endParaRPr lang="en" sz="1000" b="0" i="0" u="none" strike="noStrike" cap="none" baseline="0" dirty="0">
                        <a:solidFill>
                          <a:srgbClr val="000000"/>
                        </a:solidFill>
                        <a:latin typeface="Calibri"/>
                        <a:ea typeface="Calibri"/>
                        <a:cs typeface="Calibri"/>
                        <a:sym typeface="Calibri"/>
                      </a:endParaRPr>
                    </a:p>
                  </a:txBody>
                  <a:tcPr marL="91450" marR="91450" marT="30875" marB="30875"/>
                </a:tc>
                <a:tc>
                  <a:txBody>
                    <a:bodyPr/>
                    <a:lstStyle/>
                    <a:p>
                      <a:pPr lvl="0" algn="l">
                        <a:spcAft>
                          <a:spcPts val="0"/>
                        </a:spcAft>
                        <a:buNone/>
                      </a:pPr>
                      <a:r>
                        <a:rPr lang="en-US" sz="1000" u="none" strike="noStrike" cap="none" baseline="0" noProof="0" dirty="0"/>
                        <a:t>-</a:t>
                      </a:r>
                      <a:r>
                        <a:rPr lang="en-US" sz="1000" u="none" strike="noStrike" cap="none" baseline="0" noProof="0" dirty="0" err="1"/>
                        <a:t>nabraja</a:t>
                      </a:r>
                      <a:r>
                        <a:rPr lang="en-US" sz="1000" u="none" strike="noStrike" cap="none" baseline="0" noProof="0" dirty="0"/>
                        <a:t> </a:t>
                      </a:r>
                      <a:r>
                        <a:rPr lang="en-US" sz="1000" u="none" strike="noStrike" cap="none" baseline="0" noProof="0" dirty="0" err="1"/>
                        <a:t>opasnosti</a:t>
                      </a:r>
                      <a:r>
                        <a:rPr lang="en-US" sz="1000" u="none" strike="noStrike" cap="none" baseline="0" noProof="0" dirty="0"/>
                        <a:t> </a:t>
                      </a:r>
                      <a:r>
                        <a:rPr lang="en-US" sz="1000" u="none" strike="noStrike" cap="none" baseline="0" noProof="0" dirty="0" err="1"/>
                        <a:t>internetske</a:t>
                      </a:r>
                      <a:r>
                        <a:rPr lang="en-US" sz="1000" u="none" strike="noStrike" cap="none" baseline="0" noProof="0" dirty="0"/>
                        <a:t>  </a:t>
                      </a:r>
                      <a:r>
                        <a:rPr lang="en-US" sz="1000" u="none" strike="noStrike" cap="none" baseline="0" noProof="0" dirty="0" err="1"/>
                        <a:t>komunikacije</a:t>
                      </a:r>
                      <a:r>
                        <a:rPr lang="en-US" sz="1000" u="none" strike="noStrike" cap="none" baseline="0" noProof="0" dirty="0"/>
                        <a:t> s </a:t>
                      </a:r>
                      <a:r>
                        <a:rPr lang="en-US" sz="1000" u="none" strike="noStrike" cap="none" baseline="0" noProof="0" dirty="0" err="1"/>
                        <a:t>neznancima</a:t>
                      </a:r>
                      <a:r>
                        <a:rPr lang="en-US" sz="1000" u="none" strike="noStrike" cap="none" baseline="0" noProof="0" dirty="0"/>
                        <a:t> </a:t>
                      </a:r>
                      <a:r>
                        <a:rPr lang="en-US" sz="1000" u="none" strike="noStrike" cap="none" baseline="0" noProof="0" dirty="0" err="1"/>
                        <a:t>i</a:t>
                      </a:r>
                      <a:r>
                        <a:rPr lang="en-US" sz="1000" u="none" strike="noStrike" cap="none" baseline="0" noProof="0" dirty="0"/>
                        <a:t> </a:t>
                      </a:r>
                      <a:r>
                        <a:rPr lang="en-US" sz="1000" u="none" strike="noStrike" cap="none" baseline="0" noProof="0" dirty="0" err="1"/>
                        <a:t>kako</a:t>
                      </a:r>
                      <a:r>
                        <a:rPr lang="en-US" sz="1000" u="none" strike="noStrike" cap="none" baseline="0" noProof="0" dirty="0"/>
                        <a:t> </a:t>
                      </a:r>
                      <a:r>
                        <a:rPr lang="en-US" sz="1000" u="none" strike="noStrike" cap="none" baseline="0" noProof="0" dirty="0" err="1"/>
                        <a:t>zaštititi</a:t>
                      </a:r>
                      <a:r>
                        <a:rPr lang="en-US" sz="1000" u="none" strike="noStrike" cap="none" baseline="0" noProof="0" dirty="0"/>
                        <a:t> </a:t>
                      </a:r>
                      <a:r>
                        <a:rPr lang="en-US" sz="1000" u="none" strike="noStrike" cap="none" baseline="0" noProof="0" dirty="0" err="1"/>
                        <a:t>privatnost</a:t>
                      </a:r>
                      <a:endParaRPr lang="en-US" sz="1000" u="none" strike="noStrike" cap="none" baseline="0" noProof="0" dirty="0"/>
                    </a:p>
                    <a:p>
                      <a:pPr lvl="0" algn="l">
                        <a:spcAft>
                          <a:spcPts val="0"/>
                        </a:spcAft>
                        <a:buNone/>
                      </a:pPr>
                      <a:r>
                        <a:rPr lang="en-US" sz="1000" u="none" strike="noStrike" cap="none" baseline="0" noProof="0" dirty="0"/>
                        <a:t>-</a:t>
                      </a:r>
                      <a:r>
                        <a:rPr lang="en-US" sz="1000" u="none" strike="noStrike" cap="none" baseline="0" noProof="0" dirty="0" err="1"/>
                        <a:t>odlučuje</a:t>
                      </a:r>
                      <a:r>
                        <a:rPr lang="en-US" sz="1000" u="none" strike="noStrike" cap="none" baseline="0" noProof="0" dirty="0"/>
                        <a:t> o </a:t>
                      </a:r>
                      <a:r>
                        <a:rPr lang="en-US" sz="1000" u="none" strike="noStrike" cap="none" baseline="0" noProof="0" dirty="0" err="1"/>
                        <a:t>vlastitome</a:t>
                      </a:r>
                      <a:r>
                        <a:rPr lang="en-US" sz="1000" u="none" strike="noStrike" cap="none" baseline="0" noProof="0" dirty="0"/>
                        <a:t> </a:t>
                      </a:r>
                      <a:r>
                        <a:rPr lang="en-US" sz="1000" u="none" strike="noStrike" cap="none" baseline="0" noProof="0" dirty="0" err="1"/>
                        <a:t>sigurnom</a:t>
                      </a:r>
                      <a:r>
                        <a:rPr lang="en-US" sz="1000" u="none" strike="noStrike" cap="none" baseline="0" noProof="0" dirty="0"/>
                        <a:t> </a:t>
                      </a:r>
                      <a:r>
                        <a:rPr lang="en-US" sz="1000" u="none" strike="noStrike" cap="none" baseline="0" noProof="0" dirty="0" err="1"/>
                        <a:t>ponašanju</a:t>
                      </a:r>
                      <a:endParaRPr lang="en-US" sz="1000" u="none" strike="noStrike" cap="none" baseline="0" noProof="0" dirty="0"/>
                    </a:p>
                    <a:p>
                      <a:pPr lvl="0" algn="l">
                        <a:spcAft>
                          <a:spcPts val="0"/>
                        </a:spcAft>
                        <a:buNone/>
                      </a:pPr>
                      <a:r>
                        <a:rPr lang="en-US" sz="1000" u="none" strike="noStrike" cap="none" baseline="0" noProof="0" dirty="0"/>
                        <a:t>-</a:t>
                      </a:r>
                      <a:r>
                        <a:rPr lang="en-US" sz="1000" u="none" strike="noStrike" cap="none" baseline="0" noProof="0" dirty="0" err="1"/>
                        <a:t>odbija</a:t>
                      </a:r>
                      <a:r>
                        <a:rPr lang="en-US" sz="1000" u="none" strike="noStrike" cap="none" baseline="0" noProof="0" dirty="0"/>
                        <a:t> </a:t>
                      </a:r>
                      <a:r>
                        <a:rPr lang="en-US" sz="1000" u="none" strike="noStrike" cap="none" baseline="0" noProof="0" dirty="0" err="1"/>
                        <a:t>nagovor</a:t>
                      </a:r>
                      <a:r>
                        <a:rPr lang="en-US" sz="1000" u="none" strike="noStrike" cap="none" baseline="0" noProof="0" dirty="0"/>
                        <a:t> </a:t>
                      </a:r>
                      <a:r>
                        <a:rPr lang="en-US" sz="1000" u="none" strike="noStrike" cap="none" baseline="0" noProof="0" dirty="0" err="1"/>
                        <a:t>vršnjaka</a:t>
                      </a:r>
                      <a:r>
                        <a:rPr lang="en-US" sz="1000" u="none" strike="noStrike" cap="none" baseline="0" noProof="0" dirty="0"/>
                        <a:t> </a:t>
                      </a:r>
                      <a:r>
                        <a:rPr lang="en-US" sz="1000" u="none" strike="noStrike" cap="none" baseline="0" noProof="0" dirty="0" err="1"/>
                        <a:t>na</a:t>
                      </a:r>
                      <a:r>
                        <a:rPr lang="en-US" sz="1000" u="none" strike="noStrike" cap="none" baseline="0" noProof="0" dirty="0"/>
                        <a:t> </a:t>
                      </a:r>
                      <a:r>
                        <a:rPr lang="en-US" sz="1000" u="none" strike="noStrike" cap="none" baseline="0" noProof="0" dirty="0" err="1"/>
                        <a:t>nepoželjno</a:t>
                      </a:r>
                      <a:r>
                        <a:rPr lang="en-US" sz="1000" u="none" strike="noStrike" cap="none" baseline="0" noProof="0" dirty="0"/>
                        <a:t> </a:t>
                      </a:r>
                      <a:r>
                        <a:rPr lang="en-US" sz="1000" u="none" strike="noStrike" cap="none" baseline="0" noProof="0" dirty="0" err="1"/>
                        <a:t>ponašanje</a:t>
                      </a:r>
                      <a:endParaRPr lang="en-US" sz="1000" u="none" strike="noStrike" cap="none" baseline="0" noProof="0" dirty="0"/>
                    </a:p>
                    <a:p>
                      <a:pPr lvl="0" algn="l">
                        <a:spcAft>
                          <a:spcPts val="0"/>
                        </a:spcAft>
                        <a:buNone/>
                      </a:pPr>
                      <a:r>
                        <a:rPr lang="en-US" sz="1000" u="none" strike="noStrike" cap="none" baseline="0" noProof="0" dirty="0"/>
                        <a:t>- </a:t>
                      </a:r>
                      <a:r>
                        <a:rPr lang="en-US" sz="1000" u="none" strike="noStrike" cap="none" baseline="0" noProof="0" dirty="0" err="1"/>
                        <a:t>odgovorno</a:t>
                      </a:r>
                      <a:r>
                        <a:rPr lang="en-US" sz="1000" u="none" strike="noStrike" cap="none" baseline="0" noProof="0" dirty="0"/>
                        <a:t> se </a:t>
                      </a:r>
                      <a:r>
                        <a:rPr lang="en-US" sz="1000" u="none" strike="noStrike" cap="none" baseline="0" noProof="0" dirty="0" err="1"/>
                        <a:t>služi</a:t>
                      </a:r>
                      <a:r>
                        <a:rPr lang="en-US" sz="1000" u="none" strike="noStrike" cap="none" baseline="0" noProof="0" dirty="0"/>
                        <a:t> </a:t>
                      </a:r>
                      <a:r>
                        <a:rPr lang="en-US" sz="1000" u="none" strike="noStrike" cap="none" baseline="0" noProof="0" dirty="0" err="1"/>
                        <a:t>društvenim</a:t>
                      </a:r>
                      <a:r>
                        <a:rPr lang="en-US" sz="1000" u="none" strike="noStrike" cap="none" baseline="0" noProof="0" dirty="0"/>
                        <a:t> </a:t>
                      </a:r>
                      <a:r>
                        <a:rPr lang="en-US" sz="1000" u="none" strike="noStrike" cap="none" baseline="0" noProof="0" dirty="0" err="1"/>
                        <a:t>mrežama</a:t>
                      </a:r>
                      <a:endParaRPr lang="en-US" sz="1000" u="none" strike="noStrike" cap="none" baseline="0" noProof="0" dirty="0"/>
                    </a:p>
                    <a:p>
                      <a:pPr lvl="0" algn="l">
                        <a:spcAft>
                          <a:spcPts val="0"/>
                        </a:spcAft>
                        <a:buNone/>
                      </a:pPr>
                      <a:r>
                        <a:rPr lang="en-US" sz="1000" u="none" strike="noStrike" cap="none" baseline="0" noProof="0" dirty="0"/>
                        <a:t>-</a:t>
                      </a:r>
                      <a:r>
                        <a:rPr lang="en-US" sz="1000" u="none" strike="noStrike" cap="none" baseline="0" noProof="0" dirty="0" err="1"/>
                        <a:t>opasne</a:t>
                      </a:r>
                      <a:r>
                        <a:rPr lang="en-US" sz="1000" u="none" strike="noStrike" cap="none" baseline="0" noProof="0" dirty="0"/>
                        <a:t> </a:t>
                      </a:r>
                      <a:r>
                        <a:rPr lang="en-US" sz="1000" u="none" strike="noStrike" cap="none" baseline="0" noProof="0" dirty="0" err="1"/>
                        <a:t>i</a:t>
                      </a:r>
                      <a:r>
                        <a:rPr lang="en-US" sz="1000" u="none" strike="noStrike" cap="none" baseline="0" noProof="0" dirty="0"/>
                        <a:t> </a:t>
                      </a:r>
                      <a:r>
                        <a:rPr lang="en-US" sz="1000" u="none" strike="noStrike" cap="none" baseline="0" noProof="0" dirty="0" err="1"/>
                        <a:t>rizične</a:t>
                      </a:r>
                      <a:r>
                        <a:rPr lang="en-US" sz="1000" u="none" strike="noStrike" cap="none" baseline="0" noProof="0" dirty="0"/>
                        <a:t> </a:t>
                      </a:r>
                      <a:r>
                        <a:rPr lang="en-US" sz="1000" u="none" strike="noStrike" cap="none" baseline="0" noProof="0" dirty="0" err="1"/>
                        <a:t>situacije</a:t>
                      </a:r>
                      <a:r>
                        <a:rPr lang="en-US" sz="1000" u="none" strike="noStrike" cap="none" baseline="0" noProof="0" dirty="0"/>
                        <a:t> u </a:t>
                      </a:r>
                      <a:r>
                        <a:rPr lang="en-US" sz="1000" u="none" strike="noStrike" cap="none" baseline="0" noProof="0" dirty="0" err="1"/>
                        <a:t>društvu</a:t>
                      </a:r>
                      <a:r>
                        <a:rPr lang="en-US" sz="1000" u="none" strike="noStrike" cap="none" baseline="0" noProof="0" dirty="0"/>
                        <a:t> </a:t>
                      </a:r>
                      <a:r>
                        <a:rPr lang="en-US" sz="1000" u="none" strike="noStrike" cap="none" baseline="0" noProof="0" dirty="0" err="1"/>
                        <a:t>treba</a:t>
                      </a:r>
                      <a:r>
                        <a:rPr lang="en-US" sz="1000" u="none" strike="noStrike" cap="none" baseline="0" noProof="0" dirty="0"/>
                        <a:t> </a:t>
                      </a:r>
                      <a:r>
                        <a:rPr lang="en-US" sz="1000" u="none" strike="noStrike" cap="none" baseline="0" noProof="0" dirty="0" err="1"/>
                        <a:t>izbjegavati</a:t>
                      </a:r>
                      <a:endParaRPr lang="en-US" sz="1000" u="none" strike="noStrike" cap="none" baseline="0" noProof="0" dirty="0"/>
                    </a:p>
                    <a:p>
                      <a:pPr marL="0" marR="0" lvl="0" indent="0" algn="l">
                        <a:lnSpc>
                          <a:spcPct val="100000"/>
                        </a:lnSpc>
                        <a:spcBef>
                          <a:spcPts val="0"/>
                        </a:spcBef>
                        <a:spcAft>
                          <a:spcPts val="0"/>
                        </a:spcAft>
                        <a:buClr>
                          <a:srgbClr val="000000"/>
                        </a:buClr>
                        <a:buSzPct val="25000"/>
                        <a:buFont typeface="Calibri"/>
                        <a:buNone/>
                      </a:pPr>
                      <a:endParaRPr lang="en" sz="1000" u="none" strike="noStrike" cap="none" baseline="0" dirty="0">
                        <a:sym typeface="Calibri"/>
                      </a:endParaRPr>
                    </a:p>
                  </a:txBody>
                  <a:tcPr marL="91450" marR="91450" marT="30875" marB="30875"/>
                </a:tc>
                <a:extLst>
                  <a:ext uri="{0D108BD9-81ED-4DB2-BD59-A6C34878D82A}">
                    <a16:rowId xmlns:a16="http://schemas.microsoft.com/office/drawing/2014/main" val="10000"/>
                  </a:ext>
                </a:extLst>
              </a:tr>
              <a:tr h="484896">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Namjena</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0875" marB="30875"/>
                </a:tc>
                <a:tc>
                  <a:txBody>
                    <a:bodyPr/>
                    <a:lstStyle/>
                    <a:p>
                      <a:pPr marL="0" marR="0" lvl="0" indent="0" algn="l" rtl="0">
                        <a:lnSpc>
                          <a:spcPct val="100000"/>
                        </a:lnSpc>
                        <a:spcBef>
                          <a:spcPts val="0"/>
                        </a:spcBef>
                        <a:spcAft>
                          <a:spcPts val="0"/>
                        </a:spcAft>
                        <a:buFont typeface="Calibri"/>
                        <a:buNone/>
                      </a:pPr>
                      <a:r>
                        <a:rPr lang="en" sz="1000" u="none" strike="noStrike" cap="none" baseline="0">
                          <a:sym typeface="Calibri"/>
                        </a:rPr>
                        <a:t>Osigurati kvalitetniju edukaciju svih sudionika školskih preventivnih programa o sredstvima </a:t>
                      </a:r>
                      <a:r>
                        <a:rPr lang="en" sz="1000" u="none" strike="noStrike" cap="none" baseline="0"/>
                        <a:t>suvremene ovisnosti</a:t>
                      </a:r>
                      <a:r>
                        <a:rPr lang="en" sz="1000" u="none" strike="noStrike" cap="none" baseline="0">
                          <a:sym typeface="Calibri"/>
                        </a:rPr>
                        <a:t> i problemu</a:t>
                      </a:r>
                      <a:r>
                        <a:rPr lang="en" sz="1000" u="none" strike="noStrike" cap="none" baseline="0"/>
                        <a:t> </a:t>
                      </a:r>
                      <a:r>
                        <a:rPr lang="en" sz="1000" u="none" strike="noStrike" cap="none" baseline="0">
                          <a:sym typeface="Calibri"/>
                        </a:rPr>
                        <a:t>ovisnosti te unaprijediti metode koje mogu pridonijeti kvalitetnijem odgoju </a:t>
                      </a:r>
                      <a:r>
                        <a:rPr lang="en" sz="1000" u="none" strike="noStrike" cap="none" baseline="0"/>
                        <a:t>mladih</a:t>
                      </a:r>
                      <a:r>
                        <a:rPr lang="en" sz="1000" u="none" strike="noStrike" cap="none" baseline="0">
                          <a:sym typeface="Calibri"/>
                        </a:rPr>
                        <a:t>. Aktivno sudjelovanje učenika u okviru zadanih tema.</a:t>
                      </a:r>
                      <a:endParaRPr lang="en" sz="1000" b="0" i="0" u="none" strike="noStrike" cap="none" baseline="0">
                        <a:solidFill>
                          <a:srgbClr val="000000"/>
                        </a:solidFill>
                        <a:latin typeface="Calibri"/>
                        <a:ea typeface="Calibri"/>
                        <a:cs typeface="Calibri"/>
                        <a:sym typeface="Calibri"/>
                      </a:endParaRPr>
                    </a:p>
                  </a:txBody>
                  <a:tcPr marL="91450" marR="91450" marT="30875" marB="30875"/>
                </a:tc>
                <a:extLst>
                  <a:ext uri="{0D108BD9-81ED-4DB2-BD59-A6C34878D82A}">
                    <a16:rowId xmlns:a16="http://schemas.microsoft.com/office/drawing/2014/main" val="10001"/>
                  </a:ext>
                </a:extLst>
              </a:tr>
              <a:tr h="544487">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Način</a:t>
                      </a:r>
                      <a:r>
                        <a:rPr lang="en" sz="1000" u="none" strike="noStrike" cap="none" baseline="0">
                          <a:sym typeface="Calibri"/>
                        </a:rPr>
                        <a:t> </a:t>
                      </a:r>
                      <a:r>
                        <a:rPr lang="en" sz="1000" u="none" strike="noStrike" cap="none" baseline="0" err="1">
                          <a:sym typeface="Calibri"/>
                        </a:rPr>
                        <a:t>realizacije</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0875" marB="30875"/>
                </a:tc>
                <a:tc>
                  <a:txBody>
                    <a:bodyPr/>
                    <a:lstStyle/>
                    <a:p>
                      <a:pPr marL="0" marR="0" lvl="0" indent="0" algn="l" rtl="0">
                        <a:lnSpc>
                          <a:spcPct val="100000"/>
                        </a:lnSpc>
                        <a:spcBef>
                          <a:spcPts val="0"/>
                        </a:spcBef>
                        <a:spcAft>
                          <a:spcPts val="0"/>
                        </a:spcAft>
                        <a:buFont typeface="Calibri"/>
                        <a:buNone/>
                      </a:pPr>
                      <a:r>
                        <a:rPr lang="hr-HR" sz="1000" u="none" strike="noStrike" cap="none" baseline="0" dirty="0">
                          <a:sym typeface="Calibri"/>
                        </a:rPr>
                        <a:t>Predavanje na satu razrednika za učenike 7. razreda</a:t>
                      </a:r>
                      <a:endParaRPr lang="en" sz="1000" u="none" strike="noStrike" cap="none" baseline="0" dirty="0">
                        <a:sym typeface="Calibri"/>
                      </a:endParaRPr>
                    </a:p>
                  </a:txBody>
                  <a:tcPr marL="91450" marR="91450" marT="30875" marB="30875"/>
                </a:tc>
                <a:extLst>
                  <a:ext uri="{0D108BD9-81ED-4DB2-BD59-A6C34878D82A}">
                    <a16:rowId xmlns:a16="http://schemas.microsoft.com/office/drawing/2014/main" val="10002"/>
                  </a:ext>
                </a:extLst>
              </a:tr>
              <a:tr h="296587">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Nositelj</a:t>
                      </a:r>
                      <a:r>
                        <a:rPr lang="en" sz="1000" u="none" strike="noStrike" cap="none" baseline="0">
                          <a:sym typeface="Calibri"/>
                        </a:rPr>
                        <a:t> </a:t>
                      </a:r>
                      <a:r>
                        <a:rPr lang="en" sz="1000" u="none" strike="noStrike" cap="none" baseline="0" err="1">
                          <a:sym typeface="Calibri"/>
                        </a:rPr>
                        <a:t>aktivnosti</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0875" marB="30875"/>
                </a:tc>
                <a:tc>
                  <a:txBody>
                    <a:bodyPr/>
                    <a:lstStyle/>
                    <a:p>
                      <a:pPr marL="0" marR="0" lvl="0" indent="0" algn="l" rtl="0">
                        <a:lnSpc>
                          <a:spcPct val="100000"/>
                        </a:lnSpc>
                        <a:spcBef>
                          <a:spcPts val="0"/>
                        </a:spcBef>
                        <a:spcAft>
                          <a:spcPts val="0"/>
                        </a:spcAft>
                        <a:buFont typeface="Calibri"/>
                        <a:buNone/>
                      </a:pPr>
                      <a:r>
                        <a:rPr lang="hr-HR" sz="1000" u="none" strike="noStrike" cap="none" baseline="0" dirty="0">
                          <a:sym typeface="Calibri"/>
                        </a:rPr>
                        <a:t>Djelatnici MUP-a BPŽ, ravnateljica, pedagoginja, razrednici</a:t>
                      </a:r>
                    </a:p>
                  </a:txBody>
                  <a:tcPr marL="91450" marR="91450" marT="30875" marB="30875"/>
                </a:tc>
                <a:extLst>
                  <a:ext uri="{0D108BD9-81ED-4DB2-BD59-A6C34878D82A}">
                    <a16:rowId xmlns:a16="http://schemas.microsoft.com/office/drawing/2014/main" val="10003"/>
                  </a:ext>
                </a:extLst>
              </a:tr>
              <a:tr h="508629">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Vremenik</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0875" marB="30875"/>
                </a:tc>
                <a:tc>
                  <a:txBody>
                    <a:bodyPr/>
                    <a:lstStyle/>
                    <a:p>
                      <a:pPr marL="0" marR="0" lvl="0" indent="0" algn="l" rtl="0">
                        <a:lnSpc>
                          <a:spcPct val="100000"/>
                        </a:lnSpc>
                        <a:spcBef>
                          <a:spcPts val="0"/>
                        </a:spcBef>
                        <a:spcAft>
                          <a:spcPts val="0"/>
                        </a:spcAft>
                        <a:buClr>
                          <a:srgbClr val="000000"/>
                        </a:buClr>
                        <a:buSzPct val="25000"/>
                        <a:buFont typeface="Calibri"/>
                        <a:buNone/>
                      </a:pPr>
                      <a:r>
                        <a:rPr lang="hr-HR" sz="1000" u="none" strike="noStrike" cap="none" baseline="0" dirty="0">
                          <a:sym typeface="Calibri"/>
                        </a:rPr>
                        <a:t>6.10.2021.</a:t>
                      </a:r>
                      <a:endParaRPr lang="en" sz="1000" u="none" strike="noStrike" cap="none" baseline="0" dirty="0">
                        <a:sym typeface="Calibri"/>
                      </a:endParaRPr>
                    </a:p>
                    <a:p>
                      <a:pPr marL="0" marR="0" lvl="0" indent="0" algn="l" rtl="0">
                        <a:lnSpc>
                          <a:spcPct val="100000"/>
                        </a:lnSpc>
                        <a:spcBef>
                          <a:spcPts val="200"/>
                        </a:spcBef>
                        <a:spcAft>
                          <a:spcPts val="0"/>
                        </a:spcAft>
                        <a:buClr>
                          <a:schemeClr val="dk1"/>
                        </a:buClr>
                        <a:buFont typeface="Calibri"/>
                        <a:buNone/>
                      </a:pPr>
                      <a:endParaRPr sz="1000" u="none" strike="noStrike" cap="none" baseline="0" dirty="0">
                        <a:sym typeface="Calibri"/>
                      </a:endParaRPr>
                    </a:p>
                    <a:p>
                      <a:pPr marL="0" marR="0" lvl="0" indent="0" algn="l" rtl="0">
                        <a:spcBef>
                          <a:spcPts val="0"/>
                        </a:spcBef>
                        <a:buNone/>
                      </a:pPr>
                      <a:endParaRPr sz="1000" b="0" i="0" u="none" strike="noStrike" cap="none" baseline="0" dirty="0">
                        <a:solidFill>
                          <a:srgbClr val="000000"/>
                        </a:solidFill>
                        <a:latin typeface="Calibri"/>
                        <a:ea typeface="Calibri"/>
                        <a:cs typeface="Calibri"/>
                        <a:sym typeface="Calibri"/>
                      </a:endParaRPr>
                    </a:p>
                  </a:txBody>
                  <a:tcPr marL="91450" marR="91450" marT="30875" marB="30875"/>
                </a:tc>
                <a:extLst>
                  <a:ext uri="{0D108BD9-81ED-4DB2-BD59-A6C34878D82A}">
                    <a16:rowId xmlns:a16="http://schemas.microsoft.com/office/drawing/2014/main" val="10004"/>
                  </a:ext>
                </a:extLst>
              </a:tr>
              <a:tr h="296587">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Troškovnik</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0875" marB="30875"/>
                </a:tc>
                <a:tc>
                  <a:txBody>
                    <a:bodyPr/>
                    <a:lstStyle/>
                    <a:p>
                      <a:pPr marL="0" marR="0" lvl="0" indent="0" algn="l" rtl="0">
                        <a:lnSpc>
                          <a:spcPct val="100000"/>
                        </a:lnSpc>
                        <a:spcBef>
                          <a:spcPts val="0"/>
                        </a:spcBef>
                        <a:spcAft>
                          <a:spcPts val="0"/>
                        </a:spcAft>
                        <a:buClr>
                          <a:srgbClr val="000000"/>
                        </a:buClr>
                        <a:buSzPct val="25000"/>
                        <a:buFont typeface="Calibri"/>
                        <a:buNone/>
                      </a:pPr>
                      <a:r>
                        <a:rPr lang="hr-HR" sz="1000" u="none" strike="noStrike" cap="none" baseline="0" dirty="0">
                          <a:sym typeface="Calibri"/>
                        </a:rPr>
                        <a:t>0 kuna</a:t>
                      </a:r>
                      <a:r>
                        <a:rPr lang="en" sz="1000" u="none" strike="noStrike" cap="none" baseline="0" dirty="0">
                          <a:sym typeface="Calibri"/>
                        </a:rPr>
                        <a:t>.</a:t>
                      </a:r>
                      <a:endParaRPr lang="en" sz="1000" b="0" i="0" u="none" strike="noStrike" cap="none" baseline="0" dirty="0">
                        <a:solidFill>
                          <a:srgbClr val="000000"/>
                        </a:solidFill>
                        <a:latin typeface="Calibri"/>
                        <a:ea typeface="Calibri"/>
                        <a:cs typeface="Calibri"/>
                        <a:sym typeface="Calibri"/>
                      </a:endParaRPr>
                    </a:p>
                  </a:txBody>
                  <a:tcPr marL="91450" marR="91450" marT="30875" marB="30875"/>
                </a:tc>
                <a:extLst>
                  <a:ext uri="{0D108BD9-81ED-4DB2-BD59-A6C34878D82A}">
                    <a16:rowId xmlns:a16="http://schemas.microsoft.com/office/drawing/2014/main" val="10005"/>
                  </a:ext>
                </a:extLst>
              </a:tr>
              <a:tr h="579007">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Način</a:t>
                      </a:r>
                      <a:r>
                        <a:rPr lang="en" sz="1000" u="none" strike="noStrike" cap="none" baseline="0">
                          <a:sym typeface="Calibri"/>
                        </a:rPr>
                        <a:t> </a:t>
                      </a:r>
                      <a:r>
                        <a:rPr lang="en" sz="1000" u="none" strike="noStrike" cap="none" baseline="0" err="1">
                          <a:sym typeface="Calibri"/>
                        </a:rPr>
                        <a:t>vrednovanja</a:t>
                      </a:r>
                      <a:r>
                        <a:rPr lang="en" sz="1000" u="none" strike="noStrike" cap="none" baseline="0">
                          <a:sym typeface="Calibri"/>
                        </a:rPr>
                        <a:t> </a:t>
                      </a:r>
                      <a:r>
                        <a:rPr lang="en" sz="1000" u="none" strike="noStrike" cap="none" baseline="0" err="1">
                          <a:sym typeface="Calibri"/>
                        </a:rPr>
                        <a:t>i</a:t>
                      </a:r>
                      <a:r>
                        <a:rPr lang="en" sz="1000" u="none" strike="noStrike" cap="none" baseline="0">
                          <a:sym typeface="Calibri"/>
                        </a:rPr>
                        <a:t> </a:t>
                      </a:r>
                      <a:r>
                        <a:rPr lang="en" sz="1000" u="none" strike="noStrike" cap="none" baseline="0" err="1">
                          <a:sym typeface="Calibri"/>
                        </a:rPr>
                        <a:t>korištenja</a:t>
                      </a:r>
                      <a:r>
                        <a:rPr lang="en" sz="1000" u="none" strike="noStrike" cap="none" baseline="0">
                          <a:sym typeface="Calibri"/>
                        </a:rPr>
                        <a:t> </a:t>
                      </a:r>
                      <a:r>
                        <a:rPr lang="en" sz="1000" u="none" strike="noStrike" cap="none" baseline="0" err="1">
                          <a:sym typeface="Calibri"/>
                        </a:rPr>
                        <a:t>rezultata</a:t>
                      </a:r>
                      <a:r>
                        <a:rPr lang="en" sz="1000" u="none" strike="noStrike" cap="none" baseline="0">
                          <a:sym typeface="Calibri"/>
                        </a:rPr>
                        <a:t> </a:t>
                      </a:r>
                      <a:r>
                        <a:rPr lang="en" sz="1000" u="none" strike="noStrike" cap="none" baseline="0" err="1">
                          <a:sym typeface="Calibri"/>
                        </a:rPr>
                        <a:t>vrednovanja</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0875" marB="30875"/>
                </a:tc>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dirty="0">
                          <a:sym typeface="Calibri"/>
                        </a:rPr>
                        <a:t>.</a:t>
                      </a:r>
                    </a:p>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dirty="0">
                          <a:sym typeface="Calibri"/>
                        </a:rPr>
                        <a:t>Aktivno sudjelovanje u radu.</a:t>
                      </a:r>
                      <a:endParaRPr lang="en" sz="1000" b="0" i="0" u="none" strike="noStrike" cap="none" baseline="0" dirty="0">
                        <a:solidFill>
                          <a:srgbClr val="000000"/>
                        </a:solidFill>
                        <a:latin typeface="Calibri"/>
                        <a:ea typeface="Calibri"/>
                        <a:cs typeface="Calibri"/>
                        <a:sym typeface="Calibri"/>
                      </a:endParaRPr>
                    </a:p>
                  </a:txBody>
                  <a:tcPr marL="91450" marR="91450" marT="30875" marB="30875"/>
                </a:tc>
                <a:extLst>
                  <a:ext uri="{0D108BD9-81ED-4DB2-BD59-A6C34878D82A}">
                    <a16:rowId xmlns:a16="http://schemas.microsoft.com/office/drawing/2014/main" val="10006"/>
                  </a:ext>
                </a:extLst>
              </a:tr>
            </a:tbl>
          </a:graphicData>
        </a:graphic>
      </p:graphicFrame>
      <p:sp>
        <p:nvSpPr>
          <p:cNvPr id="2" name="Title 1"/>
          <p:cNvSpPr>
            <a:spLocks noGrp="1"/>
          </p:cNvSpPr>
          <p:nvPr>
            <p:ph type="title"/>
          </p:nvPr>
        </p:nvSpPr>
        <p:spPr>
          <a:xfrm>
            <a:off x="1113186" y="0"/>
            <a:ext cx="6194580" cy="732235"/>
          </a:xfrm>
        </p:spPr>
        <p:txBody>
          <a:bodyPr>
            <a:scene3d>
              <a:camera prst="orthographicFront"/>
              <a:lightRig rig="soft" dir="t">
                <a:rot lat="0" lon="0" rev="15600000"/>
              </a:lightRig>
            </a:scene3d>
            <a:sp3d extrusionH="57150" prstMaterial="softEdge">
              <a:bevelT w="25400" h="38100"/>
            </a:sp3d>
          </a:bodyPr>
          <a:lstStyle/>
          <a:p>
            <a:r>
              <a:rPr lang="hr-HR" dirty="0">
                <a:effectLst>
                  <a:outerShdw blurRad="38100" dist="38100" dir="2700000" algn="tl">
                    <a:srgbClr val="000000">
                      <a:alpha val="43137"/>
                    </a:srgbClr>
                  </a:outerShdw>
                </a:effectLst>
                <a:latin typeface="+mn-lt"/>
              </a:rPr>
              <a:t>„Živim život bez nasilja”</a:t>
            </a:r>
          </a:p>
        </p:txBody>
      </p:sp>
      <p:sp>
        <p:nvSpPr>
          <p:cNvPr id="5" name="TextBox 4">
            <a:extLst>
              <a:ext uri="{FF2B5EF4-FFF2-40B4-BE49-F238E27FC236}">
                <a16:creationId xmlns:a16="http://schemas.microsoft.com/office/drawing/2014/main" id="{CA3C27BE-C5DF-448C-9150-EC36E349B695}"/>
              </a:ext>
            </a:extLst>
          </p:cNvPr>
          <p:cNvSpPr txBox="1"/>
          <p:nvPr/>
        </p:nvSpPr>
        <p:spPr>
          <a:xfrm>
            <a:off x="3200400" y="234315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
        <p:nvSpPr>
          <p:cNvPr id="3" name="AutoShape 2" descr="Održan edukativni program „Živim život bez nasilja“"/>
          <p:cNvSpPr>
            <a:spLocks noChangeAspect="1" noChangeArrowheads="1"/>
          </p:cNvSpPr>
          <p:nvPr/>
        </p:nvSpPr>
        <p:spPr bwMode="auto">
          <a:xfrm>
            <a:off x="82688" y="-144464"/>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r-HR"/>
          </a:p>
        </p:txBody>
      </p:sp>
      <p:pic>
        <p:nvPicPr>
          <p:cNvPr id="6" name="Slika 5"/>
          <p:cNvPicPr>
            <a:picLocks noChangeAspect="1"/>
          </p:cNvPicPr>
          <p:nvPr/>
        </p:nvPicPr>
        <p:blipFill>
          <a:blip r:embed="rId3"/>
          <a:stretch>
            <a:fillRect/>
          </a:stretch>
        </p:blipFill>
        <p:spPr>
          <a:xfrm>
            <a:off x="7209183" y="160337"/>
            <a:ext cx="1792503" cy="1195002"/>
          </a:xfrm>
          <a:prstGeom prst="rect">
            <a:avLst/>
          </a:prstGeom>
        </p:spPr>
      </p:pic>
    </p:spTree>
    <p:extLst>
      <p:ext uri="{BB962C8B-B14F-4D97-AF65-F5344CB8AC3E}">
        <p14:creationId xmlns:p14="http://schemas.microsoft.com/office/powerpoint/2010/main" val="3782135859"/>
      </p:ext>
    </p:extLst>
  </p:cSld>
  <p:clrMapOvr>
    <a:masterClrMapping/>
  </p:clrMapOvr>
  <p:transition spd="slow">
    <p:wipe/>
  </p:transition>
</p:sld>
</file>

<file path=ppt/slides/slide94.xml><?xml version="1.0" encoding="utf-8"?>
<p:sld xmlns:a="http://schemas.openxmlformats.org/drawingml/2006/main" xmlns:r="http://schemas.openxmlformats.org/officeDocument/2006/relationships" xmlns:p="http://schemas.openxmlformats.org/presentationml/2006/main" showMasterSp="0">
  <p:cSld>
    <p:spTree>
      <p:nvGrpSpPr>
        <p:cNvPr id="1" name="Shape 1047"/>
        <p:cNvGrpSpPr/>
        <p:nvPr/>
      </p:nvGrpSpPr>
      <p:grpSpPr>
        <a:xfrm>
          <a:off x="0" y="0"/>
          <a:ext cx="0" cy="0"/>
          <a:chOff x="0" y="0"/>
          <a:chExt cx="0" cy="0"/>
        </a:xfrm>
      </p:grpSpPr>
      <p:graphicFrame>
        <p:nvGraphicFramePr>
          <p:cNvPr id="1050" name="Shape 1050"/>
          <p:cNvGraphicFramePr/>
          <p:nvPr>
            <p:extLst>
              <p:ext uri="{D42A27DB-BD31-4B8C-83A1-F6EECF244321}">
                <p14:modId xmlns:p14="http://schemas.microsoft.com/office/powerpoint/2010/main" val="1766220947"/>
              </p:ext>
            </p:extLst>
          </p:nvPr>
        </p:nvGraphicFramePr>
        <p:xfrm>
          <a:off x="460917" y="838201"/>
          <a:ext cx="8430657" cy="3692062"/>
        </p:xfrm>
        <a:graphic>
          <a:graphicData uri="http://schemas.openxmlformats.org/drawingml/2006/table">
            <a:tbl>
              <a:tblPr>
                <a:tableStyleId>{0E3FDE45-AF77-4B5C-9715-49D594BDF05E}</a:tableStyleId>
              </a:tblPr>
              <a:tblGrid>
                <a:gridCol w="1548901">
                  <a:extLst>
                    <a:ext uri="{9D8B030D-6E8A-4147-A177-3AD203B41FA5}">
                      <a16:colId xmlns:a16="http://schemas.microsoft.com/office/drawing/2014/main" val="20000"/>
                    </a:ext>
                  </a:extLst>
                </a:gridCol>
                <a:gridCol w="6881756">
                  <a:extLst>
                    <a:ext uri="{9D8B030D-6E8A-4147-A177-3AD203B41FA5}">
                      <a16:colId xmlns:a16="http://schemas.microsoft.com/office/drawing/2014/main" val="20001"/>
                    </a:ext>
                  </a:extLst>
                </a:gridCol>
              </a:tblGrid>
              <a:tr h="912094">
                <a:tc>
                  <a:txBody>
                    <a:bodyPr/>
                    <a:lstStyle/>
                    <a:p>
                      <a:pPr marL="0" marR="0" lvl="0" indent="0" algn="l" rtl="0">
                        <a:lnSpc>
                          <a:spcPct val="100000"/>
                        </a:lnSpc>
                        <a:spcBef>
                          <a:spcPts val="0"/>
                        </a:spcBef>
                        <a:spcAft>
                          <a:spcPts val="0"/>
                        </a:spcAft>
                        <a:buClr>
                          <a:srgbClr val="000000"/>
                        </a:buClr>
                        <a:buSzPct val="25000"/>
                        <a:buFont typeface="Calibri"/>
                        <a:buNone/>
                      </a:pPr>
                      <a:r>
                        <a:rPr lang="hr-HR" sz="1000" u="none" strike="noStrike" cap="none" baseline="0" dirty="0">
                          <a:sym typeface="Calibri"/>
                        </a:rPr>
                        <a:t>Ishodi</a:t>
                      </a:r>
                      <a:r>
                        <a:rPr lang="en" sz="1000" u="none" strike="noStrike" cap="none" baseline="0" dirty="0">
                          <a:sym typeface="Calibri"/>
                        </a:rPr>
                        <a:t>:</a:t>
                      </a:r>
                      <a:endParaRPr lang="en" sz="1000" b="0" i="0" u="none" strike="noStrike" cap="none" baseline="0" dirty="0">
                        <a:solidFill>
                          <a:srgbClr val="000000"/>
                        </a:solidFill>
                        <a:latin typeface="Calibri"/>
                        <a:ea typeface="Calibri"/>
                        <a:cs typeface="Calibri"/>
                        <a:sym typeface="Calibri"/>
                      </a:endParaRPr>
                    </a:p>
                  </a:txBody>
                  <a:tcPr marL="91450" marR="91450" marT="30875" marB="30875"/>
                </a:tc>
                <a:tc>
                  <a:txBody>
                    <a:bodyPr/>
                    <a:lstStyle/>
                    <a:p>
                      <a:pPr fontAlgn="base"/>
                      <a:r>
                        <a:rPr lang="hr-HR" sz="1000" u="none" strike="noStrike" kern="1200" cap="none" baseline="0" dirty="0">
                          <a:solidFill>
                            <a:schemeClr val="tx1"/>
                          </a:solidFill>
                          <a:latin typeface="+mn-lt"/>
                          <a:ea typeface="+mn-ea"/>
                          <a:cs typeface="+mn-cs"/>
                        </a:rPr>
                        <a:t>B.2.3.A Opisuje zdrave životne navike.</a:t>
                      </a:r>
                    </a:p>
                    <a:p>
                      <a:pPr fontAlgn="base"/>
                      <a:r>
                        <a:rPr lang="hr-HR" sz="1000" u="none" strike="noStrike" kern="1200" cap="none" baseline="0" dirty="0">
                          <a:solidFill>
                            <a:schemeClr val="tx1"/>
                          </a:solidFill>
                          <a:latin typeface="+mn-lt"/>
                          <a:ea typeface="+mn-ea"/>
                          <a:cs typeface="+mn-cs"/>
                        </a:rPr>
                        <a:t>B.2.3.B Nabraja i opisuje rizike koji dovode do razvoja ovisničkih ponašanja.</a:t>
                      </a:r>
                    </a:p>
                    <a:p>
                      <a:pPr lvl="0" algn="l">
                        <a:spcAft>
                          <a:spcPts val="0"/>
                        </a:spcAft>
                        <a:buNone/>
                      </a:pPr>
                      <a:endParaRPr lang="en" sz="1000" u="none" strike="noStrike" cap="none" baseline="0" dirty="0">
                        <a:sym typeface="Calibri"/>
                      </a:endParaRPr>
                    </a:p>
                  </a:txBody>
                  <a:tcPr marL="91450" marR="91450" marT="30875" marB="30875"/>
                </a:tc>
                <a:extLst>
                  <a:ext uri="{0D108BD9-81ED-4DB2-BD59-A6C34878D82A}">
                    <a16:rowId xmlns:a16="http://schemas.microsoft.com/office/drawing/2014/main" val="10000"/>
                  </a:ext>
                </a:extLst>
              </a:tr>
              <a:tr h="484896">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Namjena</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0875" marB="30875"/>
                </a:tc>
                <a:tc>
                  <a:txBody>
                    <a:bodyPr/>
                    <a:lstStyle/>
                    <a:p>
                      <a:pPr marL="0" marR="0" lvl="0" indent="0" algn="l" rtl="0">
                        <a:lnSpc>
                          <a:spcPct val="100000"/>
                        </a:lnSpc>
                        <a:spcBef>
                          <a:spcPts val="0"/>
                        </a:spcBef>
                        <a:spcAft>
                          <a:spcPts val="0"/>
                        </a:spcAft>
                        <a:buFont typeface="Calibri"/>
                        <a:buNone/>
                      </a:pPr>
                      <a:r>
                        <a:rPr lang="en" sz="1000" u="none" strike="noStrike" cap="none" baseline="0">
                          <a:sym typeface="Calibri"/>
                        </a:rPr>
                        <a:t>Osigurati kvalitetniju edukaciju svih sudionika školskih preventivnih programa o sredstvima </a:t>
                      </a:r>
                      <a:r>
                        <a:rPr lang="en" sz="1000" u="none" strike="noStrike" cap="none" baseline="0"/>
                        <a:t>suvremene ovisnosti</a:t>
                      </a:r>
                      <a:r>
                        <a:rPr lang="en" sz="1000" u="none" strike="noStrike" cap="none" baseline="0">
                          <a:sym typeface="Calibri"/>
                        </a:rPr>
                        <a:t> i problemu</a:t>
                      </a:r>
                      <a:r>
                        <a:rPr lang="en" sz="1000" u="none" strike="noStrike" cap="none" baseline="0"/>
                        <a:t> </a:t>
                      </a:r>
                      <a:r>
                        <a:rPr lang="en" sz="1000" u="none" strike="noStrike" cap="none" baseline="0">
                          <a:sym typeface="Calibri"/>
                        </a:rPr>
                        <a:t>ovisnosti te unaprijediti metode koje mogu pridonijeti kvalitetnijem odgoju </a:t>
                      </a:r>
                      <a:r>
                        <a:rPr lang="en" sz="1000" u="none" strike="noStrike" cap="none" baseline="0"/>
                        <a:t>mladih</a:t>
                      </a:r>
                      <a:r>
                        <a:rPr lang="en" sz="1000" u="none" strike="noStrike" cap="none" baseline="0">
                          <a:sym typeface="Calibri"/>
                        </a:rPr>
                        <a:t>. Aktivno sudjelovanje učenika u okviru zadanih tema.</a:t>
                      </a:r>
                      <a:endParaRPr lang="en" sz="1000" b="0" i="0" u="none" strike="noStrike" cap="none" baseline="0">
                        <a:solidFill>
                          <a:srgbClr val="000000"/>
                        </a:solidFill>
                        <a:latin typeface="Calibri"/>
                        <a:ea typeface="Calibri"/>
                        <a:cs typeface="Calibri"/>
                        <a:sym typeface="Calibri"/>
                      </a:endParaRPr>
                    </a:p>
                  </a:txBody>
                  <a:tcPr marL="91450" marR="91450" marT="30875" marB="30875"/>
                </a:tc>
                <a:extLst>
                  <a:ext uri="{0D108BD9-81ED-4DB2-BD59-A6C34878D82A}">
                    <a16:rowId xmlns:a16="http://schemas.microsoft.com/office/drawing/2014/main" val="10001"/>
                  </a:ext>
                </a:extLst>
              </a:tr>
              <a:tr h="544487">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Način</a:t>
                      </a:r>
                      <a:r>
                        <a:rPr lang="en" sz="1000" u="none" strike="noStrike" cap="none" baseline="0">
                          <a:sym typeface="Calibri"/>
                        </a:rPr>
                        <a:t> </a:t>
                      </a:r>
                      <a:r>
                        <a:rPr lang="en" sz="1000" u="none" strike="noStrike" cap="none" baseline="0" err="1">
                          <a:sym typeface="Calibri"/>
                        </a:rPr>
                        <a:t>realizacije</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0875" marB="30875"/>
                </a:tc>
                <a:tc>
                  <a:txBody>
                    <a:bodyPr/>
                    <a:lstStyle/>
                    <a:p>
                      <a:pPr marL="0" marR="0" lvl="0" indent="0" algn="l" rtl="0">
                        <a:lnSpc>
                          <a:spcPct val="100000"/>
                        </a:lnSpc>
                        <a:spcBef>
                          <a:spcPts val="0"/>
                        </a:spcBef>
                        <a:spcAft>
                          <a:spcPts val="0"/>
                        </a:spcAft>
                        <a:buFont typeface="Calibri"/>
                        <a:buNone/>
                      </a:pPr>
                      <a:r>
                        <a:rPr lang="hr-HR" sz="1000" u="none" strike="noStrike" cap="none" baseline="0" dirty="0">
                          <a:sym typeface="Calibri"/>
                        </a:rPr>
                        <a:t>Predavanje na satu razrednika za učenike 8. </a:t>
                      </a:r>
                      <a:r>
                        <a:rPr lang="hr-HR" sz="1000" u="none" strike="noStrike" cap="none" baseline="0">
                          <a:sym typeface="Calibri"/>
                        </a:rPr>
                        <a:t>razreda</a:t>
                      </a:r>
                      <a:endParaRPr lang="en" sz="1000" u="none" strike="noStrike" cap="none" baseline="0" dirty="0">
                        <a:sym typeface="Calibri"/>
                      </a:endParaRPr>
                    </a:p>
                  </a:txBody>
                  <a:tcPr marL="91450" marR="91450" marT="30875" marB="30875"/>
                </a:tc>
                <a:extLst>
                  <a:ext uri="{0D108BD9-81ED-4DB2-BD59-A6C34878D82A}">
                    <a16:rowId xmlns:a16="http://schemas.microsoft.com/office/drawing/2014/main" val="10002"/>
                  </a:ext>
                </a:extLst>
              </a:tr>
              <a:tr h="296587">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Nositelj</a:t>
                      </a:r>
                      <a:r>
                        <a:rPr lang="en" sz="1000" u="none" strike="noStrike" cap="none" baseline="0">
                          <a:sym typeface="Calibri"/>
                        </a:rPr>
                        <a:t> </a:t>
                      </a:r>
                      <a:r>
                        <a:rPr lang="en" sz="1000" u="none" strike="noStrike" cap="none" baseline="0" err="1">
                          <a:sym typeface="Calibri"/>
                        </a:rPr>
                        <a:t>aktivnosti</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0875" marB="30875"/>
                </a:tc>
                <a:tc>
                  <a:txBody>
                    <a:bodyPr/>
                    <a:lstStyle/>
                    <a:p>
                      <a:pPr marL="0" marR="0" lvl="0" indent="0" algn="l" rtl="0">
                        <a:lnSpc>
                          <a:spcPct val="100000"/>
                        </a:lnSpc>
                        <a:spcBef>
                          <a:spcPts val="0"/>
                        </a:spcBef>
                        <a:spcAft>
                          <a:spcPts val="0"/>
                        </a:spcAft>
                        <a:buFont typeface="Calibri"/>
                        <a:buNone/>
                      </a:pPr>
                      <a:r>
                        <a:rPr lang="hr-HR" sz="1000" u="none" strike="noStrike" cap="none" baseline="0" dirty="0">
                          <a:sym typeface="Calibri"/>
                        </a:rPr>
                        <a:t> Djelatnici MUP BPŽ, r</a:t>
                      </a:r>
                      <a:r>
                        <a:rPr lang="en" sz="1000" u="none" strike="noStrike" cap="none" baseline="0" dirty="0">
                          <a:sym typeface="Calibri"/>
                        </a:rPr>
                        <a:t>avnateljica, pedagog, </a:t>
                      </a:r>
                      <a:r>
                        <a:rPr lang="hr-HR" sz="1000" u="none" strike="noStrike" cap="none" baseline="0" dirty="0">
                          <a:sym typeface="Calibri"/>
                        </a:rPr>
                        <a:t>razrednici</a:t>
                      </a:r>
                      <a:r>
                        <a:rPr lang="en" sz="1000" u="none" strike="noStrike" cap="none" baseline="0" dirty="0"/>
                        <a:t> </a:t>
                      </a:r>
                      <a:endParaRPr lang="hr-HR" sz="1000" u="none" strike="noStrike" cap="none" baseline="0" dirty="0">
                        <a:sym typeface="Calibri"/>
                      </a:endParaRPr>
                    </a:p>
                  </a:txBody>
                  <a:tcPr marL="91450" marR="91450" marT="30875" marB="30875"/>
                </a:tc>
                <a:extLst>
                  <a:ext uri="{0D108BD9-81ED-4DB2-BD59-A6C34878D82A}">
                    <a16:rowId xmlns:a16="http://schemas.microsoft.com/office/drawing/2014/main" val="10003"/>
                  </a:ext>
                </a:extLst>
              </a:tr>
              <a:tr h="508629">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Vremenik</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0875" marB="30875"/>
                </a:tc>
                <a:tc>
                  <a:txBody>
                    <a:bodyPr/>
                    <a:lstStyle/>
                    <a:p>
                      <a:pPr marL="0" marR="0" lvl="0" indent="0" algn="l" rtl="0">
                        <a:lnSpc>
                          <a:spcPct val="100000"/>
                        </a:lnSpc>
                        <a:spcBef>
                          <a:spcPts val="0"/>
                        </a:spcBef>
                        <a:spcAft>
                          <a:spcPts val="0"/>
                        </a:spcAft>
                        <a:buClr>
                          <a:srgbClr val="000000"/>
                        </a:buClr>
                        <a:buSzPct val="25000"/>
                        <a:buFont typeface="Calibri"/>
                        <a:buNone/>
                      </a:pPr>
                      <a:r>
                        <a:rPr lang="hr-HR" sz="1000" u="none" strike="noStrike" cap="none" baseline="0" dirty="0">
                          <a:sym typeface="Calibri"/>
                        </a:rPr>
                        <a:t>11. mjesec 2021.</a:t>
                      </a:r>
                      <a:endParaRPr lang="en" sz="1000" u="none" strike="noStrike" cap="none" baseline="0" dirty="0">
                        <a:sym typeface="Calibri"/>
                      </a:endParaRPr>
                    </a:p>
                    <a:p>
                      <a:pPr marL="0" marR="0" lvl="0" indent="0" algn="l" rtl="0">
                        <a:lnSpc>
                          <a:spcPct val="100000"/>
                        </a:lnSpc>
                        <a:spcBef>
                          <a:spcPts val="200"/>
                        </a:spcBef>
                        <a:spcAft>
                          <a:spcPts val="0"/>
                        </a:spcAft>
                        <a:buClr>
                          <a:schemeClr val="dk1"/>
                        </a:buClr>
                        <a:buFont typeface="Calibri"/>
                        <a:buNone/>
                      </a:pPr>
                      <a:endParaRPr sz="1000" u="none" strike="noStrike" cap="none" baseline="0" dirty="0">
                        <a:sym typeface="Calibri"/>
                      </a:endParaRPr>
                    </a:p>
                    <a:p>
                      <a:pPr marL="0" marR="0" lvl="0" indent="0" algn="l" rtl="0">
                        <a:spcBef>
                          <a:spcPts val="0"/>
                        </a:spcBef>
                        <a:buNone/>
                      </a:pPr>
                      <a:endParaRPr sz="1000" b="0" i="0" u="none" strike="noStrike" cap="none" baseline="0" dirty="0">
                        <a:solidFill>
                          <a:srgbClr val="000000"/>
                        </a:solidFill>
                        <a:latin typeface="Calibri"/>
                        <a:ea typeface="Calibri"/>
                        <a:cs typeface="Calibri"/>
                        <a:sym typeface="Calibri"/>
                      </a:endParaRPr>
                    </a:p>
                  </a:txBody>
                  <a:tcPr marL="91450" marR="91450" marT="30875" marB="30875"/>
                </a:tc>
                <a:extLst>
                  <a:ext uri="{0D108BD9-81ED-4DB2-BD59-A6C34878D82A}">
                    <a16:rowId xmlns:a16="http://schemas.microsoft.com/office/drawing/2014/main" val="10004"/>
                  </a:ext>
                </a:extLst>
              </a:tr>
              <a:tr h="296587">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Troškovnik</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0875" marB="30875"/>
                </a:tc>
                <a:tc>
                  <a:txBody>
                    <a:bodyPr/>
                    <a:lstStyle/>
                    <a:p>
                      <a:pPr marL="0" marR="0" lvl="0" indent="0" algn="l" rtl="0">
                        <a:lnSpc>
                          <a:spcPct val="100000"/>
                        </a:lnSpc>
                        <a:spcBef>
                          <a:spcPts val="0"/>
                        </a:spcBef>
                        <a:spcAft>
                          <a:spcPts val="0"/>
                        </a:spcAft>
                        <a:buClr>
                          <a:srgbClr val="000000"/>
                        </a:buClr>
                        <a:buSzPct val="25000"/>
                        <a:buFont typeface="Calibri"/>
                        <a:buNone/>
                      </a:pPr>
                      <a:r>
                        <a:rPr lang="hr-HR" sz="1000" u="none" strike="noStrike" cap="none" baseline="0" dirty="0">
                          <a:sym typeface="Calibri"/>
                        </a:rPr>
                        <a:t>0 kuna</a:t>
                      </a:r>
                      <a:r>
                        <a:rPr lang="en" sz="1000" u="none" strike="noStrike" cap="none" baseline="0" dirty="0">
                          <a:sym typeface="Calibri"/>
                        </a:rPr>
                        <a:t>.</a:t>
                      </a:r>
                      <a:endParaRPr lang="en" sz="1000" b="0" i="0" u="none" strike="noStrike" cap="none" baseline="0" dirty="0">
                        <a:solidFill>
                          <a:srgbClr val="000000"/>
                        </a:solidFill>
                        <a:latin typeface="Calibri"/>
                        <a:ea typeface="Calibri"/>
                        <a:cs typeface="Calibri"/>
                        <a:sym typeface="Calibri"/>
                      </a:endParaRPr>
                    </a:p>
                  </a:txBody>
                  <a:tcPr marL="91450" marR="91450" marT="30875" marB="30875"/>
                </a:tc>
                <a:extLst>
                  <a:ext uri="{0D108BD9-81ED-4DB2-BD59-A6C34878D82A}">
                    <a16:rowId xmlns:a16="http://schemas.microsoft.com/office/drawing/2014/main" val="10005"/>
                  </a:ext>
                </a:extLst>
              </a:tr>
              <a:tr h="579007">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Način</a:t>
                      </a:r>
                      <a:r>
                        <a:rPr lang="en" sz="1000" u="none" strike="noStrike" cap="none" baseline="0">
                          <a:sym typeface="Calibri"/>
                        </a:rPr>
                        <a:t> </a:t>
                      </a:r>
                      <a:r>
                        <a:rPr lang="en" sz="1000" u="none" strike="noStrike" cap="none" baseline="0" err="1">
                          <a:sym typeface="Calibri"/>
                        </a:rPr>
                        <a:t>vrednovanja</a:t>
                      </a:r>
                      <a:r>
                        <a:rPr lang="en" sz="1000" u="none" strike="noStrike" cap="none" baseline="0">
                          <a:sym typeface="Calibri"/>
                        </a:rPr>
                        <a:t> </a:t>
                      </a:r>
                      <a:r>
                        <a:rPr lang="en" sz="1000" u="none" strike="noStrike" cap="none" baseline="0" err="1">
                          <a:sym typeface="Calibri"/>
                        </a:rPr>
                        <a:t>i</a:t>
                      </a:r>
                      <a:r>
                        <a:rPr lang="en" sz="1000" u="none" strike="noStrike" cap="none" baseline="0">
                          <a:sym typeface="Calibri"/>
                        </a:rPr>
                        <a:t> </a:t>
                      </a:r>
                      <a:r>
                        <a:rPr lang="en" sz="1000" u="none" strike="noStrike" cap="none" baseline="0" err="1">
                          <a:sym typeface="Calibri"/>
                        </a:rPr>
                        <a:t>korištenja</a:t>
                      </a:r>
                      <a:r>
                        <a:rPr lang="en" sz="1000" u="none" strike="noStrike" cap="none" baseline="0">
                          <a:sym typeface="Calibri"/>
                        </a:rPr>
                        <a:t> </a:t>
                      </a:r>
                      <a:r>
                        <a:rPr lang="en" sz="1000" u="none" strike="noStrike" cap="none" baseline="0" err="1">
                          <a:sym typeface="Calibri"/>
                        </a:rPr>
                        <a:t>rezultata</a:t>
                      </a:r>
                      <a:r>
                        <a:rPr lang="en" sz="1000" u="none" strike="noStrike" cap="none" baseline="0">
                          <a:sym typeface="Calibri"/>
                        </a:rPr>
                        <a:t> </a:t>
                      </a:r>
                      <a:r>
                        <a:rPr lang="en" sz="1000" u="none" strike="noStrike" cap="none" baseline="0" err="1">
                          <a:sym typeface="Calibri"/>
                        </a:rPr>
                        <a:t>vrednovanja</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0875" marB="30875"/>
                </a:tc>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dirty="0">
                          <a:sym typeface="Calibri"/>
                        </a:rPr>
                        <a:t>Razvijena svijest o vlastitom zdravlju i zdravlju drugih, shvaćanje ovisnosti kao sveprisutnog problema u društvu.</a:t>
                      </a:r>
                    </a:p>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dirty="0">
                          <a:sym typeface="Calibri"/>
                        </a:rPr>
                        <a:t>Aktivno sudjelovanje u radu.</a:t>
                      </a:r>
                      <a:endParaRPr lang="en" sz="1000" b="0" i="0" u="none" strike="noStrike" cap="none" baseline="0" dirty="0">
                        <a:solidFill>
                          <a:srgbClr val="000000"/>
                        </a:solidFill>
                        <a:latin typeface="Calibri"/>
                        <a:ea typeface="Calibri"/>
                        <a:cs typeface="Calibri"/>
                        <a:sym typeface="Calibri"/>
                      </a:endParaRPr>
                    </a:p>
                  </a:txBody>
                  <a:tcPr marL="91450" marR="91450" marT="30875" marB="30875"/>
                </a:tc>
                <a:extLst>
                  <a:ext uri="{0D108BD9-81ED-4DB2-BD59-A6C34878D82A}">
                    <a16:rowId xmlns:a16="http://schemas.microsoft.com/office/drawing/2014/main" val="10006"/>
                  </a:ext>
                </a:extLst>
              </a:tr>
            </a:tbl>
          </a:graphicData>
        </a:graphic>
      </p:graphicFrame>
      <p:sp>
        <p:nvSpPr>
          <p:cNvPr id="2" name="Title 1"/>
          <p:cNvSpPr>
            <a:spLocks noGrp="1"/>
          </p:cNvSpPr>
          <p:nvPr>
            <p:ph type="title"/>
          </p:nvPr>
        </p:nvSpPr>
        <p:spPr>
          <a:xfrm>
            <a:off x="1113186" y="0"/>
            <a:ext cx="6194580" cy="732235"/>
          </a:xfrm>
        </p:spPr>
        <p:txBody>
          <a:bodyPr>
            <a:scene3d>
              <a:camera prst="orthographicFront"/>
              <a:lightRig rig="soft" dir="t">
                <a:rot lat="0" lon="0" rev="15600000"/>
              </a:lightRig>
            </a:scene3d>
            <a:sp3d extrusionH="57150" prstMaterial="softEdge">
              <a:bevelT w="25400" h="38100"/>
            </a:sp3d>
          </a:bodyPr>
          <a:lstStyle/>
          <a:p>
            <a:r>
              <a:rPr lang="hr-HR" dirty="0">
                <a:effectLst>
                  <a:outerShdw blurRad="38100" dist="38100" dir="2700000" algn="tl">
                    <a:srgbClr val="000000">
                      <a:alpha val="43137"/>
                    </a:srgbClr>
                  </a:outerShdw>
                </a:effectLst>
                <a:latin typeface="+mn-lt"/>
              </a:rPr>
              <a:t>„Zdrav za 5”</a:t>
            </a:r>
          </a:p>
        </p:txBody>
      </p:sp>
      <p:sp>
        <p:nvSpPr>
          <p:cNvPr id="5" name="TextBox 4">
            <a:extLst>
              <a:ext uri="{FF2B5EF4-FFF2-40B4-BE49-F238E27FC236}">
                <a16:creationId xmlns:a16="http://schemas.microsoft.com/office/drawing/2014/main" id="{CA3C27BE-C5DF-448C-9150-EC36E349B695}"/>
              </a:ext>
            </a:extLst>
          </p:cNvPr>
          <p:cNvSpPr txBox="1"/>
          <p:nvPr/>
        </p:nvSpPr>
        <p:spPr>
          <a:xfrm>
            <a:off x="3200400" y="234315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pic>
        <p:nvPicPr>
          <p:cNvPr id="3" name="Slika 2"/>
          <p:cNvPicPr>
            <a:picLocks noChangeAspect="1"/>
          </p:cNvPicPr>
          <p:nvPr/>
        </p:nvPicPr>
        <p:blipFill>
          <a:blip r:embed="rId3"/>
          <a:stretch>
            <a:fillRect/>
          </a:stretch>
        </p:blipFill>
        <p:spPr>
          <a:xfrm>
            <a:off x="7043530" y="36858"/>
            <a:ext cx="2033588" cy="1523287"/>
          </a:xfrm>
          <a:prstGeom prst="rect">
            <a:avLst/>
          </a:prstGeom>
        </p:spPr>
      </p:pic>
    </p:spTree>
    <p:extLst>
      <p:ext uri="{BB962C8B-B14F-4D97-AF65-F5344CB8AC3E}">
        <p14:creationId xmlns:p14="http://schemas.microsoft.com/office/powerpoint/2010/main" val="3616012496"/>
      </p:ext>
    </p:extLst>
  </p:cSld>
  <p:clrMapOvr>
    <a:masterClrMapping/>
  </p:clrMapOvr>
  <p:transition spd="slow">
    <p:wipe/>
  </p:transition>
</p:sld>
</file>

<file path=ppt/slides/slide95.xml><?xml version="1.0" encoding="utf-8"?>
<p:sld xmlns:a="http://schemas.openxmlformats.org/drawingml/2006/main" xmlns:r="http://schemas.openxmlformats.org/officeDocument/2006/relationships" xmlns:p="http://schemas.openxmlformats.org/presentationml/2006/main" showMasterSp="0">
  <p:cSld>
    <p:spTree>
      <p:nvGrpSpPr>
        <p:cNvPr id="1" name="Shape 1032"/>
        <p:cNvGrpSpPr/>
        <p:nvPr/>
      </p:nvGrpSpPr>
      <p:grpSpPr>
        <a:xfrm>
          <a:off x="0" y="0"/>
          <a:ext cx="0" cy="0"/>
          <a:chOff x="0" y="0"/>
          <a:chExt cx="0" cy="0"/>
        </a:xfrm>
      </p:grpSpPr>
      <p:graphicFrame>
        <p:nvGraphicFramePr>
          <p:cNvPr id="1035" name="Shape 1035"/>
          <p:cNvGraphicFramePr/>
          <p:nvPr>
            <p:extLst>
              <p:ext uri="{D42A27DB-BD31-4B8C-83A1-F6EECF244321}">
                <p14:modId xmlns:p14="http://schemas.microsoft.com/office/powerpoint/2010/main" val="2088198955"/>
              </p:ext>
            </p:extLst>
          </p:nvPr>
        </p:nvGraphicFramePr>
        <p:xfrm>
          <a:off x="423747" y="910973"/>
          <a:ext cx="8478464" cy="3780150"/>
        </p:xfrm>
        <a:graphic>
          <a:graphicData uri="http://schemas.openxmlformats.org/drawingml/2006/table">
            <a:tbl>
              <a:tblPr>
                <a:tableStyleId>{0E3FDE45-AF77-4B5C-9715-49D594BDF05E}</a:tableStyleId>
              </a:tblPr>
              <a:tblGrid>
                <a:gridCol w="1558106">
                  <a:extLst>
                    <a:ext uri="{9D8B030D-6E8A-4147-A177-3AD203B41FA5}">
                      <a16:colId xmlns:a16="http://schemas.microsoft.com/office/drawing/2014/main" val="20000"/>
                    </a:ext>
                  </a:extLst>
                </a:gridCol>
                <a:gridCol w="6920358">
                  <a:extLst>
                    <a:ext uri="{9D8B030D-6E8A-4147-A177-3AD203B41FA5}">
                      <a16:colId xmlns:a16="http://schemas.microsoft.com/office/drawing/2014/main" val="20001"/>
                    </a:ext>
                  </a:extLst>
                </a:gridCol>
              </a:tblGrid>
              <a:tr h="914400">
                <a:tc>
                  <a:txBody>
                    <a:bodyPr/>
                    <a:lstStyle/>
                    <a:p>
                      <a:pPr marL="0" marR="0" lvl="0" indent="0" algn="l" rtl="0">
                        <a:lnSpc>
                          <a:spcPct val="100000"/>
                        </a:lnSpc>
                        <a:spcBef>
                          <a:spcPts val="0"/>
                        </a:spcBef>
                        <a:spcAft>
                          <a:spcPts val="0"/>
                        </a:spcAft>
                        <a:buClr>
                          <a:srgbClr val="000000"/>
                        </a:buClr>
                        <a:buSzPct val="25000"/>
                        <a:buFont typeface="Calibri"/>
                        <a:buNone/>
                      </a:pPr>
                      <a:r>
                        <a:rPr lang="hr-HR" sz="1100" u="none" strike="noStrike" cap="none" baseline="0"/>
                        <a:t>Ishodi</a:t>
                      </a:r>
                      <a:r>
                        <a:rPr lang="en" sz="1100" u="none" strike="noStrike" cap="none" baseline="0"/>
                        <a:t>:</a:t>
                      </a:r>
                      <a:endParaRPr lang="en" sz="1100" b="0" i="0" u="none" strike="noStrike" cap="none" baseline="0">
                        <a:solidFill>
                          <a:srgbClr val="000000"/>
                        </a:solidFill>
                        <a:latin typeface="Calibri"/>
                        <a:ea typeface="Calibri"/>
                        <a:cs typeface="Calibri"/>
                        <a:sym typeface="Calibri"/>
                      </a:endParaRPr>
                    </a:p>
                  </a:txBody>
                  <a:tcPr marL="91450" marR="91450" marT="33850" marB="33850"/>
                </a:tc>
                <a:tc>
                  <a:txBody>
                    <a:bodyPr/>
                    <a:lstStyle/>
                    <a:p>
                      <a:pPr marL="0" marR="0" lvl="0" indent="0" algn="l" rtl="0">
                        <a:spcAft>
                          <a:spcPts val="0"/>
                        </a:spcAft>
                        <a:buFont typeface="Calibri"/>
                        <a:buNone/>
                      </a:pPr>
                      <a:r>
                        <a:rPr lang="en-US" sz="1100" u="none" strike="noStrike" cap="none" baseline="0" noProof="0" dirty="0"/>
                        <a:t>-</a:t>
                      </a:r>
                      <a:r>
                        <a:rPr lang="en-US" sz="1100" u="none" strike="noStrike" cap="none" baseline="0" noProof="0" dirty="0" err="1"/>
                        <a:t>osr</a:t>
                      </a:r>
                      <a:r>
                        <a:rPr lang="en-US" sz="1100" u="none" strike="noStrike" cap="none" baseline="0" noProof="0" dirty="0"/>
                        <a:t> A.1.2. </a:t>
                      </a:r>
                      <a:r>
                        <a:rPr lang="en-US" sz="1100" u="none" strike="noStrike" cap="none" baseline="0" noProof="0" dirty="0" err="1"/>
                        <a:t>Upravlja</a:t>
                      </a:r>
                      <a:r>
                        <a:rPr lang="en-US" sz="1100" u="none" strike="noStrike" cap="none" baseline="0" noProof="0" dirty="0"/>
                        <a:t> </a:t>
                      </a:r>
                      <a:r>
                        <a:rPr lang="en-US" sz="1100" u="none" strike="noStrike" cap="none" baseline="0" noProof="0" dirty="0" err="1"/>
                        <a:t>emocijama</a:t>
                      </a:r>
                      <a:r>
                        <a:rPr lang="en-US" sz="1100" u="none" strike="noStrike" cap="none" baseline="0" noProof="0" dirty="0"/>
                        <a:t> </a:t>
                      </a:r>
                      <a:r>
                        <a:rPr lang="en-US" sz="1100" u="none" strike="noStrike" cap="none" baseline="0" noProof="0" dirty="0" err="1"/>
                        <a:t>i</a:t>
                      </a:r>
                      <a:r>
                        <a:rPr lang="en-US" sz="1100" u="none" strike="noStrike" cap="none" baseline="0" noProof="0" dirty="0"/>
                        <a:t> </a:t>
                      </a:r>
                      <a:r>
                        <a:rPr lang="en-US" sz="1100" u="none" strike="noStrike" cap="none" baseline="0" noProof="0" dirty="0" err="1"/>
                        <a:t>ponašanjem</a:t>
                      </a:r>
                      <a:endParaRPr lang="en-US" dirty="0"/>
                    </a:p>
                    <a:p>
                      <a:pPr marL="0" marR="0" lvl="0" indent="0" algn="l">
                        <a:spcAft>
                          <a:spcPts val="0"/>
                        </a:spcAft>
                        <a:buFont typeface="Calibri"/>
                        <a:buNone/>
                      </a:pPr>
                      <a:r>
                        <a:rPr lang="en-US" sz="1100" u="none" strike="noStrike" cap="none" baseline="0" noProof="0" dirty="0"/>
                        <a:t>-</a:t>
                      </a:r>
                      <a:r>
                        <a:rPr lang="en-US" sz="1100" u="none" strike="noStrike" cap="none" baseline="0" noProof="0" dirty="0" err="1"/>
                        <a:t>prepoznaje</a:t>
                      </a:r>
                      <a:r>
                        <a:rPr lang="en-US" sz="1100" u="none" strike="noStrike" cap="none" baseline="0" noProof="0" dirty="0"/>
                        <a:t> </a:t>
                      </a:r>
                      <a:r>
                        <a:rPr lang="en-US" sz="1100" u="none" strike="noStrike" cap="none" baseline="0" noProof="0" dirty="0" err="1"/>
                        <a:t>i</a:t>
                      </a:r>
                      <a:r>
                        <a:rPr lang="en-US" sz="1100" u="none" strike="noStrike" cap="none" baseline="0" noProof="0" dirty="0"/>
                        <a:t> </a:t>
                      </a:r>
                      <a:r>
                        <a:rPr lang="en-US" sz="1100" u="none" strike="noStrike" cap="none" baseline="0" noProof="0" dirty="0" err="1"/>
                        <a:t>imenuje</a:t>
                      </a:r>
                      <a:r>
                        <a:rPr lang="en-US" sz="1100" u="none" strike="noStrike" cap="none" baseline="0" noProof="0" dirty="0"/>
                        <a:t> </a:t>
                      </a:r>
                      <a:r>
                        <a:rPr lang="en-US" sz="1100" u="none" strike="noStrike" cap="none" baseline="0" noProof="0" dirty="0" err="1"/>
                        <a:t>osnovne</a:t>
                      </a:r>
                      <a:r>
                        <a:rPr lang="en-US" sz="1100" u="none" strike="noStrike" cap="none" baseline="0" noProof="0" dirty="0"/>
                        <a:t> </a:t>
                      </a:r>
                      <a:r>
                        <a:rPr lang="en-US" sz="1100" u="none" strike="noStrike" cap="none" baseline="0" noProof="0" dirty="0" err="1"/>
                        <a:t>i</a:t>
                      </a:r>
                      <a:r>
                        <a:rPr lang="en-US" sz="1100" u="none" strike="noStrike" cap="none" baseline="0" noProof="0" dirty="0"/>
                        <a:t> </a:t>
                      </a:r>
                      <a:r>
                        <a:rPr lang="en-US" sz="1100" u="none" strike="noStrike" cap="none" baseline="0" noProof="0" dirty="0" err="1"/>
                        <a:t>neke</a:t>
                      </a:r>
                      <a:r>
                        <a:rPr lang="en-US" sz="1100" u="none" strike="noStrike" cap="none" baseline="0" noProof="0" dirty="0"/>
                        <a:t> </a:t>
                      </a:r>
                      <a:r>
                        <a:rPr lang="en-US" sz="1100" u="none" strike="noStrike" cap="none" baseline="0" noProof="0" dirty="0" err="1"/>
                        <a:t>složene</a:t>
                      </a:r>
                      <a:r>
                        <a:rPr lang="en-US" sz="1100" u="none" strike="noStrike" cap="none" baseline="0" noProof="0" dirty="0"/>
                        <a:t> </a:t>
                      </a:r>
                      <a:r>
                        <a:rPr lang="en-US" sz="1100" u="none" strike="noStrike" cap="none" baseline="0" noProof="0" dirty="0" err="1"/>
                        <a:t>emocije</a:t>
                      </a:r>
                      <a:r>
                        <a:rPr lang="en-US" sz="1100" u="none" strike="noStrike" cap="none" baseline="0" noProof="0" dirty="0"/>
                        <a:t> </a:t>
                      </a:r>
                    </a:p>
                    <a:p>
                      <a:pPr lvl="0" algn="l">
                        <a:spcBef>
                          <a:spcPts val="0"/>
                        </a:spcBef>
                        <a:spcAft>
                          <a:spcPts val="0"/>
                        </a:spcAft>
                        <a:buFont typeface="Calibri"/>
                        <a:buNone/>
                      </a:pPr>
                      <a:r>
                        <a:rPr lang="en-US" sz="1100" u="none" strike="noStrike" cap="none" baseline="0" noProof="0" dirty="0"/>
                        <a:t>-</a:t>
                      </a:r>
                      <a:r>
                        <a:rPr lang="en-US" sz="1100" u="none" strike="noStrike" cap="none" baseline="0" noProof="0" dirty="0" err="1"/>
                        <a:t>emocije</a:t>
                      </a:r>
                      <a:r>
                        <a:rPr lang="en-US" sz="1100" u="none" strike="noStrike" cap="none" baseline="0" noProof="0" dirty="0"/>
                        <a:t> </a:t>
                      </a:r>
                      <a:r>
                        <a:rPr lang="en-US" sz="1100" u="none" strike="noStrike" cap="none" baseline="0" noProof="0" dirty="0" err="1"/>
                        <a:t>iskazuje</a:t>
                      </a:r>
                      <a:r>
                        <a:rPr lang="en-US" sz="1100" u="none" strike="noStrike" cap="none" baseline="0" noProof="0" dirty="0"/>
                        <a:t> u </a:t>
                      </a:r>
                      <a:r>
                        <a:rPr lang="en-US" sz="1100" u="none" strike="noStrike" cap="none" baseline="0" noProof="0" dirty="0" err="1"/>
                        <a:t>skladu</a:t>
                      </a:r>
                      <a:r>
                        <a:rPr lang="en-US" sz="1100" u="none" strike="noStrike" cap="none" baseline="0" noProof="0" dirty="0"/>
                        <a:t> </a:t>
                      </a:r>
                      <a:r>
                        <a:rPr lang="en-US" sz="1100" u="none" strike="noStrike" cap="none" baseline="0" noProof="0" dirty="0" err="1"/>
                        <a:t>sa</a:t>
                      </a:r>
                      <a:r>
                        <a:rPr lang="en-US" sz="1100" u="none" strike="noStrike" cap="none" baseline="0" noProof="0" dirty="0"/>
                        <a:t> </a:t>
                      </a:r>
                      <a:r>
                        <a:rPr lang="en-US" sz="1100" u="none" strike="noStrike" cap="none" baseline="0" noProof="0" dirty="0" err="1"/>
                        <a:t>situacijom</a:t>
                      </a:r>
                      <a:r>
                        <a:rPr lang="en-US" sz="1100" u="none" strike="noStrike" cap="none" baseline="0" noProof="0" dirty="0"/>
                        <a:t> </a:t>
                      </a:r>
                      <a:r>
                        <a:rPr lang="en-US" sz="1100" u="none" strike="noStrike" cap="none" baseline="0" noProof="0" dirty="0" err="1"/>
                        <a:t>i</a:t>
                      </a:r>
                      <a:r>
                        <a:rPr lang="en-US" sz="1100" u="none" strike="noStrike" cap="none" baseline="0" noProof="0" dirty="0"/>
                        <a:t> </a:t>
                      </a:r>
                      <a:r>
                        <a:rPr lang="en-US" sz="1100" u="none" strike="noStrike" cap="none" baseline="0" noProof="0" dirty="0" err="1"/>
                        <a:t>općeprihvaćenim</a:t>
                      </a:r>
                      <a:r>
                        <a:rPr lang="en-US" sz="1100" u="none" strike="noStrike" cap="none" baseline="0" noProof="0" dirty="0"/>
                        <a:t> </a:t>
                      </a:r>
                      <a:r>
                        <a:rPr lang="en-US" sz="1100" u="none" strike="noStrike" cap="none" baseline="0" noProof="0" dirty="0" err="1"/>
                        <a:t>normama</a:t>
                      </a:r>
                      <a:endParaRPr lang="en-US" sz="1100" u="none" strike="noStrike" cap="none" baseline="0" noProof="0" dirty="0"/>
                    </a:p>
                    <a:p>
                      <a:pPr lvl="0" algn="l">
                        <a:spcBef>
                          <a:spcPts val="0"/>
                        </a:spcBef>
                        <a:spcAft>
                          <a:spcPts val="0"/>
                        </a:spcAft>
                        <a:buFont typeface="Calibri"/>
                        <a:buNone/>
                      </a:pPr>
                      <a:endParaRPr lang="en-US" sz="1100" u="none" strike="noStrike" cap="none" baseline="0" noProof="0" dirty="0">
                        <a:sym typeface="Calibri"/>
                      </a:endParaRPr>
                    </a:p>
                    <a:p>
                      <a:pPr marL="0" marR="0" lvl="0" indent="0" algn="l">
                        <a:lnSpc>
                          <a:spcPct val="100000"/>
                        </a:lnSpc>
                        <a:spcBef>
                          <a:spcPts val="0"/>
                        </a:spcBef>
                        <a:spcAft>
                          <a:spcPts val="0"/>
                        </a:spcAft>
                        <a:buFont typeface="Calibri"/>
                        <a:buNone/>
                      </a:pPr>
                      <a:endParaRPr lang="en" sz="1100" u="none" strike="noStrike" cap="none" baseline="0" dirty="0"/>
                    </a:p>
                  </a:txBody>
                  <a:tcPr marL="91450" marR="91450" marT="33850" marB="33850"/>
                </a:tc>
                <a:extLst>
                  <a:ext uri="{0D108BD9-81ED-4DB2-BD59-A6C34878D82A}">
                    <a16:rowId xmlns:a16="http://schemas.microsoft.com/office/drawing/2014/main" val="10000"/>
                  </a:ext>
                </a:extLst>
              </a:tr>
              <a:tr h="386925">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Namjena</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50" marR="91450" marT="33850" marB="33850"/>
                </a:tc>
                <a:tc>
                  <a:txBody>
                    <a:bodyPr/>
                    <a:lstStyle/>
                    <a:p>
                      <a:pPr marL="0" marR="0" lvl="0" indent="0" algn="l" rtl="0">
                        <a:lnSpc>
                          <a:spcPct val="100000"/>
                        </a:lnSpc>
                        <a:spcBef>
                          <a:spcPts val="0"/>
                        </a:spcBef>
                        <a:spcAft>
                          <a:spcPts val="0"/>
                        </a:spcAft>
                        <a:buFont typeface="Calibri"/>
                        <a:buNone/>
                      </a:pPr>
                      <a:r>
                        <a:rPr lang="en" sz="1100" u="none" strike="noStrike" cap="none" baseline="0" dirty="0"/>
                        <a:t>Učenicima i roditeljima 6. razreda </a:t>
                      </a:r>
                      <a:endParaRPr lang="hr-HR" sz="1100" u="none" strike="noStrike" cap="none" baseline="0" dirty="0">
                        <a:sym typeface="Calibri"/>
                      </a:endParaRPr>
                    </a:p>
                  </a:txBody>
                  <a:tcPr marL="91450" marR="91450" marT="33850" marB="33850"/>
                </a:tc>
                <a:extLst>
                  <a:ext uri="{0D108BD9-81ED-4DB2-BD59-A6C34878D82A}">
                    <a16:rowId xmlns:a16="http://schemas.microsoft.com/office/drawing/2014/main" val="10001"/>
                  </a:ext>
                </a:extLst>
              </a:tr>
              <a:tr h="409575">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Način</a:t>
                      </a:r>
                      <a:r>
                        <a:rPr lang="en" sz="1100" u="none" strike="noStrike" cap="none" baseline="0">
                          <a:sym typeface="Calibri"/>
                        </a:rPr>
                        <a:t> </a:t>
                      </a:r>
                      <a:r>
                        <a:rPr lang="en" sz="1100" u="none" strike="noStrike" cap="none" baseline="0" err="1">
                          <a:sym typeface="Calibri"/>
                        </a:rPr>
                        <a:t>realizacije</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50" marR="91450" marT="33850" marB="33850"/>
                </a:tc>
                <a:tc>
                  <a:txBody>
                    <a:bodyPr/>
                    <a:lstStyle/>
                    <a:p>
                      <a:pPr marL="0" marR="0" lvl="0" indent="0" algn="l" rtl="0">
                        <a:lnSpc>
                          <a:spcPct val="100000"/>
                        </a:lnSpc>
                        <a:spcBef>
                          <a:spcPts val="0"/>
                        </a:spcBef>
                        <a:spcAft>
                          <a:spcPts val="0"/>
                        </a:spcAft>
                        <a:buFont typeface="Calibri"/>
                        <a:buNone/>
                      </a:pPr>
                      <a:r>
                        <a:rPr lang="en" sz="1100" u="none" strike="noStrike" cap="none" baseline="0" err="1"/>
                        <a:t>Predavanje</a:t>
                      </a:r>
                      <a:r>
                        <a:rPr lang="en" sz="1100" u="none" strike="noStrike" cap="none" baseline="0"/>
                        <a:t> za </a:t>
                      </a:r>
                      <a:r>
                        <a:rPr lang="en" sz="1100" u="none" strike="noStrike" cap="none" baseline="0" err="1"/>
                        <a:t>roditelje</a:t>
                      </a:r>
                      <a:r>
                        <a:rPr lang="en" sz="1100" u="none" strike="noStrike" cap="none" baseline="0"/>
                        <a:t>, </a:t>
                      </a:r>
                      <a:r>
                        <a:rPr lang="en" sz="1100" u="none" strike="noStrike" cap="none" baseline="0" err="1"/>
                        <a:t>radionice</a:t>
                      </a:r>
                      <a:r>
                        <a:rPr lang="en" sz="1100" u="none" strike="noStrike" cap="none" baseline="0"/>
                        <a:t> za </a:t>
                      </a:r>
                      <a:r>
                        <a:rPr lang="en" sz="1100" u="none" strike="noStrike" cap="none" baseline="0" err="1"/>
                        <a:t>učenike</a:t>
                      </a:r>
                      <a:endParaRPr lang="en" sz="1100" u="none" strike="noStrike" cap="none" baseline="0" err="1">
                        <a:sym typeface="Calibri"/>
                      </a:endParaRPr>
                    </a:p>
                  </a:txBody>
                  <a:tcPr marL="91450" marR="91450" marT="33850" marB="33850"/>
                </a:tc>
                <a:extLst>
                  <a:ext uri="{0D108BD9-81ED-4DB2-BD59-A6C34878D82A}">
                    <a16:rowId xmlns:a16="http://schemas.microsoft.com/office/drawing/2014/main" val="10002"/>
                  </a:ext>
                </a:extLst>
              </a:tr>
              <a:tr h="425025">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Nositelj</a:t>
                      </a:r>
                      <a:r>
                        <a:rPr lang="en" sz="1100" u="none" strike="noStrike" cap="none" baseline="0">
                          <a:sym typeface="Calibri"/>
                        </a:rPr>
                        <a:t> </a:t>
                      </a:r>
                      <a:r>
                        <a:rPr lang="en" sz="1100" u="none" strike="noStrike" cap="none" baseline="0" err="1">
                          <a:sym typeface="Calibri"/>
                        </a:rPr>
                        <a:t>aktivnosti</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50" marR="91450" marT="33850" marB="33850"/>
                </a:tc>
                <a:tc>
                  <a:txBody>
                    <a:bodyPr/>
                    <a:lstStyle/>
                    <a:p>
                      <a:pPr marL="0" marR="0" lvl="0" indent="0" algn="l" rtl="0">
                        <a:lnSpc>
                          <a:spcPct val="100000"/>
                        </a:lnSpc>
                        <a:spcBef>
                          <a:spcPts val="0"/>
                        </a:spcBef>
                        <a:spcAft>
                          <a:spcPts val="0"/>
                        </a:spcAft>
                        <a:buFont typeface="Calibri"/>
                        <a:buNone/>
                      </a:pPr>
                      <a:r>
                        <a:rPr lang="en" sz="1100" u="none" strike="noStrike" cap="none" baseline="0" err="1"/>
                        <a:t>Pedagoginja</a:t>
                      </a:r>
                      <a:r>
                        <a:rPr lang="en" sz="1100" u="none" strike="noStrike" cap="none" baseline="0"/>
                        <a:t> , </a:t>
                      </a:r>
                      <a:r>
                        <a:rPr lang="en" sz="1100" u="none" strike="noStrike" cap="none" baseline="0" err="1"/>
                        <a:t>učiteljica</a:t>
                      </a:r>
                      <a:endParaRPr lang="en" sz="1100" u="none" strike="noStrike" cap="none" baseline="0" err="1">
                        <a:sym typeface="Calibri"/>
                      </a:endParaRPr>
                    </a:p>
                  </a:txBody>
                  <a:tcPr marL="91450" marR="91450" marT="33850" marB="33850"/>
                </a:tc>
                <a:extLst>
                  <a:ext uri="{0D108BD9-81ED-4DB2-BD59-A6C34878D82A}">
                    <a16:rowId xmlns:a16="http://schemas.microsoft.com/office/drawing/2014/main" val="10003"/>
                  </a:ext>
                </a:extLst>
              </a:tr>
              <a:tr h="442900">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Vremenik</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50" marR="91450" marT="33850" marB="33850"/>
                </a:tc>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dirty="0">
                          <a:sym typeface="Calibri"/>
                        </a:rPr>
                        <a:t>Tijekom I. i II. obrazovnog razdoblja školske godine </a:t>
                      </a:r>
                      <a:r>
                        <a:rPr lang="en" sz="1100" u="none" strike="noStrike" cap="none" baseline="0" dirty="0"/>
                        <a:t>202</a:t>
                      </a:r>
                      <a:r>
                        <a:rPr lang="hr-HR" sz="1100" u="none" strike="noStrike" cap="none" baseline="0" dirty="0"/>
                        <a:t>1</a:t>
                      </a:r>
                      <a:r>
                        <a:rPr lang="en" sz="1100" u="none" strike="noStrike" cap="none" baseline="0" dirty="0">
                          <a:sym typeface="Calibri"/>
                        </a:rPr>
                        <a:t>./</a:t>
                      </a:r>
                      <a:r>
                        <a:rPr lang="en" sz="1100" u="none" strike="noStrike" cap="none" baseline="0" dirty="0"/>
                        <a:t>202</a:t>
                      </a:r>
                      <a:r>
                        <a:rPr lang="hr-HR" sz="1100" u="none" strike="noStrike" cap="none" baseline="0" dirty="0"/>
                        <a:t>2</a:t>
                      </a:r>
                      <a:r>
                        <a:rPr lang="en" sz="1100" dirty="0">
                          <a:sym typeface="Calibri"/>
                        </a:rPr>
                        <a:t>.</a:t>
                      </a:r>
                    </a:p>
                    <a:p>
                      <a:pPr marL="0" marR="0" lvl="0" indent="0" algn="l" rtl="0">
                        <a:lnSpc>
                          <a:spcPct val="100000"/>
                        </a:lnSpc>
                        <a:spcBef>
                          <a:spcPts val="200"/>
                        </a:spcBef>
                        <a:spcAft>
                          <a:spcPts val="0"/>
                        </a:spcAft>
                        <a:buClr>
                          <a:srgbClr val="000000"/>
                        </a:buClr>
                        <a:buSzPct val="25000"/>
                        <a:buFont typeface="Calibri"/>
                        <a:buNone/>
                      </a:pPr>
                      <a:endParaRPr lang="en" sz="1100" u="none" strike="noStrike" cap="none" baseline="0" dirty="0">
                        <a:sym typeface="Calibri"/>
                      </a:endParaRPr>
                    </a:p>
                  </a:txBody>
                  <a:tcPr marL="91450" marR="91450" marT="33850" marB="33850"/>
                </a:tc>
                <a:extLst>
                  <a:ext uri="{0D108BD9-81ED-4DB2-BD59-A6C34878D82A}">
                    <a16:rowId xmlns:a16="http://schemas.microsoft.com/office/drawing/2014/main" val="10004"/>
                  </a:ext>
                </a:extLst>
              </a:tr>
              <a:tr h="297650">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Troškovnik</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50" marR="91450" marT="33850" marB="33850"/>
                </a:tc>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a:sym typeface="Calibri"/>
                        </a:rPr>
                        <a:t>50,00 </a:t>
                      </a:r>
                      <a:r>
                        <a:rPr lang="en" sz="1100" u="none" strike="noStrike" cap="none" baseline="0" err="1">
                          <a:sym typeface="Calibri"/>
                        </a:rPr>
                        <a:t>kn</a:t>
                      </a:r>
                      <a:r>
                        <a:rPr lang="en" sz="1100" u="none" strike="noStrike" cap="none" baseline="0">
                          <a:sym typeface="Calibri"/>
                        </a:rPr>
                        <a:t> za </a:t>
                      </a:r>
                      <a:r>
                        <a:rPr lang="en" sz="1100" u="none" strike="noStrike" cap="none" baseline="0" err="1">
                          <a:sym typeface="Calibri"/>
                        </a:rPr>
                        <a:t>troškove</a:t>
                      </a:r>
                      <a:r>
                        <a:rPr lang="en" sz="1100" u="none" strike="noStrike" cap="none" baseline="0">
                          <a:sym typeface="Calibri"/>
                        </a:rPr>
                        <a:t> </a:t>
                      </a:r>
                      <a:r>
                        <a:rPr lang="en" sz="1100" u="none" strike="noStrike" cap="none" baseline="0" err="1">
                          <a:sym typeface="Calibri"/>
                        </a:rPr>
                        <a:t>kopiranja</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50" marR="91450" marT="33850" marB="33850"/>
                </a:tc>
                <a:extLst>
                  <a:ext uri="{0D108BD9-81ED-4DB2-BD59-A6C34878D82A}">
                    <a16:rowId xmlns:a16="http://schemas.microsoft.com/office/drawing/2014/main" val="10005"/>
                  </a:ext>
                </a:extLst>
              </a:tr>
              <a:tr h="903675">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Način</a:t>
                      </a:r>
                      <a:r>
                        <a:rPr lang="en" sz="1100" u="none" strike="noStrike" cap="none" baseline="0">
                          <a:sym typeface="Calibri"/>
                        </a:rPr>
                        <a:t> </a:t>
                      </a:r>
                      <a:r>
                        <a:rPr lang="en" sz="1100" u="none" strike="noStrike" cap="none" baseline="0" err="1">
                          <a:sym typeface="Calibri"/>
                        </a:rPr>
                        <a:t>vrednovanja</a:t>
                      </a:r>
                      <a:r>
                        <a:rPr lang="en" sz="1100" u="none" strike="noStrike" cap="none" baseline="0">
                          <a:sym typeface="Calibri"/>
                        </a:rPr>
                        <a:t> </a:t>
                      </a:r>
                      <a:r>
                        <a:rPr lang="en" sz="1100" u="none" strike="noStrike" cap="none" baseline="0" err="1">
                          <a:sym typeface="Calibri"/>
                        </a:rPr>
                        <a:t>i</a:t>
                      </a:r>
                      <a:r>
                        <a:rPr lang="en" sz="1100" u="none" strike="noStrike" cap="none" baseline="0">
                          <a:sym typeface="Calibri"/>
                        </a:rPr>
                        <a:t> </a:t>
                      </a:r>
                      <a:r>
                        <a:rPr lang="en" sz="1100" u="none" strike="noStrike" cap="none" baseline="0" err="1">
                          <a:sym typeface="Calibri"/>
                        </a:rPr>
                        <a:t>korištenja</a:t>
                      </a:r>
                      <a:r>
                        <a:rPr lang="en" sz="1100" u="none" strike="noStrike" cap="none" baseline="0">
                          <a:sym typeface="Calibri"/>
                        </a:rPr>
                        <a:t> </a:t>
                      </a:r>
                      <a:r>
                        <a:rPr lang="en" sz="1100" u="none" strike="noStrike" cap="none" baseline="0" err="1">
                          <a:sym typeface="Calibri"/>
                        </a:rPr>
                        <a:t>rezultata</a:t>
                      </a:r>
                      <a:r>
                        <a:rPr lang="en" sz="1100" u="none" strike="noStrike" cap="none" baseline="0">
                          <a:sym typeface="Calibri"/>
                        </a:rPr>
                        <a:t> </a:t>
                      </a:r>
                      <a:r>
                        <a:rPr lang="en" sz="1100" u="none" strike="noStrike" cap="none" baseline="0" err="1">
                          <a:sym typeface="Calibri"/>
                        </a:rPr>
                        <a:t>vrednovanja</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50" marR="91450" marT="33850" marB="33850"/>
                </a:tc>
                <a:tc>
                  <a:txBody>
                    <a:bodyPr/>
                    <a:lstStyle/>
                    <a:p>
                      <a:pPr marL="0" marR="0" lvl="0" indent="0" algn="l" rtl="0">
                        <a:lnSpc>
                          <a:spcPct val="100000"/>
                        </a:lnSpc>
                        <a:spcBef>
                          <a:spcPts val="0"/>
                        </a:spcBef>
                        <a:spcAft>
                          <a:spcPts val="0"/>
                        </a:spcAft>
                        <a:buFont typeface="Calibri"/>
                        <a:buNone/>
                      </a:pPr>
                      <a:r>
                        <a:rPr lang="en" sz="1100" u="none" strike="noStrike" cap="none" baseline="0" dirty="0"/>
                        <a:t>Anketiranje učenika prije i nakon provođenja radionica u kojima se procjenjuje njihova emocionalna zrelost</a:t>
                      </a:r>
                      <a:r>
                        <a:rPr lang="en" sz="1100" u="none" strike="noStrike" cap="none" baseline="0" dirty="0">
                          <a:sym typeface="Calibri"/>
                        </a:rPr>
                        <a:t>.</a:t>
                      </a:r>
                      <a:endParaRPr lang="en" sz="1100" b="0" i="0" u="none" strike="noStrike" cap="none" baseline="0" dirty="0">
                        <a:solidFill>
                          <a:srgbClr val="000000"/>
                        </a:solidFill>
                        <a:latin typeface="Calibri"/>
                        <a:ea typeface="Calibri"/>
                        <a:cs typeface="Calibri"/>
                        <a:sym typeface="Calibri"/>
                      </a:endParaRPr>
                    </a:p>
                  </a:txBody>
                  <a:tcPr marL="91450" marR="91450" marT="33850" marB="33850"/>
                </a:tc>
                <a:extLst>
                  <a:ext uri="{0D108BD9-81ED-4DB2-BD59-A6C34878D82A}">
                    <a16:rowId xmlns:a16="http://schemas.microsoft.com/office/drawing/2014/main" val="10006"/>
                  </a:ext>
                </a:extLst>
              </a:tr>
            </a:tbl>
          </a:graphicData>
        </a:graphic>
      </p:graphicFrame>
      <p:sp>
        <p:nvSpPr>
          <p:cNvPr id="2" name="Title 1"/>
          <p:cNvSpPr>
            <a:spLocks noGrp="1"/>
          </p:cNvSpPr>
          <p:nvPr>
            <p:ph type="title"/>
          </p:nvPr>
        </p:nvSpPr>
        <p:spPr>
          <a:xfrm>
            <a:off x="1077951" y="1"/>
            <a:ext cx="7218556" cy="852901"/>
          </a:xfrm>
        </p:spPr>
        <p:txBody>
          <a:bodyPr>
            <a:scene3d>
              <a:camera prst="orthographicFront"/>
              <a:lightRig rig="soft" dir="t">
                <a:rot lat="0" lon="0" rev="15600000"/>
              </a:lightRig>
            </a:scene3d>
            <a:sp3d extrusionH="57150" prstMaterial="softEdge">
              <a:bevelT w="25400" h="38100"/>
            </a:sp3d>
          </a:bodyPr>
          <a:lstStyle/>
          <a:p>
            <a:r>
              <a:rPr lang="hr-HR" dirty="0">
                <a:effectLst>
                  <a:outerShdw blurRad="38100" dist="38100" dir="2700000" algn="tl">
                    <a:srgbClr val="000000">
                      <a:alpha val="43137"/>
                    </a:srgbClr>
                  </a:outerShdw>
                </a:effectLst>
                <a:latin typeface="+mn-lt"/>
              </a:rPr>
              <a:t>Emocionalno opismenjavanje učenika </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1153" y="667671"/>
            <a:ext cx="1663509" cy="11046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wipe/>
  </p:transition>
</p:sld>
</file>

<file path=ppt/slides/slide96.xml><?xml version="1.0" encoding="utf-8"?>
<p:sld xmlns:a="http://schemas.openxmlformats.org/drawingml/2006/main" xmlns:r="http://schemas.openxmlformats.org/officeDocument/2006/relationships" xmlns:p="http://schemas.openxmlformats.org/presentationml/2006/main" showMasterSp="0">
  <p:cSld>
    <p:spTree>
      <p:nvGrpSpPr>
        <p:cNvPr id="1" name="Shape 1032"/>
        <p:cNvGrpSpPr/>
        <p:nvPr/>
      </p:nvGrpSpPr>
      <p:grpSpPr>
        <a:xfrm>
          <a:off x="0" y="0"/>
          <a:ext cx="0" cy="0"/>
          <a:chOff x="0" y="0"/>
          <a:chExt cx="0" cy="0"/>
        </a:xfrm>
      </p:grpSpPr>
      <p:graphicFrame>
        <p:nvGraphicFramePr>
          <p:cNvPr id="1035" name="Shape 1035"/>
          <p:cNvGraphicFramePr/>
          <p:nvPr>
            <p:extLst>
              <p:ext uri="{D42A27DB-BD31-4B8C-83A1-F6EECF244321}">
                <p14:modId xmlns:p14="http://schemas.microsoft.com/office/powerpoint/2010/main" val="907640171"/>
              </p:ext>
            </p:extLst>
          </p:nvPr>
        </p:nvGraphicFramePr>
        <p:xfrm>
          <a:off x="431179" y="906967"/>
          <a:ext cx="8519601" cy="3746810"/>
        </p:xfrm>
        <a:graphic>
          <a:graphicData uri="http://schemas.openxmlformats.org/drawingml/2006/table">
            <a:tbl>
              <a:tblPr>
                <a:tableStyleId>{0E3FDE45-AF77-4B5C-9715-49D594BDF05E}</a:tableStyleId>
              </a:tblPr>
              <a:tblGrid>
                <a:gridCol w="1565665">
                  <a:extLst>
                    <a:ext uri="{9D8B030D-6E8A-4147-A177-3AD203B41FA5}">
                      <a16:colId xmlns:a16="http://schemas.microsoft.com/office/drawing/2014/main" val="20000"/>
                    </a:ext>
                  </a:extLst>
                </a:gridCol>
                <a:gridCol w="6953936">
                  <a:extLst>
                    <a:ext uri="{9D8B030D-6E8A-4147-A177-3AD203B41FA5}">
                      <a16:colId xmlns:a16="http://schemas.microsoft.com/office/drawing/2014/main" val="20001"/>
                    </a:ext>
                  </a:extLst>
                </a:gridCol>
              </a:tblGrid>
              <a:tr h="906335">
                <a:tc>
                  <a:txBody>
                    <a:bodyPr/>
                    <a:lstStyle/>
                    <a:p>
                      <a:pPr marL="0" marR="0" lvl="0" indent="0" algn="l" rtl="0">
                        <a:lnSpc>
                          <a:spcPct val="100000"/>
                        </a:lnSpc>
                        <a:spcBef>
                          <a:spcPts val="0"/>
                        </a:spcBef>
                        <a:spcAft>
                          <a:spcPts val="0"/>
                        </a:spcAft>
                        <a:buClr>
                          <a:srgbClr val="000000"/>
                        </a:buClr>
                        <a:buSzPct val="25000"/>
                        <a:buFont typeface="Calibri"/>
                        <a:buNone/>
                      </a:pPr>
                      <a:r>
                        <a:rPr lang="hr-HR" sz="1100" u="none" strike="noStrike" cap="none" baseline="0"/>
                        <a:t>Ishodi</a:t>
                      </a:r>
                      <a:r>
                        <a:rPr lang="en" sz="1100" u="none" strike="noStrike" cap="none" baseline="0"/>
                        <a:t>:</a:t>
                      </a:r>
                      <a:endParaRPr lang="en" sz="1100" b="0" i="0" u="none" strike="noStrike" cap="none" baseline="0">
                        <a:solidFill>
                          <a:srgbClr val="000000"/>
                        </a:solidFill>
                        <a:latin typeface="Calibri"/>
                        <a:ea typeface="Calibri"/>
                        <a:cs typeface="Calibri"/>
                        <a:sym typeface="Calibri"/>
                      </a:endParaRPr>
                    </a:p>
                  </a:txBody>
                  <a:tcPr marL="91450" marR="91450" marT="33850" marB="33850"/>
                </a:tc>
                <a:tc>
                  <a:txBody>
                    <a:bodyPr/>
                    <a:lstStyle/>
                    <a:p>
                      <a:pPr algn="l" fontAlgn="base">
                        <a:spcAft>
                          <a:spcPts val="0"/>
                        </a:spcAft>
                      </a:pPr>
                      <a:r>
                        <a:rPr lang="hr-HR" sz="1200" dirty="0">
                          <a:effectLst/>
                        </a:rPr>
                        <a:t>-</a:t>
                      </a:r>
                      <a:r>
                        <a:rPr lang="hr-HR" sz="1100" dirty="0">
                          <a:effectLst/>
                        </a:rPr>
                        <a:t>nabraja opasnosti internetske  komunikacije s neznancima i kako zaštititi privatnost</a:t>
                      </a:r>
                    </a:p>
                    <a:p>
                      <a:pPr algn="l" fontAlgn="base">
                        <a:spcAft>
                          <a:spcPts val="0"/>
                        </a:spcAft>
                      </a:pPr>
                      <a:r>
                        <a:rPr lang="hr-HR" sz="1100" dirty="0">
                          <a:effectLst/>
                        </a:rPr>
                        <a:t>-odlučuje o vlastitome sigurnom ponašanju</a:t>
                      </a:r>
                    </a:p>
                    <a:p>
                      <a:pPr algn="l" fontAlgn="base">
                        <a:spcAft>
                          <a:spcPts val="0"/>
                        </a:spcAft>
                      </a:pPr>
                      <a:r>
                        <a:rPr lang="hr-HR" sz="1100" dirty="0">
                          <a:effectLst/>
                        </a:rPr>
                        <a:t>-odbija nagovor vršnjaka na nepoželjno ponašanje</a:t>
                      </a:r>
                    </a:p>
                    <a:p>
                      <a:pPr algn="l" fontAlgn="base">
                        <a:spcAft>
                          <a:spcPts val="0"/>
                        </a:spcAft>
                      </a:pPr>
                      <a:r>
                        <a:rPr lang="hr-HR" sz="1100" dirty="0">
                          <a:effectLst/>
                        </a:rPr>
                        <a:t>- odgovorno se služi društvenim mrežama</a:t>
                      </a:r>
                      <a:endParaRPr lang="hr-HR" sz="1100" dirty="0">
                        <a:effectLst/>
                        <a:latin typeface="Times New Roman"/>
                        <a:ea typeface="Times New Roman"/>
                      </a:endParaRPr>
                    </a:p>
                  </a:txBody>
                  <a:tcPr marL="114300" marR="114300" marT="0" marB="0"/>
                </a:tc>
                <a:extLst>
                  <a:ext uri="{0D108BD9-81ED-4DB2-BD59-A6C34878D82A}">
                    <a16:rowId xmlns:a16="http://schemas.microsoft.com/office/drawing/2014/main" val="10000"/>
                  </a:ext>
                </a:extLst>
              </a:tr>
              <a:tr h="383513">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Namjena</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50" marR="91450" marT="33850" marB="33850"/>
                </a:tc>
                <a:tc>
                  <a:txBody>
                    <a:bodyPr/>
                    <a:lstStyle/>
                    <a:p>
                      <a:pPr marL="0" marR="0" lvl="0" indent="0" algn="l" rtl="0">
                        <a:lnSpc>
                          <a:spcPct val="100000"/>
                        </a:lnSpc>
                        <a:spcBef>
                          <a:spcPts val="0"/>
                        </a:spcBef>
                        <a:spcAft>
                          <a:spcPts val="0"/>
                        </a:spcAft>
                        <a:buFont typeface="Calibri"/>
                        <a:buNone/>
                      </a:pPr>
                      <a:r>
                        <a:rPr lang="en" sz="1100" u="none" strike="noStrike" cap="none" baseline="0"/>
                        <a:t>Učenicima </a:t>
                      </a:r>
                      <a:r>
                        <a:rPr lang="hr-HR" sz="1100" u="none" strike="noStrike" cap="none" baseline="0"/>
                        <a:t>1. - 8</a:t>
                      </a:r>
                      <a:r>
                        <a:rPr lang="en" sz="1100" u="none" strike="noStrike" cap="none" baseline="0"/>
                        <a:t>. </a:t>
                      </a:r>
                      <a:r>
                        <a:rPr lang="hr-HR" sz="1100" u="none" strike="noStrike" cap="none" baseline="0"/>
                        <a:t>razreda</a:t>
                      </a:r>
                      <a:endParaRPr lang="en" sz="1100" u="none" strike="noStrike" cap="none" baseline="0">
                        <a:sym typeface="Calibri"/>
                      </a:endParaRPr>
                    </a:p>
                  </a:txBody>
                  <a:tcPr marL="91450" marR="91450" marT="33850" marB="33850"/>
                </a:tc>
                <a:extLst>
                  <a:ext uri="{0D108BD9-81ED-4DB2-BD59-A6C34878D82A}">
                    <a16:rowId xmlns:a16="http://schemas.microsoft.com/office/drawing/2014/main" val="10001"/>
                  </a:ext>
                </a:extLst>
              </a:tr>
              <a:tr h="405963">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Način</a:t>
                      </a:r>
                      <a:r>
                        <a:rPr lang="en" sz="1100" u="none" strike="noStrike" cap="none" baseline="0">
                          <a:sym typeface="Calibri"/>
                        </a:rPr>
                        <a:t> </a:t>
                      </a:r>
                      <a:r>
                        <a:rPr lang="en" sz="1100" u="none" strike="noStrike" cap="none" baseline="0" err="1">
                          <a:sym typeface="Calibri"/>
                        </a:rPr>
                        <a:t>realizacije</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50" marR="91450" marT="33850" marB="33850"/>
                </a:tc>
                <a:tc>
                  <a:txBody>
                    <a:bodyPr/>
                    <a:lstStyle/>
                    <a:p>
                      <a:pPr marL="0" marR="0" lvl="0" indent="0" algn="l" rtl="0">
                        <a:lnSpc>
                          <a:spcPct val="100000"/>
                        </a:lnSpc>
                        <a:spcBef>
                          <a:spcPts val="0"/>
                        </a:spcBef>
                        <a:spcAft>
                          <a:spcPts val="0"/>
                        </a:spcAft>
                        <a:buFont typeface="Calibri"/>
                        <a:buNone/>
                      </a:pPr>
                      <a:r>
                        <a:rPr lang="en" sz="1100" u="none" strike="noStrike" cap="none" baseline="0"/>
                        <a:t> </a:t>
                      </a:r>
                      <a:r>
                        <a:rPr lang="en" sz="1100" u="none" strike="noStrike" cap="none" baseline="0" err="1"/>
                        <a:t>radionice</a:t>
                      </a:r>
                      <a:r>
                        <a:rPr lang="en" sz="1100" u="none" strike="noStrike" cap="none" baseline="0"/>
                        <a:t> za </a:t>
                      </a:r>
                      <a:r>
                        <a:rPr lang="en" sz="1100" u="none" strike="noStrike" cap="none" baseline="0" err="1"/>
                        <a:t>učenike</a:t>
                      </a:r>
                      <a:endParaRPr lang="en" sz="1100" u="none" strike="noStrike" cap="none" baseline="0" err="1">
                        <a:sym typeface="Calibri"/>
                      </a:endParaRPr>
                    </a:p>
                  </a:txBody>
                  <a:tcPr marL="91450" marR="91450" marT="33850" marB="33850"/>
                </a:tc>
                <a:extLst>
                  <a:ext uri="{0D108BD9-81ED-4DB2-BD59-A6C34878D82A}">
                    <a16:rowId xmlns:a16="http://schemas.microsoft.com/office/drawing/2014/main" val="10002"/>
                  </a:ext>
                </a:extLst>
              </a:tr>
              <a:tr h="421276">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Nositelj</a:t>
                      </a:r>
                      <a:r>
                        <a:rPr lang="en" sz="1100" u="none" strike="noStrike" cap="none" baseline="0">
                          <a:sym typeface="Calibri"/>
                        </a:rPr>
                        <a:t> </a:t>
                      </a:r>
                      <a:r>
                        <a:rPr lang="en" sz="1100" u="none" strike="noStrike" cap="none" baseline="0" err="1">
                          <a:sym typeface="Calibri"/>
                        </a:rPr>
                        <a:t>aktivnosti</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50" marR="91450" marT="33850" marB="33850"/>
                </a:tc>
                <a:tc>
                  <a:txBody>
                    <a:bodyPr/>
                    <a:lstStyle/>
                    <a:p>
                      <a:pPr marL="0" marR="0" lvl="0" indent="0" algn="l" rtl="0">
                        <a:lnSpc>
                          <a:spcPct val="100000"/>
                        </a:lnSpc>
                        <a:spcBef>
                          <a:spcPts val="0"/>
                        </a:spcBef>
                        <a:spcAft>
                          <a:spcPts val="0"/>
                        </a:spcAft>
                        <a:buFont typeface="Calibri"/>
                        <a:buNone/>
                      </a:pPr>
                      <a:r>
                        <a:rPr lang="en" sz="1100" u="none" strike="noStrike" cap="none" baseline="0" err="1"/>
                        <a:t>Pedagoginja</a:t>
                      </a:r>
                      <a:r>
                        <a:rPr lang="en" sz="1100" u="none" strike="noStrike" cap="none" baseline="0"/>
                        <a:t>, </a:t>
                      </a:r>
                      <a:r>
                        <a:rPr lang="en" sz="1100" u="none" strike="noStrike" cap="none" baseline="0" err="1"/>
                        <a:t>učiteljica</a:t>
                      </a:r>
                      <a:endParaRPr lang="en" sz="1100" u="none" strike="noStrike" cap="none" baseline="0" err="1">
                        <a:sym typeface="Calibri"/>
                      </a:endParaRPr>
                    </a:p>
                  </a:txBody>
                  <a:tcPr marL="91450" marR="91450" marT="33850" marB="33850"/>
                </a:tc>
                <a:extLst>
                  <a:ext uri="{0D108BD9-81ED-4DB2-BD59-A6C34878D82A}">
                    <a16:rowId xmlns:a16="http://schemas.microsoft.com/office/drawing/2014/main" val="10003"/>
                  </a:ext>
                </a:extLst>
              </a:tr>
              <a:tr h="438994">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Vremenik</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50" marR="91450" marT="33850" marB="33850"/>
                </a:tc>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dirty="0">
                          <a:sym typeface="Calibri"/>
                        </a:rPr>
                        <a:t>Tijekom I. i II. obrazovnog razdoblja školske godine 202</a:t>
                      </a:r>
                      <a:r>
                        <a:rPr lang="hr-HR" sz="1100" u="none" strike="noStrike" cap="none" baseline="0" dirty="0">
                          <a:sym typeface="Calibri"/>
                        </a:rPr>
                        <a:t>1</a:t>
                      </a:r>
                      <a:r>
                        <a:rPr lang="en" sz="1100" u="none" strike="noStrike" cap="none" baseline="0" dirty="0"/>
                        <a:t>./202</a:t>
                      </a:r>
                      <a:r>
                        <a:rPr lang="hr-HR" sz="1100" u="none" strike="noStrike" cap="none" baseline="0" dirty="0"/>
                        <a:t>2</a:t>
                      </a:r>
                      <a:r>
                        <a:rPr lang="en" sz="1100" dirty="0">
                          <a:sym typeface="Calibri"/>
                        </a:rPr>
                        <a:t>.</a:t>
                      </a:r>
                    </a:p>
                    <a:p>
                      <a:pPr marL="0" marR="0" lvl="0" indent="0" algn="l" rtl="0">
                        <a:lnSpc>
                          <a:spcPct val="100000"/>
                        </a:lnSpc>
                        <a:spcBef>
                          <a:spcPts val="200"/>
                        </a:spcBef>
                        <a:spcAft>
                          <a:spcPts val="0"/>
                        </a:spcAft>
                        <a:buClr>
                          <a:srgbClr val="000000"/>
                        </a:buClr>
                        <a:buSzPct val="25000"/>
                        <a:buFont typeface="Calibri"/>
                        <a:buNone/>
                      </a:pPr>
                      <a:endParaRPr lang="en" sz="1100" u="none" strike="noStrike" cap="none" baseline="0" dirty="0">
                        <a:sym typeface="Calibri"/>
                      </a:endParaRPr>
                    </a:p>
                  </a:txBody>
                  <a:tcPr marL="91450" marR="91450" marT="33850" marB="33850"/>
                </a:tc>
                <a:extLst>
                  <a:ext uri="{0D108BD9-81ED-4DB2-BD59-A6C34878D82A}">
                    <a16:rowId xmlns:a16="http://schemas.microsoft.com/office/drawing/2014/main" val="10004"/>
                  </a:ext>
                </a:extLst>
              </a:tr>
              <a:tr h="295024">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Troškovnik</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50" marR="91450" marT="33850" marB="33850"/>
                </a:tc>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a:sym typeface="Calibri"/>
                        </a:rPr>
                        <a:t>50,00 </a:t>
                      </a:r>
                      <a:r>
                        <a:rPr lang="en" sz="1100" u="none" strike="noStrike" cap="none" baseline="0" err="1">
                          <a:sym typeface="Calibri"/>
                        </a:rPr>
                        <a:t>kn</a:t>
                      </a:r>
                      <a:r>
                        <a:rPr lang="en" sz="1100" u="none" strike="noStrike" cap="none" baseline="0">
                          <a:sym typeface="Calibri"/>
                        </a:rPr>
                        <a:t> za </a:t>
                      </a:r>
                      <a:r>
                        <a:rPr lang="en" sz="1100" u="none" strike="noStrike" cap="none" baseline="0" err="1">
                          <a:sym typeface="Calibri"/>
                        </a:rPr>
                        <a:t>troškove</a:t>
                      </a:r>
                      <a:r>
                        <a:rPr lang="en" sz="1100" u="none" strike="noStrike" cap="none" baseline="0">
                          <a:sym typeface="Calibri"/>
                        </a:rPr>
                        <a:t> </a:t>
                      </a:r>
                      <a:r>
                        <a:rPr lang="en" sz="1100" u="none" strike="noStrike" cap="none" baseline="0" err="1">
                          <a:sym typeface="Calibri"/>
                        </a:rPr>
                        <a:t>kopiranja</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50" marR="91450" marT="33850" marB="33850"/>
                </a:tc>
                <a:extLst>
                  <a:ext uri="{0D108BD9-81ED-4DB2-BD59-A6C34878D82A}">
                    <a16:rowId xmlns:a16="http://schemas.microsoft.com/office/drawing/2014/main" val="10005"/>
                  </a:ext>
                </a:extLst>
              </a:tr>
              <a:tr h="895705">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Način</a:t>
                      </a:r>
                      <a:r>
                        <a:rPr lang="en" sz="1100" u="none" strike="noStrike" cap="none" baseline="0">
                          <a:sym typeface="Calibri"/>
                        </a:rPr>
                        <a:t> </a:t>
                      </a:r>
                      <a:r>
                        <a:rPr lang="en" sz="1100" u="none" strike="noStrike" cap="none" baseline="0" err="1">
                          <a:sym typeface="Calibri"/>
                        </a:rPr>
                        <a:t>vrednovanja</a:t>
                      </a:r>
                      <a:r>
                        <a:rPr lang="en" sz="1100" u="none" strike="noStrike" cap="none" baseline="0">
                          <a:sym typeface="Calibri"/>
                        </a:rPr>
                        <a:t> </a:t>
                      </a:r>
                      <a:r>
                        <a:rPr lang="en" sz="1100" u="none" strike="noStrike" cap="none" baseline="0" err="1">
                          <a:sym typeface="Calibri"/>
                        </a:rPr>
                        <a:t>i</a:t>
                      </a:r>
                      <a:r>
                        <a:rPr lang="en" sz="1100" u="none" strike="noStrike" cap="none" baseline="0">
                          <a:sym typeface="Calibri"/>
                        </a:rPr>
                        <a:t> </a:t>
                      </a:r>
                      <a:r>
                        <a:rPr lang="en" sz="1100" u="none" strike="noStrike" cap="none" baseline="0" err="1">
                          <a:sym typeface="Calibri"/>
                        </a:rPr>
                        <a:t>korištenja</a:t>
                      </a:r>
                      <a:r>
                        <a:rPr lang="en" sz="1100" u="none" strike="noStrike" cap="none" baseline="0">
                          <a:sym typeface="Calibri"/>
                        </a:rPr>
                        <a:t> </a:t>
                      </a:r>
                      <a:r>
                        <a:rPr lang="en" sz="1100" u="none" strike="noStrike" cap="none" baseline="0" err="1">
                          <a:sym typeface="Calibri"/>
                        </a:rPr>
                        <a:t>rezultata</a:t>
                      </a:r>
                      <a:r>
                        <a:rPr lang="en" sz="1100" u="none" strike="noStrike" cap="none" baseline="0">
                          <a:sym typeface="Calibri"/>
                        </a:rPr>
                        <a:t> </a:t>
                      </a:r>
                      <a:r>
                        <a:rPr lang="en" sz="1100" u="none" strike="noStrike" cap="none" baseline="0" err="1">
                          <a:sym typeface="Calibri"/>
                        </a:rPr>
                        <a:t>vrednovanja</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50" marR="91450" marT="33850" marB="33850"/>
                </a:tc>
                <a:tc>
                  <a:txBody>
                    <a:bodyPr/>
                    <a:lstStyle/>
                    <a:p>
                      <a:pPr marL="0" marR="0" lvl="0" indent="0" algn="l" rtl="0">
                        <a:lnSpc>
                          <a:spcPct val="100000"/>
                        </a:lnSpc>
                        <a:spcBef>
                          <a:spcPts val="0"/>
                        </a:spcBef>
                        <a:spcAft>
                          <a:spcPts val="0"/>
                        </a:spcAft>
                        <a:buFont typeface="Calibri"/>
                        <a:buNone/>
                      </a:pPr>
                      <a:r>
                        <a:rPr lang="en" sz="1100" u="none" strike="noStrike" cap="none" baseline="0" dirty="0"/>
                        <a:t>Anketiranje učenika prije i nakon provođenja radionica </a:t>
                      </a:r>
                      <a:endParaRPr lang="en" sz="1100" b="0" i="0" u="none" strike="noStrike" cap="none" baseline="0" dirty="0">
                        <a:solidFill>
                          <a:srgbClr val="000000"/>
                        </a:solidFill>
                        <a:latin typeface="Calibri"/>
                        <a:ea typeface="Calibri"/>
                        <a:cs typeface="Calibri"/>
                        <a:sym typeface="Calibri"/>
                      </a:endParaRPr>
                    </a:p>
                  </a:txBody>
                  <a:tcPr marL="91450" marR="91450" marT="33850" marB="33850"/>
                </a:tc>
                <a:extLst>
                  <a:ext uri="{0D108BD9-81ED-4DB2-BD59-A6C34878D82A}">
                    <a16:rowId xmlns:a16="http://schemas.microsoft.com/office/drawing/2014/main" val="10006"/>
                  </a:ext>
                </a:extLst>
              </a:tr>
            </a:tbl>
          </a:graphicData>
        </a:graphic>
      </p:graphicFrame>
      <p:sp>
        <p:nvSpPr>
          <p:cNvPr id="2" name="Title 1"/>
          <p:cNvSpPr>
            <a:spLocks noGrp="1"/>
          </p:cNvSpPr>
          <p:nvPr>
            <p:ph type="title"/>
          </p:nvPr>
        </p:nvSpPr>
        <p:spPr>
          <a:xfrm>
            <a:off x="1064081" y="9733"/>
            <a:ext cx="7886700" cy="800589"/>
          </a:xfrm>
        </p:spPr>
        <p:txBody>
          <a:bodyPr>
            <a:scene3d>
              <a:camera prst="orthographicFront"/>
              <a:lightRig rig="soft" dir="t">
                <a:rot lat="0" lon="0" rev="15600000"/>
              </a:lightRig>
            </a:scene3d>
            <a:sp3d extrusionH="57150" prstMaterial="softEdge">
              <a:bevelT w="25400" h="38100"/>
            </a:sp3d>
          </a:bodyPr>
          <a:lstStyle/>
          <a:p>
            <a:r>
              <a:rPr lang="hr-HR" dirty="0">
                <a:effectLst>
                  <a:outerShdw blurRad="38100" dist="38100" dir="2700000" algn="tl">
                    <a:srgbClr val="000000">
                      <a:alpha val="43137"/>
                    </a:srgbClr>
                  </a:outerShdw>
                </a:effectLst>
                <a:latin typeface="+mn-lt"/>
              </a:rPr>
              <a:t>5zanet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7181" y="0"/>
            <a:ext cx="1452230" cy="900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22500295"/>
      </p:ext>
    </p:extLst>
  </p:cSld>
  <p:clrMapOvr>
    <a:masterClrMapping/>
  </p:clrMapOvr>
  <p:transition spd="slow">
    <p:wipe/>
  </p:transition>
</p:sld>
</file>

<file path=ppt/slides/slide97.xml><?xml version="1.0" encoding="utf-8"?>
<p:sld xmlns:a="http://schemas.openxmlformats.org/drawingml/2006/main" xmlns:r="http://schemas.openxmlformats.org/officeDocument/2006/relationships" xmlns:p="http://schemas.openxmlformats.org/presentationml/2006/main" showMasterSp="0">
  <p:cSld>
    <p:spTree>
      <p:nvGrpSpPr>
        <p:cNvPr id="1" name="Shape 1032"/>
        <p:cNvGrpSpPr/>
        <p:nvPr/>
      </p:nvGrpSpPr>
      <p:grpSpPr>
        <a:xfrm>
          <a:off x="0" y="0"/>
          <a:ext cx="0" cy="0"/>
          <a:chOff x="0" y="0"/>
          <a:chExt cx="0" cy="0"/>
        </a:xfrm>
      </p:grpSpPr>
      <p:graphicFrame>
        <p:nvGraphicFramePr>
          <p:cNvPr id="1035" name="Shape 1035"/>
          <p:cNvGraphicFramePr/>
          <p:nvPr>
            <p:extLst>
              <p:ext uri="{D42A27DB-BD31-4B8C-83A1-F6EECF244321}">
                <p14:modId xmlns:p14="http://schemas.microsoft.com/office/powerpoint/2010/main" val="1339616184"/>
              </p:ext>
            </p:extLst>
          </p:nvPr>
        </p:nvGraphicFramePr>
        <p:xfrm>
          <a:off x="429176" y="921834"/>
          <a:ext cx="8465600" cy="3910537"/>
        </p:xfrm>
        <a:graphic>
          <a:graphicData uri="http://schemas.openxmlformats.org/drawingml/2006/table">
            <a:tbl>
              <a:tblPr>
                <a:tableStyleId>{0E3FDE45-AF77-4B5C-9715-49D594BDF05E}</a:tableStyleId>
              </a:tblPr>
              <a:tblGrid>
                <a:gridCol w="1555741">
                  <a:extLst>
                    <a:ext uri="{9D8B030D-6E8A-4147-A177-3AD203B41FA5}">
                      <a16:colId xmlns:a16="http://schemas.microsoft.com/office/drawing/2014/main" val="20000"/>
                    </a:ext>
                  </a:extLst>
                </a:gridCol>
                <a:gridCol w="6909859">
                  <a:extLst>
                    <a:ext uri="{9D8B030D-6E8A-4147-A177-3AD203B41FA5}">
                      <a16:colId xmlns:a16="http://schemas.microsoft.com/office/drawing/2014/main" val="20001"/>
                    </a:ext>
                  </a:extLst>
                </a:gridCol>
              </a:tblGrid>
              <a:tr h="945940">
                <a:tc>
                  <a:txBody>
                    <a:bodyPr/>
                    <a:lstStyle/>
                    <a:p>
                      <a:pPr marL="0" marR="0" lvl="0" indent="0" algn="l" rtl="0">
                        <a:lnSpc>
                          <a:spcPct val="100000"/>
                        </a:lnSpc>
                        <a:spcBef>
                          <a:spcPts val="0"/>
                        </a:spcBef>
                        <a:spcAft>
                          <a:spcPts val="0"/>
                        </a:spcAft>
                        <a:buClr>
                          <a:srgbClr val="000000"/>
                        </a:buClr>
                        <a:buSzPct val="25000"/>
                        <a:buFont typeface="Calibri"/>
                        <a:buNone/>
                      </a:pPr>
                      <a:r>
                        <a:rPr lang="hr-HR" sz="1100" u="none" strike="noStrike" cap="none" baseline="0">
                          <a:sym typeface="Calibri"/>
                        </a:rPr>
                        <a:t>Ishodi</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50" marR="91450" marT="33850" marB="33850"/>
                </a:tc>
                <a:tc>
                  <a:txBody>
                    <a:bodyPr/>
                    <a:lstStyle/>
                    <a:p>
                      <a:pPr marL="0" marR="0" lvl="0" indent="0" algn="l" rtl="0">
                        <a:lnSpc>
                          <a:spcPct val="100000"/>
                        </a:lnSpc>
                        <a:spcBef>
                          <a:spcPts val="0"/>
                        </a:spcBef>
                        <a:spcAft>
                          <a:spcPts val="0"/>
                        </a:spcAft>
                        <a:buFont typeface="Calibri"/>
                        <a:buNone/>
                      </a:pPr>
                      <a:r>
                        <a:rPr lang="en" sz="1100" u="none" strike="noStrike" cap="none" baseline="0" dirty="0"/>
                        <a:t>Učenik će sukladno svojim mogućnostima poboljšati</a:t>
                      </a:r>
                      <a:r>
                        <a:rPr lang="en" sz="1100" u="none" strike="noStrike" cap="none" baseline="0" dirty="0">
                          <a:sym typeface="Calibri"/>
                        </a:rPr>
                        <a:t> temeljna i opća znanja iz osnovnih predmeta.</a:t>
                      </a:r>
                    </a:p>
                    <a:p>
                      <a:pPr marL="0" marR="0" lvl="0" indent="0" algn="l" rtl="0">
                        <a:lnSpc>
                          <a:spcPct val="100000"/>
                        </a:lnSpc>
                        <a:spcBef>
                          <a:spcPts val="0"/>
                        </a:spcBef>
                        <a:spcAft>
                          <a:spcPts val="0"/>
                        </a:spcAft>
                        <a:buFont typeface="Calibri"/>
                        <a:buNone/>
                      </a:pPr>
                      <a:r>
                        <a:rPr lang="en" sz="1100" u="none" strike="noStrike" cap="none" baseline="0" dirty="0"/>
                        <a:t>Učenik će</a:t>
                      </a:r>
                      <a:r>
                        <a:rPr lang="en" sz="1100" u="none" strike="noStrike" cap="none" baseline="0" dirty="0">
                          <a:sym typeface="Calibri"/>
                        </a:rPr>
                        <a:t> </a:t>
                      </a:r>
                      <a:r>
                        <a:rPr lang="en" sz="1100" u="none" strike="noStrike" cap="none" baseline="0" dirty="0"/>
                        <a:t>razviti  svoje sposobnosti</a:t>
                      </a:r>
                      <a:r>
                        <a:rPr lang="en" sz="1100" u="none" strike="noStrike" cap="none" baseline="0" dirty="0">
                          <a:sym typeface="Calibri"/>
                        </a:rPr>
                        <a:t>, vještina i svijesti o važnosti učenja.</a:t>
                      </a:r>
                    </a:p>
                    <a:p>
                      <a:pPr marL="0" marR="0" lvl="0" indent="0" algn="l" rtl="0">
                        <a:lnSpc>
                          <a:spcPct val="100000"/>
                        </a:lnSpc>
                        <a:spcBef>
                          <a:spcPts val="0"/>
                        </a:spcBef>
                        <a:spcAft>
                          <a:spcPts val="0"/>
                        </a:spcAft>
                        <a:buFont typeface="Calibri"/>
                        <a:buNone/>
                      </a:pPr>
                      <a:r>
                        <a:rPr lang="en" sz="1100" u="none" strike="noStrike" cap="none" baseline="0" dirty="0"/>
                        <a:t>Učenik  će usvojiti nastavne sadržaje u skladu s prilagodbom </a:t>
                      </a:r>
                      <a:r>
                        <a:rPr lang="en" sz="1100" u="none" strike="noStrike" cap="none" baseline="0" dirty="0">
                          <a:sym typeface="Calibri"/>
                        </a:rPr>
                        <a:t>obrazovnih sadržaja njihovim mogućnostima.</a:t>
                      </a:r>
                      <a:endParaRPr lang="en" sz="1100" b="0" i="0" u="none" strike="noStrike" cap="none" baseline="0" dirty="0">
                        <a:solidFill>
                          <a:srgbClr val="000000"/>
                        </a:solidFill>
                        <a:latin typeface="Calibri"/>
                        <a:ea typeface="Calibri"/>
                        <a:cs typeface="Calibri"/>
                        <a:sym typeface="Calibri"/>
                      </a:endParaRPr>
                    </a:p>
                  </a:txBody>
                  <a:tcPr marL="91450" marR="91450" marT="33850" marB="33850"/>
                </a:tc>
                <a:extLst>
                  <a:ext uri="{0D108BD9-81ED-4DB2-BD59-A6C34878D82A}">
                    <a16:rowId xmlns:a16="http://schemas.microsoft.com/office/drawing/2014/main" val="10000"/>
                  </a:ext>
                </a:extLst>
              </a:tr>
              <a:tr h="400271">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Namjena</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50" marR="91450" marT="33850" marB="33850"/>
                </a:tc>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a:sym typeface="Calibri"/>
                        </a:rPr>
                        <a:t>Poučavanje učenika koji sporije usvajaju znanja zbog određenih teškoća u razvoju.</a:t>
                      </a:r>
                      <a:endParaRPr lang="en" sz="1100" b="0" i="0" u="none" strike="noStrike" cap="none" baseline="0">
                        <a:solidFill>
                          <a:srgbClr val="000000"/>
                        </a:solidFill>
                        <a:latin typeface="Calibri"/>
                        <a:ea typeface="Calibri"/>
                        <a:cs typeface="Calibri"/>
                        <a:sym typeface="Calibri"/>
                      </a:endParaRPr>
                    </a:p>
                  </a:txBody>
                  <a:tcPr marL="91450" marR="91450" marT="33850" marB="33850"/>
                </a:tc>
                <a:extLst>
                  <a:ext uri="{0D108BD9-81ED-4DB2-BD59-A6C34878D82A}">
                    <a16:rowId xmlns:a16="http://schemas.microsoft.com/office/drawing/2014/main" val="10001"/>
                  </a:ext>
                </a:extLst>
              </a:tr>
              <a:tr h="423702">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Način</a:t>
                      </a:r>
                      <a:r>
                        <a:rPr lang="en" sz="1100" u="none" strike="noStrike" cap="none" baseline="0">
                          <a:sym typeface="Calibri"/>
                        </a:rPr>
                        <a:t> </a:t>
                      </a:r>
                      <a:r>
                        <a:rPr lang="en" sz="1100" u="none" strike="noStrike" cap="none" baseline="0" err="1">
                          <a:sym typeface="Calibri"/>
                        </a:rPr>
                        <a:t>realizacije</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50" marR="91450" marT="33850" marB="33850"/>
                </a:tc>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Pomoć</a:t>
                      </a:r>
                      <a:r>
                        <a:rPr lang="en" sz="1100" u="none" strike="noStrike" cap="none" baseline="0">
                          <a:sym typeface="Calibri"/>
                        </a:rPr>
                        <a:t> u </a:t>
                      </a:r>
                      <a:r>
                        <a:rPr lang="en" sz="1100" u="none" strike="noStrike" cap="none" baseline="0" err="1">
                          <a:sym typeface="Calibri"/>
                        </a:rPr>
                        <a:t>učenju</a:t>
                      </a:r>
                      <a:r>
                        <a:rPr lang="en" sz="1100" u="none" strike="noStrike" cap="none" baseline="0">
                          <a:sym typeface="Calibri"/>
                        </a:rPr>
                        <a:t>, </a:t>
                      </a:r>
                      <a:r>
                        <a:rPr lang="en" sz="1100" u="none" strike="noStrike" cap="none" baseline="0" err="1">
                          <a:sym typeface="Calibri"/>
                        </a:rPr>
                        <a:t>individualni</a:t>
                      </a:r>
                      <a:r>
                        <a:rPr lang="en" sz="1100" u="none" strike="noStrike" cap="none" baseline="0">
                          <a:sym typeface="Calibri"/>
                        </a:rPr>
                        <a:t> rad s </a:t>
                      </a:r>
                      <a:r>
                        <a:rPr lang="en" sz="1100" u="none" strike="noStrike" cap="none" baseline="0" err="1">
                          <a:sym typeface="Calibri"/>
                        </a:rPr>
                        <a:t>učenicima</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50" marR="91450" marT="33850" marB="33850"/>
                </a:tc>
                <a:extLst>
                  <a:ext uri="{0D108BD9-81ED-4DB2-BD59-A6C34878D82A}">
                    <a16:rowId xmlns:a16="http://schemas.microsoft.com/office/drawing/2014/main" val="10002"/>
                  </a:ext>
                </a:extLst>
              </a:tr>
              <a:tr h="439685">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Nositelj</a:t>
                      </a:r>
                      <a:r>
                        <a:rPr lang="en" sz="1100" u="none" strike="noStrike" cap="none" baseline="0">
                          <a:sym typeface="Calibri"/>
                        </a:rPr>
                        <a:t> </a:t>
                      </a:r>
                      <a:r>
                        <a:rPr lang="en" sz="1100" u="none" strike="noStrike" cap="none" baseline="0" err="1">
                          <a:sym typeface="Calibri"/>
                        </a:rPr>
                        <a:t>aktivnosti</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50" marR="91450" marT="33850" marB="33850"/>
                </a:tc>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Učitelji</a:t>
                      </a:r>
                      <a:r>
                        <a:rPr lang="en" sz="1100" u="none" strike="noStrike" cap="none" baseline="0">
                          <a:sym typeface="Calibri"/>
                        </a:rPr>
                        <a:t> , </a:t>
                      </a:r>
                      <a:r>
                        <a:rPr lang="en" sz="1100" u="none" strike="noStrike" cap="none" baseline="0" err="1">
                          <a:sym typeface="Calibri"/>
                        </a:rPr>
                        <a:t>stručne</a:t>
                      </a:r>
                      <a:r>
                        <a:rPr lang="en" sz="1100" u="none" strike="noStrike" cap="none" baseline="0">
                          <a:sym typeface="Calibri"/>
                        </a:rPr>
                        <a:t> </a:t>
                      </a:r>
                      <a:r>
                        <a:rPr lang="en" sz="1100" u="none" strike="noStrike" cap="none" baseline="0" err="1">
                          <a:sym typeface="Calibri"/>
                        </a:rPr>
                        <a:t>suradnice</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50" marR="91450" marT="33850" marB="33850"/>
                </a:tc>
                <a:extLst>
                  <a:ext uri="{0D108BD9-81ED-4DB2-BD59-A6C34878D82A}">
                    <a16:rowId xmlns:a16="http://schemas.microsoft.com/office/drawing/2014/main" val="10003"/>
                  </a:ext>
                </a:extLst>
              </a:tr>
              <a:tr h="458177">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Vremenik</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50" marR="91450" marT="33850" marB="33850"/>
                </a:tc>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dirty="0">
                          <a:sym typeface="Calibri"/>
                        </a:rPr>
                        <a:t>Tijekom I. i II. obrazovnog razdoblja školske godine </a:t>
                      </a:r>
                      <a:r>
                        <a:rPr lang="en" sz="1100" u="none" strike="noStrike" cap="none" baseline="0" dirty="0"/>
                        <a:t>202</a:t>
                      </a:r>
                      <a:r>
                        <a:rPr lang="hr-HR" sz="1100" u="none" strike="noStrike" cap="none" baseline="0" dirty="0"/>
                        <a:t>1</a:t>
                      </a:r>
                      <a:r>
                        <a:rPr lang="en" sz="1100" u="none" strike="noStrike" cap="none" baseline="0" dirty="0">
                          <a:sym typeface="Calibri"/>
                        </a:rPr>
                        <a:t>./</a:t>
                      </a:r>
                      <a:r>
                        <a:rPr lang="en" sz="1100" u="none" strike="noStrike" cap="none" baseline="0" dirty="0"/>
                        <a:t>202</a:t>
                      </a:r>
                      <a:r>
                        <a:rPr lang="hr-HR" sz="1100" u="none" strike="noStrike" cap="none" baseline="0" dirty="0"/>
                        <a:t>2</a:t>
                      </a:r>
                      <a:r>
                        <a:rPr lang="en" sz="1100" dirty="0">
                          <a:sym typeface="Calibri"/>
                        </a:rPr>
                        <a:t>.</a:t>
                      </a:r>
                    </a:p>
                    <a:p>
                      <a:pPr marL="0" marR="0" lvl="0" indent="0" algn="l" rtl="0">
                        <a:lnSpc>
                          <a:spcPct val="100000"/>
                        </a:lnSpc>
                        <a:spcBef>
                          <a:spcPts val="200"/>
                        </a:spcBef>
                        <a:spcAft>
                          <a:spcPts val="0"/>
                        </a:spcAft>
                        <a:buClr>
                          <a:srgbClr val="000000"/>
                        </a:buClr>
                        <a:buSzPct val="25000"/>
                        <a:buFont typeface="Calibri"/>
                        <a:buNone/>
                      </a:pPr>
                      <a:r>
                        <a:rPr lang="en" sz="1100" u="none" strike="noStrike" cap="none" baseline="0" dirty="0">
                          <a:sym typeface="Calibri"/>
                        </a:rPr>
                        <a:t>Intenzivniji rad po potrebi.</a:t>
                      </a:r>
                      <a:endParaRPr lang="en" sz="1100" b="0" i="0" u="none" strike="noStrike" cap="none" baseline="0" dirty="0">
                        <a:solidFill>
                          <a:srgbClr val="000000"/>
                        </a:solidFill>
                        <a:latin typeface="Calibri"/>
                        <a:ea typeface="Calibri"/>
                        <a:cs typeface="Calibri"/>
                        <a:sym typeface="Calibri"/>
                      </a:endParaRPr>
                    </a:p>
                  </a:txBody>
                  <a:tcPr marL="91450" marR="91450" marT="33850" marB="33850"/>
                </a:tc>
                <a:extLst>
                  <a:ext uri="{0D108BD9-81ED-4DB2-BD59-A6C34878D82A}">
                    <a16:rowId xmlns:a16="http://schemas.microsoft.com/office/drawing/2014/main" val="10004"/>
                  </a:ext>
                </a:extLst>
              </a:tr>
              <a:tr h="307917">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Troškovnik</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50" marR="91450" marT="33850" marB="33850"/>
                </a:tc>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a:sym typeface="Calibri"/>
                        </a:rPr>
                        <a:t>50,00 </a:t>
                      </a:r>
                      <a:r>
                        <a:rPr lang="en" sz="1100" u="none" strike="noStrike" cap="none" baseline="0" err="1">
                          <a:sym typeface="Calibri"/>
                        </a:rPr>
                        <a:t>kn</a:t>
                      </a:r>
                      <a:r>
                        <a:rPr lang="en" sz="1100" u="none" strike="noStrike" cap="none" baseline="0">
                          <a:sym typeface="Calibri"/>
                        </a:rPr>
                        <a:t> za </a:t>
                      </a:r>
                      <a:r>
                        <a:rPr lang="en" sz="1100" u="none" strike="noStrike" cap="none" baseline="0" err="1">
                          <a:sym typeface="Calibri"/>
                        </a:rPr>
                        <a:t>troškove</a:t>
                      </a:r>
                      <a:r>
                        <a:rPr lang="en" sz="1100" u="none" strike="noStrike" cap="none" baseline="0">
                          <a:sym typeface="Calibri"/>
                        </a:rPr>
                        <a:t> </a:t>
                      </a:r>
                      <a:r>
                        <a:rPr lang="en" sz="1100" u="none" strike="noStrike" cap="none" baseline="0" err="1">
                          <a:sym typeface="Calibri"/>
                        </a:rPr>
                        <a:t>kopiranja</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50" marR="91450" marT="33850" marB="33850"/>
                </a:tc>
                <a:extLst>
                  <a:ext uri="{0D108BD9-81ED-4DB2-BD59-A6C34878D82A}">
                    <a16:rowId xmlns:a16="http://schemas.microsoft.com/office/drawing/2014/main" val="10005"/>
                  </a:ext>
                </a:extLst>
              </a:tr>
              <a:tr h="934845">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err="1">
                          <a:sym typeface="Calibri"/>
                        </a:rPr>
                        <a:t>Način</a:t>
                      </a:r>
                      <a:r>
                        <a:rPr lang="en" sz="1100" u="none" strike="noStrike" cap="none" baseline="0">
                          <a:sym typeface="Calibri"/>
                        </a:rPr>
                        <a:t> </a:t>
                      </a:r>
                      <a:r>
                        <a:rPr lang="en" sz="1100" u="none" strike="noStrike" cap="none" baseline="0" err="1">
                          <a:sym typeface="Calibri"/>
                        </a:rPr>
                        <a:t>vrednovanja</a:t>
                      </a:r>
                      <a:r>
                        <a:rPr lang="en" sz="1100" u="none" strike="noStrike" cap="none" baseline="0">
                          <a:sym typeface="Calibri"/>
                        </a:rPr>
                        <a:t> </a:t>
                      </a:r>
                      <a:r>
                        <a:rPr lang="en" sz="1100" u="none" strike="noStrike" cap="none" baseline="0" err="1">
                          <a:sym typeface="Calibri"/>
                        </a:rPr>
                        <a:t>i</a:t>
                      </a:r>
                      <a:r>
                        <a:rPr lang="en" sz="1100" u="none" strike="noStrike" cap="none" baseline="0">
                          <a:sym typeface="Calibri"/>
                        </a:rPr>
                        <a:t> </a:t>
                      </a:r>
                      <a:r>
                        <a:rPr lang="en" sz="1100" u="none" strike="noStrike" cap="none" baseline="0" err="1">
                          <a:sym typeface="Calibri"/>
                        </a:rPr>
                        <a:t>korištenja</a:t>
                      </a:r>
                      <a:r>
                        <a:rPr lang="en" sz="1100" u="none" strike="noStrike" cap="none" baseline="0">
                          <a:sym typeface="Calibri"/>
                        </a:rPr>
                        <a:t> </a:t>
                      </a:r>
                      <a:r>
                        <a:rPr lang="en" sz="1100" u="none" strike="noStrike" cap="none" baseline="0" err="1">
                          <a:sym typeface="Calibri"/>
                        </a:rPr>
                        <a:t>rezultata</a:t>
                      </a:r>
                      <a:r>
                        <a:rPr lang="en" sz="1100" u="none" strike="noStrike" cap="none" baseline="0">
                          <a:sym typeface="Calibri"/>
                        </a:rPr>
                        <a:t> </a:t>
                      </a:r>
                      <a:r>
                        <a:rPr lang="en" sz="1100" u="none" strike="noStrike" cap="none" baseline="0" err="1">
                          <a:sym typeface="Calibri"/>
                        </a:rPr>
                        <a:t>vrednovanja</a:t>
                      </a:r>
                      <a:r>
                        <a:rPr lang="en" sz="1100" u="none" strike="noStrike" cap="none" baseline="0">
                          <a:sym typeface="Calibri"/>
                        </a:rPr>
                        <a:t>:</a:t>
                      </a:r>
                      <a:endParaRPr lang="en" sz="1100" b="0" i="0" u="none" strike="noStrike" cap="none" baseline="0">
                        <a:solidFill>
                          <a:srgbClr val="000000"/>
                        </a:solidFill>
                        <a:latin typeface="Calibri"/>
                        <a:ea typeface="Calibri"/>
                        <a:cs typeface="Calibri"/>
                        <a:sym typeface="Calibri"/>
                      </a:endParaRPr>
                    </a:p>
                  </a:txBody>
                  <a:tcPr marL="91450" marR="91450" marT="33850" marB="33850"/>
                </a:tc>
                <a:tc>
                  <a:txBody>
                    <a:bodyPr/>
                    <a:lstStyle/>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dirty="0">
                          <a:sym typeface="Calibri"/>
                        </a:rPr>
                        <a:t>Poboljšanje ocjena iz pojedinih predmeta i uspjeha učenika.</a:t>
                      </a:r>
                    </a:p>
                    <a:p>
                      <a:pPr marL="0" marR="0" lvl="0" indent="0" algn="l" rtl="0">
                        <a:lnSpc>
                          <a:spcPct val="100000"/>
                        </a:lnSpc>
                        <a:spcBef>
                          <a:spcPts val="0"/>
                        </a:spcBef>
                        <a:spcAft>
                          <a:spcPts val="0"/>
                        </a:spcAft>
                        <a:buClr>
                          <a:srgbClr val="000000"/>
                        </a:buClr>
                        <a:buSzPct val="25000"/>
                        <a:buFont typeface="Calibri"/>
                        <a:buNone/>
                      </a:pPr>
                      <a:r>
                        <a:rPr lang="en" sz="1100" u="none" strike="noStrike" cap="none" baseline="0" dirty="0">
                          <a:sym typeface="Calibri"/>
                        </a:rPr>
                        <a:t>Vrjednovanje zadovoljstva učenika, učitelja i roditelja.</a:t>
                      </a:r>
                      <a:endParaRPr lang="en" sz="1100" b="0" i="0" u="none" strike="noStrike" cap="none" baseline="0" dirty="0">
                        <a:solidFill>
                          <a:srgbClr val="000000"/>
                        </a:solidFill>
                        <a:latin typeface="Calibri"/>
                        <a:ea typeface="Calibri"/>
                        <a:cs typeface="Calibri"/>
                        <a:sym typeface="Calibri"/>
                      </a:endParaRPr>
                    </a:p>
                  </a:txBody>
                  <a:tcPr marL="91450" marR="91450" marT="33850" marB="33850"/>
                </a:tc>
                <a:extLst>
                  <a:ext uri="{0D108BD9-81ED-4DB2-BD59-A6C34878D82A}">
                    <a16:rowId xmlns:a16="http://schemas.microsoft.com/office/drawing/2014/main" val="10006"/>
                  </a:ext>
                </a:extLst>
              </a:tr>
            </a:tbl>
          </a:graphicData>
        </a:graphic>
      </p:graphicFrame>
      <p:pic>
        <p:nvPicPr>
          <p:cNvPr id="1036" name="Shape 1036"/>
          <p:cNvPicPr preferRelativeResize="0"/>
          <p:nvPr/>
        </p:nvPicPr>
        <p:blipFill rotWithShape="1">
          <a:blip r:embed="rId3">
            <a:alphaModFix/>
          </a:blip>
          <a:srcRect/>
          <a:stretch/>
        </p:blipFill>
        <p:spPr>
          <a:xfrm>
            <a:off x="8180924" y="83574"/>
            <a:ext cx="846136" cy="951308"/>
          </a:xfrm>
          <a:prstGeom prst="rect">
            <a:avLst/>
          </a:prstGeom>
          <a:noFill/>
          <a:ln>
            <a:noFill/>
          </a:ln>
        </p:spPr>
      </p:pic>
      <p:sp>
        <p:nvSpPr>
          <p:cNvPr id="2" name="Title 1"/>
          <p:cNvSpPr>
            <a:spLocks noGrp="1"/>
          </p:cNvSpPr>
          <p:nvPr>
            <p:ph type="title"/>
          </p:nvPr>
        </p:nvSpPr>
        <p:spPr>
          <a:xfrm>
            <a:off x="1077951" y="0"/>
            <a:ext cx="7637090" cy="780585"/>
          </a:xfrm>
        </p:spPr>
        <p:txBody>
          <a:bodyPr>
            <a:scene3d>
              <a:camera prst="orthographicFront"/>
              <a:lightRig rig="soft" dir="t">
                <a:rot lat="0" lon="0" rev="15600000"/>
              </a:lightRig>
            </a:scene3d>
            <a:sp3d extrusionH="57150" prstMaterial="softEdge">
              <a:bevelT w="25400" h="38100"/>
            </a:sp3d>
          </a:bodyPr>
          <a:lstStyle/>
          <a:p>
            <a:pPr algn="l"/>
            <a:r>
              <a:rPr lang="hr-HR" dirty="0">
                <a:effectLst>
                  <a:outerShdw blurRad="38100" dist="38100" dir="2700000" algn="tl">
                    <a:srgbClr val="000000">
                      <a:alpha val="43137"/>
                    </a:srgbClr>
                  </a:outerShdw>
                </a:effectLst>
                <a:latin typeface="+mn-lt"/>
              </a:rPr>
              <a:t>Posebni programi – Učenici s teškoćama</a:t>
            </a:r>
          </a:p>
        </p:txBody>
      </p:sp>
    </p:spTree>
    <p:extLst>
      <p:ext uri="{BB962C8B-B14F-4D97-AF65-F5344CB8AC3E}">
        <p14:creationId xmlns:p14="http://schemas.microsoft.com/office/powerpoint/2010/main" val="3419519370"/>
      </p:ext>
    </p:extLst>
  </p:cSld>
  <p:clrMapOvr>
    <a:masterClrMapping/>
  </p:clrMapOvr>
  <p:transition spd="slow">
    <p:wipe/>
  </p:transition>
</p:sld>
</file>

<file path=ppt/slides/slide98.xml><?xml version="1.0" encoding="utf-8"?>
<p:sld xmlns:a="http://schemas.openxmlformats.org/drawingml/2006/main" xmlns:r="http://schemas.openxmlformats.org/officeDocument/2006/relationships" xmlns:p="http://schemas.openxmlformats.org/presentationml/2006/main" showMasterSp="0">
  <p:cSld>
    <p:spTree>
      <p:nvGrpSpPr>
        <p:cNvPr id="1" name="Shape 1054"/>
        <p:cNvGrpSpPr/>
        <p:nvPr/>
      </p:nvGrpSpPr>
      <p:grpSpPr>
        <a:xfrm>
          <a:off x="0" y="0"/>
          <a:ext cx="0" cy="0"/>
          <a:chOff x="0" y="0"/>
          <a:chExt cx="0" cy="0"/>
        </a:xfrm>
      </p:grpSpPr>
      <p:graphicFrame>
        <p:nvGraphicFramePr>
          <p:cNvPr id="1056" name="Shape 1056"/>
          <p:cNvGraphicFramePr/>
          <p:nvPr>
            <p:extLst>
              <p:ext uri="{D42A27DB-BD31-4B8C-83A1-F6EECF244321}">
                <p14:modId xmlns:p14="http://schemas.microsoft.com/office/powerpoint/2010/main" val="4073736138"/>
              </p:ext>
            </p:extLst>
          </p:nvPr>
        </p:nvGraphicFramePr>
        <p:xfrm>
          <a:off x="438615" y="906967"/>
          <a:ext cx="8356707" cy="3540102"/>
        </p:xfrm>
        <a:graphic>
          <a:graphicData uri="http://schemas.openxmlformats.org/drawingml/2006/table">
            <a:tbl>
              <a:tblPr>
                <a:tableStyleId>{0E3FDE45-AF77-4B5C-9715-49D594BDF05E}</a:tableStyleId>
              </a:tblPr>
              <a:tblGrid>
                <a:gridCol w="1535315">
                  <a:extLst>
                    <a:ext uri="{9D8B030D-6E8A-4147-A177-3AD203B41FA5}">
                      <a16:colId xmlns:a16="http://schemas.microsoft.com/office/drawing/2014/main" val="20000"/>
                    </a:ext>
                  </a:extLst>
                </a:gridCol>
                <a:gridCol w="6821392">
                  <a:extLst>
                    <a:ext uri="{9D8B030D-6E8A-4147-A177-3AD203B41FA5}">
                      <a16:colId xmlns:a16="http://schemas.microsoft.com/office/drawing/2014/main" val="20001"/>
                    </a:ext>
                  </a:extLst>
                </a:gridCol>
              </a:tblGrid>
              <a:tr h="551560">
                <a:tc>
                  <a:txBody>
                    <a:bodyPr/>
                    <a:lstStyle/>
                    <a:p>
                      <a:pPr marL="0" marR="0" lvl="0" indent="0" algn="l" rtl="0">
                        <a:lnSpc>
                          <a:spcPct val="100000"/>
                        </a:lnSpc>
                        <a:spcBef>
                          <a:spcPts val="0"/>
                        </a:spcBef>
                        <a:spcAft>
                          <a:spcPts val="0"/>
                        </a:spcAft>
                        <a:buClr>
                          <a:srgbClr val="000000"/>
                        </a:buClr>
                        <a:buSzPct val="25000"/>
                        <a:buFont typeface="Calibri"/>
                        <a:buNone/>
                      </a:pPr>
                      <a:r>
                        <a:rPr lang="hr-HR" sz="1000" u="none" strike="noStrike" cap="none" baseline="0" dirty="0">
                          <a:sym typeface="Calibri"/>
                        </a:rPr>
                        <a:t>Ishodi</a:t>
                      </a:r>
                      <a:r>
                        <a:rPr lang="en" sz="1000" u="none" strike="noStrike" cap="none" baseline="0" dirty="0">
                          <a:sym typeface="Calibri"/>
                        </a:rPr>
                        <a:t>:</a:t>
                      </a:r>
                      <a:endParaRPr lang="en" sz="1000" b="0" i="0" u="none" strike="noStrike" cap="none" baseline="0" dirty="0">
                        <a:solidFill>
                          <a:srgbClr val="000000"/>
                        </a:solidFill>
                        <a:latin typeface="Calibri"/>
                        <a:ea typeface="Calibri"/>
                        <a:cs typeface="Calibri"/>
                        <a:sym typeface="Calibri"/>
                      </a:endParaRPr>
                    </a:p>
                  </a:txBody>
                  <a:tcPr marL="91450" marR="91450" marT="30875" marB="30875"/>
                </a:tc>
                <a:tc>
                  <a:txBody>
                    <a:bodyPr/>
                    <a:lstStyle/>
                    <a:p>
                      <a:pPr marL="215900" marR="0" lvl="0" indent="-215900" algn="l" rtl="0">
                        <a:lnSpc>
                          <a:spcPct val="100000"/>
                        </a:lnSpc>
                        <a:spcBef>
                          <a:spcPts val="0"/>
                        </a:spcBef>
                        <a:spcAft>
                          <a:spcPts val="0"/>
                        </a:spcAft>
                        <a:buClr>
                          <a:srgbClr val="000000"/>
                        </a:buClr>
                        <a:buSzPct val="100000"/>
                        <a:buFont typeface="Calibri"/>
                        <a:buChar char="-"/>
                      </a:pPr>
                      <a:r>
                        <a:rPr lang="en" sz="1000" u="none" strike="noStrike" cap="none" baseline="0" dirty="0">
                          <a:sym typeface="Calibri"/>
                        </a:rPr>
                        <a:t>Upoznati učenike s postupcima i radnjama u slučaju prirodnih i drugih nesreća</a:t>
                      </a:r>
                    </a:p>
                    <a:p>
                      <a:pPr marL="215900" marR="0" lvl="0" indent="-215900" algn="l" rtl="0">
                        <a:lnSpc>
                          <a:spcPct val="100000"/>
                        </a:lnSpc>
                        <a:spcBef>
                          <a:spcPts val="0"/>
                        </a:spcBef>
                        <a:spcAft>
                          <a:spcPts val="0"/>
                        </a:spcAft>
                        <a:buClr>
                          <a:srgbClr val="000000"/>
                        </a:buClr>
                        <a:buSzPct val="100000"/>
                        <a:buFont typeface="Calibri"/>
                        <a:buChar char="-"/>
                      </a:pPr>
                      <a:r>
                        <a:rPr lang="en" sz="1000" u="none" strike="noStrike" cap="none" baseline="0" dirty="0">
                          <a:sym typeface="Calibri"/>
                        </a:rPr>
                        <a:t>Poboljšati sposobnost djece za reagiranje u slučaju nesreće</a:t>
                      </a:r>
                    </a:p>
                    <a:p>
                      <a:pPr marL="215900" marR="0" lvl="0" indent="-215900" algn="l" rtl="0">
                        <a:lnSpc>
                          <a:spcPct val="100000"/>
                        </a:lnSpc>
                        <a:spcBef>
                          <a:spcPts val="0"/>
                        </a:spcBef>
                        <a:spcAft>
                          <a:spcPts val="0"/>
                        </a:spcAft>
                        <a:buClr>
                          <a:srgbClr val="000000"/>
                        </a:buClr>
                        <a:buSzPct val="100000"/>
                        <a:buFont typeface="Calibri"/>
                        <a:buChar char="-"/>
                      </a:pPr>
                      <a:r>
                        <a:rPr lang="en" sz="1000" u="none" strike="noStrike" cap="none" baseline="0" dirty="0">
                          <a:sym typeface="Calibri"/>
                        </a:rPr>
                        <a:t>Upoznavanje s brojem žurne službe</a:t>
                      </a:r>
                    </a:p>
                    <a:p>
                      <a:pPr marL="215900" marR="0" lvl="0" indent="-215900" algn="l" rtl="0">
                        <a:lnSpc>
                          <a:spcPct val="100000"/>
                        </a:lnSpc>
                        <a:spcBef>
                          <a:spcPts val="0"/>
                        </a:spcBef>
                        <a:spcAft>
                          <a:spcPts val="0"/>
                        </a:spcAft>
                        <a:buClr>
                          <a:srgbClr val="000000"/>
                        </a:buClr>
                        <a:buSzPct val="100000"/>
                        <a:buFont typeface="Calibri"/>
                        <a:buChar char="-"/>
                      </a:pPr>
                      <a:r>
                        <a:rPr lang="en" sz="1000" u="none" strike="noStrike" cap="none" baseline="0" dirty="0">
                          <a:sym typeface="Calibri"/>
                        </a:rPr>
                        <a:t>Upoznati s ulogom žurnih službi (vatrogasci, policija, hitna pomoć, HGSS)</a:t>
                      </a:r>
                      <a:endParaRPr lang="en" sz="1000" b="0" i="0" u="none" strike="noStrike" cap="none" baseline="0" dirty="0">
                        <a:solidFill>
                          <a:srgbClr val="000000"/>
                        </a:solidFill>
                        <a:latin typeface="Calibri"/>
                        <a:ea typeface="Calibri"/>
                        <a:cs typeface="Calibri"/>
                        <a:sym typeface="Calibri"/>
                      </a:endParaRPr>
                    </a:p>
                  </a:txBody>
                  <a:tcPr marL="91450" marR="91450" marT="30875" marB="30875"/>
                </a:tc>
                <a:extLst>
                  <a:ext uri="{0D108BD9-81ED-4DB2-BD59-A6C34878D82A}">
                    <a16:rowId xmlns:a16="http://schemas.microsoft.com/office/drawing/2014/main" val="10000"/>
                  </a:ext>
                </a:extLst>
              </a:tr>
              <a:tr h="685681">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Namjena</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0875" marB="30875"/>
                </a:tc>
                <a:tc>
                  <a:txBody>
                    <a:bodyPr/>
                    <a:lstStyle/>
                    <a:p>
                      <a:pPr marL="215900" marR="0" lvl="0" indent="-215900" algn="l" rtl="0">
                        <a:lnSpc>
                          <a:spcPct val="100000"/>
                        </a:lnSpc>
                        <a:spcBef>
                          <a:spcPts val="0"/>
                        </a:spcBef>
                        <a:spcAft>
                          <a:spcPts val="0"/>
                        </a:spcAft>
                        <a:buClr>
                          <a:schemeClr val="dk1"/>
                        </a:buClr>
                        <a:buSzPct val="100000"/>
                        <a:buFont typeface="Calibri"/>
                        <a:buChar char="-"/>
                      </a:pPr>
                      <a:r>
                        <a:rPr lang="en" sz="1000" u="none" strike="noStrike" cap="none" baseline="0" err="1">
                          <a:sym typeface="Calibri"/>
                        </a:rPr>
                        <a:t>Upoznati</a:t>
                      </a:r>
                      <a:r>
                        <a:rPr lang="en" sz="1000" u="none" strike="noStrike" cap="none" baseline="0">
                          <a:sym typeface="Calibri"/>
                        </a:rPr>
                        <a:t> </a:t>
                      </a:r>
                      <a:r>
                        <a:rPr lang="en" sz="1000" u="none" strike="noStrike" cap="none" baseline="0" err="1">
                          <a:sym typeface="Calibri"/>
                        </a:rPr>
                        <a:t>učenike</a:t>
                      </a:r>
                      <a:r>
                        <a:rPr lang="en" sz="1000" u="none" strike="noStrike" cap="none" baseline="0">
                          <a:sym typeface="Calibri"/>
                        </a:rPr>
                        <a:t> s </a:t>
                      </a:r>
                      <a:r>
                        <a:rPr lang="en" sz="1000" u="none" strike="noStrike" cap="none" baseline="0" err="1">
                          <a:sym typeface="Times New Roman"/>
                        </a:rPr>
                        <a:t>njihovim</a:t>
                      </a:r>
                      <a:r>
                        <a:rPr lang="en" sz="1000" u="none" strike="noStrike" cap="none" baseline="0">
                          <a:sym typeface="Times New Roman"/>
                        </a:rPr>
                        <a:t> </a:t>
                      </a:r>
                      <a:r>
                        <a:rPr lang="en" sz="1000" u="none" strike="noStrike" cap="none" baseline="0" err="1">
                          <a:sym typeface="Times New Roman"/>
                        </a:rPr>
                        <a:t>svakodnevnim</a:t>
                      </a:r>
                      <a:r>
                        <a:rPr lang="en" sz="1000" u="none" strike="noStrike" cap="none" baseline="0">
                          <a:sym typeface="Times New Roman"/>
                        </a:rPr>
                        <a:t> </a:t>
                      </a:r>
                      <a:r>
                        <a:rPr lang="en" sz="1000" u="none" strike="noStrike" cap="none" baseline="0" err="1">
                          <a:sym typeface="Times New Roman"/>
                        </a:rPr>
                        <a:t>aktivnostima</a:t>
                      </a:r>
                      <a:r>
                        <a:rPr lang="en" sz="1000" u="none" strike="noStrike" cap="none" baseline="0">
                          <a:sym typeface="Times New Roman"/>
                        </a:rPr>
                        <a:t> s </a:t>
                      </a:r>
                      <a:r>
                        <a:rPr lang="hr-HR" sz="1000" u="none" strike="noStrike" cap="none" baseline="0">
                          <a:sym typeface="Times New Roman"/>
                        </a:rPr>
                        <a:t>Ishodi</a:t>
                      </a:r>
                      <a:r>
                        <a:rPr lang="en" sz="1000" u="none" strike="noStrike" cap="none" baseline="0" err="1">
                          <a:sym typeface="Times New Roman"/>
                        </a:rPr>
                        <a:t>em</a:t>
                      </a:r>
                      <a:r>
                        <a:rPr lang="en" sz="1000" u="none" strike="noStrike" cap="none" baseline="0">
                          <a:sym typeface="Times New Roman"/>
                        </a:rPr>
                        <a:t> </a:t>
                      </a:r>
                      <a:r>
                        <a:rPr lang="en" sz="1000" u="none" strike="noStrike" cap="none" baseline="0" err="1">
                          <a:sym typeface="Times New Roman"/>
                        </a:rPr>
                        <a:t>smanjenja</a:t>
                      </a:r>
                      <a:r>
                        <a:rPr lang="en" sz="1000" u="none" strike="noStrike" cap="none" baseline="0">
                          <a:sym typeface="Times New Roman"/>
                        </a:rPr>
                        <a:t> </a:t>
                      </a:r>
                      <a:r>
                        <a:rPr lang="en" sz="1000" u="none" strike="noStrike" cap="none" baseline="0" err="1">
                          <a:sym typeface="Times New Roman"/>
                        </a:rPr>
                        <a:t>mogućnosti</a:t>
                      </a:r>
                      <a:r>
                        <a:rPr lang="en" sz="1000" u="none" strike="noStrike" cap="none" baseline="0">
                          <a:sym typeface="Times New Roman"/>
                        </a:rPr>
                        <a:t> za </a:t>
                      </a:r>
                      <a:r>
                        <a:rPr lang="en" sz="1000" u="none" strike="noStrike" cap="none" baseline="0" err="1">
                          <a:sym typeface="Times New Roman"/>
                        </a:rPr>
                        <a:t>izazivanje</a:t>
                      </a:r>
                      <a:r>
                        <a:rPr lang="en" sz="1000" u="none" strike="noStrike" cap="none" baseline="0">
                          <a:sym typeface="Times New Roman"/>
                        </a:rPr>
                        <a:t> </a:t>
                      </a:r>
                      <a:r>
                        <a:rPr lang="en" sz="1000" u="none" strike="noStrike" cap="none" baseline="0" err="1">
                          <a:sym typeface="Times New Roman"/>
                        </a:rPr>
                        <a:t>požara</a:t>
                      </a:r>
                      <a:r>
                        <a:rPr lang="en" sz="1000" u="none" strike="noStrike" cap="none" baseline="0">
                          <a:sym typeface="Times New Roman"/>
                        </a:rPr>
                        <a:t> </a:t>
                      </a:r>
                      <a:r>
                        <a:rPr lang="en" sz="1000" u="none" strike="noStrike" cap="none" baseline="0" err="1">
                          <a:sym typeface="Times New Roman"/>
                        </a:rPr>
                        <a:t>te</a:t>
                      </a:r>
                      <a:r>
                        <a:rPr lang="en" sz="1000" u="none" strike="noStrike" cap="none" baseline="0">
                          <a:sym typeface="Times New Roman"/>
                        </a:rPr>
                        <a:t> </a:t>
                      </a:r>
                      <a:r>
                        <a:rPr lang="en" sz="1000" u="none" strike="noStrike" cap="none" baseline="0" err="1">
                          <a:sym typeface="Times New Roman"/>
                        </a:rPr>
                        <a:t>načina</a:t>
                      </a:r>
                      <a:r>
                        <a:rPr lang="en" sz="1000" u="none" strike="noStrike" cap="none" baseline="0">
                          <a:sym typeface="Times New Roman"/>
                        </a:rPr>
                        <a:t> </a:t>
                      </a:r>
                      <a:r>
                        <a:rPr lang="en" sz="1000" u="none" strike="noStrike" cap="none" baseline="0" err="1">
                          <a:sym typeface="Times New Roman"/>
                        </a:rPr>
                        <a:t>ponašanja</a:t>
                      </a:r>
                      <a:r>
                        <a:rPr lang="en" sz="1000" u="none" strike="noStrike" cap="none" baseline="0">
                          <a:sym typeface="Times New Roman"/>
                        </a:rPr>
                        <a:t> </a:t>
                      </a:r>
                      <a:r>
                        <a:rPr lang="en" sz="1000" u="none" strike="noStrike" cap="none" baseline="0" err="1">
                          <a:sym typeface="Times New Roman"/>
                        </a:rPr>
                        <a:t>ako</a:t>
                      </a:r>
                      <a:r>
                        <a:rPr lang="en" sz="1000" u="none" strike="noStrike" cap="none" baseline="0">
                          <a:sym typeface="Times New Roman"/>
                        </a:rPr>
                        <a:t> u </a:t>
                      </a:r>
                      <a:r>
                        <a:rPr lang="en" sz="1000" u="none" strike="noStrike" cap="none" baseline="0" err="1">
                          <a:sym typeface="Times New Roman"/>
                        </a:rPr>
                        <a:t>stanu</a:t>
                      </a:r>
                      <a:r>
                        <a:rPr lang="en" sz="1000" u="none" strike="noStrike" cap="none" baseline="0">
                          <a:sym typeface="Times New Roman"/>
                        </a:rPr>
                        <a:t>, </a:t>
                      </a:r>
                      <a:r>
                        <a:rPr lang="en" sz="1000" u="none" strike="noStrike" cap="none" baseline="0" err="1">
                          <a:sym typeface="Times New Roman"/>
                        </a:rPr>
                        <a:t>školi</a:t>
                      </a:r>
                      <a:r>
                        <a:rPr lang="en" sz="1000" u="none" strike="noStrike" cap="none" baseline="0">
                          <a:sym typeface="Times New Roman"/>
                        </a:rPr>
                        <a:t> </a:t>
                      </a:r>
                      <a:r>
                        <a:rPr lang="en" sz="1000" u="none" strike="noStrike" cap="none" baseline="0" err="1">
                          <a:sym typeface="Times New Roman"/>
                        </a:rPr>
                        <a:t>ili</a:t>
                      </a:r>
                      <a:r>
                        <a:rPr lang="en" sz="1000" u="none" strike="noStrike" cap="none" baseline="0">
                          <a:sym typeface="Times New Roman"/>
                        </a:rPr>
                        <a:t> </a:t>
                      </a:r>
                      <a:r>
                        <a:rPr lang="en" sz="1000" u="none" strike="noStrike" cap="none" baseline="0" err="1">
                          <a:sym typeface="Times New Roman"/>
                        </a:rPr>
                        <a:t>predškolskoj</a:t>
                      </a:r>
                      <a:r>
                        <a:rPr lang="en" sz="1000" u="none" strike="noStrike" cap="none" baseline="0">
                          <a:sym typeface="Times New Roman"/>
                        </a:rPr>
                        <a:t> </a:t>
                      </a:r>
                      <a:r>
                        <a:rPr lang="en" sz="1000" u="none" strike="noStrike" cap="none" baseline="0" err="1">
                          <a:sym typeface="Times New Roman"/>
                        </a:rPr>
                        <a:t>ustanovi</a:t>
                      </a:r>
                      <a:r>
                        <a:rPr lang="en" sz="1000" u="none" strike="noStrike" cap="none" baseline="0">
                          <a:sym typeface="Times New Roman"/>
                        </a:rPr>
                        <a:t> </a:t>
                      </a:r>
                      <a:r>
                        <a:rPr lang="en" sz="1000" u="none" strike="noStrike" cap="none" baseline="0" err="1">
                          <a:sym typeface="Times New Roman"/>
                        </a:rPr>
                        <a:t>dođe</a:t>
                      </a:r>
                      <a:r>
                        <a:rPr lang="en" sz="1000" u="none" strike="noStrike" cap="none" baseline="0">
                          <a:sym typeface="Times New Roman"/>
                        </a:rPr>
                        <a:t> do </a:t>
                      </a:r>
                      <a:r>
                        <a:rPr lang="en" sz="1000" u="none" strike="noStrike" cap="none" baseline="0" err="1">
                          <a:sym typeface="Times New Roman"/>
                        </a:rPr>
                        <a:t>nastanka</a:t>
                      </a:r>
                      <a:r>
                        <a:rPr lang="en" sz="1000" u="none" strike="noStrike" cap="none" baseline="0">
                          <a:sym typeface="Times New Roman"/>
                        </a:rPr>
                        <a:t> </a:t>
                      </a:r>
                      <a:r>
                        <a:rPr lang="en" sz="1000" u="none" strike="noStrike" cap="none" baseline="0" err="1">
                          <a:sym typeface="Times New Roman"/>
                        </a:rPr>
                        <a:t>požara</a:t>
                      </a:r>
                    </a:p>
                    <a:p>
                      <a:pPr marL="215900" marR="0" lvl="0" indent="-215900" algn="l" rtl="0">
                        <a:lnSpc>
                          <a:spcPct val="100000"/>
                        </a:lnSpc>
                        <a:spcBef>
                          <a:spcPts val="200"/>
                        </a:spcBef>
                        <a:spcAft>
                          <a:spcPts val="0"/>
                        </a:spcAft>
                        <a:buFont typeface="Times New Roman"/>
                        <a:buChar char="-"/>
                      </a:pPr>
                      <a:r>
                        <a:rPr lang="en" sz="1000" u="none" strike="noStrike" cap="none" baseline="0" err="1">
                          <a:sym typeface="Times New Roman"/>
                        </a:rPr>
                        <a:t>upozna</a:t>
                      </a:r>
                      <a:r>
                        <a:rPr lang="en" sz="1000" u="none" strike="noStrike" cap="none" baseline="0" err="1">
                          <a:sym typeface="Calibri"/>
                        </a:rPr>
                        <a:t>ti</a:t>
                      </a:r>
                      <a:r>
                        <a:rPr lang="en" sz="1000" u="none" strike="noStrike" cap="none" baseline="0">
                          <a:sym typeface="Times New Roman"/>
                        </a:rPr>
                        <a:t> s </a:t>
                      </a:r>
                      <a:r>
                        <a:rPr lang="en" sz="1000" u="none" strike="noStrike" cap="none" baseline="0" err="1">
                          <a:sym typeface="Times New Roman"/>
                        </a:rPr>
                        <a:t>postupcima</a:t>
                      </a:r>
                      <a:r>
                        <a:rPr lang="en" sz="1000" u="none" strike="noStrike" cap="none" baseline="0">
                          <a:sym typeface="Times New Roman"/>
                        </a:rPr>
                        <a:t> </a:t>
                      </a:r>
                      <a:r>
                        <a:rPr lang="en" sz="1000" u="none" strike="noStrike" cap="none" baseline="0" err="1">
                          <a:sym typeface="Times New Roman"/>
                        </a:rPr>
                        <a:t>i</a:t>
                      </a:r>
                      <a:r>
                        <a:rPr lang="en" sz="1000" u="none" strike="noStrike" cap="none" baseline="0">
                          <a:sym typeface="Times New Roman"/>
                        </a:rPr>
                        <a:t> </a:t>
                      </a:r>
                      <a:r>
                        <a:rPr lang="en" sz="1000" u="none" strike="noStrike" cap="none" baseline="0" err="1">
                          <a:sym typeface="Times New Roman"/>
                        </a:rPr>
                        <a:t>aktivnostima</a:t>
                      </a:r>
                      <a:r>
                        <a:rPr lang="en" sz="1000" u="none" strike="noStrike" cap="none" baseline="0">
                          <a:sym typeface="Times New Roman"/>
                        </a:rPr>
                        <a:t> </a:t>
                      </a:r>
                      <a:r>
                        <a:rPr lang="en" sz="1000" u="none" strike="noStrike" cap="none" baseline="0" err="1">
                          <a:sym typeface="Times New Roman"/>
                        </a:rPr>
                        <a:t>te</a:t>
                      </a:r>
                      <a:r>
                        <a:rPr lang="en" sz="1000" u="none" strike="noStrike" cap="none" baseline="0">
                          <a:sym typeface="Times New Roman"/>
                        </a:rPr>
                        <a:t> </a:t>
                      </a:r>
                      <a:r>
                        <a:rPr lang="en" sz="1000" u="none" strike="noStrike" cap="none" baseline="0" err="1">
                          <a:sym typeface="Times New Roman"/>
                        </a:rPr>
                        <a:t>načinom</a:t>
                      </a:r>
                      <a:r>
                        <a:rPr lang="en" sz="1000" u="none" strike="noStrike" cap="none" baseline="0">
                          <a:sym typeface="Times New Roman"/>
                        </a:rPr>
                        <a:t> </a:t>
                      </a:r>
                      <a:r>
                        <a:rPr lang="en" sz="1000" u="none" strike="noStrike" cap="none" baseline="0" err="1">
                          <a:sym typeface="Times New Roman"/>
                        </a:rPr>
                        <a:t>ponašanja</a:t>
                      </a:r>
                      <a:r>
                        <a:rPr lang="en" sz="1000" u="none" strike="noStrike" cap="none" baseline="0">
                          <a:sym typeface="Times New Roman"/>
                        </a:rPr>
                        <a:t> </a:t>
                      </a:r>
                      <a:r>
                        <a:rPr lang="en" sz="1000" u="none" strike="noStrike" cap="none" baseline="0" err="1">
                          <a:sym typeface="Times New Roman"/>
                        </a:rPr>
                        <a:t>ako</a:t>
                      </a:r>
                      <a:r>
                        <a:rPr lang="en" sz="1000" u="none" strike="noStrike" cap="none" baseline="0">
                          <a:sym typeface="Times New Roman"/>
                        </a:rPr>
                        <a:t> </a:t>
                      </a:r>
                      <a:r>
                        <a:rPr lang="en" sz="1000" u="none" strike="noStrike" cap="none" baseline="0" err="1">
                          <a:sym typeface="Times New Roman"/>
                        </a:rPr>
                        <a:t>dođe</a:t>
                      </a:r>
                      <a:r>
                        <a:rPr lang="en" sz="1000" u="none" strike="noStrike" cap="none" baseline="0">
                          <a:sym typeface="Times New Roman"/>
                        </a:rPr>
                        <a:t> do </a:t>
                      </a:r>
                      <a:r>
                        <a:rPr lang="en" sz="1000" u="none" strike="noStrike" cap="none" baseline="0" err="1">
                          <a:sym typeface="Times New Roman"/>
                        </a:rPr>
                        <a:t>nastanka</a:t>
                      </a:r>
                      <a:r>
                        <a:rPr lang="en" sz="1000" u="none" strike="noStrike" cap="none" baseline="0">
                          <a:sym typeface="Times New Roman"/>
                        </a:rPr>
                        <a:t> </a:t>
                      </a:r>
                      <a:r>
                        <a:rPr lang="en" sz="1000" u="none" strike="noStrike" cap="none" baseline="0" err="1">
                          <a:sym typeface="Times New Roman"/>
                        </a:rPr>
                        <a:t>poplave</a:t>
                      </a:r>
                      <a:r>
                        <a:rPr lang="en" sz="1000" u="none" strike="noStrike" cap="none" baseline="0">
                          <a:sym typeface="Times New Roman"/>
                        </a:rPr>
                        <a:t>, </a:t>
                      </a:r>
                      <a:r>
                        <a:rPr lang="en" sz="1000" u="none" strike="noStrike" cap="none" baseline="0" err="1">
                          <a:sym typeface="Times New Roman"/>
                        </a:rPr>
                        <a:t>potresa</a:t>
                      </a:r>
                      <a:r>
                        <a:rPr lang="en" sz="1000" u="none" strike="noStrike" cap="none" baseline="0">
                          <a:sym typeface="Times New Roman"/>
                        </a:rPr>
                        <a:t> </a:t>
                      </a:r>
                      <a:r>
                        <a:rPr lang="en" sz="1000" u="none" strike="noStrike" cap="none" baseline="0" err="1">
                          <a:sym typeface="Times New Roman"/>
                        </a:rPr>
                        <a:t>ili</a:t>
                      </a:r>
                      <a:r>
                        <a:rPr lang="en" sz="1000" u="none" strike="noStrike" cap="none" baseline="0">
                          <a:sym typeface="Times New Roman"/>
                        </a:rPr>
                        <a:t> </a:t>
                      </a:r>
                      <a:r>
                        <a:rPr lang="en" sz="1000" u="none" strike="noStrike" cap="none" baseline="0" err="1">
                          <a:sym typeface="Times New Roman"/>
                        </a:rPr>
                        <a:t>nekog</a:t>
                      </a:r>
                      <a:r>
                        <a:rPr lang="en" sz="1000" u="none" strike="noStrike" cap="none" baseline="0">
                          <a:sym typeface="Times New Roman"/>
                        </a:rPr>
                        <a:t> </a:t>
                      </a:r>
                      <a:r>
                        <a:rPr lang="en" sz="1000" u="none" strike="noStrike" cap="none" baseline="0" err="1">
                          <a:sym typeface="Times New Roman"/>
                        </a:rPr>
                        <a:t>drugog</a:t>
                      </a:r>
                      <a:r>
                        <a:rPr lang="en" sz="1000" u="none" strike="noStrike" cap="none" baseline="0">
                          <a:sym typeface="Times New Roman"/>
                        </a:rPr>
                        <a:t> </a:t>
                      </a:r>
                      <a:r>
                        <a:rPr lang="en" sz="1000" u="none" strike="noStrike" cap="none" baseline="0" err="1">
                          <a:sym typeface="Times New Roman"/>
                        </a:rPr>
                        <a:t>neželjenog</a:t>
                      </a:r>
                      <a:r>
                        <a:rPr lang="en" sz="1000" u="none" strike="noStrike" cap="none" baseline="0">
                          <a:sym typeface="Times New Roman"/>
                        </a:rPr>
                        <a:t> </a:t>
                      </a:r>
                      <a:r>
                        <a:rPr lang="en" sz="1000" u="none" strike="noStrike" cap="none" baseline="0" err="1">
                          <a:sym typeface="Times New Roman"/>
                        </a:rPr>
                        <a:t>događaja</a:t>
                      </a:r>
                      <a:r>
                        <a:rPr lang="en" sz="1000" u="none" strike="noStrike" cap="none" baseline="0">
                          <a:sym typeface="Times New Roman"/>
                        </a:rPr>
                        <a:t> u </a:t>
                      </a:r>
                      <a:r>
                        <a:rPr lang="en" sz="1000" u="none" strike="noStrike" cap="none" baseline="0" err="1">
                          <a:sym typeface="Times New Roman"/>
                        </a:rPr>
                        <a:t>kojima</a:t>
                      </a:r>
                      <a:r>
                        <a:rPr lang="en" sz="1000" u="none" strike="noStrike" cap="none" baseline="0">
                          <a:sym typeface="Times New Roman"/>
                        </a:rPr>
                        <a:t> se </a:t>
                      </a:r>
                      <a:r>
                        <a:rPr lang="en" sz="1000" u="none" strike="noStrike" cap="none" baseline="0" err="1">
                          <a:sym typeface="Times New Roman"/>
                        </a:rPr>
                        <a:t>mogu</a:t>
                      </a:r>
                      <a:r>
                        <a:rPr lang="en" sz="1000" u="none" strike="noStrike" cap="none" baseline="0">
                          <a:sym typeface="Times New Roman"/>
                        </a:rPr>
                        <a:t> </a:t>
                      </a:r>
                      <a:r>
                        <a:rPr lang="en" sz="1000" u="none" strike="noStrike" cap="none" baseline="0" err="1">
                          <a:sym typeface="Times New Roman"/>
                        </a:rPr>
                        <a:t>naći</a:t>
                      </a:r>
                      <a:r>
                        <a:rPr lang="en" sz="1000" u="none" strike="noStrike" cap="none" baseline="0">
                          <a:sym typeface="Times New Roman"/>
                        </a:rPr>
                        <a:t> </a:t>
                      </a:r>
                      <a:r>
                        <a:rPr lang="en" sz="1000" u="none" strike="noStrike" cap="none" baseline="0" err="1">
                          <a:sym typeface="Times New Roman"/>
                        </a:rPr>
                        <a:t>tijekom</a:t>
                      </a:r>
                      <a:r>
                        <a:rPr lang="en" sz="1000" u="none" strike="noStrike" cap="none" baseline="0">
                          <a:sym typeface="Times New Roman"/>
                        </a:rPr>
                        <a:t> </a:t>
                      </a:r>
                      <a:r>
                        <a:rPr lang="en" sz="1000" u="none" strike="noStrike" cap="none" baseline="0" err="1">
                          <a:sym typeface="Times New Roman"/>
                        </a:rPr>
                        <a:t>svakodnevnog</a:t>
                      </a:r>
                      <a:r>
                        <a:rPr lang="en" sz="1000" u="none" strike="noStrike" cap="none" baseline="0">
                          <a:sym typeface="Times New Roman"/>
                        </a:rPr>
                        <a:t> </a:t>
                      </a:r>
                      <a:r>
                        <a:rPr lang="en" sz="1000" u="none" strike="noStrike" cap="none" baseline="0" err="1">
                          <a:sym typeface="Times New Roman"/>
                        </a:rPr>
                        <a:t>života</a:t>
                      </a:r>
                      <a:r>
                        <a:rPr lang="en" sz="1000" u="none" strike="noStrike" cap="none" baseline="0">
                          <a:sym typeface="Times New Roman"/>
                        </a:rPr>
                        <a:t>.</a:t>
                      </a:r>
                      <a:r>
                        <a:rPr lang="en" sz="1000" u="none" strike="noStrike" cap="none" baseline="0"/>
                        <a:t> </a:t>
                      </a:r>
                      <a:endParaRPr lang="en" sz="1000" b="0" i="0" u="none" strike="noStrike" cap="none" baseline="0">
                        <a:solidFill>
                          <a:schemeClr val="dk1"/>
                        </a:solidFill>
                        <a:latin typeface="Times New Roman"/>
                        <a:ea typeface="Times New Roman"/>
                        <a:cs typeface="Times New Roman"/>
                        <a:sym typeface="Times New Roman"/>
                      </a:endParaRPr>
                    </a:p>
                  </a:txBody>
                  <a:tcPr marL="91450" marR="91450" marT="30875" marB="30875"/>
                </a:tc>
                <a:extLst>
                  <a:ext uri="{0D108BD9-81ED-4DB2-BD59-A6C34878D82A}">
                    <a16:rowId xmlns:a16="http://schemas.microsoft.com/office/drawing/2014/main" val="10001"/>
                  </a:ext>
                </a:extLst>
              </a:tr>
              <a:tr h="332571">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Način</a:t>
                      </a:r>
                      <a:r>
                        <a:rPr lang="en" sz="1000" u="none" strike="noStrike" cap="none" baseline="0">
                          <a:sym typeface="Calibri"/>
                        </a:rPr>
                        <a:t> </a:t>
                      </a:r>
                      <a:r>
                        <a:rPr lang="en" sz="1000" u="none" strike="noStrike" cap="none" baseline="0" err="1">
                          <a:sym typeface="Calibri"/>
                        </a:rPr>
                        <a:t>realizacije</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0875" marB="30875"/>
                </a:tc>
                <a:tc>
                  <a:txBody>
                    <a:bodyPr/>
                    <a:lstStyle/>
                    <a:p>
                      <a:pPr marL="0" marR="0" lvl="0" indent="0" algn="l" rtl="0">
                        <a:lnSpc>
                          <a:spcPct val="100000"/>
                        </a:lnSpc>
                        <a:spcBef>
                          <a:spcPts val="0"/>
                        </a:spcBef>
                        <a:spcAft>
                          <a:spcPts val="0"/>
                        </a:spcAft>
                        <a:buFont typeface="Calibri"/>
                        <a:buNone/>
                      </a:pPr>
                      <a:r>
                        <a:rPr lang="en" sz="1000" u="none" strike="noStrike" cap="none" baseline="0">
                          <a:sym typeface="Calibri"/>
                        </a:rPr>
                        <a:t>- </a:t>
                      </a:r>
                      <a:r>
                        <a:rPr lang="en" sz="1000" u="none" strike="noStrike" cap="none" baseline="0" err="1">
                          <a:sym typeface="Calibri"/>
                        </a:rPr>
                        <a:t>Predavanje</a:t>
                      </a:r>
                      <a:r>
                        <a:rPr lang="en" sz="1000" u="none" strike="noStrike" cap="none" baseline="0">
                          <a:sym typeface="Calibri"/>
                        </a:rPr>
                        <a:t> za </a:t>
                      </a:r>
                      <a:r>
                        <a:rPr lang="en" sz="1000" u="none" strike="noStrike" cap="none" baseline="0" err="1">
                          <a:sym typeface="Calibri"/>
                        </a:rPr>
                        <a:t>učenike</a:t>
                      </a:r>
                      <a:r>
                        <a:rPr lang="en" sz="1000" u="none" strike="noStrike" cap="none" baseline="0">
                          <a:sym typeface="Calibri"/>
                        </a:rPr>
                        <a:t> 2.</a:t>
                      </a:r>
                      <a:r>
                        <a:rPr lang="en" sz="1000" u="none" strike="noStrike" cap="none" baseline="0"/>
                        <a:t> </a:t>
                      </a:r>
                      <a:r>
                        <a:rPr lang="hr-HR" sz="1000" u="none" strike="noStrike" cap="none" baseline="0">
                          <a:sym typeface="Calibri"/>
                        </a:rPr>
                        <a:t> i 3. </a:t>
                      </a:r>
                      <a:r>
                        <a:rPr lang="en" sz="1000" u="none" strike="noStrike" cap="none" baseline="0" err="1">
                          <a:sym typeface="Calibri"/>
                        </a:rPr>
                        <a:t>razreda</a:t>
                      </a:r>
                      <a:r>
                        <a:rPr lang="en" sz="1000" u="none" strike="noStrike" cap="none" baseline="0"/>
                        <a:t> </a:t>
                      </a:r>
                      <a:endParaRPr lang="en" sz="1000" b="0" i="0" u="none" strike="noStrike" cap="none" baseline="0">
                        <a:solidFill>
                          <a:srgbClr val="000000"/>
                        </a:solidFill>
                        <a:latin typeface="Calibri"/>
                        <a:ea typeface="Calibri"/>
                        <a:cs typeface="Calibri"/>
                        <a:sym typeface="Calibri"/>
                      </a:endParaRPr>
                    </a:p>
                  </a:txBody>
                  <a:tcPr marL="91450" marR="91450" marT="30875" marB="30875"/>
                </a:tc>
                <a:extLst>
                  <a:ext uri="{0D108BD9-81ED-4DB2-BD59-A6C34878D82A}">
                    <a16:rowId xmlns:a16="http://schemas.microsoft.com/office/drawing/2014/main" val="10002"/>
                  </a:ext>
                </a:extLst>
              </a:tr>
              <a:tr h="327683">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Nositelj</a:t>
                      </a:r>
                      <a:r>
                        <a:rPr lang="en" sz="1000" u="none" strike="noStrike" cap="none" baseline="0">
                          <a:sym typeface="Calibri"/>
                        </a:rPr>
                        <a:t> </a:t>
                      </a:r>
                      <a:r>
                        <a:rPr lang="en" sz="1000" u="none" strike="noStrike" cap="none" baseline="0" err="1">
                          <a:sym typeface="Calibri"/>
                        </a:rPr>
                        <a:t>aktivnosti</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0875" marB="30875"/>
                </a:tc>
                <a:tc>
                  <a:txBody>
                    <a:bodyPr/>
                    <a:lstStyle/>
                    <a:p>
                      <a:pPr marL="0" marR="0" lvl="0" indent="0" algn="l" rtl="0">
                        <a:lnSpc>
                          <a:spcPct val="100000"/>
                        </a:lnSpc>
                        <a:spcBef>
                          <a:spcPts val="0"/>
                        </a:spcBef>
                        <a:spcAft>
                          <a:spcPts val="0"/>
                        </a:spcAft>
                        <a:buFont typeface="Calibri"/>
                        <a:buNone/>
                      </a:pPr>
                      <a:r>
                        <a:rPr lang="hr-HR" sz="1000" b="0" u="none" strike="noStrike" cap="none" baseline="0" dirty="0">
                          <a:solidFill>
                            <a:schemeClr val="tx1"/>
                          </a:solidFill>
                          <a:sym typeface="Calibri"/>
                        </a:rPr>
                        <a:t>Koraljka Šimić u suradnji s Crvenim križem, Centrom za zaštitu i spašavanje</a:t>
                      </a:r>
                      <a:endParaRPr lang="en" sz="1000" b="0" i="0" u="none" strike="noStrike" cap="none" baseline="0" dirty="0">
                        <a:solidFill>
                          <a:schemeClr val="tx1"/>
                        </a:solidFill>
                        <a:latin typeface="Calibri"/>
                        <a:ea typeface="Calibri"/>
                        <a:cs typeface="Calibri"/>
                        <a:sym typeface="Calibri"/>
                      </a:endParaRPr>
                    </a:p>
                  </a:txBody>
                  <a:tcPr marL="91450" marR="91450" marT="30875" marB="30875"/>
                </a:tc>
                <a:extLst>
                  <a:ext uri="{0D108BD9-81ED-4DB2-BD59-A6C34878D82A}">
                    <a16:rowId xmlns:a16="http://schemas.microsoft.com/office/drawing/2014/main" val="10003"/>
                  </a:ext>
                </a:extLst>
              </a:tr>
              <a:tr h="465603">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Vremenik</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0875" marB="30875"/>
                </a:tc>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Lipanj</a:t>
                      </a:r>
                      <a:r>
                        <a:rPr lang="en" sz="1000" u="none" strike="noStrike" cap="none" baseline="0">
                          <a:sym typeface="Calibri"/>
                        </a:rPr>
                        <a:t> </a:t>
                      </a:r>
                      <a:r>
                        <a:rPr lang="en" sz="1000" u="none" strike="noStrike" cap="none" baseline="0"/>
                        <a:t>2021</a:t>
                      </a:r>
                      <a:r>
                        <a:rPr lang="en" sz="1000" u="none" strike="noStrike" cap="none" baseline="0">
                          <a:sym typeface="Calibri"/>
                        </a:rPr>
                        <a:t>.</a:t>
                      </a:r>
                    </a:p>
                    <a:p>
                      <a:pPr marL="0" marR="0" lvl="0" indent="0" algn="l" rtl="0">
                        <a:lnSpc>
                          <a:spcPct val="100000"/>
                        </a:lnSpc>
                        <a:spcBef>
                          <a:spcPts val="200"/>
                        </a:spcBef>
                        <a:spcAft>
                          <a:spcPts val="0"/>
                        </a:spcAft>
                        <a:buClr>
                          <a:schemeClr val="dk1"/>
                        </a:buClr>
                        <a:buFont typeface="Calibri"/>
                        <a:buNone/>
                      </a:pPr>
                      <a:endParaRPr sz="1000" u="none" strike="noStrike" cap="none" baseline="0">
                        <a:sym typeface="Calibri"/>
                      </a:endParaRPr>
                    </a:p>
                    <a:p>
                      <a:pPr marL="0" marR="0" lvl="0" indent="0" algn="l" rtl="0">
                        <a:spcBef>
                          <a:spcPts val="0"/>
                        </a:spcBef>
                        <a:buNone/>
                      </a:pPr>
                      <a:endParaRPr sz="1000" b="0" i="0" u="none" strike="noStrike" cap="none" baseline="0">
                        <a:solidFill>
                          <a:srgbClr val="000000"/>
                        </a:solidFill>
                        <a:latin typeface="Calibri"/>
                        <a:ea typeface="Calibri"/>
                        <a:cs typeface="Calibri"/>
                        <a:sym typeface="Calibri"/>
                      </a:endParaRPr>
                    </a:p>
                  </a:txBody>
                  <a:tcPr marL="91450" marR="91450" marT="30875" marB="30875"/>
                </a:tc>
                <a:extLst>
                  <a:ext uri="{0D108BD9-81ED-4DB2-BD59-A6C34878D82A}">
                    <a16:rowId xmlns:a16="http://schemas.microsoft.com/office/drawing/2014/main" val="10004"/>
                  </a:ext>
                </a:extLst>
              </a:tr>
              <a:tr h="327683">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Troškovnik</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0875" marB="30875"/>
                </a:tc>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0875" marB="30875"/>
                </a:tc>
                <a:extLst>
                  <a:ext uri="{0D108BD9-81ED-4DB2-BD59-A6C34878D82A}">
                    <a16:rowId xmlns:a16="http://schemas.microsoft.com/office/drawing/2014/main" val="10005"/>
                  </a:ext>
                </a:extLst>
              </a:tr>
              <a:tr h="639715">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err="1">
                          <a:sym typeface="Calibri"/>
                        </a:rPr>
                        <a:t>Način</a:t>
                      </a:r>
                      <a:r>
                        <a:rPr lang="en" sz="1000" u="none" strike="noStrike" cap="none" baseline="0">
                          <a:sym typeface="Calibri"/>
                        </a:rPr>
                        <a:t> </a:t>
                      </a:r>
                      <a:r>
                        <a:rPr lang="en" sz="1000" u="none" strike="noStrike" cap="none" baseline="0" err="1">
                          <a:sym typeface="Calibri"/>
                        </a:rPr>
                        <a:t>vrednovanja</a:t>
                      </a:r>
                      <a:r>
                        <a:rPr lang="en" sz="1000" u="none" strike="noStrike" cap="none" baseline="0">
                          <a:sym typeface="Calibri"/>
                        </a:rPr>
                        <a:t> </a:t>
                      </a:r>
                      <a:r>
                        <a:rPr lang="en" sz="1000" u="none" strike="noStrike" cap="none" baseline="0" err="1">
                          <a:sym typeface="Calibri"/>
                        </a:rPr>
                        <a:t>i</a:t>
                      </a:r>
                      <a:r>
                        <a:rPr lang="en" sz="1000" u="none" strike="noStrike" cap="none" baseline="0">
                          <a:sym typeface="Calibri"/>
                        </a:rPr>
                        <a:t> </a:t>
                      </a:r>
                      <a:r>
                        <a:rPr lang="en" sz="1000" u="none" strike="noStrike" cap="none" baseline="0" err="1">
                          <a:sym typeface="Calibri"/>
                        </a:rPr>
                        <a:t>korištenja</a:t>
                      </a:r>
                      <a:r>
                        <a:rPr lang="en" sz="1000" u="none" strike="noStrike" cap="none" baseline="0">
                          <a:sym typeface="Calibri"/>
                        </a:rPr>
                        <a:t> </a:t>
                      </a:r>
                      <a:r>
                        <a:rPr lang="en" sz="1000" u="none" strike="noStrike" cap="none" baseline="0" err="1">
                          <a:sym typeface="Calibri"/>
                        </a:rPr>
                        <a:t>rezultata</a:t>
                      </a:r>
                      <a:r>
                        <a:rPr lang="en" sz="1000" u="none" strike="noStrike" cap="none" baseline="0">
                          <a:sym typeface="Calibri"/>
                        </a:rPr>
                        <a:t> </a:t>
                      </a:r>
                      <a:r>
                        <a:rPr lang="en" sz="1000" u="none" strike="noStrike" cap="none" baseline="0" err="1">
                          <a:sym typeface="Calibri"/>
                        </a:rPr>
                        <a:t>vrednovanja</a:t>
                      </a: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0875" marB="30875"/>
                </a:tc>
                <a:tc>
                  <a:txBody>
                    <a:bodyPr/>
                    <a:lstStyle/>
                    <a:p>
                      <a:pPr marL="0" marR="0" lvl="0" indent="0" algn="l" rtl="0">
                        <a:lnSpc>
                          <a:spcPct val="100000"/>
                        </a:lnSpc>
                        <a:spcBef>
                          <a:spcPts val="0"/>
                        </a:spcBef>
                        <a:spcAft>
                          <a:spcPts val="0"/>
                        </a:spcAft>
                        <a:buFont typeface="Calibri"/>
                        <a:buNone/>
                      </a:pPr>
                      <a:r>
                        <a:rPr lang="en" sz="1000" u="none" strike="noStrike" cap="none" baseline="0" dirty="0">
                          <a:sym typeface="Calibri"/>
                        </a:rPr>
                        <a:t>Razgovor,anketiranje</a:t>
                      </a:r>
                      <a:r>
                        <a:rPr lang="en" sz="1000" u="none" strike="noStrike" cap="none" baseline="0" dirty="0"/>
                        <a:t> </a:t>
                      </a:r>
                      <a:r>
                        <a:rPr lang="en" sz="1000" u="none" strike="noStrike" cap="none" baseline="0" dirty="0">
                          <a:sym typeface="Calibri"/>
                        </a:rPr>
                        <a:t> i procjena koliko su učenici konkretno usvojili</a:t>
                      </a:r>
                      <a:r>
                        <a:rPr lang="en" sz="1000" u="none" strike="noStrike" cap="none" baseline="0" dirty="0"/>
                        <a:t> </a:t>
                      </a:r>
                      <a:r>
                        <a:rPr lang="en" sz="1000" u="none" strike="noStrike" cap="none" baseline="0" dirty="0">
                          <a:sym typeface="Calibri"/>
                        </a:rPr>
                        <a:t> znanja iz ovog područja</a:t>
                      </a:r>
                    </a:p>
                    <a:p>
                      <a:pPr marL="0" marR="0" lvl="0" indent="0" algn="l" rtl="0">
                        <a:spcBef>
                          <a:spcPts val="0"/>
                        </a:spcBef>
                        <a:buNone/>
                      </a:pPr>
                      <a:endParaRPr sz="1000" b="0" i="0" u="none" strike="noStrike" cap="none" baseline="0" dirty="0">
                        <a:solidFill>
                          <a:srgbClr val="000000"/>
                        </a:solidFill>
                        <a:latin typeface="Calibri"/>
                        <a:ea typeface="Calibri"/>
                        <a:cs typeface="Calibri"/>
                        <a:sym typeface="Calibri"/>
                      </a:endParaRPr>
                    </a:p>
                  </a:txBody>
                  <a:tcPr marL="91450" marR="91450" marT="30875" marB="30875"/>
                </a:tc>
                <a:extLst>
                  <a:ext uri="{0D108BD9-81ED-4DB2-BD59-A6C34878D82A}">
                    <a16:rowId xmlns:a16="http://schemas.microsoft.com/office/drawing/2014/main" val="10006"/>
                  </a:ext>
                </a:extLst>
              </a:tr>
            </a:tbl>
          </a:graphicData>
        </a:graphic>
      </p:graphicFrame>
      <p:pic>
        <p:nvPicPr>
          <p:cNvPr id="1057" name="Shape 1057"/>
          <p:cNvPicPr preferRelativeResize="0"/>
          <p:nvPr/>
        </p:nvPicPr>
        <p:blipFill rotWithShape="1">
          <a:blip r:embed="rId3">
            <a:alphaModFix/>
          </a:blip>
          <a:srcRect/>
          <a:stretch/>
        </p:blipFill>
        <p:spPr>
          <a:xfrm>
            <a:off x="7494120" y="696431"/>
            <a:ext cx="1400024" cy="719932"/>
          </a:xfrm>
          <a:prstGeom prst="rect">
            <a:avLst/>
          </a:prstGeom>
          <a:noFill/>
          <a:ln>
            <a:noFill/>
          </a:ln>
        </p:spPr>
      </p:pic>
      <p:sp>
        <p:nvSpPr>
          <p:cNvPr id="2" name="Title 1"/>
          <p:cNvSpPr>
            <a:spLocks noGrp="1"/>
          </p:cNvSpPr>
          <p:nvPr>
            <p:ph type="title" idx="4294967295"/>
          </p:nvPr>
        </p:nvSpPr>
        <p:spPr>
          <a:xfrm>
            <a:off x="1070516" y="-14897"/>
            <a:ext cx="7621703" cy="832654"/>
          </a:xfrm>
        </p:spPr>
        <p:txBody>
          <a:bodyPr>
            <a:normAutofit/>
            <a:scene3d>
              <a:camera prst="orthographicFront"/>
              <a:lightRig rig="threePt" dir="t"/>
            </a:scene3d>
            <a:sp3d extrusionH="57150">
              <a:bevelT w="38100" h="38100"/>
            </a:sp3d>
          </a:bodyPr>
          <a:lstStyle/>
          <a:p>
            <a:pPr algn="l"/>
            <a:r>
              <a:rPr lang="hr-HR" sz="2800" dirty="0">
                <a:effectLst>
                  <a:outerShdw blurRad="38100" dist="38100" dir="2700000" algn="tl">
                    <a:srgbClr val="000000">
                      <a:alpha val="43137"/>
                    </a:srgbClr>
                  </a:outerShdw>
                </a:effectLst>
                <a:latin typeface="+mn-lt"/>
              </a:rPr>
              <a:t>Edukacija učenika u području zaštite i spašavanja</a:t>
            </a:r>
          </a:p>
        </p:txBody>
      </p:sp>
    </p:spTree>
  </p:cSld>
  <p:clrMapOvr>
    <a:masterClrMapping/>
  </p:clrMapOvr>
  <p:transition spd="slow">
    <p:wipe/>
  </p:transition>
</p:sld>
</file>

<file path=ppt/slides/slide99.xml><?xml version="1.0" encoding="utf-8"?>
<p:sld xmlns:a="http://schemas.openxmlformats.org/drawingml/2006/main" xmlns:r="http://schemas.openxmlformats.org/officeDocument/2006/relationships" xmlns:p="http://schemas.openxmlformats.org/presentationml/2006/main" showMasterSp="0">
  <p:cSld>
    <p:spTree>
      <p:nvGrpSpPr>
        <p:cNvPr id="1" name="Shape 1054"/>
        <p:cNvGrpSpPr/>
        <p:nvPr/>
      </p:nvGrpSpPr>
      <p:grpSpPr>
        <a:xfrm>
          <a:off x="0" y="0"/>
          <a:ext cx="0" cy="0"/>
          <a:chOff x="0" y="0"/>
          <a:chExt cx="0" cy="0"/>
        </a:xfrm>
      </p:grpSpPr>
      <p:graphicFrame>
        <p:nvGraphicFramePr>
          <p:cNvPr id="1056" name="Shape 1056"/>
          <p:cNvGraphicFramePr/>
          <p:nvPr>
            <p:extLst>
              <p:ext uri="{D42A27DB-BD31-4B8C-83A1-F6EECF244321}">
                <p14:modId xmlns:p14="http://schemas.microsoft.com/office/powerpoint/2010/main" val="3062085649"/>
              </p:ext>
            </p:extLst>
          </p:nvPr>
        </p:nvGraphicFramePr>
        <p:xfrm>
          <a:off x="408879" y="914401"/>
          <a:ext cx="8474926" cy="3487064"/>
        </p:xfrm>
        <a:graphic>
          <a:graphicData uri="http://schemas.openxmlformats.org/drawingml/2006/table">
            <a:tbl>
              <a:tblPr>
                <a:tableStyleId>{0E3FDE45-AF77-4B5C-9715-49D594BDF05E}</a:tableStyleId>
              </a:tblPr>
              <a:tblGrid>
                <a:gridCol w="1557034">
                  <a:extLst>
                    <a:ext uri="{9D8B030D-6E8A-4147-A177-3AD203B41FA5}">
                      <a16:colId xmlns:a16="http://schemas.microsoft.com/office/drawing/2014/main" val="20000"/>
                    </a:ext>
                  </a:extLst>
                </a:gridCol>
                <a:gridCol w="6917892">
                  <a:extLst>
                    <a:ext uri="{9D8B030D-6E8A-4147-A177-3AD203B41FA5}">
                      <a16:colId xmlns:a16="http://schemas.microsoft.com/office/drawing/2014/main" val="20001"/>
                    </a:ext>
                  </a:extLst>
                </a:gridCol>
              </a:tblGrid>
              <a:tr h="556054">
                <a:tc>
                  <a:txBody>
                    <a:bodyPr/>
                    <a:lstStyle/>
                    <a:p>
                      <a:pPr marL="0" marR="0" lvl="0" indent="0" algn="l" rtl="0">
                        <a:lnSpc>
                          <a:spcPct val="100000"/>
                        </a:lnSpc>
                        <a:spcBef>
                          <a:spcPts val="0"/>
                        </a:spcBef>
                        <a:spcAft>
                          <a:spcPts val="0"/>
                        </a:spcAft>
                        <a:buClr>
                          <a:srgbClr val="000000"/>
                        </a:buClr>
                        <a:buSzPct val="25000"/>
                        <a:buFont typeface="Calibri"/>
                        <a:buNone/>
                      </a:pPr>
                      <a:r>
                        <a:rPr lang="hr-HR" sz="1000" u="none" strike="noStrike" cap="none" baseline="0" dirty="0">
                          <a:sym typeface="Calibri"/>
                        </a:rPr>
                        <a:t>Ishodi</a:t>
                      </a:r>
                      <a:r>
                        <a:rPr lang="en" sz="1000" u="none" strike="noStrike" cap="none" baseline="0" dirty="0">
                          <a:sym typeface="Calibri"/>
                        </a:rPr>
                        <a:t>:</a:t>
                      </a:r>
                      <a:endParaRPr lang="en" sz="1000" b="0" i="0" u="none" strike="noStrike" cap="none" baseline="0" dirty="0">
                        <a:solidFill>
                          <a:srgbClr val="000000"/>
                        </a:solidFill>
                        <a:latin typeface="Calibri"/>
                        <a:ea typeface="Calibri"/>
                        <a:cs typeface="Calibri"/>
                        <a:sym typeface="Calibri"/>
                      </a:endParaRPr>
                    </a:p>
                  </a:txBody>
                  <a:tcPr marL="91450" marR="91450" marT="30875" marB="30875"/>
                </a:tc>
                <a:tc>
                  <a:txBody>
                    <a:bodyPr/>
                    <a:lstStyle/>
                    <a:p>
                      <a:pPr marL="215900" marR="0" lvl="0" indent="-215900" algn="l" rtl="0">
                        <a:lnSpc>
                          <a:spcPct val="100000"/>
                        </a:lnSpc>
                        <a:spcBef>
                          <a:spcPts val="0"/>
                        </a:spcBef>
                        <a:spcAft>
                          <a:spcPts val="0"/>
                        </a:spcAft>
                        <a:buClr>
                          <a:srgbClr val="000000"/>
                        </a:buClr>
                        <a:buSzPct val="100000"/>
                        <a:buFont typeface="Calibri"/>
                        <a:buChar char="-"/>
                      </a:pPr>
                      <a:r>
                        <a:rPr lang="hr-HR" sz="1000" b="0" i="0" u="none" strike="noStrike" cap="none" baseline="0" dirty="0">
                          <a:solidFill>
                            <a:srgbClr val="000000"/>
                          </a:solidFill>
                          <a:latin typeface="Calibri"/>
                          <a:ea typeface="Calibri"/>
                          <a:cs typeface="Calibri"/>
                          <a:sym typeface="Calibri"/>
                        </a:rPr>
                        <a:t>Učenici će se upoznati sa srednjoškolskim zanimanjima koja mogu upisati na području Brodsko – posavske županije</a:t>
                      </a:r>
                    </a:p>
                    <a:p>
                      <a:pPr marL="215900" marR="0" lvl="0" indent="-215900" algn="l" rtl="0">
                        <a:lnSpc>
                          <a:spcPct val="100000"/>
                        </a:lnSpc>
                        <a:spcBef>
                          <a:spcPts val="0"/>
                        </a:spcBef>
                        <a:spcAft>
                          <a:spcPts val="0"/>
                        </a:spcAft>
                        <a:buClr>
                          <a:srgbClr val="000000"/>
                        </a:buClr>
                        <a:buSzPct val="100000"/>
                        <a:buFont typeface="Calibri"/>
                        <a:buChar char="-"/>
                      </a:pPr>
                      <a:r>
                        <a:rPr lang="hr-HR" sz="1000" b="0" i="0" u="none" strike="noStrike" cap="none" baseline="0" dirty="0">
                          <a:solidFill>
                            <a:srgbClr val="000000"/>
                          </a:solidFill>
                          <a:latin typeface="Calibri"/>
                          <a:ea typeface="Calibri"/>
                          <a:cs typeface="Calibri"/>
                          <a:sym typeface="Calibri"/>
                        </a:rPr>
                        <a:t>Osposobiti će se za lakši odabir svog zanimanja</a:t>
                      </a:r>
                      <a:endParaRPr lang="en" sz="1000" b="0" i="0" u="none" strike="noStrike" cap="none" baseline="0" dirty="0">
                        <a:solidFill>
                          <a:srgbClr val="000000"/>
                        </a:solidFill>
                        <a:latin typeface="Calibri"/>
                        <a:ea typeface="Calibri"/>
                        <a:cs typeface="Calibri"/>
                        <a:sym typeface="Calibri"/>
                      </a:endParaRPr>
                    </a:p>
                  </a:txBody>
                  <a:tcPr marL="91450" marR="91450" marT="30875" marB="30875"/>
                </a:tc>
                <a:extLst>
                  <a:ext uri="{0D108BD9-81ED-4DB2-BD59-A6C34878D82A}">
                    <a16:rowId xmlns:a16="http://schemas.microsoft.com/office/drawing/2014/main" val="10000"/>
                  </a:ext>
                </a:extLst>
              </a:tr>
              <a:tr h="707415">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a:sym typeface="Calibri"/>
                        </a:rPr>
                        <a:t>Namjena:</a:t>
                      </a:r>
                      <a:endParaRPr lang="en" sz="1000" b="0" i="0" u="none" strike="noStrike" cap="none" baseline="0">
                        <a:solidFill>
                          <a:srgbClr val="000000"/>
                        </a:solidFill>
                        <a:latin typeface="Calibri"/>
                        <a:ea typeface="Calibri"/>
                        <a:cs typeface="Calibri"/>
                        <a:sym typeface="Calibri"/>
                      </a:endParaRPr>
                    </a:p>
                  </a:txBody>
                  <a:tcPr marL="91450" marR="91450" marT="30875" marB="30875"/>
                </a:tc>
                <a:tc>
                  <a:txBody>
                    <a:bodyPr/>
                    <a:lstStyle/>
                    <a:p>
                      <a:pPr marL="215900" marR="0" lvl="0" indent="-215900" algn="l" rtl="0">
                        <a:lnSpc>
                          <a:spcPct val="100000"/>
                        </a:lnSpc>
                        <a:spcBef>
                          <a:spcPts val="0"/>
                        </a:spcBef>
                        <a:spcAft>
                          <a:spcPts val="0"/>
                        </a:spcAft>
                        <a:buClr>
                          <a:schemeClr val="dk1"/>
                        </a:buClr>
                        <a:buSzPct val="100000"/>
                        <a:buFont typeface="Calibri"/>
                        <a:buChar char="-"/>
                      </a:pPr>
                      <a:r>
                        <a:rPr lang="hr-HR" sz="1000" b="0" i="0" u="none" strike="noStrike" cap="none" baseline="0">
                          <a:solidFill>
                            <a:schemeClr val="dk1"/>
                          </a:solidFill>
                          <a:latin typeface="Times New Roman"/>
                          <a:ea typeface="Times New Roman"/>
                          <a:cs typeface="Times New Roman"/>
                          <a:sym typeface="Times New Roman"/>
                        </a:rPr>
                        <a:t>Pomoć učenicima u profesionalnom usmjeravanju </a:t>
                      </a:r>
                      <a:endParaRPr lang="en" sz="1000" b="0" i="0" u="none" strike="noStrike" cap="none" baseline="0">
                        <a:solidFill>
                          <a:schemeClr val="dk1"/>
                        </a:solidFill>
                        <a:latin typeface="Times New Roman"/>
                        <a:ea typeface="Times New Roman"/>
                        <a:cs typeface="Times New Roman"/>
                        <a:sym typeface="Times New Roman"/>
                      </a:endParaRPr>
                    </a:p>
                  </a:txBody>
                  <a:tcPr marL="91450" marR="91450" marT="30875" marB="30875"/>
                </a:tc>
                <a:extLst>
                  <a:ext uri="{0D108BD9-81ED-4DB2-BD59-A6C34878D82A}">
                    <a16:rowId xmlns:a16="http://schemas.microsoft.com/office/drawing/2014/main" val="10001"/>
                  </a:ext>
                </a:extLst>
              </a:tr>
              <a:tr h="343113">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a:sym typeface="Calibri"/>
                        </a:rPr>
                        <a:t>Način realizacije:</a:t>
                      </a:r>
                      <a:endParaRPr lang="en" sz="1000" b="0" i="0" u="none" strike="noStrike" cap="none" baseline="0">
                        <a:solidFill>
                          <a:srgbClr val="000000"/>
                        </a:solidFill>
                        <a:latin typeface="Calibri"/>
                        <a:ea typeface="Calibri"/>
                        <a:cs typeface="Calibri"/>
                        <a:sym typeface="Calibri"/>
                      </a:endParaRPr>
                    </a:p>
                  </a:txBody>
                  <a:tcPr marL="91450" marR="91450" marT="30875" marB="30875"/>
                </a:tc>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a:sym typeface="Calibri"/>
                        </a:rPr>
                        <a:t>- </a:t>
                      </a:r>
                      <a:r>
                        <a:rPr lang="hr-HR" sz="1000" u="none" strike="noStrike" cap="none" baseline="0">
                          <a:sym typeface="Calibri"/>
                        </a:rPr>
                        <a:t>Odlazak na sajam srednjoškolskih zanimanja u Slavonski Brod ukoliko bude </a:t>
                      </a:r>
                      <a:r>
                        <a:rPr lang="hr-HR" sz="1000" u="none" strike="noStrike" cap="none" baseline="0" err="1">
                          <a:sym typeface="Calibri"/>
                        </a:rPr>
                        <a:t>ovoljna</a:t>
                      </a:r>
                      <a:r>
                        <a:rPr lang="hr-HR" sz="1000" u="none" strike="noStrike" cap="none" baseline="0">
                          <a:sym typeface="Calibri"/>
                        </a:rPr>
                        <a:t> epidemiološka situacija</a:t>
                      </a:r>
                      <a:endParaRPr lang="en" sz="1000" b="0" i="0" u="none" strike="noStrike" cap="none" baseline="0">
                        <a:solidFill>
                          <a:srgbClr val="000000"/>
                        </a:solidFill>
                        <a:latin typeface="Calibri"/>
                        <a:ea typeface="Calibri"/>
                        <a:cs typeface="Calibri"/>
                        <a:sym typeface="Calibri"/>
                      </a:endParaRPr>
                    </a:p>
                  </a:txBody>
                  <a:tcPr marL="91450" marR="91450" marT="30875" marB="30875"/>
                </a:tc>
                <a:extLst>
                  <a:ext uri="{0D108BD9-81ED-4DB2-BD59-A6C34878D82A}">
                    <a16:rowId xmlns:a16="http://schemas.microsoft.com/office/drawing/2014/main" val="10002"/>
                  </a:ext>
                </a:extLst>
              </a:tr>
              <a:tr h="338070">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a:sym typeface="Calibri"/>
                        </a:rPr>
                        <a:t>Nositelj aktivnosti:</a:t>
                      </a:r>
                      <a:endParaRPr lang="en" sz="1000" b="0" i="0" u="none" strike="noStrike" cap="none" baseline="0">
                        <a:solidFill>
                          <a:srgbClr val="000000"/>
                        </a:solidFill>
                        <a:latin typeface="Calibri"/>
                        <a:ea typeface="Calibri"/>
                        <a:cs typeface="Calibri"/>
                        <a:sym typeface="Calibri"/>
                      </a:endParaRPr>
                    </a:p>
                  </a:txBody>
                  <a:tcPr marL="91450" marR="91450" marT="30875" marB="30875"/>
                </a:tc>
                <a:tc>
                  <a:txBody>
                    <a:bodyPr/>
                    <a:lstStyle/>
                    <a:p>
                      <a:pPr marL="0" marR="0" lvl="0" indent="0" algn="l" rtl="0">
                        <a:lnSpc>
                          <a:spcPct val="100000"/>
                        </a:lnSpc>
                        <a:spcBef>
                          <a:spcPts val="0"/>
                        </a:spcBef>
                        <a:spcAft>
                          <a:spcPts val="0"/>
                        </a:spcAft>
                        <a:buClr>
                          <a:srgbClr val="000000"/>
                        </a:buClr>
                        <a:buSzPct val="25000"/>
                        <a:buFont typeface="Calibri"/>
                        <a:buNone/>
                      </a:pPr>
                      <a:r>
                        <a:rPr lang="hr-HR" sz="1000" b="0" i="0" u="none" strike="noStrike" cap="none" baseline="0">
                          <a:solidFill>
                            <a:srgbClr val="000000"/>
                          </a:solidFill>
                          <a:latin typeface="Calibri"/>
                          <a:ea typeface="Calibri"/>
                          <a:cs typeface="Calibri"/>
                          <a:sym typeface="Calibri"/>
                        </a:rPr>
                        <a:t>Učenici, učitelji, roditelji OŠ „ Vladimir Nazor” </a:t>
                      </a:r>
                      <a:r>
                        <a:rPr lang="hr-HR" sz="1000" b="0" i="0" u="none" strike="noStrike" cap="none" baseline="0" err="1">
                          <a:solidFill>
                            <a:srgbClr val="000000"/>
                          </a:solidFill>
                          <a:latin typeface="Calibri"/>
                          <a:ea typeface="Calibri"/>
                          <a:cs typeface="Calibri"/>
                          <a:sym typeface="Calibri"/>
                        </a:rPr>
                        <a:t>Adžamovci</a:t>
                      </a:r>
                      <a:r>
                        <a:rPr lang="hr-HR" sz="1000" b="0" i="0" u="none" strike="noStrike" cap="none" baseline="0">
                          <a:solidFill>
                            <a:srgbClr val="000000"/>
                          </a:solidFill>
                          <a:latin typeface="Calibri"/>
                          <a:ea typeface="Calibri"/>
                          <a:cs typeface="Calibri"/>
                          <a:sym typeface="Calibri"/>
                        </a:rPr>
                        <a:t> u suradnji sa srednjim školama i Brodsko – posavskom županijom</a:t>
                      </a:r>
                      <a:endParaRPr lang="en" sz="1000" b="0" i="0" u="none" strike="noStrike" cap="none" baseline="0">
                        <a:solidFill>
                          <a:srgbClr val="000000"/>
                        </a:solidFill>
                        <a:latin typeface="Calibri"/>
                        <a:ea typeface="Calibri"/>
                        <a:cs typeface="Calibri"/>
                        <a:sym typeface="Calibri"/>
                      </a:endParaRPr>
                    </a:p>
                  </a:txBody>
                  <a:tcPr marL="91450" marR="91450" marT="30875" marB="30875"/>
                </a:tc>
                <a:extLst>
                  <a:ext uri="{0D108BD9-81ED-4DB2-BD59-A6C34878D82A}">
                    <a16:rowId xmlns:a16="http://schemas.microsoft.com/office/drawing/2014/main" val="10003"/>
                  </a:ext>
                </a:extLst>
              </a:tr>
              <a:tr h="499298">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a:sym typeface="Calibri"/>
                        </a:rPr>
                        <a:t>Vremenik:</a:t>
                      </a:r>
                      <a:endParaRPr lang="en" sz="1000" b="0" i="0" u="none" strike="noStrike" cap="none" baseline="0">
                        <a:solidFill>
                          <a:srgbClr val="000000"/>
                        </a:solidFill>
                        <a:latin typeface="Calibri"/>
                        <a:ea typeface="Calibri"/>
                        <a:cs typeface="Calibri"/>
                        <a:sym typeface="Calibri"/>
                      </a:endParaRPr>
                    </a:p>
                  </a:txBody>
                  <a:tcPr marL="91450" marR="91450" marT="30875" marB="30875"/>
                </a:tc>
                <a:tc>
                  <a:txBody>
                    <a:bodyPr/>
                    <a:lstStyle/>
                    <a:p>
                      <a:pPr marL="0" marR="0" lvl="0" indent="0" algn="l" rtl="0">
                        <a:lnSpc>
                          <a:spcPct val="100000"/>
                        </a:lnSpc>
                        <a:spcBef>
                          <a:spcPts val="0"/>
                        </a:spcBef>
                        <a:spcAft>
                          <a:spcPts val="0"/>
                        </a:spcAft>
                        <a:buClr>
                          <a:srgbClr val="000000"/>
                        </a:buClr>
                        <a:buSzPct val="25000"/>
                        <a:buFont typeface="Calibri"/>
                        <a:buNone/>
                      </a:pPr>
                      <a:r>
                        <a:rPr lang="hr-HR" sz="1000" u="none" strike="noStrike" cap="none" baseline="0" dirty="0">
                          <a:sym typeface="Calibri"/>
                        </a:rPr>
                        <a:t>Travanj</a:t>
                      </a:r>
                      <a:r>
                        <a:rPr lang="en" sz="1000" u="none" strike="noStrike" cap="none" baseline="0" dirty="0">
                          <a:sym typeface="Calibri"/>
                        </a:rPr>
                        <a:t> </a:t>
                      </a:r>
                      <a:r>
                        <a:rPr lang="en" sz="1000" u="none" strike="noStrike" cap="none" baseline="0" dirty="0"/>
                        <a:t>202</a:t>
                      </a:r>
                      <a:r>
                        <a:rPr lang="hr-HR" sz="1000" u="none" strike="noStrike" cap="none" baseline="0" dirty="0"/>
                        <a:t>2</a:t>
                      </a:r>
                      <a:r>
                        <a:rPr lang="en" sz="1000" u="none" strike="noStrike" cap="none" baseline="0" dirty="0">
                          <a:sym typeface="Calibri"/>
                        </a:rPr>
                        <a:t>.</a:t>
                      </a:r>
                      <a:r>
                        <a:rPr lang="hr-HR" sz="1000" u="none" strike="noStrike" cap="none" baseline="0" dirty="0">
                          <a:sym typeface="Calibri"/>
                        </a:rPr>
                        <a:t> – ukoliko budu povoljne epidemiološke mjere</a:t>
                      </a:r>
                      <a:endParaRPr lang="en" sz="1000" u="none" strike="noStrike" cap="none" baseline="0" dirty="0">
                        <a:sym typeface="Calibri"/>
                      </a:endParaRPr>
                    </a:p>
                    <a:p>
                      <a:pPr marL="0" marR="0" lvl="0" indent="0" algn="l" rtl="0">
                        <a:lnSpc>
                          <a:spcPct val="100000"/>
                        </a:lnSpc>
                        <a:spcBef>
                          <a:spcPts val="200"/>
                        </a:spcBef>
                        <a:spcAft>
                          <a:spcPts val="0"/>
                        </a:spcAft>
                        <a:buClr>
                          <a:schemeClr val="dk1"/>
                        </a:buClr>
                        <a:buFont typeface="Calibri"/>
                        <a:buNone/>
                      </a:pPr>
                      <a:endParaRPr sz="1000" u="none" strike="noStrike" cap="none" baseline="0" dirty="0">
                        <a:sym typeface="Calibri"/>
                      </a:endParaRPr>
                    </a:p>
                    <a:p>
                      <a:pPr marL="0" marR="0" lvl="0" indent="0" algn="l" rtl="0">
                        <a:spcBef>
                          <a:spcPts val="0"/>
                        </a:spcBef>
                        <a:buNone/>
                      </a:pPr>
                      <a:endParaRPr sz="1000" b="0" i="0" u="none" strike="noStrike" cap="none" baseline="0" dirty="0">
                        <a:solidFill>
                          <a:srgbClr val="000000"/>
                        </a:solidFill>
                        <a:latin typeface="Calibri"/>
                        <a:ea typeface="Calibri"/>
                        <a:cs typeface="Calibri"/>
                        <a:sym typeface="Calibri"/>
                      </a:endParaRPr>
                    </a:p>
                  </a:txBody>
                  <a:tcPr marL="91450" marR="91450" marT="30875" marB="30875"/>
                </a:tc>
                <a:extLst>
                  <a:ext uri="{0D108BD9-81ED-4DB2-BD59-A6C34878D82A}">
                    <a16:rowId xmlns:a16="http://schemas.microsoft.com/office/drawing/2014/main" val="10004"/>
                  </a:ext>
                </a:extLst>
              </a:tr>
              <a:tr h="338070">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a:sym typeface="Calibri"/>
                        </a:rPr>
                        <a:t>Troškovnik:</a:t>
                      </a:r>
                      <a:endParaRPr lang="en" sz="1000" b="0" i="0" u="none" strike="noStrike" cap="none" baseline="0">
                        <a:solidFill>
                          <a:srgbClr val="000000"/>
                        </a:solidFill>
                        <a:latin typeface="Calibri"/>
                        <a:ea typeface="Calibri"/>
                        <a:cs typeface="Calibri"/>
                        <a:sym typeface="Calibri"/>
                      </a:endParaRPr>
                    </a:p>
                  </a:txBody>
                  <a:tcPr marL="91450" marR="91450" marT="30875" marB="30875"/>
                </a:tc>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a:sym typeface="Calibri"/>
                        </a:rPr>
                        <a:t>-</a:t>
                      </a:r>
                      <a:endParaRPr lang="en" sz="1000" b="0" i="0" u="none" strike="noStrike" cap="none" baseline="0">
                        <a:solidFill>
                          <a:srgbClr val="000000"/>
                        </a:solidFill>
                        <a:latin typeface="Calibri"/>
                        <a:ea typeface="Calibri"/>
                        <a:cs typeface="Calibri"/>
                        <a:sym typeface="Calibri"/>
                      </a:endParaRPr>
                    </a:p>
                  </a:txBody>
                  <a:tcPr marL="91450" marR="91450" marT="30875" marB="30875"/>
                </a:tc>
                <a:extLst>
                  <a:ext uri="{0D108BD9-81ED-4DB2-BD59-A6C34878D82A}">
                    <a16:rowId xmlns:a16="http://schemas.microsoft.com/office/drawing/2014/main" val="10005"/>
                  </a:ext>
                </a:extLst>
              </a:tr>
              <a:tr h="659992">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a:sym typeface="Calibri"/>
                        </a:rPr>
                        <a:t>Način vrednovanja i korištenja rezultata vrednovanja:</a:t>
                      </a:r>
                      <a:endParaRPr lang="en" sz="1000" b="0" i="0" u="none" strike="noStrike" cap="none" baseline="0">
                        <a:solidFill>
                          <a:srgbClr val="000000"/>
                        </a:solidFill>
                        <a:latin typeface="Calibri"/>
                        <a:ea typeface="Calibri"/>
                        <a:cs typeface="Calibri"/>
                        <a:sym typeface="Calibri"/>
                      </a:endParaRPr>
                    </a:p>
                  </a:txBody>
                  <a:tcPr marL="91450" marR="91450" marT="30875" marB="30875"/>
                </a:tc>
                <a:tc>
                  <a:txBody>
                    <a:bodyPr/>
                    <a:lstStyle/>
                    <a:p>
                      <a:pPr marL="0" marR="0" lvl="0" indent="0" algn="l" rtl="0">
                        <a:lnSpc>
                          <a:spcPct val="100000"/>
                        </a:lnSpc>
                        <a:spcBef>
                          <a:spcPts val="0"/>
                        </a:spcBef>
                        <a:spcAft>
                          <a:spcPts val="0"/>
                        </a:spcAft>
                        <a:buClr>
                          <a:srgbClr val="000000"/>
                        </a:buClr>
                        <a:buSzPct val="25000"/>
                        <a:buFont typeface="Calibri"/>
                        <a:buNone/>
                      </a:pPr>
                      <a:r>
                        <a:rPr lang="en" sz="1000" u="none" strike="noStrike" cap="none" baseline="0" dirty="0">
                          <a:sym typeface="Calibri"/>
                        </a:rPr>
                        <a:t>Razgovor,anketiranje  i procjena </a:t>
                      </a:r>
                      <a:r>
                        <a:rPr lang="hr-HR" sz="1000" u="none" strike="noStrike" cap="none" baseline="0" dirty="0">
                          <a:sym typeface="Calibri"/>
                        </a:rPr>
                        <a:t>usvojenosti i interesa učenika</a:t>
                      </a:r>
                      <a:endParaRPr lang="en" sz="1000" u="none" strike="noStrike" cap="none" baseline="0" dirty="0">
                        <a:sym typeface="Calibri"/>
                      </a:endParaRPr>
                    </a:p>
                    <a:p>
                      <a:pPr marL="0" marR="0" lvl="0" indent="0" algn="l" rtl="0">
                        <a:spcBef>
                          <a:spcPts val="0"/>
                        </a:spcBef>
                        <a:buNone/>
                      </a:pPr>
                      <a:endParaRPr sz="1000" b="0" i="0" u="none" strike="noStrike" cap="none" baseline="0" dirty="0">
                        <a:solidFill>
                          <a:srgbClr val="000000"/>
                        </a:solidFill>
                        <a:latin typeface="Calibri"/>
                        <a:ea typeface="Calibri"/>
                        <a:cs typeface="Calibri"/>
                        <a:sym typeface="Calibri"/>
                      </a:endParaRPr>
                    </a:p>
                  </a:txBody>
                  <a:tcPr marL="91450" marR="91450" marT="30875" marB="30875"/>
                </a:tc>
                <a:extLst>
                  <a:ext uri="{0D108BD9-81ED-4DB2-BD59-A6C34878D82A}">
                    <a16:rowId xmlns:a16="http://schemas.microsoft.com/office/drawing/2014/main" val="10006"/>
                  </a:ext>
                </a:extLst>
              </a:tr>
            </a:tbl>
          </a:graphicData>
        </a:graphic>
      </p:graphicFrame>
      <p:sp>
        <p:nvSpPr>
          <p:cNvPr id="2" name="Title 1"/>
          <p:cNvSpPr>
            <a:spLocks noGrp="1"/>
          </p:cNvSpPr>
          <p:nvPr>
            <p:ph type="title" idx="4294967295"/>
          </p:nvPr>
        </p:nvSpPr>
        <p:spPr>
          <a:xfrm>
            <a:off x="1055648" y="-14898"/>
            <a:ext cx="7636571" cy="817785"/>
          </a:xfrm>
        </p:spPr>
        <p:txBody>
          <a:bodyPr>
            <a:normAutofit/>
            <a:scene3d>
              <a:camera prst="orthographicFront"/>
              <a:lightRig rig="threePt" dir="t"/>
            </a:scene3d>
            <a:sp3d extrusionH="57150">
              <a:bevelT w="38100" h="38100"/>
            </a:sp3d>
          </a:bodyPr>
          <a:lstStyle/>
          <a:p>
            <a:pPr algn="l"/>
            <a:r>
              <a:rPr lang="hr-HR" dirty="0">
                <a:effectLst>
                  <a:outerShdw blurRad="38100" dist="38100" dir="2700000" algn="tl">
                    <a:srgbClr val="000000">
                      <a:alpha val="43137"/>
                    </a:srgbClr>
                  </a:outerShdw>
                </a:effectLst>
                <a:latin typeface="+mn-lt"/>
              </a:rPr>
              <a:t>Festival srednjoškolskih zanimanja</a:t>
            </a:r>
          </a:p>
        </p:txBody>
      </p:sp>
    </p:spTree>
    <p:extLst>
      <p:ext uri="{BB962C8B-B14F-4D97-AF65-F5344CB8AC3E}">
        <p14:creationId xmlns:p14="http://schemas.microsoft.com/office/powerpoint/2010/main" val="2788944565"/>
      </p:ext>
    </p:extLst>
  </p:cSld>
  <p:clrMapOvr>
    <a:masterClrMapping/>
  </p:clrMapOvr>
  <p:transition spd="slow">
    <p:wipe/>
  </p:transition>
</p:sld>
</file>

<file path=ppt/theme/theme1.xml><?xml version="1.0" encoding="utf-8"?>
<a:theme xmlns:a="http://schemas.openxmlformats.org/drawingml/2006/main" name="Tema sustava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sustava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TM04033921[[fn=Damask]]</Template>
  <TotalTime>2526</TotalTime>
  <Words>13893</Words>
  <Application>Microsoft Office PowerPoint</Application>
  <PresentationFormat>Prikaz na zaslonu (16:9)</PresentationFormat>
  <Paragraphs>2536</Paragraphs>
  <Slides>144</Slides>
  <Notes>119</Notes>
  <HiddenSlides>0</HiddenSlides>
  <MMClips>0</MMClips>
  <ScaleCrop>false</ScaleCrop>
  <HeadingPairs>
    <vt:vector size="6" baseType="variant">
      <vt:variant>
        <vt:lpstr>Korišteni fontovi</vt:lpstr>
      </vt:variant>
      <vt:variant>
        <vt:i4>7</vt:i4>
      </vt:variant>
      <vt:variant>
        <vt:lpstr>Tema</vt:lpstr>
      </vt:variant>
      <vt:variant>
        <vt:i4>1</vt:i4>
      </vt:variant>
      <vt:variant>
        <vt:lpstr>Naslovi slajdova</vt:lpstr>
      </vt:variant>
      <vt:variant>
        <vt:i4>144</vt:i4>
      </vt:variant>
    </vt:vector>
  </HeadingPairs>
  <TitlesOfParts>
    <vt:vector size="152" baseType="lpstr">
      <vt:lpstr>Calibri Light</vt:lpstr>
      <vt:lpstr>Wingdings</vt:lpstr>
      <vt:lpstr>Arial</vt:lpstr>
      <vt:lpstr>Times New Roman</vt:lpstr>
      <vt:lpstr>Calibri</vt:lpstr>
      <vt:lpstr>Arial,Sans-Serif</vt:lpstr>
      <vt:lpstr>Calibri (tijelo)</vt:lpstr>
      <vt:lpstr>Tema sustava Office</vt:lpstr>
      <vt:lpstr>Školski kurikulum  </vt:lpstr>
      <vt:lpstr>PowerPoint prezentacija</vt:lpstr>
      <vt:lpstr>PowerPoint prezentacija</vt:lpstr>
      <vt:lpstr>Sadržaj</vt:lpstr>
      <vt:lpstr>Uvod</vt:lpstr>
      <vt:lpstr>Vizija škole</vt:lpstr>
      <vt:lpstr>Misija škole</vt:lpstr>
      <vt:lpstr>Razvojni plan škole</vt:lpstr>
      <vt:lpstr>Razvojni plan škole</vt:lpstr>
      <vt:lpstr>Razvojni plan škole</vt:lpstr>
      <vt:lpstr>Razvojni plan škole</vt:lpstr>
      <vt:lpstr>Diferencijalni (razlikovni) dio kurikuluma</vt:lpstr>
      <vt:lpstr>Izborna nastava</vt:lpstr>
      <vt:lpstr>Njemački jezik</vt:lpstr>
      <vt:lpstr>Vjeronauk</vt:lpstr>
      <vt:lpstr>Informatika</vt:lpstr>
      <vt:lpstr>Dodatna nastava</vt:lpstr>
      <vt:lpstr>Kemija</vt:lpstr>
      <vt:lpstr>Geografija</vt:lpstr>
      <vt:lpstr>Tehnička kultura</vt:lpstr>
      <vt:lpstr>Povijest</vt:lpstr>
      <vt:lpstr>Vjeronauk</vt:lpstr>
      <vt:lpstr>Informatika</vt:lpstr>
      <vt:lpstr>Dodatna nastava </vt:lpstr>
      <vt:lpstr>Hrvatski jezik Dodatna nastava od 1. i 4. razreda</vt:lpstr>
      <vt:lpstr>Matematika Dodatna nastava od 1.- 4. razreda</vt:lpstr>
      <vt:lpstr>Dopunska nastava</vt:lpstr>
      <vt:lpstr>Dopunska nastava</vt:lpstr>
      <vt:lpstr>Engleski jezik</vt:lpstr>
      <vt:lpstr>Hrvatski jezik</vt:lpstr>
      <vt:lpstr>Matematika</vt:lpstr>
      <vt:lpstr>Fizika</vt:lpstr>
      <vt:lpstr>Dopunska nastava</vt:lpstr>
      <vt:lpstr>PowerPoint prezentacija</vt:lpstr>
      <vt:lpstr>Izvannastavne aktivnosti</vt:lpstr>
      <vt:lpstr>Voćarska skupina</vt:lpstr>
      <vt:lpstr>Ekolozi</vt:lpstr>
      <vt:lpstr>Pjevački zbor</vt:lpstr>
      <vt:lpstr>Web tim</vt:lpstr>
      <vt:lpstr>Plesna skupina</vt:lpstr>
      <vt:lpstr>Likovna skupina</vt:lpstr>
      <vt:lpstr>Prometna skupina</vt:lpstr>
      <vt:lpstr>Domaćinstvo</vt:lpstr>
      <vt:lpstr>Kreativna skupina</vt:lpstr>
      <vt:lpstr>Nogomet – dječaci i djevojčice</vt:lpstr>
      <vt:lpstr>PowerPoint prezentacija</vt:lpstr>
      <vt:lpstr>Košarka - dječaci i djevojčice</vt:lpstr>
      <vt:lpstr>Badminton – dječaci i djevojčice</vt:lpstr>
      <vt:lpstr>Stolni tenis - dječaci i djevojčice</vt:lpstr>
      <vt:lpstr>Modelari</vt:lpstr>
      <vt:lpstr>Kreativna skupina – 4. razred</vt:lpstr>
      <vt:lpstr>Crveni križ </vt:lpstr>
      <vt:lpstr>Mala stvaraonica</vt:lpstr>
      <vt:lpstr>Folklorna skupina</vt:lpstr>
      <vt:lpstr>Mali pjevački zbor</vt:lpstr>
      <vt:lpstr>Mali misionari</vt:lpstr>
      <vt:lpstr>Dijete i igra</vt:lpstr>
      <vt:lpstr>Kreativna skupina</vt:lpstr>
      <vt:lpstr>Razigrane ruke</vt:lpstr>
      <vt:lpstr>Mali digitalci</vt:lpstr>
      <vt:lpstr>Izvanučionička nastava i terenska nastava Predmetna nastava</vt:lpstr>
      <vt:lpstr>Geografija – Topografska karta i orijentacija u prirodi</vt:lpstr>
      <vt:lpstr>Terenska nastava  Vukovar– 8.r</vt:lpstr>
      <vt:lpstr>Međunarodni dan pješačenja </vt:lpstr>
      <vt:lpstr>Izvanučionička nastava, terenska nastava</vt:lpstr>
      <vt:lpstr>Vode       </vt:lpstr>
      <vt:lpstr>Dječji tjedan – Nova Gradiška      </vt:lpstr>
      <vt:lpstr>Ranč  Ramarin       </vt:lpstr>
      <vt:lpstr>Školska knjižnica</vt:lpstr>
      <vt:lpstr>Mjesec hrvatske knjige</vt:lpstr>
      <vt:lpstr>PowerPoint prezentacija</vt:lpstr>
      <vt:lpstr>PowerPoint prezentacija</vt:lpstr>
      <vt:lpstr>Projekt:  Čitajmo četvrtkom!</vt:lpstr>
      <vt:lpstr>Projekti</vt:lpstr>
      <vt:lpstr>„Hrabro u peti”</vt:lpstr>
      <vt:lpstr>„Izlij vodu da nas ne bodu”</vt:lpstr>
      <vt:lpstr>Učimo se solidarnosti </vt:lpstr>
      <vt:lpstr>Zeleni korak</vt:lpstr>
      <vt:lpstr>PowerPoint prezentacija</vt:lpstr>
      <vt:lpstr>PowerPoint prezentacija</vt:lpstr>
      <vt:lpstr>PowerPoint prezentacija</vt:lpstr>
      <vt:lpstr>Mali zeleni </vt:lpstr>
      <vt:lpstr>PowerPoint prezentacija</vt:lpstr>
      <vt:lpstr>Jačanje STEM vještina u osnovnim školama i razvoj regionalnih znanstvenih centara za osnovnoškolski odgoj i obrazovanje u STEM području</vt:lpstr>
      <vt:lpstr>Učim s gospodinom Finom</vt:lpstr>
      <vt:lpstr>Školski preventivni program</vt:lpstr>
      <vt:lpstr>Prevencija neprihvatljivog ponašanja </vt:lpstr>
      <vt:lpstr>Svjetski dan nenasilja </vt:lpstr>
      <vt:lpstr>Tjedan tolerancije</vt:lpstr>
      <vt:lpstr>Dan sigurnijeg interneta</vt:lpstr>
      <vt:lpstr>CAP program - osnovni</vt:lpstr>
      <vt:lpstr>Mjesec borbe protiv ovisnosti</vt:lpstr>
      <vt:lpstr>„Živim život bez nasilja”</vt:lpstr>
      <vt:lpstr>„Zdrav za 5”</vt:lpstr>
      <vt:lpstr>Emocionalno opismenjavanje učenika </vt:lpstr>
      <vt:lpstr>5zanet </vt:lpstr>
      <vt:lpstr>Posebni programi – Učenici s teškoćama</vt:lpstr>
      <vt:lpstr>Edukacija učenika u području zaštite i spašavanja</vt:lpstr>
      <vt:lpstr>Festival srednjoškolskih zanimanja</vt:lpstr>
      <vt:lpstr>Kulturna i javna  djelatnost škole</vt:lpstr>
      <vt:lpstr>„Budi majstor”</vt:lpstr>
      <vt:lpstr>Međunarodni dan tablice množenja </vt:lpstr>
      <vt:lpstr>Sat programiranja</vt:lpstr>
      <vt:lpstr>Dječji tjedan</vt:lpstr>
      <vt:lpstr>Dani kruha i zahvalnosti za plodove zemlje </vt:lpstr>
      <vt:lpstr>„Tjedan zdrave hrane”</vt:lpstr>
      <vt:lpstr>Natjecanje u rješavanju SUDOKU zadataka </vt:lpstr>
      <vt:lpstr>Dabar</vt:lpstr>
      <vt:lpstr>Dan sjećanja na žrtve Domovinskog rata i Dan sjećanja na žrtvu Vukovara i Škabrnje 18.11.</vt:lpstr>
      <vt:lpstr>Svjetski dan znanosti </vt:lpstr>
      <vt:lpstr>Obilježavanje blagdana sveti Nikola</vt:lpstr>
      <vt:lpstr>Integrirani dan – Božić</vt:lpstr>
      <vt:lpstr>Dan sjećnja na holokaust</vt:lpstr>
      <vt:lpstr>Valentinovo</vt:lpstr>
      <vt:lpstr>Dani hrvatskoga jezika- Natjecanje u čitanju</vt:lpstr>
      <vt:lpstr>Ples pod maskama - Poklade </vt:lpstr>
      <vt:lpstr>Svjetski meteorološki dan</vt:lpstr>
      <vt:lpstr>Klokan bez granica </vt:lpstr>
      <vt:lpstr>Integrirani dan – Uskrs</vt:lpstr>
      <vt:lpstr>Dan planeta Zemlje</vt:lpstr>
      <vt:lpstr>Černobilska katastrofa  </vt:lpstr>
      <vt:lpstr>Eko tjedan </vt:lpstr>
      <vt:lpstr>Dan obitelji i Majčin dan</vt:lpstr>
      <vt:lpstr>Festival matematike</vt:lpstr>
      <vt:lpstr>Natječaj Kaufland – Škola voća i povrća</vt:lpstr>
      <vt:lpstr>Dan škole – dan otvorene nastave „Čitajmo da ne ostanemo bez riječi”</vt:lpstr>
      <vt:lpstr>Dan očeva</vt:lpstr>
      <vt:lpstr>Tradicionalni susret s PŠ Orubica</vt:lpstr>
      <vt:lpstr>Svjetski dan vatrogasaca; Evakuacijska vježba</vt:lpstr>
      <vt:lpstr>Sportsko prijepodne </vt:lpstr>
      <vt:lpstr>Stručno usavršavanje učitelja</vt:lpstr>
      <vt:lpstr>„Živjeti zdravo – pravilna prehrana”</vt:lpstr>
      <vt:lpstr>„Moje mjesto u prošlosti” </vt:lpstr>
      <vt:lpstr>„Vodena istraživanja ”</vt:lpstr>
      <vt:lpstr>ZDRAVko DREN i SUPER ZDRAVka u akciji</vt:lpstr>
      <vt:lpstr>Profesionalno informiranje i usmjeravanje</vt:lpstr>
      <vt:lpstr>PowerPoint prezentacija</vt:lpstr>
      <vt:lpstr>Učenička zadruga „Brdo jabuka”</vt:lpstr>
      <vt:lpstr>Ishodi:</vt:lpstr>
      <vt:lpstr>Ishodi:</vt:lpstr>
      <vt:lpstr>Namjena:</vt:lpstr>
      <vt:lpstr>PowerPoint prezentacija</vt:lpstr>
      <vt:lpstr>PowerPoint prezentacija</vt:lpstr>
      <vt:lpstr>Školski sportski klub „Goran”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Školski kurikulum</dc:title>
  <dc:creator>Ured</dc:creator>
  <cp:lastModifiedBy>Ucenik9</cp:lastModifiedBy>
  <cp:revision>391</cp:revision>
  <cp:lastPrinted>2021-10-04T07:02:05Z</cp:lastPrinted>
  <dcterms:modified xsi:type="dcterms:W3CDTF">2021-10-21T09:58:39Z</dcterms:modified>
</cp:coreProperties>
</file>